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7"/>
  </p:notesMasterIdLst>
  <p:handoutMasterIdLst>
    <p:handoutMasterId r:id="rId48"/>
  </p:handoutMasterIdLst>
  <p:sldIdLst>
    <p:sldId id="357" r:id="rId2"/>
    <p:sldId id="385" r:id="rId3"/>
    <p:sldId id="378" r:id="rId4"/>
    <p:sldId id="373" r:id="rId5"/>
    <p:sldId id="383" r:id="rId6"/>
    <p:sldId id="384" r:id="rId7"/>
    <p:sldId id="382" r:id="rId8"/>
    <p:sldId id="386" r:id="rId9"/>
    <p:sldId id="395" r:id="rId10"/>
    <p:sldId id="387" r:id="rId11"/>
    <p:sldId id="375" r:id="rId12"/>
    <p:sldId id="379" r:id="rId13"/>
    <p:sldId id="380" r:id="rId14"/>
    <p:sldId id="381" r:id="rId15"/>
    <p:sldId id="394" r:id="rId16"/>
    <p:sldId id="396" r:id="rId17"/>
    <p:sldId id="391" r:id="rId18"/>
    <p:sldId id="389" r:id="rId19"/>
    <p:sldId id="390" r:id="rId20"/>
    <p:sldId id="392" r:id="rId21"/>
    <p:sldId id="369" r:id="rId22"/>
    <p:sldId id="370" r:id="rId23"/>
    <p:sldId id="256" r:id="rId24"/>
    <p:sldId id="343" r:id="rId25"/>
    <p:sldId id="346" r:id="rId26"/>
    <p:sldId id="355" r:id="rId27"/>
    <p:sldId id="318" r:id="rId28"/>
    <p:sldId id="348" r:id="rId29"/>
    <p:sldId id="349" r:id="rId30"/>
    <p:sldId id="295" r:id="rId31"/>
    <p:sldId id="306" r:id="rId32"/>
    <p:sldId id="307" r:id="rId33"/>
    <p:sldId id="308" r:id="rId34"/>
    <p:sldId id="309" r:id="rId35"/>
    <p:sldId id="310" r:id="rId36"/>
    <p:sldId id="311" r:id="rId37"/>
    <p:sldId id="299" r:id="rId38"/>
    <p:sldId id="337" r:id="rId39"/>
    <p:sldId id="338" r:id="rId40"/>
    <p:sldId id="339" r:id="rId41"/>
    <p:sldId id="340" r:id="rId42"/>
    <p:sldId id="354" r:id="rId43"/>
    <p:sldId id="356" r:id="rId44"/>
    <p:sldId id="393" r:id="rId45"/>
    <p:sldId id="353" r:id="rId46"/>
  </p:sldIdLst>
  <p:sldSz cx="9144000" cy="6858000" type="screen4x3"/>
  <p:notesSz cx="6972300" cy="101107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33"/>
    <a:srgbClr val="0099FF"/>
    <a:srgbClr val="0066FF"/>
    <a:srgbClr val="6699FF"/>
    <a:srgbClr val="CCFFCC"/>
    <a:srgbClr val="FFFFCC"/>
    <a:srgbClr val="99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90929"/>
  </p:normalViewPr>
  <p:slideViewPr>
    <p:cSldViewPr>
      <p:cViewPr varScale="1">
        <p:scale>
          <a:sx n="93" d="100"/>
          <a:sy n="93" d="100"/>
        </p:scale>
        <p:origin x="-158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10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>
            <a:lvl1pPr defTabSz="976313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1288" y="0"/>
            <a:ext cx="30210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>
            <a:lvl1pPr algn="r" defTabSz="976313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605963"/>
            <a:ext cx="30210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b" anchorCtr="0" compatLnSpc="1">
            <a:prstTxWarp prst="textNoShape">
              <a:avLst/>
            </a:prstTxWarp>
          </a:bodyPr>
          <a:lstStyle>
            <a:lvl1pPr defTabSz="976313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1288" y="9605963"/>
            <a:ext cx="30210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b" anchorCtr="0" compatLnSpc="1">
            <a:prstTxWarp prst="textNoShape">
              <a:avLst/>
            </a:prstTxWarp>
          </a:bodyPr>
          <a:lstStyle>
            <a:lvl1pPr algn="r" defTabSz="976313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54C02E1E-B061-4327-95DA-7A4713F1BF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86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10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>
            <a:lvl1pPr defTabSz="976313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1288" y="0"/>
            <a:ext cx="30210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>
            <a:lvl1pPr algn="r" defTabSz="976313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8850" y="758825"/>
            <a:ext cx="5054600" cy="3790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4802188"/>
            <a:ext cx="5111750" cy="454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05963"/>
            <a:ext cx="30210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b" anchorCtr="0" compatLnSpc="1">
            <a:prstTxWarp prst="textNoShape">
              <a:avLst/>
            </a:prstTxWarp>
          </a:bodyPr>
          <a:lstStyle>
            <a:lvl1pPr defTabSz="976313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1288" y="9605963"/>
            <a:ext cx="30210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b" anchorCtr="0" compatLnSpc="1">
            <a:prstTxWarp prst="textNoShape">
              <a:avLst/>
            </a:prstTxWarp>
          </a:bodyPr>
          <a:lstStyle>
            <a:lvl1pPr algn="r" defTabSz="976313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348306E0-EFD3-4EB3-B677-16832785CD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5397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AA2ABCE-E0FC-44E8-A3AC-CE516D324607}" type="slidenum">
              <a:rPr lang="cs-CZ" smtClean="0">
                <a:latin typeface="Times New Roman" pitchFamily="18" charset="0"/>
              </a:rPr>
              <a:pPr/>
              <a:t>1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9F305B6-473A-4B95-8FC5-CBB9DBF2BF62}" type="slidenum">
              <a:rPr lang="cs-CZ" smtClean="0">
                <a:latin typeface="Times New Roman" pitchFamily="18" charset="0"/>
              </a:rPr>
              <a:pPr/>
              <a:t>11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6B4ACE1-8419-44DC-A251-6F2ADCD8A21C}" type="slidenum">
              <a:rPr lang="cs-CZ" smtClean="0">
                <a:latin typeface="Times New Roman" pitchFamily="18" charset="0"/>
              </a:rPr>
              <a:pPr/>
              <a:t>12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A852E29-2B26-4216-898C-D7A6A0FC4EB6}" type="slidenum">
              <a:rPr lang="cs-CZ" smtClean="0">
                <a:latin typeface="Times New Roman" pitchFamily="18" charset="0"/>
              </a:rPr>
              <a:pPr/>
              <a:t>13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78A37B5-8334-414E-92C2-6E6B9788586B}" type="slidenum">
              <a:rPr lang="cs-CZ" smtClean="0">
                <a:latin typeface="Times New Roman" pitchFamily="18" charset="0"/>
              </a:rPr>
              <a:pPr/>
              <a:t>14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FC6B2ED-AC44-4653-9B79-DC70A80F51A3}" type="slidenum">
              <a:rPr lang="cs-CZ" smtClean="0">
                <a:latin typeface="Times New Roman" pitchFamily="18" charset="0"/>
              </a:rPr>
              <a:pPr/>
              <a:t>17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FC75A96-F9D2-41CB-8E96-F44B059222C9}" type="slidenum">
              <a:rPr lang="cs-CZ" smtClean="0">
                <a:latin typeface="Times New Roman" pitchFamily="18" charset="0"/>
              </a:rPr>
              <a:pPr/>
              <a:t>18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727E170-D7A7-478F-A315-4B2B99CD8FDC}" type="slidenum">
              <a:rPr lang="cs-CZ" smtClean="0">
                <a:latin typeface="Times New Roman" pitchFamily="18" charset="0"/>
              </a:rPr>
              <a:pPr/>
              <a:t>19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7FF2629-E3A0-4F4E-AFC1-58B8A09BD3F4}" type="slidenum">
              <a:rPr lang="cs-CZ" smtClean="0">
                <a:latin typeface="Times New Roman" pitchFamily="18" charset="0"/>
              </a:rPr>
              <a:pPr/>
              <a:t>20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BCC2047-4BE7-49FD-B10A-050FA2C733F1}" type="slidenum">
              <a:rPr lang="cs-CZ" smtClean="0">
                <a:latin typeface="Times New Roman" pitchFamily="18" charset="0"/>
              </a:rPr>
              <a:pPr/>
              <a:t>21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43BAF50-4759-4FF8-B9D3-697496F1F33B}" type="slidenum">
              <a:rPr lang="cs-CZ" smtClean="0">
                <a:latin typeface="Times New Roman" pitchFamily="18" charset="0"/>
              </a:rPr>
              <a:pPr/>
              <a:t>22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A05FE03-8691-4280-9479-27C43DEF8944}" type="slidenum">
              <a:rPr lang="cs-CZ" smtClean="0">
                <a:latin typeface="Times New Roman" pitchFamily="18" charset="0"/>
              </a:rPr>
              <a:pPr/>
              <a:t>2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BB9BDE8-262B-43FC-BDA7-F0E51B73D5F5}" type="slidenum">
              <a:rPr lang="cs-CZ" smtClean="0">
                <a:latin typeface="Times New Roman" pitchFamily="18" charset="0"/>
              </a:rPr>
              <a:pPr/>
              <a:t>23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CDF8AE3-51C5-4A99-8BB9-D78615CFF578}" type="slidenum">
              <a:rPr lang="cs-CZ" smtClean="0">
                <a:latin typeface="Times New Roman" pitchFamily="18" charset="0"/>
              </a:rPr>
              <a:pPr/>
              <a:t>24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9DACC1B-21C2-4BFB-ADB0-0A13F946F63A}" type="slidenum">
              <a:rPr lang="cs-CZ" smtClean="0">
                <a:latin typeface="Times New Roman" pitchFamily="18" charset="0"/>
              </a:rPr>
              <a:pPr/>
              <a:t>25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52189C4-3EDC-4DC1-8D12-3273B6F06EB4}" type="slidenum">
              <a:rPr lang="cs-CZ" smtClean="0">
                <a:latin typeface="Times New Roman" pitchFamily="18" charset="0"/>
              </a:rPr>
              <a:pPr/>
              <a:t>26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7D02612-B853-4583-8685-FDF0116C4BB5}" type="slidenum">
              <a:rPr lang="cs-CZ" smtClean="0">
                <a:latin typeface="Times New Roman" pitchFamily="18" charset="0"/>
              </a:rPr>
              <a:pPr/>
              <a:t>27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04C75AD-EE2E-47DD-A134-6A2700258812}" type="slidenum">
              <a:rPr lang="cs-CZ" smtClean="0">
                <a:latin typeface="Times New Roman" pitchFamily="18" charset="0"/>
              </a:rPr>
              <a:pPr/>
              <a:t>28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B39E243-B8D8-4341-8DA0-1468AD38F395}" type="slidenum">
              <a:rPr lang="cs-CZ" smtClean="0">
                <a:latin typeface="Times New Roman" pitchFamily="18" charset="0"/>
              </a:rPr>
              <a:pPr/>
              <a:t>29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1E4EF74-5D7F-42BF-97C7-B52E987CE5D5}" type="slidenum">
              <a:rPr lang="cs-CZ" smtClean="0">
                <a:latin typeface="Times New Roman" pitchFamily="18" charset="0"/>
              </a:rPr>
              <a:pPr/>
              <a:t>30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240F2DC-415C-40F6-870E-0336FE5D7FB9}" type="slidenum">
              <a:rPr lang="cs-CZ" smtClean="0">
                <a:latin typeface="Times New Roman" pitchFamily="18" charset="0"/>
              </a:rPr>
              <a:pPr/>
              <a:t>31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24F2E87-3EEF-4FBA-B2B6-3E605B56822E}" type="slidenum">
              <a:rPr lang="cs-CZ" smtClean="0">
                <a:latin typeface="Times New Roman" pitchFamily="18" charset="0"/>
              </a:rPr>
              <a:pPr/>
              <a:t>32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A0EA07F-5802-4E4F-AF0B-681239ABE243}" type="slidenum">
              <a:rPr lang="cs-CZ" smtClean="0">
                <a:latin typeface="Times New Roman" pitchFamily="18" charset="0"/>
              </a:rPr>
              <a:pPr/>
              <a:t>3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23E8FE6-7045-48D9-A3D7-86CB5B60B215}" type="slidenum">
              <a:rPr lang="cs-CZ" smtClean="0">
                <a:latin typeface="Times New Roman" pitchFamily="18" charset="0"/>
              </a:rPr>
              <a:pPr/>
              <a:t>33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4CAA96D-2CD7-453C-B4C3-5BDD53278475}" type="slidenum">
              <a:rPr lang="cs-CZ" smtClean="0">
                <a:latin typeface="Times New Roman" pitchFamily="18" charset="0"/>
              </a:rPr>
              <a:pPr/>
              <a:t>34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D1DD53B-827D-4D1E-984B-89607C7A4628}" type="slidenum">
              <a:rPr lang="cs-CZ" smtClean="0">
                <a:latin typeface="Times New Roman" pitchFamily="18" charset="0"/>
              </a:rPr>
              <a:pPr/>
              <a:t>35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0A13396-3648-486F-8803-C9E96FC6B147}" type="slidenum">
              <a:rPr lang="cs-CZ" smtClean="0">
                <a:latin typeface="Times New Roman" pitchFamily="18" charset="0"/>
              </a:rPr>
              <a:pPr/>
              <a:t>36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6A3AC04-CAA5-4EC5-82C6-21961F2018C5}" type="slidenum">
              <a:rPr lang="cs-CZ" smtClean="0">
                <a:latin typeface="Times New Roman" pitchFamily="18" charset="0"/>
              </a:rPr>
              <a:pPr/>
              <a:t>37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B3DF5C5-14B5-4042-8834-5FDE133D5DED}" type="slidenum">
              <a:rPr lang="cs-CZ" smtClean="0">
                <a:latin typeface="Times New Roman" pitchFamily="18" charset="0"/>
              </a:rPr>
              <a:pPr/>
              <a:t>38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B683402-DE6C-4188-AE54-FC58E5A8DAEE}" type="slidenum">
              <a:rPr lang="cs-CZ" smtClean="0">
                <a:latin typeface="Times New Roman" pitchFamily="18" charset="0"/>
              </a:rPr>
              <a:pPr/>
              <a:t>39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F738107-3228-4FB1-85A0-9F7759DDC445}" type="slidenum">
              <a:rPr lang="cs-CZ" smtClean="0">
                <a:latin typeface="Times New Roman" pitchFamily="18" charset="0"/>
              </a:rPr>
              <a:pPr/>
              <a:t>40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E119A5F-205E-41F6-9FDE-2D3A14159F4B}" type="slidenum">
              <a:rPr lang="cs-CZ" smtClean="0">
                <a:latin typeface="Times New Roman" pitchFamily="18" charset="0"/>
              </a:rPr>
              <a:pPr/>
              <a:t>41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4A775B4-29E2-43F1-9819-AD7E3F6C1EB2}" type="slidenum">
              <a:rPr lang="cs-CZ" smtClean="0">
                <a:latin typeface="Times New Roman" pitchFamily="18" charset="0"/>
              </a:rPr>
              <a:pPr/>
              <a:t>42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2CFCB22-BA50-4B39-895F-72F8BD5A2FD2}" type="slidenum">
              <a:rPr lang="cs-CZ" smtClean="0">
                <a:latin typeface="Times New Roman" pitchFamily="18" charset="0"/>
              </a:rPr>
              <a:pPr/>
              <a:t>4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F00806D-1566-4526-9BBC-763555C46BDA}" type="slidenum">
              <a:rPr lang="cs-CZ" smtClean="0">
                <a:latin typeface="Times New Roman" pitchFamily="18" charset="0"/>
              </a:rPr>
              <a:pPr/>
              <a:t>43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CBAD9DE-A7EA-4EE4-B5E9-F34BC1E1F3A4}" type="slidenum">
              <a:rPr lang="cs-CZ" smtClean="0">
                <a:latin typeface="Times New Roman" pitchFamily="18" charset="0"/>
              </a:rPr>
              <a:pPr/>
              <a:t>45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6545A9C-880C-479E-B29F-C1CED431729A}" type="slidenum">
              <a:rPr lang="cs-CZ" smtClean="0">
                <a:latin typeface="Times New Roman" pitchFamily="18" charset="0"/>
              </a:rPr>
              <a:pPr/>
              <a:t>5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39C59BD-6203-4A93-94BC-4B48B31A3128}" type="slidenum">
              <a:rPr lang="cs-CZ" smtClean="0">
                <a:latin typeface="Times New Roman" pitchFamily="18" charset="0"/>
              </a:rPr>
              <a:pPr/>
              <a:t>6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2EA29DA-1E4E-4306-A397-A63CC0284D22}" type="slidenum">
              <a:rPr lang="cs-CZ" smtClean="0">
                <a:latin typeface="Times New Roman" pitchFamily="18" charset="0"/>
              </a:rPr>
              <a:pPr/>
              <a:t>7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3435C41-1D9D-4CED-B24F-4F273636F754}" type="slidenum">
              <a:rPr lang="cs-CZ" smtClean="0">
                <a:latin typeface="Times New Roman" pitchFamily="18" charset="0"/>
              </a:rPr>
              <a:pPr/>
              <a:t>8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6C380C4-07D9-4981-9624-36BE9B1A658E}" type="slidenum">
              <a:rPr lang="cs-CZ" smtClean="0">
                <a:latin typeface="Times New Roman" pitchFamily="18" charset="0"/>
              </a:rPr>
              <a:pPr/>
              <a:t>10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3 w 1000"/>
                <a:gd name="T1" fmla="*/ 761 h 1000"/>
                <a:gd name="T2" fmla="*/ 0 w 1000"/>
                <a:gd name="T3" fmla="*/ 761 h 1000"/>
                <a:gd name="T4" fmla="*/ 0 w 1000"/>
                <a:gd name="T5" fmla="*/ 0 h 1000"/>
                <a:gd name="T6" fmla="*/ 3 w 1000"/>
                <a:gd name="T7" fmla="*/ 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4 w 1000"/>
                <a:gd name="T3" fmla="*/ 0 h 1000"/>
                <a:gd name="T4" fmla="*/ 4 w 1000"/>
                <a:gd name="T5" fmla="*/ 645 h 1000"/>
                <a:gd name="T6" fmla="*/ 0 w 1000"/>
                <a:gd name="T7" fmla="*/ 645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078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20788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A08F8-3318-443B-8EC6-031C68D0E5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1365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0CA72-52BC-4AE6-95AA-8A73918BFA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206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F8DDB-75D5-454F-A756-D661243D82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383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1F8E9-C3B9-4DDC-BA74-90CEBA541F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0733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63D21-6618-4C0D-ABAC-005F029FD8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53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5470A-36D3-4B0A-8D82-C64D710E47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310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8CF3F-11CF-4068-AD59-166FF8641A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338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A04C9-4680-4252-B19C-11269A2490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034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700BB-B9D1-4495-B0B0-9A2D7474E0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994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355BB-14CB-4765-ADD5-13E5ABD6C2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157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DFD8D-DD7A-4F1E-8C7E-726121E20C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887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62E25-8209-4539-8339-E9BC48A2EE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626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685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685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685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80878170-7CC3-4EE4-B0EF-666EA37D8D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2147483647 w 1000"/>
              <a:gd name="T1" fmla="*/ 2147483647 h 1000"/>
              <a:gd name="T2" fmla="*/ 0 w 1000"/>
              <a:gd name="T3" fmla="*/ 2147483647 h 1000"/>
              <a:gd name="T4" fmla="*/ 0 w 1000"/>
              <a:gd name="T5" fmla="*/ 0 h 1000"/>
              <a:gd name="T6" fmla="*/ 2147483647 w 1000"/>
              <a:gd name="T7" fmla="*/ 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-gaap.cz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-is-a.cz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sb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file:///C:\Documents%20and%20Settings\hyblova\Dokumenty\DokumentyX-Z\Harmonizace%20&#250;&#269;etnictv&#237;\econ\PFEUC\p&#345;edn&#225;&#353;ky-koncept\Sou&#269;asn&#225;%20hodnota%20-%20&#353;ablona.doc" TargetMode="Externa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sb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fcr.cz/" TargetMode="External"/><Relationship Id="rId5" Type="http://schemas.openxmlformats.org/officeDocument/2006/relationships/hyperlink" Target="http://www.iasplus.com/" TargetMode="External"/><Relationship Id="rId4" Type="http://schemas.openxmlformats.org/officeDocument/2006/relationships/hyperlink" Target="http://www.pwc.cz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612900"/>
            <a:ext cx="7086600" cy="1243013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tx1"/>
                </a:solidFill>
              </a:rPr>
              <a:t>Mezinárodní standardy účetního výkaznictví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z="1200" smtClean="0"/>
          </a:p>
          <a:p>
            <a:pPr eaLnBrk="1" hangingPunct="1"/>
            <a:endParaRPr lang="cs-CZ" sz="1200" smtClean="0"/>
          </a:p>
          <a:p>
            <a:pPr eaLnBrk="1" hangingPunct="1"/>
            <a:endParaRPr lang="cs-CZ" sz="1200" b="1" smtClean="0"/>
          </a:p>
          <a:p>
            <a:pPr eaLnBrk="1" hangingPunct="1"/>
            <a:endParaRPr lang="cs-CZ" sz="1200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612900"/>
            <a:ext cx="7086600" cy="1243013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400" b="1" smtClean="0">
                <a:solidFill>
                  <a:schemeClr val="tx1"/>
                </a:solidFill>
              </a:rPr>
              <a:t>ÚVOD DO HARMONIZACE ÚČETNICTVÍ</a:t>
            </a:r>
            <a:br>
              <a:rPr lang="cs-CZ" sz="2400" b="1" smtClean="0">
                <a:solidFill>
                  <a:schemeClr val="tx1"/>
                </a:solidFill>
              </a:rPr>
            </a:br>
            <a:endParaRPr lang="cs-CZ" sz="2400" b="1" smtClean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z="1200" smtClean="0"/>
          </a:p>
          <a:p>
            <a:pPr eaLnBrk="1" hangingPunct="1"/>
            <a:endParaRPr lang="cs-CZ" sz="1200" smtClean="0"/>
          </a:p>
          <a:p>
            <a:pPr eaLnBrk="1" hangingPunct="1"/>
            <a:endParaRPr lang="cs-CZ" sz="1200" b="1" smtClean="0"/>
          </a:p>
          <a:p>
            <a:pPr eaLnBrk="1" hangingPunct="1"/>
            <a:endParaRPr lang="cs-CZ" sz="1200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Cíl účetnictví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800" b="1" u="sng" smtClean="0"/>
              <a:t>ZÍSKÁVÁNÍ, TŘÍDĚNÍ A VYHODNOCOVÁNÍ INFORMACÍ</a:t>
            </a:r>
            <a:endParaRPr lang="cs-CZ" sz="180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800" b="1" smtClean="0"/>
              <a:t>1) Soustava účetních záznamů (</a:t>
            </a:r>
            <a:r>
              <a:rPr lang="cs-CZ" sz="1800" b="1" i="1" smtClean="0"/>
              <a:t>zákon o účetnictví</a:t>
            </a:r>
            <a:r>
              <a:rPr lang="cs-CZ" sz="1800" b="1" smtClean="0"/>
              <a:t>)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800" b="1" smtClean="0"/>
              <a:t>2) Účetnictví je servisní činnost. Jeho funkcí je zajišťovat o ekonomické entitě kvantitativní </a:t>
            </a:r>
            <a:r>
              <a:rPr lang="cs-CZ" sz="1800" b="1" u="sng" smtClean="0"/>
              <a:t>informace </a:t>
            </a:r>
            <a:r>
              <a:rPr lang="cs-CZ" sz="1800" b="1" smtClean="0"/>
              <a:t>primárně finanční povahy, které jsou užitečné pro </a:t>
            </a:r>
            <a:r>
              <a:rPr lang="cs-CZ" sz="1800" b="1" u="sng" smtClean="0"/>
              <a:t>rozhodování</a:t>
            </a:r>
            <a:r>
              <a:rPr lang="cs-CZ" sz="1800" b="1" smtClean="0"/>
              <a:t> v oblasti ekonomiky (</a:t>
            </a:r>
            <a:r>
              <a:rPr lang="cs-CZ" sz="1800" b="1" i="1" smtClean="0"/>
              <a:t>Americký institut certifikovaných účetních ve formě standardu)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800" b="1" smtClean="0"/>
              <a:t>3) Je vědou o sběru, záznamu, klasifikaci, sumarizaci, interpretaci finančních a jim obdobných</a:t>
            </a:r>
            <a:r>
              <a:rPr lang="cs-CZ" sz="1800" b="1" u="sng" smtClean="0"/>
              <a:t> dat </a:t>
            </a:r>
            <a:r>
              <a:rPr lang="cs-CZ" sz="1800" b="1" smtClean="0"/>
              <a:t>takovým způsobem, aby mohla být činěna </a:t>
            </a:r>
            <a:r>
              <a:rPr lang="cs-CZ" sz="1800" b="1" u="sng" smtClean="0"/>
              <a:t>podnikatelská rozhodnutí</a:t>
            </a:r>
            <a:r>
              <a:rPr lang="cs-CZ" sz="1800" b="1" smtClean="0"/>
              <a:t>. Je jazykem podnikatelské komunikace.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800" b="1" smtClean="0"/>
              <a:t>4) Účetnictví se zabývá kvantifikací ekonomických jevů v peněžním vyjádření s cílem shromažďovat, zaznamenávat, oceňovat a sdělovat výsledky minulých událostí a napomoci </a:t>
            </a:r>
            <a:r>
              <a:rPr lang="cs-CZ" sz="1800" b="1" u="sng" smtClean="0"/>
              <a:t>rozhodování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800" b="1" smtClean="0"/>
              <a:t>(</a:t>
            </a:r>
            <a:r>
              <a:rPr lang="cs-CZ" sz="1800" b="1" i="1" smtClean="0"/>
              <a:t>3/4 Slovník účetních výrazů, vydaný Institutem účetních znalců Anglie a Walesu)</a:t>
            </a:r>
            <a:endParaRPr lang="cs-CZ" sz="1800" b="1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Regulace a harmonizace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dirty="0" smtClean="0"/>
              <a:t>Regulace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dirty="0" smtClean="0"/>
              <a:t> 	Regulace v ČR.</a:t>
            </a:r>
          </a:p>
          <a:p>
            <a:pPr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r>
              <a:rPr lang="cs-CZ" b="1" dirty="0" smtClean="0"/>
              <a:t> 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dirty="0" smtClean="0"/>
              <a:t>Co je harmonizace?</a:t>
            </a:r>
          </a:p>
          <a:p>
            <a:pPr eaLnBrk="1" hangingPunct="1"/>
            <a:endParaRPr lang="cs-CZ" b="1" dirty="0" smtClean="0">
              <a:solidFill>
                <a:srgbClr val="FF9933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b="1" dirty="0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Harmonizace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cs-CZ" sz="2800" b="1" smtClean="0"/>
              <a:t>Mezinárodní regulace,</a:t>
            </a:r>
            <a:r>
              <a:rPr lang="cs-CZ" sz="2800" b="1" u="sng" smtClean="0"/>
              <a:t> sladění</a:t>
            </a:r>
            <a:r>
              <a:rPr lang="cs-CZ" sz="2800" b="1" smtClean="0"/>
              <a:t>  národních úprav účetnictví, napomáhající k zajištění vyšší srovnatelnosti účetních závěrek. </a:t>
            </a:r>
            <a:r>
              <a:rPr lang="cs-CZ" sz="2800" b="1" u="sng" smtClean="0"/>
              <a:t>Nejde o sjednocení</a:t>
            </a:r>
            <a:r>
              <a:rPr lang="cs-CZ" sz="2800" b="1" smtClean="0"/>
              <a:t>, o shodu, pouze o sladění vnitřní logiky.</a:t>
            </a:r>
            <a:r>
              <a:rPr lang="cs-CZ" b="1" smtClean="0">
                <a:solidFill>
                  <a:srgbClr val="FFCC66"/>
                </a:solidFill>
              </a:rPr>
              <a:t> 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Směry harmonizace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z="2000" b="1" dirty="0" smtClean="0"/>
              <a:t>EU – </a:t>
            </a:r>
            <a:r>
              <a:rPr lang="cs-CZ" sz="2000" b="1" dirty="0"/>
              <a:t>SMĚRNICE EVROPSKÉHO PARLAMENTU A RADY 2013/34/EU </a:t>
            </a:r>
            <a:r>
              <a:rPr lang="pl-PL" sz="2000" b="1" dirty="0"/>
              <a:t>ze dne 26. června 2013 </a:t>
            </a:r>
            <a:r>
              <a:rPr lang="pl-PL" sz="2000" b="1" dirty="0" smtClean="0"/>
              <a:t>(nahradí </a:t>
            </a:r>
            <a:r>
              <a:rPr lang="cs-CZ" sz="2000" b="1" dirty="0" smtClean="0"/>
              <a:t>4, 7, 8 direktivu), povinnost členských států aplikovat do národní legislativy 7/2015)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000" b="1" dirty="0" smtClean="0"/>
              <a:t>Mezinárodní účetní standardy (IFRS) od 1.1.2005 pro firmy kotované na burze (</a:t>
            </a:r>
            <a:r>
              <a:rPr lang="cs-CZ" sz="1400" b="1" dirty="0" smtClean="0"/>
              <a:t>zákon 563/1991 Sb., v aktuálním znění, </a:t>
            </a:r>
            <a:r>
              <a:rPr lang="en-US" sz="1400" b="1" dirty="0" smtClean="0">
                <a:cs typeface="Times New Roman" pitchFamily="18" charset="0"/>
              </a:rPr>
              <a:t>§</a:t>
            </a:r>
            <a:r>
              <a:rPr lang="cs-CZ" sz="1400" b="1" dirty="0" smtClean="0">
                <a:cs typeface="Times New Roman" pitchFamily="18" charset="0"/>
              </a:rPr>
              <a:t> 19, odst. 9 –“…účetní jednotky, které jsou obchodní společnosti a které jsou emitentem cenných papírů registrovaných na regulovaném trhu cenných papírů v členských státech EU, použijí pro účtování a sestavení účetní závěrky Mezinárodní účetní standardy…“ )</a:t>
            </a:r>
            <a:endParaRPr lang="en-US" sz="1400" b="1" dirty="0" smtClean="0">
              <a:cs typeface="Times New Roman" pitchFamily="18" charset="0"/>
            </a:endParaRP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400" b="1" dirty="0" smtClean="0"/>
              <a:t>Světová harmonizace IAS/IFRS </a:t>
            </a:r>
            <a:r>
              <a:rPr lang="cs-CZ" sz="2400" b="1" dirty="0" smtClean="0">
                <a:cs typeface="Times New Roman" pitchFamily="18" charset="0"/>
              </a:rPr>
              <a:t>&amp;</a:t>
            </a:r>
            <a:r>
              <a:rPr lang="cs-CZ" sz="2400" b="1" dirty="0" smtClean="0"/>
              <a:t> US GAAP </a:t>
            </a:r>
            <a:r>
              <a:rPr lang="cs-CZ" b="1" dirty="0" smtClean="0"/>
              <a:t>(</a:t>
            </a:r>
            <a:r>
              <a:rPr lang="cs-CZ" sz="1400" b="1" dirty="0" err="1" smtClean="0"/>
              <a:t>Generally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Accepted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Accounting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Principles</a:t>
            </a:r>
            <a:r>
              <a:rPr lang="cs-CZ" sz="1400" b="1" dirty="0" smtClean="0"/>
              <a:t>, Mládek , R.: Světové účetnictví</a:t>
            </a:r>
            <a:r>
              <a:rPr lang="cs-CZ" sz="2000" b="1" dirty="0" smtClean="0"/>
              <a:t>).</a:t>
            </a:r>
          </a:p>
          <a:p>
            <a:pPr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r>
              <a:rPr lang="cs-CZ" sz="2000" b="1" dirty="0" smtClean="0">
                <a:hlinkClick r:id="rId3"/>
              </a:rPr>
              <a:t>www.us-gaap.cz</a:t>
            </a:r>
            <a:r>
              <a:rPr lang="cs-CZ" sz="2000" b="1" dirty="0" smtClean="0"/>
              <a:t>. </a:t>
            </a:r>
            <a:r>
              <a:rPr lang="cs-CZ" sz="2000" b="1" dirty="0" smtClean="0">
                <a:hlinkClick r:id="rId4"/>
              </a:rPr>
              <a:t>www.a-is-a.cz</a:t>
            </a:r>
            <a:r>
              <a:rPr lang="cs-CZ" sz="2000" b="1" dirty="0" smtClean="0"/>
              <a:t> )</a:t>
            </a:r>
          </a:p>
          <a:p>
            <a:pPr eaLnBrk="1" hangingPunct="1"/>
            <a:endParaRPr lang="cs-CZ" sz="2400" dirty="0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Směrnice EU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smtClean="0">
                <a:solidFill>
                  <a:srgbClr val="FF0000"/>
                </a:solidFill>
              </a:rPr>
              <a:t>Úvodní zdůvodnění </a:t>
            </a:r>
          </a:p>
          <a:p>
            <a:r>
              <a:rPr lang="cs-CZ" sz="1600" dirty="0" smtClean="0">
                <a:solidFill>
                  <a:srgbClr val="FF0000"/>
                </a:solidFill>
              </a:rPr>
              <a:t>Kapitola </a:t>
            </a:r>
            <a:r>
              <a:rPr lang="cs-CZ" sz="1600" dirty="0">
                <a:solidFill>
                  <a:srgbClr val="FF0000"/>
                </a:solidFill>
              </a:rPr>
              <a:t>1, Oblast působnosti, definice, kategorie podniků a skupin.</a:t>
            </a:r>
          </a:p>
          <a:p>
            <a:r>
              <a:rPr lang="cs-CZ" sz="1600" dirty="0">
                <a:solidFill>
                  <a:srgbClr val="FF0000"/>
                </a:solidFill>
              </a:rPr>
              <a:t>Kapitola 2, Obecná ustanovení a obecné zásady.</a:t>
            </a:r>
          </a:p>
          <a:p>
            <a:r>
              <a:rPr lang="cs-CZ" sz="1600" dirty="0">
                <a:solidFill>
                  <a:srgbClr val="FF0000"/>
                </a:solidFill>
              </a:rPr>
              <a:t>Kapitola 3, Rozvaha a výsledovka.</a:t>
            </a:r>
          </a:p>
          <a:p>
            <a:r>
              <a:rPr lang="cs-CZ" sz="1600" dirty="0"/>
              <a:t>Kapitola 4, Příloha k účetní závěrce.</a:t>
            </a:r>
          </a:p>
          <a:p>
            <a:r>
              <a:rPr lang="cs-CZ" sz="1600" dirty="0"/>
              <a:t>Kapitola 5, Zpráva vedení podniku.</a:t>
            </a:r>
          </a:p>
          <a:p>
            <a:r>
              <a:rPr lang="cs-CZ" sz="1600" dirty="0"/>
              <a:t>Kapitola 6, Konsolidované účetní závěrky a zprávy.</a:t>
            </a:r>
          </a:p>
          <a:p>
            <a:r>
              <a:rPr lang="cs-CZ" sz="1600" dirty="0"/>
              <a:t>Kapitola 7, Zveřejňování.</a:t>
            </a:r>
          </a:p>
          <a:p>
            <a:r>
              <a:rPr lang="cs-CZ" sz="1600" dirty="0"/>
              <a:t>Kapitola 8, Audit.</a:t>
            </a:r>
          </a:p>
          <a:p>
            <a:r>
              <a:rPr lang="cs-CZ" sz="1600" dirty="0"/>
              <a:t>Kapitola 9, Osvobození a omezení týkající se osvobození. </a:t>
            </a:r>
          </a:p>
          <a:p>
            <a:r>
              <a:rPr lang="cs-CZ" sz="1600" dirty="0"/>
              <a:t>Kapitola 10, Zpráva o platbách vládám.</a:t>
            </a:r>
          </a:p>
          <a:p>
            <a:r>
              <a:rPr lang="cs-CZ" sz="1600" dirty="0"/>
              <a:t>Kapitola 11, Závěrečná </a:t>
            </a:r>
            <a:r>
              <a:rPr lang="cs-CZ" sz="1600" dirty="0" smtClean="0"/>
              <a:t>ustanovení</a:t>
            </a:r>
          </a:p>
          <a:p>
            <a:r>
              <a:rPr lang="cs-CZ" sz="1600" dirty="0" smtClean="0">
                <a:solidFill>
                  <a:srgbClr val="FF0000"/>
                </a:solidFill>
              </a:rPr>
              <a:t>Přílohy III, IV, V, VI</a:t>
            </a:r>
            <a:endParaRPr lang="cs-CZ" sz="16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9560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Novela zákona o účetnictví od 1.1.2016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Důsledek zavedení směrnice 2013/34/EU do národní legislativy</a:t>
            </a:r>
          </a:p>
          <a:p>
            <a:r>
              <a:rPr lang="cs-CZ" dirty="0" smtClean="0"/>
              <a:t>Hlavní změny: </a:t>
            </a:r>
          </a:p>
          <a:p>
            <a:pPr lvl="1"/>
            <a:r>
              <a:rPr lang="cs-CZ" sz="2000" dirty="0" smtClean="0"/>
              <a:t>Zavedení zjednodušeného režimu pro malé a střední podniky.</a:t>
            </a:r>
          </a:p>
          <a:p>
            <a:pPr lvl="1"/>
            <a:r>
              <a:rPr lang="cs-CZ" sz="2000" dirty="0" smtClean="0"/>
              <a:t>Zrušení vykázaní zřizovacích výdajů jako nehmotných aktiv.</a:t>
            </a:r>
          </a:p>
          <a:p>
            <a:pPr lvl="1"/>
            <a:r>
              <a:rPr lang="cs-CZ" sz="2000" dirty="0" smtClean="0"/>
              <a:t>Účtování aktivace a změn stavu výrobků do nákladů.</a:t>
            </a:r>
          </a:p>
          <a:p>
            <a:pPr lvl="1"/>
            <a:r>
              <a:rPr lang="cs-CZ" sz="2000" dirty="0" smtClean="0"/>
              <a:t>Zrušení mimořádné části výsledovky.</a:t>
            </a:r>
          </a:p>
          <a:p>
            <a:pPr lvl="1"/>
            <a:r>
              <a:rPr lang="cs-CZ" sz="2000" dirty="0" smtClean="0"/>
              <a:t>Změna struktury výkazů (hlavně výsledovka).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44418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400" b="1" smtClean="0"/>
              <a:t>Mezinárodní standardy účetního výkaznictví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dirty="0" smtClean="0"/>
              <a:t>Vydává Rada pro mezinárodní účetní standardy – International </a:t>
            </a:r>
            <a:r>
              <a:rPr lang="cs-CZ" dirty="0" err="1" smtClean="0"/>
              <a:t>Accounting</a:t>
            </a:r>
            <a:r>
              <a:rPr lang="cs-CZ" dirty="0" smtClean="0"/>
              <a:t> </a:t>
            </a:r>
            <a:r>
              <a:rPr lang="cs-CZ" dirty="0" err="1" smtClean="0"/>
              <a:t>Standards</a:t>
            </a:r>
            <a:r>
              <a:rPr lang="cs-CZ" dirty="0" smtClean="0"/>
              <a:t> </a:t>
            </a:r>
            <a:r>
              <a:rPr lang="cs-CZ" dirty="0" err="1" smtClean="0"/>
              <a:t>Board</a:t>
            </a:r>
            <a:r>
              <a:rPr lang="cs-CZ" dirty="0" smtClean="0"/>
              <a:t>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dirty="0" smtClean="0">
                <a:hlinkClick r:id="rId3"/>
              </a:rPr>
              <a:t>www.iasb.org</a:t>
            </a:r>
            <a:r>
              <a:rPr lang="cs-CZ" dirty="0" smtClean="0"/>
              <a:t>.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Je třeba rozlišit</a:t>
            </a:r>
            <a:r>
              <a:rPr lang="cs-CZ" smtClean="0"/>
              <a:t>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„Plné“ IFRS,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IFRS pro malé a střední podniky.</a:t>
            </a:r>
          </a:p>
          <a:p>
            <a:pPr eaLnBrk="1" hangingPunct="1">
              <a:buClr>
                <a:schemeClr val="tx1"/>
              </a:buClr>
              <a:buSzPct val="40000"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„</a:t>
            </a:r>
            <a:r>
              <a:rPr lang="cs-CZ" b="1" smtClean="0"/>
              <a:t>Plné“ IFRS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dirty="0" smtClean="0"/>
              <a:t>Mezinárodní účetní standardy = International </a:t>
            </a:r>
            <a:r>
              <a:rPr lang="cs-CZ" b="1" dirty="0" err="1" smtClean="0"/>
              <a:t>Accounting</a:t>
            </a:r>
            <a:r>
              <a:rPr lang="cs-CZ" b="1" dirty="0" smtClean="0"/>
              <a:t> </a:t>
            </a:r>
            <a:r>
              <a:rPr lang="cs-CZ" b="1" dirty="0" err="1" smtClean="0"/>
              <a:t>Standards</a:t>
            </a:r>
            <a:r>
              <a:rPr lang="cs-CZ" b="1" dirty="0" smtClean="0"/>
              <a:t> – IAS,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dirty="0" smtClean="0"/>
              <a:t>Mezinárodní standardy účetního výkaznictví = International </a:t>
            </a:r>
            <a:r>
              <a:rPr lang="cs-CZ" b="1" dirty="0" err="1" smtClean="0"/>
              <a:t>Financial</a:t>
            </a:r>
            <a:r>
              <a:rPr lang="cs-CZ" b="1" dirty="0" smtClean="0"/>
              <a:t> Reporting </a:t>
            </a:r>
            <a:r>
              <a:rPr lang="cs-CZ" b="1" dirty="0" err="1" smtClean="0"/>
              <a:t>Standards</a:t>
            </a:r>
            <a:r>
              <a:rPr lang="cs-CZ" b="1" dirty="0" smtClean="0"/>
              <a:t> – IFRS.</a:t>
            </a:r>
          </a:p>
          <a:p>
            <a:pPr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endParaRPr lang="cs-CZ" b="1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dirty="0" smtClean="0"/>
              <a:t>Harmonizace účetnictví.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dirty="0" smtClean="0"/>
              <a:t>Direktiva EU, Mezinárodní standardy účetního výkaznictví.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 smtClean="0"/>
              <a:t>Standard pro malé a střední podniky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smtClean="0"/>
              <a:t>IFRS for Small and Medium-sized Enterprises, zveřejněn 7/2009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b="1" smtClean="0"/>
              <a:t>Standard pro malé a střední podniky, má být určen všem podnikům, které „nejsou zodpovědné vůči veřejnosti“, což jsou ty, které: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000" b="1" smtClean="0"/>
              <a:t>nepřekládají svoji účetní závěrku komisi pro cenné papíry nebo jinému regulačnímu orgánu a nehodlají tak učinit,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000" b="1" smtClean="0"/>
              <a:t>nespravují aktiva široké skupiny klientů (jako např. banka nebo pojišťovna),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000" b="1" smtClean="0"/>
              <a:t>zveřejňují svoji účetní závěrku externím uživatelům.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Wingdings" pitchFamily="2" charset="2"/>
              <a:buNone/>
            </a:pPr>
            <a:endParaRPr lang="cs-CZ" sz="2000" b="1" smtClean="0"/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Wingdings" pitchFamily="2" charset="2"/>
              <a:buNone/>
            </a:pPr>
            <a:endParaRPr lang="cs-CZ" sz="2000" b="1" smtClean="0"/>
          </a:p>
          <a:p>
            <a:pPr eaLnBrk="1" hangingPunct="1">
              <a:lnSpc>
                <a:spcPct val="90000"/>
              </a:lnSpc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IAS/IFRS obsahují: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Úvod a předmluva.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Koncepční rámec.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Standardy IAS/IFRS.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Interpretace SIC (Standards Interpretations  Committee) /IFRIC (International Financial Reporting Interpretations Committee).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Členění standardu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Cíl standardu a rozsah působnosti.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Definice pojmů.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Způsoby oceňování.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Kritéria pro rozpoznání (vykázání) položky v účetní závěrce.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Požadavky na zveřejnění.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612900"/>
            <a:ext cx="7086600" cy="1243013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Koncepční rámec</a:t>
            </a:r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z="1200" smtClean="0"/>
          </a:p>
          <a:p>
            <a:pPr eaLnBrk="1" hangingPunct="1"/>
            <a:endParaRPr lang="cs-CZ" sz="1200" smtClean="0"/>
          </a:p>
          <a:p>
            <a:pPr eaLnBrk="1" hangingPunct="1"/>
            <a:endParaRPr lang="cs-CZ" sz="1200" smtClean="0"/>
          </a:p>
          <a:p>
            <a:pPr eaLnBrk="1" hangingPunct="1"/>
            <a:endParaRPr lang="cs-CZ" sz="1200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Koncepční rámec</a:t>
            </a:r>
            <a:r>
              <a:rPr lang="cs-CZ" b="1" smtClean="0">
                <a:solidFill>
                  <a:schemeClr val="folHlink"/>
                </a:solidFill>
              </a:rPr>
              <a:t> </a:t>
            </a:r>
            <a:endParaRPr lang="fr-FR" b="1" smtClean="0">
              <a:solidFill>
                <a:schemeClr val="folHlink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2400" b="1" smtClean="0"/>
              <a:t>Základní předpoklady.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2400" b="1" smtClean="0"/>
              <a:t>Kvalitativní vlastnosti účetní závěrky.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2400" b="1" smtClean="0"/>
              <a:t>Základní položky účetní závěrky.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2400" b="1" smtClean="0"/>
              <a:t>Podmínky zobrazení základních položek účetní závěrky.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2400" b="1" smtClean="0"/>
              <a:t>Oceňování základních položek účetní závěrky.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2400" b="1" smtClean="0"/>
              <a:t>Pojetí vlastního kapitálu a jeho zachování.</a:t>
            </a:r>
            <a:endParaRPr lang="fr-FR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Složky závěrky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2286000"/>
            <a:ext cx="7661275" cy="2819400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400" b="1" smtClean="0"/>
              <a:t>Výkaz o finanční pozici ke konci období (rozvaha).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400" b="1" smtClean="0"/>
              <a:t>Výkaz o úplném výsledku za období (výsledovka).  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400" b="1" smtClean="0"/>
              <a:t>Výkaz o peněžních tocích za období.  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400" b="1" smtClean="0"/>
              <a:t>Výkaz změn vlastního kapitálu za období.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400" b="1" smtClean="0"/>
              <a:t>Příloha obsahující přehled významných účetních politik a další vysvětlující poznámky.  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endParaRPr lang="cs-CZ" sz="2400" b="1" smtClean="0"/>
          </a:p>
          <a:p>
            <a:pPr eaLnBrk="1" hangingPunct="1">
              <a:buFont typeface="Wingdings" pitchFamily="2" charset="2"/>
              <a:buNone/>
            </a:pPr>
            <a:endParaRPr lang="fr-FR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Uživatelé účetních informací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Zaměstnanci.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Poskytovatelé finančního kapitálu.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Dodavatelé.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Zákazníci.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Vláda.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Veřejnost.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Cíl účetní závěrky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533400" y="2514600"/>
            <a:ext cx="8001000" cy="21669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cs-CZ" sz="24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sz="2800" b="1">
                <a:latin typeface="Times New Roman" pitchFamily="18" charset="0"/>
              </a:rPr>
              <a:t>Poskytovat informace o finanční pozici, výkonnosti a změnách ve finanční pozici podniku.</a:t>
            </a:r>
          </a:p>
          <a:p>
            <a:pPr algn="ctr">
              <a:spcBef>
                <a:spcPct val="50000"/>
              </a:spcBef>
            </a:pPr>
            <a:endParaRPr lang="cs-CZ" sz="2800" b="1">
              <a:solidFill>
                <a:srgbClr val="FF9933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Základní předpoklady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2057400"/>
            <a:ext cx="7661275" cy="3124200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endParaRPr lang="cs-CZ" sz="2400" b="1" smtClean="0"/>
          </a:p>
          <a:p>
            <a:pPr algn="ctr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cs-CZ" b="1" smtClean="0"/>
              <a:t>Akruální princip</a:t>
            </a:r>
          </a:p>
          <a:p>
            <a:pPr algn="ctr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cs-CZ" b="1" smtClean="0"/>
              <a:t>Předpoklad trvání podniku</a:t>
            </a:r>
            <a:endParaRPr lang="fr-FR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Kvalitativní charakteristiky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800" b="1" smtClean="0"/>
              <a:t>rysy, které činí položky účetní závěrky užitečné pro uživatele: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800" b="1" smtClean="0"/>
              <a:t>srozumitelnost, 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800" b="1" smtClean="0"/>
              <a:t>relevance,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800" b="1" smtClean="0"/>
              <a:t>spolehlivost, 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800" b="1" smtClean="0"/>
              <a:t>srovnatelnost. 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  <a:buFont typeface="Wingdings" pitchFamily="2" charset="2"/>
              <a:buNone/>
            </a:pPr>
            <a:endParaRPr lang="cs-CZ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Požadavky na ukončení předmětu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z="2000" b="1" dirty="0" smtClean="0"/>
              <a:t>5</a:t>
            </a:r>
            <a:r>
              <a:rPr lang="cs-CZ" sz="2000" b="1" dirty="0" smtClean="0"/>
              <a:t>0 </a:t>
            </a:r>
            <a:r>
              <a:rPr lang="cs-CZ" sz="2000" b="1" dirty="0" smtClean="0"/>
              <a:t>% účast.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000" b="1" dirty="0" smtClean="0"/>
              <a:t>Prezentace (jedna povinná + další, při nesplnění povinné prezentace odpočet 10 bodů ze zápočtového testu, za každou další nepovinnou připočteno 5 bodů k závěrečnému testu, maximálně 10 bodů, pouze u řádného termínu zkoušky).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000" b="1" dirty="0" smtClean="0"/>
              <a:t>Průběžný test (60% úspěšnost).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000" b="1" dirty="0" smtClean="0"/>
              <a:t>Zkouška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000" b="1" dirty="0" smtClean="0"/>
              <a:t>Písemná, teoretická a praktická část</a:t>
            </a:r>
            <a:r>
              <a:rPr lang="cs-CZ" sz="2000" b="1" dirty="0" smtClean="0">
                <a:solidFill>
                  <a:srgbClr val="FF9933"/>
                </a:solidFill>
              </a:rPr>
              <a:t> </a:t>
            </a:r>
            <a:r>
              <a:rPr lang="cs-CZ" sz="2000" b="1" dirty="0" smtClean="0"/>
              <a:t>(příklady).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219200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Základní položky účetní závěrky</a:t>
            </a:r>
            <a:endParaRPr lang="cs-CZ" sz="3200" smtClean="0">
              <a:solidFill>
                <a:schemeClr val="tx1"/>
              </a:solidFill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533400" y="2057400"/>
            <a:ext cx="8229600" cy="33829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cs-CZ" sz="2400" b="1">
              <a:solidFill>
                <a:schemeClr val="folHlink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cs-CZ" sz="2800" b="1">
              <a:solidFill>
                <a:schemeClr val="folHlink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800" b="1">
                <a:latin typeface="Times New Roman" pitchFamily="18" charset="0"/>
              </a:rPr>
              <a:t>Aktiva, dluhy, náklady, výnosy, zisk, vlastní kapitál</a:t>
            </a:r>
            <a:r>
              <a:rPr lang="cs-CZ" sz="2400">
                <a:solidFill>
                  <a:schemeClr val="folHlink"/>
                </a:solidFill>
                <a:latin typeface="Times New Roman" pitchFamily="18" charset="0"/>
              </a:rPr>
              <a:t>.</a:t>
            </a: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cs-CZ" sz="2400"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cs-CZ" sz="2400"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cs-CZ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Aktiva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457200" y="2057400"/>
            <a:ext cx="7848600" cy="4203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2400" b="1">
                <a:latin typeface="Times New Roman" pitchFamily="18" charset="0"/>
              </a:rPr>
              <a:t>Představují pro účetní jednotku </a:t>
            </a:r>
            <a:r>
              <a:rPr lang="cs-CZ" sz="2400" b="1" u="sng">
                <a:latin typeface="Times New Roman" pitchFamily="18" charset="0"/>
              </a:rPr>
              <a:t>budoucí ekonomický</a:t>
            </a:r>
            <a:r>
              <a:rPr lang="cs-CZ" sz="2400" b="1">
                <a:latin typeface="Times New Roman" pitchFamily="18" charset="0"/>
              </a:rPr>
              <a:t> </a:t>
            </a:r>
            <a:r>
              <a:rPr lang="cs-CZ" sz="2400" b="1" u="sng">
                <a:latin typeface="Times New Roman" pitchFamily="18" charset="0"/>
              </a:rPr>
              <a:t>prospěch</a:t>
            </a:r>
            <a:r>
              <a:rPr lang="cs-CZ" sz="2400" b="1">
                <a:latin typeface="Times New Roman" pitchFamily="18" charset="0"/>
              </a:rPr>
              <a:t>, mají schopnost přispět v budoucnu přímo nebo nepřímo k přírůstku finančních prostředků podniku, jsou </a:t>
            </a:r>
            <a:r>
              <a:rPr lang="cs-CZ" sz="2400" b="1" u="sng">
                <a:latin typeface="Times New Roman" pitchFamily="18" charset="0"/>
              </a:rPr>
              <a:t>výsledkem minulých transakcí</a:t>
            </a:r>
            <a:r>
              <a:rPr lang="cs-CZ" sz="2400" b="1">
                <a:latin typeface="Times New Roman" pitchFamily="18" charset="0"/>
              </a:rPr>
              <a:t>, není důležité mít </a:t>
            </a:r>
            <a:r>
              <a:rPr lang="cs-CZ" sz="2400" b="1" u="sng">
                <a:latin typeface="Times New Roman" pitchFamily="18" charset="0"/>
              </a:rPr>
              <a:t>vlastnické</a:t>
            </a:r>
            <a:r>
              <a:rPr lang="cs-CZ" sz="2400" b="1">
                <a:latin typeface="Times New Roman" pitchFamily="18" charset="0"/>
              </a:rPr>
              <a:t> </a:t>
            </a:r>
            <a:r>
              <a:rPr lang="cs-CZ" sz="2400" b="1" u="sng">
                <a:latin typeface="Times New Roman" pitchFamily="18" charset="0"/>
              </a:rPr>
              <a:t>právo k aktivu</a:t>
            </a:r>
            <a:r>
              <a:rPr lang="cs-CZ" sz="2400" b="1">
                <a:latin typeface="Times New Roman" pitchFamily="18" charset="0"/>
              </a:rPr>
              <a:t>, ale mít pod kontrolou užitek, který aktivum přináší.</a:t>
            </a:r>
          </a:p>
          <a:p>
            <a:pPr algn="ctr">
              <a:spcBef>
                <a:spcPct val="50000"/>
              </a:spcBef>
            </a:pPr>
            <a:endParaRPr lang="cs-CZ" sz="24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sz="2400" b="1" i="1" u="sng">
                <a:latin typeface="Times New Roman" pitchFamily="18" charset="0"/>
              </a:rPr>
              <a:t>Podmínky zobrazení</a:t>
            </a:r>
            <a:endParaRPr lang="cs-CZ" sz="24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b="1">
                <a:latin typeface="Times New Roman" pitchFamily="18" charset="0"/>
              </a:rPr>
              <a:t>jistota budoucího ekonomického užitku</a:t>
            </a:r>
          </a:p>
          <a:p>
            <a:pPr algn="ctr">
              <a:spcBef>
                <a:spcPct val="50000"/>
              </a:spcBef>
            </a:pPr>
            <a:r>
              <a:rPr lang="cs-CZ" b="1">
                <a:latin typeface="Times New Roman" pitchFamily="18" charset="0"/>
              </a:rPr>
              <a:t>spolehlivost jeho ocenění</a:t>
            </a:r>
            <a:endParaRPr lang="cs-CZ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Dluhy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457200" y="2057400"/>
            <a:ext cx="7848600" cy="36560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2400" b="1" u="sng">
                <a:latin typeface="Times New Roman" pitchFamily="18" charset="0"/>
              </a:rPr>
              <a:t>Současná povinnost</a:t>
            </a:r>
            <a:r>
              <a:rPr lang="cs-CZ" sz="2400" b="1">
                <a:latin typeface="Times New Roman" pitchFamily="18" charset="0"/>
              </a:rPr>
              <a:t> podniku, která vznikla jako důsledek minulých událostí a která naopak v budoucnu </a:t>
            </a:r>
            <a:r>
              <a:rPr lang="cs-CZ" sz="2400" b="1" u="sng">
                <a:latin typeface="Times New Roman" pitchFamily="18" charset="0"/>
              </a:rPr>
              <a:t>vyvolá odliv</a:t>
            </a:r>
            <a:r>
              <a:rPr lang="cs-CZ" sz="2400" b="1">
                <a:latin typeface="Times New Roman" pitchFamily="18" charset="0"/>
              </a:rPr>
              <a:t> ekonomických užitků.</a:t>
            </a:r>
          </a:p>
          <a:p>
            <a:pPr algn="ctr">
              <a:spcBef>
                <a:spcPct val="50000"/>
              </a:spcBef>
            </a:pPr>
            <a:endParaRPr lang="cs-CZ" sz="24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sz="2400" b="1" i="1" u="sng">
                <a:latin typeface="Times New Roman" pitchFamily="18" charset="0"/>
              </a:rPr>
              <a:t>Podmínky zobrazení</a:t>
            </a:r>
            <a:endParaRPr lang="cs-CZ" sz="24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b="1">
                <a:latin typeface="Times New Roman" pitchFamily="18" charset="0"/>
              </a:rPr>
              <a:t>dostatečná pravděpodobnost budoucího odlivu ekonomických prostředků</a:t>
            </a:r>
          </a:p>
          <a:p>
            <a:pPr algn="ctr">
              <a:spcBef>
                <a:spcPct val="50000"/>
              </a:spcBef>
            </a:pPr>
            <a:r>
              <a:rPr lang="cs-CZ" b="1">
                <a:latin typeface="Times New Roman" pitchFamily="18" charset="0"/>
              </a:rPr>
              <a:t>spolehlivost jeho ocenění</a:t>
            </a:r>
          </a:p>
          <a:p>
            <a:pPr algn="ctr">
              <a:spcBef>
                <a:spcPct val="50000"/>
              </a:spcBef>
            </a:pPr>
            <a:endParaRPr lang="cs-CZ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Vlastní kapitál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457200" y="2057400"/>
            <a:ext cx="7848600" cy="2647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cs-CZ" sz="24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cs-CZ" sz="2400" b="1">
              <a:solidFill>
                <a:schemeClr val="folHlink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sz="2400" b="1">
                <a:latin typeface="Times New Roman" pitchFamily="18" charset="0"/>
              </a:rPr>
              <a:t>Zbytkový podíl na aktivech podniku po odečtení dluhů.</a:t>
            </a:r>
          </a:p>
          <a:p>
            <a:pPr algn="ctr">
              <a:spcBef>
                <a:spcPct val="50000"/>
              </a:spcBef>
            </a:pPr>
            <a:endParaRPr lang="cs-CZ" sz="24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cs-CZ" sz="24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Zisk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457200" y="2057400"/>
            <a:ext cx="7848600" cy="15525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cs-CZ" sz="24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sz="2400" b="1">
                <a:latin typeface="Times New Roman" pitchFamily="18" charset="0"/>
              </a:rPr>
              <a:t>Měřítko výkonnosti.</a:t>
            </a:r>
          </a:p>
          <a:p>
            <a:pPr algn="ctr">
              <a:spcBef>
                <a:spcPct val="50000"/>
              </a:spcBef>
            </a:pPr>
            <a:endParaRPr lang="cs-CZ" sz="2400" b="1">
              <a:solidFill>
                <a:schemeClr val="folHlin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Výnosy</a:t>
            </a:r>
          </a:p>
        </p:txBody>
      </p:sp>
      <p:sp>
        <p:nvSpPr>
          <p:cNvPr id="34819" name="Text Box 1027"/>
          <p:cNvSpPr txBox="1">
            <a:spLocks noChangeArrowheads="1"/>
          </p:cNvSpPr>
          <p:nvPr/>
        </p:nvSpPr>
        <p:spPr bwMode="auto">
          <a:xfrm>
            <a:off x="457200" y="2057400"/>
            <a:ext cx="7848600" cy="4710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2400" b="1" u="sng">
                <a:latin typeface="Times New Roman" pitchFamily="18" charset="0"/>
              </a:rPr>
              <a:t>Zvýšení ekonomického užitku</a:t>
            </a:r>
            <a:r>
              <a:rPr lang="cs-CZ" sz="2400" b="1">
                <a:latin typeface="Times New Roman" pitchFamily="18" charset="0"/>
              </a:rPr>
              <a:t>, které se projeví buď zvýšením aktiv nebo snížením dluhů, k němuž došlo v průběhu účetního období a které vede ke zvýšení vlastního kapitálu jiným způsobem než vkladem vlastníků.</a:t>
            </a:r>
          </a:p>
          <a:p>
            <a:pPr algn="ctr">
              <a:spcBef>
                <a:spcPct val="50000"/>
              </a:spcBef>
            </a:pPr>
            <a:r>
              <a:rPr lang="cs-CZ" sz="2400" b="1" i="1" u="sng">
                <a:latin typeface="Times New Roman" pitchFamily="18" charset="0"/>
              </a:rPr>
              <a:t>Podmínky zobrazení</a:t>
            </a:r>
            <a:endParaRPr lang="cs-CZ" sz="24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b="1">
                <a:latin typeface="Times New Roman" pitchFamily="18" charset="0"/>
              </a:rPr>
              <a:t>spolehlivost měření</a:t>
            </a:r>
          </a:p>
          <a:p>
            <a:pPr algn="ctr">
              <a:spcBef>
                <a:spcPct val="50000"/>
              </a:spcBef>
            </a:pPr>
            <a:r>
              <a:rPr lang="cs-CZ" b="1">
                <a:latin typeface="Times New Roman" pitchFamily="18" charset="0"/>
              </a:rPr>
              <a:t>dostatečný stupeň jistoty</a:t>
            </a:r>
          </a:p>
          <a:p>
            <a:pPr algn="ctr">
              <a:spcBef>
                <a:spcPct val="50000"/>
              </a:spcBef>
            </a:pPr>
            <a:endParaRPr lang="cs-CZ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sz="2000" b="1">
                <a:latin typeface="Times New Roman" pitchFamily="18" charset="0"/>
              </a:rPr>
              <a:t>VÝNOSY = TRŽBY + PŘÍRŮSTKY</a:t>
            </a:r>
          </a:p>
          <a:p>
            <a:pPr algn="ctr">
              <a:spcBef>
                <a:spcPct val="50000"/>
              </a:spcBef>
            </a:pPr>
            <a:r>
              <a:rPr lang="cs-CZ" sz="2000" b="1">
                <a:latin typeface="Times New Roman" pitchFamily="18" charset="0"/>
              </a:rPr>
              <a:t>(INCOME = REVENUES + GAINS)</a:t>
            </a:r>
          </a:p>
          <a:p>
            <a:pPr algn="ctr">
              <a:spcBef>
                <a:spcPct val="50000"/>
              </a:spcBef>
            </a:pPr>
            <a:endParaRPr lang="cs-CZ" sz="20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Náklady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457200" y="2057400"/>
            <a:ext cx="7848600" cy="52101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2400" b="1" u="sng">
                <a:latin typeface="Times New Roman" pitchFamily="18" charset="0"/>
              </a:rPr>
              <a:t>Snížení ekonomického užitku</a:t>
            </a:r>
            <a:r>
              <a:rPr lang="cs-CZ" sz="2400" b="1">
                <a:latin typeface="Times New Roman" pitchFamily="18" charset="0"/>
              </a:rPr>
              <a:t>, které se projeví buď snížením budoucí užitečnosti aktiv nebo nárůstem dluhů, k němuž došlo v průběhu účetního období a které se projeví snížením vlastního kapitálu jiným způsobem než odčerpáním vlastníky.</a:t>
            </a:r>
          </a:p>
          <a:p>
            <a:pPr algn="ctr">
              <a:spcBef>
                <a:spcPct val="50000"/>
              </a:spcBef>
            </a:pPr>
            <a:r>
              <a:rPr lang="cs-CZ" sz="2400" b="1" i="1" u="sng">
                <a:latin typeface="Times New Roman" pitchFamily="18" charset="0"/>
              </a:rPr>
              <a:t>Podmínky zobrazení</a:t>
            </a:r>
            <a:endParaRPr lang="cs-CZ" sz="24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b="1">
                <a:latin typeface="Times New Roman" pitchFamily="18" charset="0"/>
              </a:rPr>
              <a:t>spolehlivost měření</a:t>
            </a:r>
          </a:p>
          <a:p>
            <a:pPr algn="ctr">
              <a:spcBef>
                <a:spcPct val="50000"/>
              </a:spcBef>
            </a:pPr>
            <a:endParaRPr lang="cs-CZ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sz="2000" b="1">
                <a:latin typeface="Times New Roman" pitchFamily="18" charset="0"/>
              </a:rPr>
              <a:t>NÁKLADY = NÁKLADY + ÚBYTKY</a:t>
            </a:r>
          </a:p>
          <a:p>
            <a:pPr algn="ctr">
              <a:spcBef>
                <a:spcPct val="50000"/>
              </a:spcBef>
            </a:pPr>
            <a:r>
              <a:rPr lang="cs-CZ" sz="2000" b="1">
                <a:latin typeface="Times New Roman" pitchFamily="18" charset="0"/>
              </a:rPr>
              <a:t>(EXPENSES = EXPENSES + LOSSES)</a:t>
            </a:r>
          </a:p>
          <a:p>
            <a:pPr algn="ctr">
              <a:spcBef>
                <a:spcPct val="50000"/>
              </a:spcBef>
            </a:pPr>
            <a:endParaRPr lang="cs-CZ" sz="20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cs-CZ" sz="2400" b="1">
              <a:solidFill>
                <a:schemeClr val="folHlin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Oceňování prvků účetní závěrky</a:t>
            </a:r>
          </a:p>
        </p:txBody>
      </p:sp>
      <p:sp>
        <p:nvSpPr>
          <p:cNvPr id="36867" name="Text Box 5"/>
          <p:cNvSpPr txBox="1">
            <a:spLocks noChangeArrowheads="1"/>
          </p:cNvSpPr>
          <p:nvPr/>
        </p:nvSpPr>
        <p:spPr bwMode="auto">
          <a:xfrm>
            <a:off x="533400" y="2362200"/>
            <a:ext cx="7848600" cy="21002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cs-CZ" sz="2400" b="1">
                <a:latin typeface="Times New Roman" pitchFamily="18" charset="0"/>
              </a:rPr>
              <a:t>Historické náklady.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400" b="1">
                <a:latin typeface="Times New Roman" pitchFamily="18" charset="0"/>
              </a:rPr>
              <a:t>Běžná cena.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400" b="1">
                <a:latin typeface="Times New Roman" pitchFamily="18" charset="0"/>
              </a:rPr>
              <a:t>Realizovatelná hodnota.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400" b="1">
                <a:latin typeface="Times New Roman" pitchFamily="18" charset="0"/>
              </a:rPr>
              <a:t>Současná hodnota.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Historické náklady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Aktiva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Ocenění na úrovni peněz, nebo peněžních ekvivalentů nebo v přiměřené hodnotě, kterou by bylo potřeba vynaložit na jejich získání v době jejich pořízení.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Závazky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Na úrovni příjmů, které by bylo možno  získat směnou při postoupení závazků nebo na úrovni peněz, kterou bude třeba vynaložit na úhradu závazků z běžného podnikání.</a:t>
            </a:r>
            <a:endParaRPr lang="fr-FR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Běžná cena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800" b="1" smtClean="0"/>
              <a:t>Aktiva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800" b="1" smtClean="0"/>
              <a:t>Na úrovni peněz nebo ekvivalentů, které by bylo nutno zaplatit, jestliže by se stejné nebo obdobné aktivum pořizovalo v současné době.</a:t>
            </a:r>
          </a:p>
          <a:p>
            <a:pPr eaLnBrk="1" hangingPunct="1">
              <a:buFont typeface="Wingdings" pitchFamily="2" charset="2"/>
              <a:buNone/>
            </a:pPr>
            <a:endParaRPr lang="cs-CZ" sz="28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sz="2800" b="1" smtClean="0"/>
              <a:t>Závazky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800" b="1" smtClean="0"/>
              <a:t>V nediskontované částce peněz vynaložených k zaplacení v současné době.</a:t>
            </a:r>
            <a:endParaRPr lang="fr-FR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Literatura - základní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Tx/>
              <a:buSzPct val="99000"/>
            </a:pPr>
            <a:r>
              <a:rPr lang="cs-CZ" sz="2000" b="1" dirty="0" smtClean="0"/>
              <a:t>Hýblová, Sedláček, Valouch. Mezinárodní účetnictví. Skripta MU Brno. 2004.</a:t>
            </a:r>
          </a:p>
          <a:p>
            <a:pPr eaLnBrk="1" hangingPunct="1">
              <a:buClrTx/>
              <a:buSzPct val="99000"/>
            </a:pPr>
            <a:r>
              <a:rPr lang="cs-CZ" sz="2000" b="1" dirty="0" smtClean="0"/>
              <a:t>Hýblová, E. Mezinárodní účetnictví – pracovní sešit</a:t>
            </a:r>
            <a:r>
              <a:rPr lang="cs-CZ" sz="2000" b="1" dirty="0"/>
              <a:t> </a:t>
            </a:r>
            <a:r>
              <a:rPr lang="cs-CZ" sz="2000" b="1" dirty="0" smtClean="0"/>
              <a:t>2014.</a:t>
            </a:r>
            <a:r>
              <a:rPr lang="cs-CZ" sz="2000" b="1" dirty="0" smtClean="0">
                <a:solidFill>
                  <a:srgbClr val="FF9933"/>
                </a:solidFill>
              </a:rPr>
              <a:t> </a:t>
            </a:r>
          </a:p>
          <a:p>
            <a:pPr>
              <a:buClrTx/>
              <a:buSzPct val="99000"/>
            </a:pPr>
            <a:r>
              <a:rPr lang="cs-CZ" sz="2000" b="1" dirty="0" smtClean="0"/>
              <a:t>SMĚRNICE </a:t>
            </a:r>
            <a:r>
              <a:rPr lang="cs-CZ" sz="2000" b="1" dirty="0"/>
              <a:t>EVROPSKÉHO PARLAMENTU A RADY 2013/34/EU </a:t>
            </a:r>
            <a:r>
              <a:rPr lang="pl-PL" sz="2000" b="1" dirty="0" smtClean="0"/>
              <a:t>ze </a:t>
            </a:r>
            <a:r>
              <a:rPr lang="pl-PL" sz="2000" b="1" dirty="0"/>
              <a:t>dne 26. června 2013 </a:t>
            </a:r>
            <a:r>
              <a:rPr lang="cs-CZ" sz="2000" b="1" dirty="0" smtClean="0"/>
              <a:t>o </a:t>
            </a:r>
            <a:r>
              <a:rPr lang="cs-CZ" sz="2000" b="1" dirty="0"/>
              <a:t>ročních účetních závěrkách, konsolidovaných účetních závěrkách a souvisejících zprávách některých forem podniků, o změně směrnice Evropského parlamentu a Rady 2006/43/ES a o </a:t>
            </a:r>
            <a:r>
              <a:rPr lang="cs-CZ" sz="2000" b="1" dirty="0" smtClean="0"/>
              <a:t>zrušení </a:t>
            </a:r>
            <a:r>
              <a:rPr lang="cs-CZ" sz="2000" b="1" dirty="0"/>
              <a:t>směrnic Rady 78/660/EHS a 83/349/EHS </a:t>
            </a:r>
            <a:r>
              <a:rPr lang="cs-CZ" sz="2000" b="1" dirty="0" smtClean="0"/>
              <a:t>(dokument přístupný ve studijních materiálech v ISU)</a:t>
            </a:r>
            <a:endParaRPr lang="cs-CZ" sz="2000" b="1" dirty="0" smtClean="0">
              <a:solidFill>
                <a:srgbClr val="FF9933"/>
              </a:solidFill>
            </a:endParaRPr>
          </a:p>
          <a:p>
            <a:pPr eaLnBrk="1" hangingPunct="1"/>
            <a:endParaRPr lang="cs-CZ" b="1" dirty="0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tx1"/>
                </a:solidFill>
              </a:rPr>
              <a:t>Realizovatelná hodnota (vypořádací)</a:t>
            </a:r>
            <a:endParaRPr lang="fr-FR" sz="2800" b="1" smtClean="0">
              <a:solidFill>
                <a:schemeClr val="tx1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Aktiva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Na úrovni peněz, které by bylo možno získat jejich prodejem při běžném vyřazení.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8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Závazky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Ve vypořádacích hodnotách, v nediskontované úrovni peněz nebo ekvivalentů, které bude třeba zaplatit  při úhradě závazků v běžném podnikání</a:t>
            </a:r>
            <a:r>
              <a:rPr lang="cs-CZ" sz="2800" b="1" smtClean="0">
                <a:solidFill>
                  <a:srgbClr val="FF9933"/>
                </a:solidFill>
              </a:rPr>
              <a:t>.</a:t>
            </a:r>
            <a:endParaRPr lang="fr-FR" sz="2800" b="1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Současná hodnota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Aktiva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Současná diskontovaná hodnota budoucích čistých přítoků peněz, které se očekávají, že je položka bude vytvářet v podnikání.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Závazky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V současné diskontované hodnotě budoucích čistých odtoků peněz, které se očekávají, že budou nutné k vypořádání závazků v běžném podnikání</a:t>
            </a:r>
            <a:r>
              <a:rPr lang="cs-CZ" sz="2800" b="1" smtClean="0">
                <a:solidFill>
                  <a:srgbClr val="FF9933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r-FR" sz="2800" b="1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Současná hodnota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49325" y="1981200"/>
            <a:ext cx="6791325" cy="41148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z="2800" b="1" smtClean="0"/>
              <a:t>Současnou hodnotu vypočítáme podle vzorce:</a:t>
            </a:r>
          </a:p>
          <a:p>
            <a:pPr algn="ctr"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endParaRPr lang="cs-CZ" sz="2800" b="1" smtClean="0"/>
          </a:p>
          <a:p>
            <a:pPr eaLnBrk="1" hangingPunct="1">
              <a:buClr>
                <a:schemeClr val="tx1"/>
              </a:buClr>
              <a:buSzPct val="40000"/>
            </a:pPr>
            <a:endParaRPr lang="cs-CZ" sz="2800" smtClean="0"/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400" b="1" smtClean="0"/>
              <a:t>P – jednotlivé splátky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400" b="1" smtClean="0"/>
              <a:t>i – úroková míra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400" b="1" smtClean="0"/>
              <a:t>n – počet diskontovaných splátek</a:t>
            </a:r>
          </a:p>
          <a:p>
            <a:pPr eaLnBrk="1" hangingPunct="1">
              <a:buFont typeface="Wingdings" pitchFamily="2" charset="2"/>
              <a:buNone/>
            </a:pPr>
            <a:endParaRPr lang="cs-CZ" b="1" smtClean="0">
              <a:solidFill>
                <a:schemeClr val="folHlink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endParaRPr lang="cs-CZ" b="1" smtClean="0">
              <a:solidFill>
                <a:srgbClr val="FF9933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endParaRPr lang="cs-CZ" b="1" smtClean="0">
              <a:solidFill>
                <a:srgbClr val="FF9933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endParaRPr lang="cs-CZ" b="1" baseline="30000" smtClean="0">
              <a:solidFill>
                <a:srgbClr val="FF9933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b="1" baseline="30000" smtClean="0">
              <a:solidFill>
                <a:schemeClr val="folHlink"/>
              </a:solidFill>
            </a:endParaRPr>
          </a:p>
        </p:txBody>
      </p:sp>
      <p:graphicFrame>
        <p:nvGraphicFramePr>
          <p:cNvPr id="41988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635375" y="2997200"/>
          <a:ext cx="792163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1" name="Rovnice" r:id="rId4" imgW="660113" imgH="431613" progId="Equation.3">
                  <p:embed/>
                </p:oleObj>
              </mc:Choice>
              <mc:Fallback>
                <p:oleObj name="Rovnice" r:id="rId4" imgW="660113" imgH="431613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2997200"/>
                        <a:ext cx="792163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chemeClr val="tx1"/>
                </a:solidFill>
              </a:rPr>
              <a:t>Příklad 1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400" b="1" smtClean="0"/>
              <a:t>Podnik koupil 1.1. roku 1 majetek za 500. Majetek se bude splácet 3 roky, vždy k 31.12. V rovnoměrných splátkách v hodnotě 201, úrok 10%. Rozvrhněte úrok metodou efektivní úrokové míry:</a:t>
            </a:r>
          </a:p>
          <a:p>
            <a:pPr eaLnBrk="1" hangingPunct="1">
              <a:buFont typeface="Wingdings" pitchFamily="2" charset="2"/>
              <a:buNone/>
            </a:pPr>
            <a:endParaRPr lang="cs-CZ" sz="2400" b="1" smtClean="0">
              <a:solidFill>
                <a:srgbClr val="FF9933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sz="24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sz="3600" b="1" smtClean="0">
              <a:solidFill>
                <a:schemeClr val="folHlink"/>
              </a:solidFill>
            </a:endParaRPr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111671"/>
              </p:ext>
            </p:extLst>
          </p:nvPr>
        </p:nvGraphicFramePr>
        <p:xfrm>
          <a:off x="1187450" y="4292600"/>
          <a:ext cx="7023100" cy="132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5" name="Document" r:id="rId4" imgW="5852170" imgH="1100472" progId="Word.Document.8">
                  <p:link updateAutomatic="1"/>
                </p:oleObj>
              </mc:Choice>
              <mc:Fallback>
                <p:oleObj name="Document" r:id="rId4" imgW="5852170" imgH="1100472" progId="Word.Document.8">
                  <p:link updateAutomatic="1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4292600"/>
                        <a:ext cx="7023100" cy="1322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Účetní jednotka zakoupila dlouhodobý majetek, závazek v hodnotě 3000 bude splatný za dva roky. </a:t>
            </a:r>
            <a:r>
              <a:rPr lang="cs-CZ" smtClean="0"/>
              <a:t>Úroková míra je 6%.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11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Pojetí a uchování kapitálu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cs-CZ" sz="1800" b="1" smtClean="0">
              <a:solidFill>
                <a:schemeClr val="tx2"/>
              </a:solidFill>
            </a:endParaRPr>
          </a:p>
          <a:p>
            <a:pPr algn="ctr"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r>
              <a:rPr lang="cs-CZ" sz="1800" b="1" smtClean="0"/>
              <a:t>STANOVUJE CÍL, KTERÝ MÁ BÝT DOSAŽEN PŘI VYJÁDŘENÍ ZISKU</a:t>
            </a:r>
          </a:p>
          <a:p>
            <a:pPr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endParaRPr lang="cs-CZ" b="1" smtClean="0"/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Uchování finančního kapitálu: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b="1" smtClean="0"/>
              <a:t>nominálně,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b="1" smtClean="0"/>
              <a:t>v jednotkách stálé kupní síly.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Uchování produkčního kapitálu.</a:t>
            </a:r>
          </a:p>
          <a:p>
            <a:pPr eaLnBrk="1" hangingPunct="1"/>
            <a:endParaRPr lang="fr-FR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Literatura - doplňující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b="1" smtClean="0"/>
              <a:t>Krupová,L. IFRS, Mezinárodní standardy účetního výkaznictví. Aplikace v podnikové praxi. Vox, Praha. ISBN 978-80-86324-76-0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b="1" smtClean="0"/>
              <a:t>Šrámková, Janoušková. </a:t>
            </a:r>
            <a:r>
              <a:rPr lang="cs-CZ" sz="2400" b="1" i="1" smtClean="0"/>
              <a:t>Mezinárodní standardy účetního výkaznictví, praktické aplikace</a:t>
            </a:r>
            <a:r>
              <a:rPr lang="cs-CZ" sz="2400" b="1" smtClean="0"/>
              <a:t>. Institut svazu účetních, Praha. 2004. ISBN 80-86716-09-0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b="1" smtClean="0"/>
              <a:t>Bohušová, H. Harmonizace účetnictví a aplikace IAS/IFRS. ASPI 2008. ISBN 978-80-7357-366-9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b="1" i="1" smtClean="0"/>
              <a:t>Mezinárodní standardy účetního výkaznictví</a:t>
            </a:r>
            <a:r>
              <a:rPr lang="cs-CZ" sz="2400" b="1" smtClean="0"/>
              <a:t> (IFRS) 2005. Svaz účetních Praha. 2006 (Český překlad IFRS)</a:t>
            </a:r>
          </a:p>
          <a:p>
            <a:pPr eaLnBrk="1" hangingPunct="1">
              <a:lnSpc>
                <a:spcPct val="90000"/>
              </a:lnSpc>
            </a:pPr>
            <a:endParaRPr lang="cs-CZ" sz="2400" b="1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www.stránky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>
                <a:hlinkClick r:id="rId3"/>
              </a:rPr>
              <a:t>www.iasb.org</a:t>
            </a:r>
            <a:endParaRPr lang="cs-CZ" b="1" smtClean="0"/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>
                <a:hlinkClick r:id="rId4"/>
              </a:rPr>
              <a:t>www.pwc.cz</a:t>
            </a:r>
            <a:endParaRPr lang="cs-CZ" b="1" smtClean="0"/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>
                <a:hlinkClick r:id="rId5"/>
              </a:rPr>
              <a:t>www.iasplus.com</a:t>
            </a:r>
            <a:endParaRPr lang="cs-CZ" b="1" smtClean="0"/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>
                <a:hlinkClick r:id="rId6"/>
              </a:rPr>
              <a:t>www.mfcr.cz</a:t>
            </a:r>
            <a:r>
              <a:rPr lang="cs-CZ" b="1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Přednášky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smtClean="0"/>
              <a:t>Úvod, harmonizace účetnictví, Mezinárodní standardy účetního výkaznictví, Koncepční rámec.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smtClean="0"/>
              <a:t>IAS 1 – Prezentace účetní závěrky.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smtClean="0"/>
              <a:t>IAS 8 - Účetní pravidla, změny v účetních odhadech a chyby.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smtClean="0"/>
              <a:t>IFRS 1 – první aplikace IFRS.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smtClean="0"/>
              <a:t>IAS 7 – Výkaz cash flow.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smtClean="0"/>
              <a:t>IAS 16 – Pozemky, budovy, zařízení.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smtClean="0"/>
              <a:t>IAS 40 – Investice do nemovitostí.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smtClean="0"/>
              <a:t>IAS 38 - Dlouhodobý nehmotný majetek.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smtClean="0"/>
              <a:t>IAS 17 – Leasingy.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smtClean="0"/>
              <a:t>IAS 36 - Snížení hodnoty aktiv.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smtClean="0"/>
              <a:t>IAS 2 - Zásoby.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smtClean="0"/>
              <a:t>IAS 37 - Rezervy , závazky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smtClean="0"/>
              <a:t>Peníze, pohledávky, finanční majetek – IAS 32 – Finanční nástroje, zveřejňování a prezentace, IAS 39 – Finanční nástroje – účtování a oceňování.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smtClean="0"/>
              <a:t>IAS 18 – Výnosy.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smtClean="0"/>
              <a:t>IAS 12 - Daně ze zisku, odložená daň.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smtClean="0"/>
              <a:t>IAS 21 – Důsledky změn směnných kurzů cizích měn.</a:t>
            </a:r>
            <a:r>
              <a:rPr lang="cs-CZ" sz="1400" b="1" smtClean="0">
                <a:solidFill>
                  <a:srgbClr val="FF9933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cs-CZ" sz="1400" b="1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Semináře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Úvodní </a:t>
            </a:r>
            <a:r>
              <a:rPr lang="cs-CZ" sz="1400" b="1" dirty="0" smtClean="0"/>
              <a:t>seminář - </a:t>
            </a:r>
            <a:r>
              <a:rPr lang="cs-CZ" sz="1400" b="1" dirty="0" smtClean="0">
                <a:solidFill>
                  <a:srgbClr val="FF0000"/>
                </a:solidFill>
              </a:rPr>
              <a:t>samostudium</a:t>
            </a:r>
            <a:r>
              <a:rPr lang="cs-CZ" sz="1400" b="1" dirty="0" smtClean="0"/>
              <a:t> - </a:t>
            </a:r>
            <a:r>
              <a:rPr lang="cs-CZ" sz="1400" b="1" dirty="0" smtClean="0">
                <a:solidFill>
                  <a:srgbClr val="FF0000"/>
                </a:solidFill>
              </a:rPr>
              <a:t> </a:t>
            </a:r>
            <a:r>
              <a:rPr lang="cs-CZ" sz="1400" b="1" dirty="0" smtClean="0"/>
              <a:t>směrnice EU o účetních závěrkách.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Organizační záležitosti , opakování základů účetnictví, směrnice EU.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Koncepční rámec IAS.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Sestavování účetní závěrky – IAS 1 – Sestavování a zveřejňování účetní závěrky,  IAS 8 - Účetní pravidla, změny v účetních odhadech a chyby, IFRS 1 – první aplikace IFRS, IAS 7 – Výkaz cash </a:t>
            </a:r>
            <a:r>
              <a:rPr lang="cs-CZ" sz="1400" b="1" dirty="0" err="1" smtClean="0"/>
              <a:t>flow</a:t>
            </a:r>
            <a:r>
              <a:rPr lang="cs-CZ" sz="1400" b="1" dirty="0" smtClean="0"/>
              <a:t>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Dlouhodobý majetek – IAS 16 – Pozemky, budovy, zařízení, IAS 40 – Investice do nemovitostí.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Dlouhodobý nehmotný majetek – IAS 38, Snížení hodnoty aktiv - IAS 36.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Kontrolní test (opakování české legislativy a směrnice EU).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Leasingy IAS 17.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Zásoby – IAS 2, Závazky, rezervy – IAS 37.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Peníze, pohledávky, finanční majetek 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Náklady a výnosy – IAS 18 – Výnosy, Odložená daň – IAS 12.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Postupy při přepočtu cizí měny – IAS 21 – Důsledky změn směnných kurzů cizích měn.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IAS 20 – Účtování státních dotací a zveřejňování státní podpory; Výpůjční náklady – IAS 23.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Případová studie převodu na IFRS.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Průběžný 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 </a:t>
            </a:r>
            <a:r>
              <a:rPr lang="cs-CZ" sz="2400" dirty="0" smtClean="0"/>
              <a:t>5 </a:t>
            </a:r>
            <a:r>
              <a:rPr lang="cs-CZ" sz="2400" dirty="0" smtClean="0"/>
              <a:t>týdnu semestru </a:t>
            </a:r>
            <a:r>
              <a:rPr lang="cs-CZ" sz="2400" dirty="0" smtClean="0"/>
              <a:t>(</a:t>
            </a:r>
            <a:r>
              <a:rPr lang="cs-CZ" sz="2400" dirty="0" smtClean="0"/>
              <a:t>19</a:t>
            </a:r>
            <a:r>
              <a:rPr lang="cs-CZ" sz="2400" dirty="0" smtClean="0"/>
              <a:t>. </a:t>
            </a:r>
            <a:r>
              <a:rPr lang="cs-CZ" sz="2400" dirty="0" smtClean="0"/>
              <a:t>– </a:t>
            </a:r>
            <a:r>
              <a:rPr lang="cs-CZ" sz="2400" dirty="0" smtClean="0"/>
              <a:t>23. </a:t>
            </a:r>
            <a:r>
              <a:rPr lang="cs-CZ" sz="2400" dirty="0" smtClean="0"/>
              <a:t>10. </a:t>
            </a:r>
            <a:r>
              <a:rPr lang="cs-CZ" sz="2400" dirty="0" smtClean="0"/>
              <a:t>2015)</a:t>
            </a:r>
            <a:endParaRPr lang="cs-CZ" sz="2400" dirty="0" smtClean="0"/>
          </a:p>
          <a:p>
            <a:r>
              <a:rPr lang="cs-CZ" sz="2400" dirty="0" smtClean="0"/>
              <a:t>Kapitola 1 Harmonizace v EU (pracovní sešit)</a:t>
            </a:r>
          </a:p>
          <a:p>
            <a:r>
              <a:rPr lang="cs-CZ" sz="2400" dirty="0" smtClean="0"/>
              <a:t>Příloha 3 Opakování (pracovní sešit)</a:t>
            </a:r>
          </a:p>
          <a:p>
            <a:r>
              <a:rPr lang="cs-CZ" sz="2400" dirty="0" smtClean="0"/>
              <a:t>SMĚRNICE </a:t>
            </a:r>
            <a:r>
              <a:rPr lang="cs-CZ" sz="2400" dirty="0"/>
              <a:t>EVROPSKÉHO PARLAMENTU A RADY 2013/34/EU </a:t>
            </a:r>
            <a:r>
              <a:rPr lang="pl-PL" sz="2400" dirty="0"/>
              <a:t>ze dne 26. června </a:t>
            </a:r>
            <a:r>
              <a:rPr lang="pl-PL" sz="2400" dirty="0" smtClean="0"/>
              <a:t>2013 (Úvodní zdůvodnění, </a:t>
            </a:r>
            <a:r>
              <a:rPr lang="cs-CZ" sz="2400" dirty="0">
                <a:solidFill>
                  <a:schemeClr val="tx2"/>
                </a:solidFill>
              </a:rPr>
              <a:t>Kapitola 1, Oblast působnosti, definice, kategorie podniků a skupin</a:t>
            </a:r>
            <a:r>
              <a:rPr lang="cs-CZ" sz="2400" dirty="0" smtClean="0">
                <a:solidFill>
                  <a:schemeClr val="tx2"/>
                </a:solidFill>
              </a:rPr>
              <a:t>. Kapitola </a:t>
            </a:r>
            <a:r>
              <a:rPr lang="cs-CZ" sz="2400" dirty="0">
                <a:solidFill>
                  <a:schemeClr val="tx2"/>
                </a:solidFill>
              </a:rPr>
              <a:t>2, Obecná ustanovení a obecné zásady</a:t>
            </a:r>
            <a:r>
              <a:rPr lang="cs-CZ" sz="2400" dirty="0" smtClean="0">
                <a:solidFill>
                  <a:schemeClr val="tx2"/>
                </a:solidFill>
              </a:rPr>
              <a:t>. Kapitola </a:t>
            </a:r>
            <a:r>
              <a:rPr lang="cs-CZ" sz="2400" dirty="0">
                <a:solidFill>
                  <a:schemeClr val="tx2"/>
                </a:solidFill>
              </a:rPr>
              <a:t>3, Rozvaha a </a:t>
            </a:r>
            <a:r>
              <a:rPr lang="cs-CZ" sz="2400" dirty="0" smtClean="0">
                <a:solidFill>
                  <a:schemeClr val="tx2"/>
                </a:solidFill>
              </a:rPr>
              <a:t>výsledovka</a:t>
            </a:r>
            <a:r>
              <a:rPr lang="cs-CZ" sz="2400" dirty="0" smtClean="0">
                <a:solidFill>
                  <a:schemeClr val="tx2"/>
                </a:solidFill>
              </a:rPr>
              <a:t>, Přílohy III – VI.</a:t>
            </a:r>
            <a:r>
              <a:rPr lang="cs-CZ" sz="2400" dirty="0" smtClean="0">
                <a:solidFill>
                  <a:schemeClr val="tx2"/>
                </a:solidFill>
              </a:rPr>
              <a:t>)</a:t>
            </a:r>
            <a:endParaRPr lang="cs-CZ" sz="2400" dirty="0">
              <a:solidFill>
                <a:schemeClr val="tx2"/>
              </a:solidFill>
            </a:endParaRPr>
          </a:p>
          <a:p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98742818"/>
      </p:ext>
    </p:extLst>
  </p:cSld>
  <p:clrMapOvr>
    <a:masterClrMapping/>
  </p:clrMapOvr>
</p:sld>
</file>

<file path=ppt/theme/theme1.xml><?xml version="1.0" encoding="utf-8"?>
<a:theme xmlns:a="http://schemas.openxmlformats.org/drawingml/2006/main" name="Osy">
  <a:themeElements>
    <a:clrScheme name="Osy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Os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sy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1577</TotalTime>
  <Words>1969</Words>
  <Application>Microsoft Office PowerPoint</Application>
  <PresentationFormat>Předvádění na obrazovce (4:3)</PresentationFormat>
  <Paragraphs>303</Paragraphs>
  <Slides>45</Slides>
  <Notes>41</Notes>
  <HiddenSlides>0</HiddenSlides>
  <MMClips>0</MMClips>
  <ScaleCrop>false</ScaleCrop>
  <HeadingPairs>
    <vt:vector size="8" baseType="variant">
      <vt:variant>
        <vt:lpstr>Motiv</vt:lpstr>
      </vt:variant>
      <vt:variant>
        <vt:i4>1</vt:i4>
      </vt:variant>
      <vt:variant>
        <vt:lpstr>Propojení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48" baseType="lpstr">
      <vt:lpstr>Osy</vt:lpstr>
      <vt:lpstr>C:\Documents and Settings\hyblova\Dokumenty\DokumentyX-Z\Harmonizace účetnictví\econ\PFEUC\přednášky-koncept\Současná hodnota - šablona.doc</vt:lpstr>
      <vt:lpstr>Rovnice</vt:lpstr>
      <vt:lpstr>Mezinárodní standardy účetního výkaznictví </vt:lpstr>
      <vt:lpstr>Charakteristika předmětu</vt:lpstr>
      <vt:lpstr>Požadavky na ukončení předmětu</vt:lpstr>
      <vt:lpstr>Literatura - základní</vt:lpstr>
      <vt:lpstr>Literatura - doplňující</vt:lpstr>
      <vt:lpstr>www.stránky</vt:lpstr>
      <vt:lpstr>Přednášky</vt:lpstr>
      <vt:lpstr>Semináře</vt:lpstr>
      <vt:lpstr>Průběžný test</vt:lpstr>
      <vt:lpstr>ÚVOD DO HARMONIZACE ÚČETNICTVÍ </vt:lpstr>
      <vt:lpstr>Cíl účetnictví</vt:lpstr>
      <vt:lpstr>Regulace a harmonizace</vt:lpstr>
      <vt:lpstr>Harmonizace</vt:lpstr>
      <vt:lpstr>Směry harmonizace</vt:lpstr>
      <vt:lpstr>Směrnice EU</vt:lpstr>
      <vt:lpstr>Novela zákona o účetnictví od 1.1.2016</vt:lpstr>
      <vt:lpstr>Mezinárodní standardy účetního výkaznictví</vt:lpstr>
      <vt:lpstr>Je třeba rozlišit:</vt:lpstr>
      <vt:lpstr>„Plné“ IFRS</vt:lpstr>
      <vt:lpstr>Standard pro malé a střední podniky</vt:lpstr>
      <vt:lpstr>IAS/IFRS obsahují:</vt:lpstr>
      <vt:lpstr>Členění standardu</vt:lpstr>
      <vt:lpstr>Koncepční rámec</vt:lpstr>
      <vt:lpstr>Koncepční rámec </vt:lpstr>
      <vt:lpstr>Složky závěrky</vt:lpstr>
      <vt:lpstr>Uživatelé účetních informací</vt:lpstr>
      <vt:lpstr>Cíl účetní závěrky</vt:lpstr>
      <vt:lpstr>Základní předpoklady</vt:lpstr>
      <vt:lpstr>Kvalitativní charakteristiky</vt:lpstr>
      <vt:lpstr>Základní položky účetní závěrky</vt:lpstr>
      <vt:lpstr>Aktiva</vt:lpstr>
      <vt:lpstr>Dluhy</vt:lpstr>
      <vt:lpstr>Vlastní kapitál</vt:lpstr>
      <vt:lpstr>Zisk</vt:lpstr>
      <vt:lpstr>Výnosy</vt:lpstr>
      <vt:lpstr>Náklady</vt:lpstr>
      <vt:lpstr>Oceňování prvků účetní závěrky</vt:lpstr>
      <vt:lpstr>Historické náklady</vt:lpstr>
      <vt:lpstr>Běžná cena</vt:lpstr>
      <vt:lpstr>Realizovatelná hodnota (vypořádací)</vt:lpstr>
      <vt:lpstr>Současná hodnota</vt:lpstr>
      <vt:lpstr>Současná hodnota</vt:lpstr>
      <vt:lpstr>Příklad 1</vt:lpstr>
      <vt:lpstr>Příklad 2</vt:lpstr>
      <vt:lpstr>Pojetí a uchování kapitálu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Koncepční rámec IAS</dc:title>
  <dc:creator> Eva Hyblová</dc:creator>
  <cp:lastModifiedBy>Hyblova Eva</cp:lastModifiedBy>
  <cp:revision>78</cp:revision>
  <cp:lastPrinted>2001-03-30T11:26:16Z</cp:lastPrinted>
  <dcterms:created xsi:type="dcterms:W3CDTF">2001-03-13T07:41:23Z</dcterms:created>
  <dcterms:modified xsi:type="dcterms:W3CDTF">2015-09-03T11:13:24Z</dcterms:modified>
</cp:coreProperties>
</file>