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2"/>
  </p:notesMasterIdLst>
  <p:sldIdLst>
    <p:sldId id="257" r:id="rId2"/>
    <p:sldId id="258" r:id="rId3"/>
    <p:sldId id="290" r:id="rId4"/>
    <p:sldId id="291" r:id="rId5"/>
    <p:sldId id="292" r:id="rId6"/>
    <p:sldId id="293" r:id="rId7"/>
    <p:sldId id="294" r:id="rId8"/>
    <p:sldId id="267" r:id="rId9"/>
    <p:sldId id="295" r:id="rId10"/>
    <p:sldId id="296" r:id="rId11"/>
    <p:sldId id="266" r:id="rId12"/>
    <p:sldId id="273" r:id="rId13"/>
    <p:sldId id="271" r:id="rId14"/>
    <p:sldId id="272" r:id="rId15"/>
    <p:sldId id="276" r:id="rId16"/>
    <p:sldId id="274" r:id="rId17"/>
    <p:sldId id="259" r:id="rId18"/>
    <p:sldId id="277" r:id="rId19"/>
    <p:sldId id="282" r:id="rId20"/>
    <p:sldId id="278" r:id="rId21"/>
    <p:sldId id="279" r:id="rId22"/>
    <p:sldId id="280" r:id="rId23"/>
    <p:sldId id="283" r:id="rId24"/>
    <p:sldId id="284" r:id="rId25"/>
    <p:sldId id="286" r:id="rId26"/>
    <p:sldId id="285" r:id="rId27"/>
    <p:sldId id="287" r:id="rId28"/>
    <p:sldId id="288" r:id="rId29"/>
    <p:sldId id="297" r:id="rId30"/>
    <p:sldId id="29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647" autoAdjust="0"/>
  </p:normalViewPr>
  <p:slideViewPr>
    <p:cSldViewPr>
      <p:cViewPr varScale="1">
        <p:scale>
          <a:sx n="52" d="100"/>
          <a:sy n="52" d="100"/>
        </p:scale>
        <p:origin x="-18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11C764-3144-4DBC-A739-4634B7D93E4E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83EAED4-B29A-4F86-BA58-529B880F0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48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AC042C5-83A6-4317-8619-74F84D3F366A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440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3058E7-4FF6-4F87-A8BA-0317B5ABFAC1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76933E-B141-4AE9-A59A-D4F387EABCB0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FC06E6-F1F4-481C-8C00-1D1226E5795F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0737D2-60FF-46FD-A3BC-D84AEB11C4BC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F76EBA-D68A-455A-8BC5-A2BF604F31D5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146778-D43B-47F1-B85F-2D8EC259208F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17503D-439D-4309-BD93-3C01A24B0967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2A72EE-12E0-4421-8D53-63768C0213B4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>
              <a:latin typeface="Calibri" pitchFamily="34" charset="0"/>
            </a:endParaRPr>
          </a:p>
        </p:txBody>
      </p:sp>
      <p:sp>
        <p:nvSpPr>
          <p:cNvPr id="21506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208C89-B27F-4711-8BCC-25ACD0EE33DE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163AB01-9850-4B8F-A1D6-603CA9C6EE5B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26B163-561F-4CE0-A045-13DE991668E1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altLang="cs-CZ">
              <a:latin typeface="Calibri" pitchFamily="34" charset="0"/>
            </a:endParaRPr>
          </a:p>
        </p:txBody>
      </p:sp>
      <p:sp>
        <p:nvSpPr>
          <p:cNvPr id="2867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  <a:p>
            <a:pPr>
              <a:spcBef>
                <a:spcPct val="0"/>
              </a:spcBef>
            </a:pPr>
            <a:endParaRPr lang="en-US" altLang="cs-CZ" dirty="0" smtClean="0"/>
          </a:p>
          <a:p>
            <a:pPr>
              <a:spcBef>
                <a:spcPct val="0"/>
              </a:spcBef>
            </a:pPr>
            <a:endParaRPr lang="en-US" altLang="cs-CZ" b="1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319732-494B-44B6-B01A-E8459B6236A9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>
              <a:latin typeface="Calibri" pitchFamily="34" charset="0"/>
            </a:endParaRPr>
          </a:p>
        </p:txBody>
      </p:sp>
      <p:sp>
        <p:nvSpPr>
          <p:cNvPr id="3072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i="1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32C41F-0E0C-40A2-BA03-1A072D15531F}" type="slidenum">
              <a:rPr lang="cs-CZ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>
              <a:latin typeface="Calibri" pitchFamily="34" charset="0"/>
            </a:endParaRPr>
          </a:p>
        </p:txBody>
      </p:sp>
      <p:sp>
        <p:nvSpPr>
          <p:cNvPr id="3277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b="1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94E6CA-221B-4E42-8606-F68CAC45EE5E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cs-CZ" dirty="0" smtClean="0"/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3B5108-520F-43C4-AEA5-79748C1D71DE}" type="slidenum">
              <a:rPr lang="en-US" alt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C9DDBB1-AAE7-4475-AB40-FC7AE407C4D7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0F5928-3B02-4959-9C09-4CE5B5E02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6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62998-5DA8-4A51-9B3A-D29B4B773E57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A2DB-0784-468A-89CD-354B52A1E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3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C9D97-25CA-420F-A83B-D520CA832F9B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7DC00-4A8D-46E3-BA60-D4E8087BF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0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3BD11-9B45-4D39-A954-030F4339EA25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CAEEC-FB1F-4AE7-B3F2-82C8A1EDC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2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94C7A2-A46C-4BF2-BF35-3600A482D9F5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4093E3-181C-4938-985E-0500D8D27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44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DF4544-4219-470D-A1C0-76EF364D4FBA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7697EC-3C6B-4563-B05A-FED4C107F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16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7417EC-692B-421D-8958-A5E4515DF2A3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B8BFAC-A407-421E-9F6B-B5FBBB78F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45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0C98DE-BBC1-4F30-8993-9875873A61FF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E1BB45-392A-4E04-8A38-8ECEC8F79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13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3002-4B8B-46AF-AB32-714DF34A0D12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6F325-3BE4-461C-8A4F-AED09AF6A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290CA7-78EA-4AD4-8476-AC2B24F42E85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478BF1-2B87-4E93-8D4B-7F9BA8A16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25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45D227D-3468-4DC7-953F-1532CBDD823D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732F804-0C76-4079-8B25-0FFA71DA7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62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66D88D2-25E4-435C-A797-9176962904AB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F49CC7B-FBF1-4BBC-9897-AE95E2CF2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2" r:id="rId2"/>
    <p:sldLayoutId id="2147483817" r:id="rId3"/>
    <p:sldLayoutId id="2147483818" r:id="rId4"/>
    <p:sldLayoutId id="2147483819" r:id="rId5"/>
    <p:sldLayoutId id="2147483820" r:id="rId6"/>
    <p:sldLayoutId id="2147483813" r:id="rId7"/>
    <p:sldLayoutId id="2147483821" r:id="rId8"/>
    <p:sldLayoutId id="2147483822" r:id="rId9"/>
    <p:sldLayoutId id="2147483814" r:id="rId10"/>
    <p:sldLayoutId id="214748381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Personalistik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Poradenství v oblasti personálního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002588" cy="4214812"/>
          </a:xfrm>
        </p:spPr>
        <p:txBody>
          <a:bodyPr/>
          <a:lstStyle/>
          <a:p>
            <a:r>
              <a:rPr lang="cs-CZ" altLang="cs-CZ" sz="2800" b="1" smtClean="0"/>
              <a:t>analýza dokumentů (</a:t>
            </a:r>
            <a:r>
              <a:rPr lang="cs-CZ" altLang="cs-CZ" sz="2400" b="1" smtClean="0"/>
              <a:t>vnitropodnikových i externích</a:t>
            </a:r>
            <a:r>
              <a:rPr lang="cs-CZ" altLang="cs-CZ" sz="2800" b="1" smtClean="0"/>
              <a:t>),</a:t>
            </a:r>
          </a:p>
          <a:p>
            <a:pPr>
              <a:lnSpc>
                <a:spcPct val="50000"/>
              </a:lnSpc>
            </a:pPr>
            <a:endParaRPr lang="cs-CZ" altLang="cs-CZ" sz="2800" b="1" smtClean="0"/>
          </a:p>
          <a:p>
            <a:r>
              <a:rPr lang="cs-CZ" altLang="cs-CZ" sz="2800" b="1" smtClean="0"/>
              <a:t>rozhovory,</a:t>
            </a:r>
          </a:p>
          <a:p>
            <a:pPr>
              <a:lnSpc>
                <a:spcPct val="50000"/>
              </a:lnSpc>
            </a:pPr>
            <a:endParaRPr lang="cs-CZ" altLang="cs-CZ" sz="2800" b="1" smtClean="0"/>
          </a:p>
          <a:p>
            <a:r>
              <a:rPr lang="cs-CZ" altLang="cs-CZ" sz="2800" b="1" smtClean="0"/>
              <a:t>dotazníkové průzkumy,</a:t>
            </a:r>
          </a:p>
          <a:p>
            <a:pPr>
              <a:lnSpc>
                <a:spcPct val="50000"/>
              </a:lnSpc>
            </a:pPr>
            <a:endParaRPr lang="cs-CZ" altLang="cs-CZ" sz="2800" b="1" smtClean="0"/>
          </a:p>
          <a:p>
            <a:r>
              <a:rPr lang="cs-CZ" altLang="cs-CZ" sz="2800" b="1" smtClean="0"/>
              <a:t>popř. personální experimenty.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/>
              <a:t>Nástroje personálního </a:t>
            </a:r>
            <a:r>
              <a:rPr lang="cs-CZ" sz="3800" dirty="0" smtClean="0"/>
              <a:t>auditu</a:t>
            </a:r>
            <a:endParaRPr lang="cs-CZ" sz="3800" dirty="0"/>
          </a:p>
        </p:txBody>
      </p:sp>
      <p:pic>
        <p:nvPicPr>
          <p:cNvPr id="29699" name="Picture 4" descr="panac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360613"/>
            <a:ext cx="34417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18488" cy="4968875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pracovní spokojenost pracovníků organizace,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očekávání pracovníků ve vztahu k práci a k jejímu obsahu, nebo k podniku jako celku,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preference stylu řízení pracovníky podniku,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sociální klima podniku a sociální klima na pracovištích,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postoje pracovníků k různým stránkám života a fungování podniku,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názory a mínění pracovníků ve vztahu k cílům a jiným skutečnostem, významným z hlediska prosperity podniku,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hodnotové orientace a preference pracovníků,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významné rysy podnikové kultury a její působení na výsledky hospodářské činnosti,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/>
              <a:t>míra účinnosti v podniku uplatňovaných podnětů k práci, resp. stimulačních systémů (motivačních programů) apod.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Zjišťování měkkých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60463"/>
            <a:ext cx="8353425" cy="4789487"/>
          </a:xfrm>
        </p:spPr>
        <p:txBody>
          <a:bodyPr/>
          <a:lstStyle/>
          <a:p>
            <a:pPr marL="400050" indent="-40005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smtClean="0"/>
              <a:t>PŘÍKLADY:</a:t>
            </a:r>
          </a:p>
          <a:p>
            <a:pPr marL="400050" indent="-400050">
              <a:lnSpc>
                <a:spcPct val="80000"/>
              </a:lnSpc>
            </a:pPr>
            <a:r>
              <a:rPr lang="cs-CZ" altLang="cs-CZ" sz="2000" smtClean="0"/>
              <a:t>porovnání chování pracovníků skupiny, v níž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	bylo provedeno důkladné proškolení o účincích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	fyzikálních parametrů pracovního prostředí a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	možností jejich zlepšování (experimentální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	skupina) s jednáním pracovníků ostatních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	skupin, kde toto školení neproběhlo,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smtClean="0"/>
              <a:t>NÁROKY NA PERSONÁLNÍ EXPERIMENTOVÁNÍ:</a:t>
            </a:r>
          </a:p>
          <a:p>
            <a:pPr marL="400050" indent="-400050">
              <a:lnSpc>
                <a:spcPct val="80000"/>
              </a:lnSpc>
            </a:pPr>
            <a:r>
              <a:rPr lang="cs-CZ" altLang="cs-CZ" sz="2000" smtClean="0"/>
              <a:t>důkladné promyšlení a příprava,</a:t>
            </a:r>
          </a:p>
          <a:p>
            <a:pPr marL="400050" indent="-400050">
              <a:lnSpc>
                <a:spcPct val="80000"/>
              </a:lnSpc>
            </a:pPr>
            <a:r>
              <a:rPr lang="cs-CZ" altLang="cs-CZ" sz="2000" smtClean="0"/>
              <a:t>nesmí docházet k porušování etických principů (nelze např. experimentálně zkoušet v jedné skupině naprosto jiný systém odměňování za stejnou práci),</a:t>
            </a:r>
          </a:p>
          <a:p>
            <a:pPr marL="400050" indent="-400050">
              <a:lnSpc>
                <a:spcPct val="80000"/>
              </a:lnSpc>
            </a:pPr>
            <a:r>
              <a:rPr lang="cs-CZ" altLang="cs-CZ" sz="2000" smtClean="0"/>
              <a:t>důkladná kontrola podmínek, aby se odlišilo, zda jednání pracovníků tzv. srovnávací skupiny nebylo zavedením experimentální skupiny přece jen ovlivněno</a:t>
            </a:r>
          </a:p>
        </p:txBody>
      </p:sp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A2E389-B00F-4074-88E3-F8B9FEE4DA91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PERSONÁLNÍ EXPERIMENT: </a:t>
            </a:r>
          </a:p>
        </p:txBody>
      </p:sp>
      <p:pic>
        <p:nvPicPr>
          <p:cNvPr id="33796" name="Picture 5" descr="main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74750"/>
            <a:ext cx="2952750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84313"/>
            <a:ext cx="8147050" cy="4357687"/>
          </a:xfrm>
        </p:spPr>
        <p:txBody>
          <a:bodyPr/>
          <a:lstStyle/>
          <a:p>
            <a:r>
              <a:rPr lang="cs-CZ" altLang="cs-CZ" sz="2800" b="1" smtClean="0"/>
              <a:t>výše nákladů, spojených se zaměstnanci,</a:t>
            </a:r>
          </a:p>
          <a:p>
            <a:pPr>
              <a:lnSpc>
                <a:spcPct val="45000"/>
              </a:lnSpc>
            </a:pPr>
            <a:endParaRPr lang="cs-CZ" altLang="cs-CZ" sz="2800" b="1" smtClean="0"/>
          </a:p>
          <a:p>
            <a:r>
              <a:rPr lang="cs-CZ" altLang="cs-CZ" sz="2800" b="1" smtClean="0"/>
              <a:t>vliv personálního řízení na produktivitu práce a kvalitu pracovního života zaměstnanců,</a:t>
            </a:r>
          </a:p>
          <a:p>
            <a:pPr>
              <a:lnSpc>
                <a:spcPct val="45000"/>
              </a:lnSpc>
            </a:pPr>
            <a:endParaRPr lang="cs-CZ" altLang="cs-CZ" sz="2800" b="1" smtClean="0"/>
          </a:p>
          <a:p>
            <a:r>
              <a:rPr lang="cs-CZ" altLang="cs-CZ" sz="2800" b="1" smtClean="0"/>
              <a:t>vliv spokojenosti zaměstnanců a jejich identifikace s podnikem na výkonnost podniku.</a:t>
            </a:r>
          </a:p>
        </p:txBody>
      </p:sp>
      <p:sp>
        <p:nvSpPr>
          <p:cNvPr id="3481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8FDA8C-DDFB-45D0-A188-F6CE28B22702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 smtClean="0"/>
              <a:t>Proč je důležitý audit právě v personální oblasti?</a:t>
            </a:r>
            <a:endParaRPr lang="cs-CZ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endParaRPr lang="cs-CZ" altLang="cs-CZ" b="1" smtClean="0"/>
          </a:p>
        </p:txBody>
      </p:sp>
      <p:sp>
        <p:nvSpPr>
          <p:cNvPr id="3584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AAE311-F865-4143-890B-FDA415ED34E1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84213" y="476250"/>
            <a:ext cx="7848600" cy="5545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cs-CZ" altLang="cs-CZ" sz="3200" b="1"/>
              <a:t>OPAKOVAT ANALÝZY V  </a:t>
            </a:r>
          </a:p>
          <a:p>
            <a:pPr algn="ctr">
              <a:lnSpc>
                <a:spcPct val="115000"/>
              </a:lnSpc>
            </a:pPr>
            <a:r>
              <a:rPr lang="cs-CZ" altLang="cs-CZ" sz="3200" b="1"/>
              <a:t>PERSONÁLNÍM AUDITU</a:t>
            </a:r>
            <a:endParaRPr lang="cs-CZ" altLang="cs-CZ" sz="3200" b="1">
              <a:sym typeface="Wingdings" pitchFamily="2" charset="2"/>
            </a:endParaRPr>
          </a:p>
          <a:p>
            <a:pPr algn="ctr">
              <a:lnSpc>
                <a:spcPct val="115000"/>
              </a:lnSpc>
            </a:pPr>
            <a:r>
              <a:rPr lang="cs-CZ" altLang="cs-CZ" sz="3200" b="1">
                <a:sym typeface="Wingdings" pitchFamily="2" charset="2"/>
              </a:rPr>
              <a:t></a:t>
            </a:r>
            <a:endParaRPr lang="cs-CZ" altLang="cs-CZ" sz="3200" b="1"/>
          </a:p>
          <a:p>
            <a:pPr algn="ctr">
              <a:lnSpc>
                <a:spcPct val="115000"/>
              </a:lnSpc>
            </a:pPr>
            <a:r>
              <a:rPr lang="cs-CZ" altLang="cs-CZ" sz="3200" b="1"/>
              <a:t>ZACHYTIT DYNAMIKU </a:t>
            </a:r>
          </a:p>
          <a:p>
            <a:pPr algn="ctr">
              <a:lnSpc>
                <a:spcPct val="115000"/>
              </a:lnSpc>
            </a:pPr>
            <a:r>
              <a:rPr lang="cs-CZ" altLang="cs-CZ" sz="3200" b="1"/>
              <a:t>SOCIÁLNÍHO SYSTÉMU PODNIKU</a:t>
            </a:r>
          </a:p>
          <a:p>
            <a:pPr algn="ctr">
              <a:lnSpc>
                <a:spcPct val="115000"/>
              </a:lnSpc>
            </a:pPr>
            <a:endParaRPr lang="cs-CZ" alt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5750"/>
            <a:ext cx="8785225" cy="4537075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plánovaném počtu pracovních míst v podniku a jeho vývoji,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kvalifikační struktuře pracovníků podniku a tendencích jejího vývoje,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nárocích na další vzdělávání a rekvalifikaci pracovníků,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věkové struktuře pracovníků podniku a jejím vývoji,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současnosti a vývojových tendencích v oblasti zdravotního stavu a nemocnosti pracovníků,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stavu a tendencích fluktuace pracovníků,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situaci na regionálním (lokálním) trhu pracovních sil,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životních a pracovních očekáváních obyvatel regionu nebo širších geografických útvarů,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o vývoji finančních příjmů (mzdové úrovně) v relevantním okolí podniku,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100"/>
              <a:t>údaje o mimopodnikové mobilitě pracovních sil apod.</a:t>
            </a:r>
          </a:p>
        </p:txBody>
      </p:sp>
      <p:sp>
        <p:nvSpPr>
          <p:cNvPr id="3891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E82C75-C973-4DCF-8653-BC927B140F10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39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ÚDAJE Z VÝZKUMU TRHU PRACOVNÍCH SIL: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idx="1"/>
          </p:nvPr>
        </p:nvSpPr>
        <p:spPr>
          <a:xfrm>
            <a:off x="-180528" y="24048"/>
            <a:ext cx="8662988" cy="4895850"/>
          </a:xfrm>
        </p:spPr>
        <p:txBody>
          <a:bodyPr/>
          <a:lstStyle/>
          <a:p>
            <a:pPr algn="r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dirty="0" smtClean="0"/>
              <a:t>Příklad využití informací z procesně-personálního auditu: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700" b="1" dirty="0" smtClean="0"/>
              <a:t>Kritéria</a:t>
            </a:r>
            <a:r>
              <a:rPr lang="cs-CZ" altLang="cs-CZ" sz="1700" b="1" dirty="0" smtClean="0"/>
              <a:t>: (problém s nespokojeností zaměstnanců, analýza vytíženosti) </a:t>
            </a:r>
            <a:endParaRPr lang="cs-CZ" altLang="cs-CZ" sz="1700" b="1" dirty="0" smtClean="0"/>
          </a:p>
          <a:p>
            <a:pPr lvl="1">
              <a:lnSpc>
                <a:spcPct val="80000"/>
              </a:lnSpc>
            </a:pPr>
            <a:r>
              <a:rPr lang="cs-CZ" altLang="cs-CZ" sz="1500" dirty="0" smtClean="0"/>
              <a:t>Překročení 10</a:t>
            </a:r>
            <a:r>
              <a:rPr lang="cs-CZ" altLang="cs-CZ" sz="1500" dirty="0" smtClean="0"/>
              <a:t>% pracovního fondu</a:t>
            </a:r>
          </a:p>
          <a:p>
            <a:pPr lvl="1">
              <a:lnSpc>
                <a:spcPct val="80000"/>
              </a:lnSpc>
            </a:pPr>
            <a:r>
              <a:rPr lang="cs-CZ" altLang="cs-CZ" sz="1500" dirty="0" smtClean="0"/>
              <a:t>práce ve více než 5 procesech</a:t>
            </a:r>
          </a:p>
          <a:p>
            <a:pPr lvl="1">
              <a:lnSpc>
                <a:spcPct val="80000"/>
              </a:lnSpc>
            </a:pPr>
            <a:r>
              <a:rPr lang="cs-CZ" altLang="cs-CZ" sz="1500" dirty="0" smtClean="0"/>
              <a:t>posunuté těžiště práce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700" b="1" dirty="0" smtClean="0"/>
              <a:t>Klíčová zjištění:</a:t>
            </a:r>
          </a:p>
          <a:p>
            <a:pPr lvl="1">
              <a:lnSpc>
                <a:spcPct val="80000"/>
              </a:lnSpc>
            </a:pPr>
            <a:r>
              <a:rPr lang="cs-CZ" altLang="cs-CZ" sz="1500" dirty="0" smtClean="0"/>
              <a:t>organizační struktura obsahuje pozice, které jsou značně přetíženy, i pozice, u nichž dochází ke kumulaci procesů</a:t>
            </a:r>
          </a:p>
          <a:p>
            <a:pPr lvl="1">
              <a:lnSpc>
                <a:spcPct val="80000"/>
              </a:lnSpc>
            </a:pPr>
            <a:r>
              <a:rPr lang="cs-CZ" altLang="cs-CZ" sz="1500" dirty="0" smtClean="0"/>
              <a:t>průměrný věk zaměstnanců v provozu překročil 50 let, směnný provoz je neefektivní, existuje velké množství interní dokumentace a dochází k jejím častým změnám apod.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700" b="1" dirty="0" smtClean="0"/>
              <a:t>Doporučení:</a:t>
            </a:r>
          </a:p>
          <a:p>
            <a:pPr lvl="1">
              <a:lnSpc>
                <a:spcPct val="80000"/>
              </a:lnSpc>
            </a:pPr>
            <a:r>
              <a:rPr lang="cs-CZ" altLang="cs-CZ" sz="1500" dirty="0" smtClean="0"/>
              <a:t>krátkodobá v oblastech: optimalizace kapacity kritických pracovních pozic; zefektivnění směnného provozu; snížení administrativy </a:t>
            </a:r>
          </a:p>
          <a:p>
            <a:pPr lvl="1">
              <a:lnSpc>
                <a:spcPct val="80000"/>
              </a:lnSpc>
            </a:pPr>
            <a:r>
              <a:rPr lang="cs-CZ" altLang="cs-CZ" sz="1500" dirty="0" smtClean="0"/>
              <a:t>střednědobá v oblastech: implementace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dirty="0" smtClean="0"/>
              <a:t>	navrženého procesního modelu a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dirty="0" smtClean="0"/>
              <a:t>	</a:t>
            </a:r>
            <a:r>
              <a:rPr lang="cs-CZ" altLang="cs-CZ" sz="1500" dirty="0" err="1" smtClean="0"/>
              <a:t>org</a:t>
            </a:r>
            <a:r>
              <a:rPr lang="cs-CZ" altLang="cs-CZ" sz="1500" dirty="0" smtClean="0"/>
              <a:t>. struktury; vytvoření a využívání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dirty="0" smtClean="0"/>
              <a:t>	katalogu pracovních funkcí; vytvoření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dirty="0" smtClean="0"/>
              <a:t>	personálního marketingu; změna systému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dirty="0" smtClean="0"/>
              <a:t>	motivace a odměňování; sjednocení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dirty="0" smtClean="0"/>
              <a:t>	softwarové aplikace a informačních </a:t>
            </a:r>
            <a:r>
              <a:rPr lang="cs-CZ" altLang="cs-CZ" sz="1500" dirty="0" err="1" smtClean="0"/>
              <a:t>syst</a:t>
            </a:r>
            <a:r>
              <a:rPr lang="cs-CZ" altLang="cs-CZ" sz="1500" dirty="0" smtClean="0"/>
              <a:t>. </a:t>
            </a:r>
          </a:p>
        </p:txBody>
      </p:sp>
      <p:sp>
        <p:nvSpPr>
          <p:cNvPr id="3686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A6C9010-6162-40E6-9F4F-27B69FDC1508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 altLang="en-US"/>
          </a:p>
        </p:txBody>
      </p:sp>
      <p:pic>
        <p:nvPicPr>
          <p:cNvPr id="36867" name="Picture 5" descr="MO32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141663"/>
            <a:ext cx="4392612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7" descr="MO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870450"/>
            <a:ext cx="26638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57338"/>
            <a:ext cx="8569325" cy="4751387"/>
          </a:xfrm>
        </p:spPr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/>
              <a:t>vyhledávání, výběr a adaptace </a:t>
            </a:r>
            <a:r>
              <a:rPr lang="cs-CZ" sz="2600" b="1" dirty="0" smtClean="0"/>
              <a:t>pracovníků,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800" dirty="0"/>
              <a:t>např. </a:t>
            </a:r>
            <a:r>
              <a:rPr lang="cs-CZ" sz="1800" dirty="0" err="1"/>
              <a:t>Hoganovy</a:t>
            </a:r>
            <a:r>
              <a:rPr lang="cs-CZ" sz="1800" dirty="0"/>
              <a:t> testy, AC, ...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 smtClean="0"/>
              <a:t>motivace </a:t>
            </a:r>
            <a:r>
              <a:rPr lang="cs-CZ" sz="2600" b="1" dirty="0"/>
              <a:t>a stimulace pracovního výkonu,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/>
              <a:t>vytváření systémů odměňování pracovníků</a:t>
            </a:r>
            <a:r>
              <a:rPr lang="cs-CZ" sz="2600" b="1" dirty="0" smtClean="0"/>
              <a:t>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 smtClean="0"/>
              <a:t>Vzdělávání a rozvoj zaměstnanců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 smtClean="0"/>
              <a:t>řízení personálního a sociálního rozvoje a kariérového postupu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 err="1" smtClean="0"/>
              <a:t>teambuilding</a:t>
            </a:r>
            <a:r>
              <a:rPr lang="cs-CZ" sz="2600" b="1" dirty="0" smtClean="0"/>
              <a:t> </a:t>
            </a:r>
            <a:r>
              <a:rPr lang="cs-CZ" sz="2600" b="1" dirty="0"/>
              <a:t>(diagnostika, sestavení, supervize </a:t>
            </a:r>
            <a:r>
              <a:rPr lang="cs-CZ" sz="2600" b="1" dirty="0" err="1"/>
              <a:t>tým.práce</a:t>
            </a:r>
            <a:r>
              <a:rPr lang="cs-CZ" sz="2600" b="1" dirty="0"/>
              <a:t>),</a:t>
            </a:r>
          </a:p>
          <a:p>
            <a:pPr marL="621792" lvl="1" fontAlgn="auto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800" dirty="0" err="1" smtClean="0"/>
              <a:t>Belbinův</a:t>
            </a:r>
            <a:r>
              <a:rPr lang="cs-CZ" sz="1800" dirty="0" smtClean="0"/>
              <a:t> test, 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 smtClean="0"/>
              <a:t>Efektivní vedení porad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800" dirty="0"/>
              <a:t>facilitace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 smtClean="0"/>
              <a:t>uvolňování pracovníků (</a:t>
            </a:r>
            <a:r>
              <a:rPr lang="cs-CZ" sz="2600" b="1" dirty="0" err="1" smtClean="0"/>
              <a:t>outplacement</a:t>
            </a:r>
            <a:r>
              <a:rPr lang="cs-CZ" sz="2600" b="1" dirty="0" smtClean="0"/>
              <a:t>)...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/>
              <a:t>právní a psychologické poradenství,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/>
              <a:t>změny stylu a přístupů k vedení lidí,</a:t>
            </a:r>
          </a:p>
          <a:p>
            <a:pPr marL="621792" lvl="1" fontAlgn="auto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sz="1700" dirty="0" smtClean="0"/>
              <a:t>4 typy vůdcovských stylů, ...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600" b="1" dirty="0"/>
              <a:t>(</a:t>
            </a:r>
            <a:r>
              <a:rPr lang="cs-CZ" sz="2600" b="1" dirty="0" err="1"/>
              <a:t>koučing</a:t>
            </a:r>
            <a:r>
              <a:rPr lang="cs-CZ" sz="2600" b="1" dirty="0"/>
              <a:t>),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2600" b="1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569325" cy="1139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Oblasti poradenství v personální oblasti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Proběh nábor uvnitř podniku? ANO </a:t>
            </a:r>
          </a:p>
          <a:p>
            <a:r>
              <a:rPr lang="cs-CZ" altLang="cs-CZ" smtClean="0"/>
              <a:t>Personální agentura vs. Executive search společnost</a:t>
            </a:r>
          </a:p>
          <a:p>
            <a:r>
              <a:rPr lang="cs-CZ" altLang="cs-CZ" smtClean="0"/>
              <a:t>Assessment Centre</a:t>
            </a:r>
          </a:p>
          <a:p>
            <a:r>
              <a:rPr lang="cs-CZ" altLang="cs-CZ" smtClean="0"/>
              <a:t>Headhunting – executive search (přímé vyhledávání)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Vyhledávání a výběr zaměstnanců</a:t>
            </a:r>
            <a:endParaRPr lang="en-US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804025" y="1916113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235450"/>
            <a:ext cx="2133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4995862"/>
          </a:xfrm>
        </p:spPr>
        <p:txBody>
          <a:bodyPr>
            <a:normAutofit fontScale="77500" lnSpcReduction="20000"/>
          </a:bodyPr>
          <a:lstStyle/>
          <a:p>
            <a:pPr marL="971550" lvl="1" indent="-51435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Výběr organizací (lovišť)</a:t>
            </a:r>
          </a:p>
          <a:p>
            <a:pPr marL="971550" lvl="1" indent="-51435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Sestavení „</a:t>
            </a:r>
            <a:r>
              <a:rPr lang="cs-CZ" dirty="0" err="1" smtClean="0"/>
              <a:t>short</a:t>
            </a:r>
            <a:r>
              <a:rPr lang="cs-CZ" dirty="0" smtClean="0"/>
              <a:t> listu“</a:t>
            </a:r>
          </a:p>
          <a:p>
            <a:pPr marL="971550" lvl="1" indent="-51435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Komunikace s lidmi ze „</a:t>
            </a:r>
            <a:r>
              <a:rPr lang="cs-CZ" dirty="0" err="1" smtClean="0"/>
              <a:t>short</a:t>
            </a:r>
            <a:r>
              <a:rPr lang="cs-CZ" dirty="0" smtClean="0"/>
              <a:t> listu“</a:t>
            </a:r>
          </a:p>
          <a:p>
            <a:pPr marL="971550" lvl="1" indent="-51435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Doporučení jednoho kandidáta nebo úzké skupiny</a:t>
            </a: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bussiness</a:t>
            </a:r>
            <a:r>
              <a:rPr lang="en-US" dirty="0" smtClean="0"/>
              <a:t> development, </a:t>
            </a:r>
            <a:r>
              <a:rPr lang="en-US" dirty="0" err="1" smtClean="0"/>
              <a:t>rekrutace</a:t>
            </a:r>
            <a:r>
              <a:rPr lang="en-US" dirty="0" smtClean="0"/>
              <a:t> a research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Odměňování často po částech (např. po sestavení </a:t>
            </a:r>
            <a:r>
              <a:rPr lang="cs-CZ" dirty="0" err="1" smtClean="0"/>
              <a:t>shortlistu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Jaké jsou výhody a nevýhody?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Etická zásada - </a:t>
            </a:r>
            <a:r>
              <a:rPr lang="en-US" b="1" dirty="0" smtClean="0"/>
              <a:t>headhunter </a:t>
            </a:r>
            <a:r>
              <a:rPr lang="en-US" b="1" dirty="0" err="1" smtClean="0"/>
              <a:t>nesmí</a:t>
            </a:r>
            <a:r>
              <a:rPr lang="en-US" b="1" dirty="0" smtClean="0"/>
              <a:t> </a:t>
            </a:r>
            <a:r>
              <a:rPr lang="en-US" b="1" dirty="0" err="1" smtClean="0"/>
              <a:t>lovit</a:t>
            </a:r>
            <a:r>
              <a:rPr lang="en-US" b="1" dirty="0" smtClean="0"/>
              <a:t> </a:t>
            </a:r>
            <a:r>
              <a:rPr lang="en-US" b="1" dirty="0" err="1" smtClean="0"/>
              <a:t>kandidáty</a:t>
            </a:r>
            <a:r>
              <a:rPr lang="en-US" b="1" dirty="0" smtClean="0"/>
              <a:t> v </a:t>
            </a:r>
            <a:r>
              <a:rPr lang="en-US" b="1" dirty="0" err="1" smtClean="0"/>
              <a:t>organizacích</a:t>
            </a:r>
            <a:r>
              <a:rPr lang="en-US" b="1" dirty="0" smtClean="0"/>
              <a:t>, </a:t>
            </a:r>
            <a:r>
              <a:rPr lang="en-US" b="1" dirty="0" err="1" smtClean="0"/>
              <a:t>kam</a:t>
            </a:r>
            <a:r>
              <a:rPr lang="en-US" b="1" dirty="0" smtClean="0"/>
              <a:t> </a:t>
            </a:r>
            <a:r>
              <a:rPr lang="en-US" b="1" dirty="0" err="1" smtClean="0"/>
              <a:t>pracovníky</a:t>
            </a:r>
            <a:r>
              <a:rPr lang="en-US" b="1" dirty="0" smtClean="0"/>
              <a:t> </a:t>
            </a:r>
            <a:r>
              <a:rPr lang="en-US" b="1" dirty="0" err="1" smtClean="0"/>
              <a:t>dodává</a:t>
            </a:r>
            <a:endParaRPr lang="cs-CZ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Největší agentury ve světě - </a:t>
            </a:r>
            <a:r>
              <a:rPr lang="en-US" dirty="0" smtClean="0"/>
              <a:t>Korn/Ferry International, </a:t>
            </a:r>
            <a:r>
              <a:rPr lang="en-US" dirty="0" err="1" smtClean="0"/>
              <a:t>Egon</a:t>
            </a:r>
            <a:r>
              <a:rPr lang="en-US" dirty="0" smtClean="0"/>
              <a:t> </a:t>
            </a:r>
            <a:r>
              <a:rPr lang="en-US" dirty="0" err="1" smtClean="0"/>
              <a:t>Zehnder</a:t>
            </a:r>
            <a:r>
              <a:rPr lang="en-US" dirty="0" smtClean="0"/>
              <a:t> International, Spencer Stuart, </a:t>
            </a:r>
            <a:r>
              <a:rPr lang="en-US" dirty="0" err="1" smtClean="0"/>
              <a:t>Russel</a:t>
            </a:r>
            <a:r>
              <a:rPr lang="en-US" dirty="0" smtClean="0"/>
              <a:t> Reynolds a </a:t>
            </a:r>
            <a:r>
              <a:rPr lang="en-US" dirty="0" err="1" smtClean="0"/>
              <a:t>Heidrick</a:t>
            </a:r>
            <a:r>
              <a:rPr lang="en-US" dirty="0" smtClean="0"/>
              <a:t> Struggles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Agentury v ČR dle počtu umístěných </a:t>
            </a:r>
            <a:r>
              <a:rPr lang="cs-CZ" b="1" dirty="0" err="1" smtClean="0"/>
              <a:t>rpacovníků</a:t>
            </a:r>
            <a:r>
              <a:rPr lang="cs-CZ" b="1" dirty="0" smtClean="0"/>
              <a:t> (2007) - </a:t>
            </a:r>
            <a:r>
              <a:rPr lang="en-US" dirty="0" err="1" smtClean="0"/>
              <a:t>Klienbaum</a:t>
            </a:r>
            <a:r>
              <a:rPr lang="en-US" dirty="0" smtClean="0"/>
              <a:t> und Partner GmbH (85)</a:t>
            </a:r>
            <a:r>
              <a:rPr lang="cs-CZ" dirty="0" smtClean="0"/>
              <a:t>, </a:t>
            </a:r>
            <a:r>
              <a:rPr lang="en-US" dirty="0" err="1" smtClean="0"/>
              <a:t>Teamconsult</a:t>
            </a:r>
            <a:r>
              <a:rPr lang="en-US" dirty="0" smtClean="0"/>
              <a:t> (81)</a:t>
            </a:r>
            <a:r>
              <a:rPr lang="cs-CZ" dirty="0" smtClean="0"/>
              <a:t> </a:t>
            </a:r>
            <a:r>
              <a:rPr lang="en-US" dirty="0" smtClean="0"/>
              <a:t>Spencer Stuart (76)</a:t>
            </a:r>
            <a:r>
              <a:rPr lang="cs-CZ" dirty="0" smtClean="0"/>
              <a:t>, </a:t>
            </a:r>
            <a:r>
              <a:rPr lang="en-US" dirty="0" smtClean="0"/>
              <a:t>Anderson </a:t>
            </a:r>
            <a:r>
              <a:rPr lang="en-US" dirty="0" err="1" smtClean="0"/>
              <a:t>Willinger</a:t>
            </a:r>
            <a:r>
              <a:rPr lang="en-US" dirty="0" smtClean="0"/>
              <a:t> (75)</a:t>
            </a:r>
            <a:r>
              <a:rPr lang="cs-CZ" dirty="0" smtClean="0"/>
              <a:t>, </a:t>
            </a:r>
            <a:r>
              <a:rPr lang="en-US" dirty="0" err="1" smtClean="0"/>
              <a:t>Billanc</a:t>
            </a:r>
            <a:r>
              <a:rPr lang="en-US" dirty="0" smtClean="0"/>
              <a:t> Partners (74)</a:t>
            </a:r>
            <a:endParaRPr lang="cs-CZ" b="1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Headhunting</a:t>
            </a:r>
            <a:endParaRPr lang="en-US" dirty="0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5" y="333375"/>
            <a:ext cx="165735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dirty="0" smtClean="0"/>
              <a:t>Poslání personálního poradenství</a:t>
            </a:r>
            <a:r>
              <a:rPr lang="cs-CZ" altLang="cs-CZ" sz="3500" dirty="0" smtClean="0"/>
              <a:t>	–</a:t>
            </a:r>
            <a:r>
              <a:rPr lang="cs-CZ" altLang="cs-CZ" sz="3200" dirty="0" smtClean="0"/>
              <a:t> </a:t>
            </a:r>
            <a:r>
              <a:rPr lang="cs-CZ" altLang="cs-CZ" sz="3200" b="1" dirty="0" smtClean="0"/>
              <a:t>přispívat k optimalizaci všech stránek personálního řízení v podniku</a:t>
            </a:r>
          </a:p>
          <a:p>
            <a:r>
              <a:rPr lang="cs-CZ" altLang="cs-CZ" dirty="0" smtClean="0"/>
              <a:t>Základní metoda – personální audit</a:t>
            </a:r>
            <a:endParaRPr lang="cs-CZ" altLang="cs-CZ" sz="3200" dirty="0" smtClean="0"/>
          </a:p>
          <a:p>
            <a:pPr>
              <a:buFont typeface="Wingdings" pitchFamily="2" charset="2"/>
              <a:buNone/>
            </a:pPr>
            <a:endParaRPr lang="cs-CZ" altLang="cs-CZ" sz="3200" b="1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Personální poradenství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Plošné vzdělávání vs. Zacílené</a:t>
            </a:r>
          </a:p>
          <a:p>
            <a:r>
              <a:rPr lang="cs-CZ" altLang="cs-CZ" smtClean="0"/>
              <a:t>Východiskem by mělo být roční hodnocení zaměstnance</a:t>
            </a:r>
          </a:p>
          <a:p>
            <a:r>
              <a:rPr lang="en-US" altLang="cs-CZ" smtClean="0"/>
              <a:t>poptávka po tréninku měkkých dovedností, zejména je akcentován leadership a koučování</a:t>
            </a:r>
            <a:endParaRPr lang="cs-CZ" altLang="cs-CZ" smtClean="0"/>
          </a:p>
          <a:p>
            <a:r>
              <a:rPr lang="en-US" altLang="cs-CZ" smtClean="0"/>
              <a:t>úsilí o zhodnocení přínosů vzdělávání k podnikatelským úspěchům, případně neúspěchům.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Vzdělávání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sah 2"/>
          <p:cNvSpPr>
            <a:spLocks noGrp="1"/>
          </p:cNvSpPr>
          <p:nvPr>
            <p:ph idx="1"/>
          </p:nvPr>
        </p:nvSpPr>
        <p:spPr>
          <a:xfrm>
            <a:off x="769330" y="1124744"/>
            <a:ext cx="7907126" cy="2304256"/>
          </a:xfrm>
        </p:spPr>
        <p:txBody>
          <a:bodyPr/>
          <a:lstStyle/>
          <a:p>
            <a:r>
              <a:rPr lang="en-US" altLang="cs-CZ" dirty="0" err="1" smtClean="0"/>
              <a:t>systém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odměňování</a:t>
            </a:r>
            <a:r>
              <a:rPr lang="en-US" altLang="cs-CZ" dirty="0" smtClean="0"/>
              <a:t>, </a:t>
            </a:r>
            <a:r>
              <a:rPr lang="en-US" altLang="cs-CZ" dirty="0" err="1" smtClean="0"/>
              <a:t>proces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propouštění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zaměstnanců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nebo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transformace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celého</a:t>
            </a:r>
            <a:r>
              <a:rPr lang="en-US" altLang="cs-CZ" dirty="0" smtClean="0"/>
              <a:t> HR </a:t>
            </a:r>
            <a:r>
              <a:rPr lang="en-US" altLang="cs-CZ" dirty="0" err="1" smtClean="0"/>
              <a:t>oddělení</a:t>
            </a:r>
            <a:endParaRPr lang="cs-CZ" altLang="cs-CZ" dirty="0" smtClean="0"/>
          </a:p>
          <a:p>
            <a:r>
              <a:rPr lang="cs-CZ" altLang="cs-CZ" dirty="0" smtClean="0"/>
              <a:t>Analýza 	    </a:t>
            </a:r>
            <a:r>
              <a:rPr lang="cs-CZ" altLang="cs-CZ" dirty="0" err="1" smtClean="0"/>
              <a:t>benchmarking</a:t>
            </a:r>
            <a:r>
              <a:rPr lang="cs-CZ" altLang="cs-CZ" dirty="0" smtClean="0"/>
              <a:t>        design       implementace (interim management)</a:t>
            </a:r>
            <a:endParaRPr lang="en-US" alt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Změna HR procesu</a:t>
            </a:r>
            <a:endParaRPr lang="en-US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570162" y="2614560"/>
            <a:ext cx="3587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7668344" y="2634880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691188" y="2636912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0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7" y="3603145"/>
            <a:ext cx="5551488" cy="322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ponejvíce na úrovni mzdové a personální agendy malých firem</a:t>
            </a:r>
            <a:endParaRPr lang="cs-CZ" altLang="cs-CZ" smtClean="0"/>
          </a:p>
          <a:p>
            <a:r>
              <a:rPr lang="cs-CZ" altLang="cs-CZ" smtClean="0"/>
              <a:t>V ČR velmi pomalý nástup (začátek 21 stol.) – neochota propouštět, nepropojenost ŘLZ se strategií podniku</a:t>
            </a:r>
            <a:endParaRPr lang="en-US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Outsourcing</a:t>
            </a:r>
            <a:endParaRPr lang="en-US" dirty="0"/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13" y="4292600"/>
            <a:ext cx="1201737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5" y="4316413"/>
            <a:ext cx="1100138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Nadnárodní</a:t>
            </a:r>
            <a:r>
              <a:rPr lang="en-US" dirty="0" smtClean="0"/>
              <a:t> </a:t>
            </a:r>
            <a:r>
              <a:rPr lang="en-US" dirty="0" err="1" smtClean="0"/>
              <a:t>společnost</a:t>
            </a:r>
            <a:r>
              <a:rPr lang="en-US" dirty="0" smtClean="0"/>
              <a:t> s </a:t>
            </a:r>
            <a:r>
              <a:rPr lang="en-US" dirty="0" err="1" smtClean="0"/>
              <a:t>dceřinou</a:t>
            </a:r>
            <a:r>
              <a:rPr lang="en-US" dirty="0" smtClean="0"/>
              <a:t> </a:t>
            </a:r>
            <a:r>
              <a:rPr lang="en-US" dirty="0" err="1" smtClean="0"/>
              <a:t>firmou</a:t>
            </a:r>
            <a:r>
              <a:rPr lang="en-US" dirty="0" smtClean="0"/>
              <a:t> v ČR.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Výchozí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 smtClean="0"/>
              <a:t>zaměstnanců</a:t>
            </a:r>
            <a:r>
              <a:rPr lang="en-US" dirty="0" smtClean="0"/>
              <a:t>: 550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100" dirty="0" err="1"/>
              <a:t>Největší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s </a:t>
            </a:r>
            <a:r>
              <a:rPr lang="en-US" dirty="0" err="1" smtClean="0"/>
              <a:t>procesem</a:t>
            </a:r>
            <a:r>
              <a:rPr lang="en-US" dirty="0" smtClean="0"/>
              <a:t> </a:t>
            </a:r>
            <a:r>
              <a:rPr lang="en-US" dirty="0" err="1" smtClean="0"/>
              <a:t>zpracování</a:t>
            </a:r>
            <a:r>
              <a:rPr lang="en-US" dirty="0" smtClean="0"/>
              <a:t> </a:t>
            </a:r>
            <a:r>
              <a:rPr lang="en-US" dirty="0" err="1" smtClean="0"/>
              <a:t>mezd</a:t>
            </a:r>
            <a:r>
              <a:rPr lang="en-US" dirty="0" smtClean="0"/>
              <a:t>: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/>
              <a:t>vyšší</a:t>
            </a:r>
            <a:r>
              <a:rPr lang="en-US" dirty="0" smtClean="0"/>
              <a:t> </a:t>
            </a:r>
            <a:r>
              <a:rPr lang="en-US" dirty="0" err="1" smtClean="0"/>
              <a:t>fluktuace</a:t>
            </a:r>
            <a:r>
              <a:rPr lang="en-US" dirty="0" smtClean="0"/>
              <a:t> </a:t>
            </a:r>
            <a:r>
              <a:rPr lang="en-US" dirty="0" err="1" smtClean="0"/>
              <a:t>mzdového</a:t>
            </a:r>
            <a:r>
              <a:rPr lang="en-US" dirty="0" smtClean="0"/>
              <a:t> </a:t>
            </a:r>
            <a:r>
              <a:rPr lang="en-US" dirty="0" err="1" smtClean="0"/>
              <a:t>oddělení</a:t>
            </a: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/>
              <a:t>omezená</a:t>
            </a:r>
            <a:r>
              <a:rPr lang="en-US" dirty="0" smtClean="0"/>
              <a:t> </a:t>
            </a:r>
            <a:r>
              <a:rPr lang="en-US" dirty="0" err="1" smtClean="0"/>
              <a:t>zastupitelnost</a:t>
            </a: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/>
              <a:t>vyšší</a:t>
            </a:r>
            <a:r>
              <a:rPr lang="en-US" dirty="0" smtClean="0"/>
              <a:t> </a:t>
            </a:r>
            <a:r>
              <a:rPr lang="en-US" dirty="0" err="1" smtClean="0"/>
              <a:t>chybovost</a:t>
            </a:r>
            <a:r>
              <a:rPr lang="en-US" dirty="0" smtClean="0"/>
              <a:t> </a:t>
            </a:r>
            <a:r>
              <a:rPr lang="en-US" dirty="0" err="1" smtClean="0"/>
              <a:t>lidského</a:t>
            </a:r>
            <a:r>
              <a:rPr lang="en-US" dirty="0" smtClean="0"/>
              <a:t> </a:t>
            </a:r>
            <a:r>
              <a:rPr lang="en-US" dirty="0" err="1" smtClean="0"/>
              <a:t>faktoru</a:t>
            </a: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</a:t>
            </a:r>
            <a:r>
              <a:rPr lang="en-US" dirty="0" err="1" smtClean="0"/>
              <a:t>mateřské</a:t>
            </a:r>
            <a:r>
              <a:rPr lang="en-US" dirty="0" smtClean="0"/>
              <a:t> </a:t>
            </a:r>
            <a:r>
              <a:rPr lang="en-US" dirty="0" err="1" smtClean="0"/>
              <a:t>firmy</a:t>
            </a:r>
            <a:r>
              <a:rPr lang="en-US" dirty="0" smtClean="0"/>
              <a:t>: </a:t>
            </a:r>
            <a:r>
              <a:rPr lang="en-US" dirty="0" err="1" smtClean="0"/>
              <a:t>náročné</a:t>
            </a:r>
            <a:r>
              <a:rPr lang="en-US" dirty="0" smtClean="0"/>
              <a:t> </a:t>
            </a:r>
            <a:r>
              <a:rPr lang="en-US" dirty="0" err="1" smtClean="0"/>
              <a:t>technické</a:t>
            </a:r>
            <a:r>
              <a:rPr lang="en-US" dirty="0" smtClean="0"/>
              <a:t> </a:t>
            </a:r>
            <a:r>
              <a:rPr lang="en-US" dirty="0" err="1" smtClean="0"/>
              <a:t>požadavky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reporty</a:t>
            </a:r>
            <a:r>
              <a:rPr lang="en-US" dirty="0" smtClean="0"/>
              <a:t>, </a:t>
            </a:r>
            <a:r>
              <a:rPr lang="en-US" dirty="0" err="1" smtClean="0"/>
              <a:t>importy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a </a:t>
            </a:r>
            <a:r>
              <a:rPr lang="en-US" dirty="0" err="1" smtClean="0"/>
              <a:t>přístupy</a:t>
            </a:r>
            <a:r>
              <a:rPr lang="en-US" dirty="0" smtClean="0"/>
              <a:t> do </a:t>
            </a:r>
            <a:r>
              <a:rPr lang="en-US" dirty="0" err="1" smtClean="0"/>
              <a:t>systému</a:t>
            </a:r>
            <a:r>
              <a:rPr lang="en-US" dirty="0" smtClean="0"/>
              <a:t> – </a:t>
            </a:r>
            <a:r>
              <a:rPr lang="en-US" dirty="0" err="1" smtClean="0"/>
              <a:t>nákladné</a:t>
            </a:r>
            <a:r>
              <a:rPr lang="en-US" dirty="0" smtClean="0"/>
              <a:t> pro </a:t>
            </a:r>
            <a:r>
              <a:rPr lang="en-US" dirty="0" err="1" smtClean="0"/>
              <a:t>relativně</a:t>
            </a:r>
            <a:r>
              <a:rPr lang="en-US" dirty="0" smtClean="0"/>
              <a:t> </a:t>
            </a:r>
            <a:r>
              <a:rPr lang="en-US" dirty="0" err="1" smtClean="0"/>
              <a:t>malé</a:t>
            </a:r>
            <a:r>
              <a:rPr lang="en-US" dirty="0" smtClean="0"/>
              <a:t> </a:t>
            </a:r>
            <a:r>
              <a:rPr lang="en-US" dirty="0" err="1" smtClean="0"/>
              <a:t>množství</a:t>
            </a:r>
            <a:r>
              <a:rPr lang="en-US" dirty="0" smtClean="0"/>
              <a:t> </a:t>
            </a:r>
            <a:r>
              <a:rPr lang="en-US" dirty="0" err="1" smtClean="0"/>
              <a:t>zpracovávaných</a:t>
            </a:r>
            <a:r>
              <a:rPr lang="en-US" dirty="0" smtClean="0"/>
              <a:t> </a:t>
            </a:r>
            <a:r>
              <a:rPr lang="en-US" dirty="0" err="1" smtClean="0"/>
              <a:t>mezd</a:t>
            </a: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</a:t>
            </a:r>
            <a:r>
              <a:rPr lang="en-US" dirty="0" err="1" smtClean="0"/>
              <a:t>vyšší</a:t>
            </a:r>
            <a:r>
              <a:rPr lang="en-US" dirty="0" smtClean="0"/>
              <a:t> </a:t>
            </a:r>
            <a:r>
              <a:rPr lang="en-US" dirty="0" err="1" smtClean="0"/>
              <a:t>náklady</a:t>
            </a:r>
            <a:r>
              <a:rPr lang="en-US" dirty="0" smtClean="0"/>
              <a:t>, </a:t>
            </a:r>
            <a:r>
              <a:rPr lang="en-US" dirty="0" err="1" smtClean="0"/>
              <a:t>nízká</a:t>
            </a:r>
            <a:r>
              <a:rPr lang="en-US" dirty="0" smtClean="0"/>
              <a:t> </a:t>
            </a:r>
            <a:r>
              <a:rPr lang="en-US" dirty="0" err="1" smtClean="0"/>
              <a:t>produktivita</a:t>
            </a: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Outsourcing mezd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408738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en-US" altLang="cs-CZ" sz="1400" smtClean="0"/>
              <a:t>Měsíční náklady na interní zpracování mezd</a:t>
            </a:r>
          </a:p>
          <a:p>
            <a:pPr lvl="1"/>
            <a:r>
              <a:rPr lang="en-US" altLang="cs-CZ" sz="1400" smtClean="0"/>
              <a:t>1.	Hlavní mzdová účetní (55 000 Kč) + odvody </a:t>
            </a:r>
            <a:r>
              <a:rPr lang="cs-CZ" altLang="cs-CZ" sz="1400" smtClean="0"/>
              <a:t> </a:t>
            </a:r>
            <a:r>
              <a:rPr lang="en-US" altLang="cs-CZ" sz="1400" smtClean="0"/>
              <a:t>34%	</a:t>
            </a:r>
            <a:r>
              <a:rPr lang="cs-CZ" altLang="cs-CZ" sz="1400" smtClean="0"/>
              <a:t>	</a:t>
            </a:r>
            <a:r>
              <a:rPr lang="en-US" altLang="cs-CZ" sz="1400" smtClean="0"/>
              <a:t>73 700 Kč</a:t>
            </a:r>
          </a:p>
          <a:p>
            <a:pPr lvl="1"/>
            <a:r>
              <a:rPr lang="en-US" altLang="cs-CZ" sz="1400" smtClean="0"/>
              <a:t>2.	Mzdová účetní (27 000 Kč) + odvody </a:t>
            </a:r>
            <a:r>
              <a:rPr lang="cs-CZ" altLang="cs-CZ" sz="1400" smtClean="0"/>
              <a:t> </a:t>
            </a:r>
            <a:r>
              <a:rPr lang="en-US" altLang="cs-CZ" sz="1400" smtClean="0"/>
              <a:t>34%	</a:t>
            </a:r>
            <a:r>
              <a:rPr lang="cs-CZ" altLang="cs-CZ" sz="1400" smtClean="0"/>
              <a:t>	</a:t>
            </a:r>
            <a:r>
              <a:rPr lang="en-US" altLang="cs-CZ" sz="1400" smtClean="0"/>
              <a:t>36 180 Kč</a:t>
            </a:r>
          </a:p>
          <a:p>
            <a:pPr lvl="1"/>
            <a:r>
              <a:rPr lang="en-US" altLang="cs-CZ" sz="1400" smtClean="0"/>
              <a:t>3.	Personální a mzdový pracovník (30 000 Kč) + odvody </a:t>
            </a:r>
            <a:r>
              <a:rPr lang="cs-CZ" altLang="cs-CZ" sz="1400" smtClean="0"/>
              <a:t> </a:t>
            </a:r>
            <a:r>
              <a:rPr lang="en-US" altLang="cs-CZ" sz="1400" smtClean="0"/>
              <a:t>34%	40 200 Kč</a:t>
            </a:r>
          </a:p>
          <a:p>
            <a:pPr lvl="1"/>
            <a:r>
              <a:rPr lang="en-US" altLang="cs-CZ" sz="1400" smtClean="0"/>
              <a:t>4.	Personální asistentka (25 000 Kč) + odvody 34%</a:t>
            </a:r>
            <a:r>
              <a:rPr lang="cs-CZ" altLang="cs-CZ" sz="1400" smtClean="0"/>
              <a:t>	</a:t>
            </a:r>
            <a:r>
              <a:rPr lang="en-US" altLang="cs-CZ" sz="1400" smtClean="0"/>
              <a:t>	33 500 Kč</a:t>
            </a:r>
          </a:p>
          <a:p>
            <a:pPr lvl="1"/>
            <a:r>
              <a:rPr lang="en-US" altLang="cs-CZ" sz="1400" smtClean="0"/>
              <a:t>5.	Služební auto hlavní mzdové účetní včetně služeb	</a:t>
            </a:r>
            <a:r>
              <a:rPr lang="cs-CZ" altLang="cs-CZ" sz="1400" smtClean="0"/>
              <a:t>	</a:t>
            </a:r>
            <a:r>
              <a:rPr lang="en-US" altLang="cs-CZ" sz="1400" smtClean="0"/>
              <a:t>15 000 Kč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cs-CZ" sz="1400" smtClean="0"/>
              <a:t>Náklady na kancelářská místa a ostatní náklady spojené s pracovním místem, např.</a:t>
            </a:r>
          </a:p>
          <a:p>
            <a:pPr lvl="1"/>
            <a:r>
              <a:rPr lang="en-US" altLang="cs-CZ" sz="1400" smtClean="0"/>
              <a:t>školení na legislativu</a:t>
            </a:r>
          </a:p>
          <a:p>
            <a:pPr lvl="1"/>
            <a:r>
              <a:rPr lang="en-US" altLang="cs-CZ" sz="1400" smtClean="0"/>
              <a:t>telefony</a:t>
            </a:r>
          </a:p>
          <a:p>
            <a:pPr lvl="1"/>
            <a:r>
              <a:rPr lang="en-US" altLang="cs-CZ" sz="1400" smtClean="0"/>
              <a:t>stravenky</a:t>
            </a:r>
          </a:p>
          <a:p>
            <a:pPr lvl="1"/>
            <a:r>
              <a:rPr lang="en-US" altLang="cs-CZ" sz="1400" smtClean="0"/>
              <a:t> penzijní připojištění</a:t>
            </a:r>
          </a:p>
          <a:p>
            <a:pPr lvl="1"/>
            <a:r>
              <a:rPr lang="en-US" altLang="cs-CZ" sz="1400" smtClean="0"/>
              <a:t>kancelářské potřeby</a:t>
            </a:r>
          </a:p>
          <a:p>
            <a:pPr lvl="1"/>
            <a:r>
              <a:rPr lang="en-US" altLang="cs-CZ" sz="1400" smtClean="0"/>
              <a:t>výdaje na reprezentaci </a:t>
            </a:r>
          </a:p>
          <a:p>
            <a:pPr lvl="1"/>
            <a:r>
              <a:rPr lang="en-US" altLang="cs-CZ" sz="1400" smtClean="0"/>
              <a:t>placená dovolená 5 týdnů + státní svátky atd.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cs-CZ" sz="1400" smtClean="0"/>
              <a:t>dosahují běžně 10% - 25% základní mzdy pracovníka, zde pro ukázku uvádíme tu nejnižší výši (i když není reálně dosažitelná), tj. 10%:</a:t>
            </a:r>
          </a:p>
          <a:p>
            <a:pPr lvl="1"/>
            <a:r>
              <a:rPr lang="en-US" altLang="cs-CZ" sz="1400" smtClean="0"/>
              <a:t>1.	Hlavní mzdová účetní	</a:t>
            </a:r>
            <a:r>
              <a:rPr lang="cs-CZ" altLang="cs-CZ" sz="1400" smtClean="0"/>
              <a:t>	</a:t>
            </a:r>
            <a:r>
              <a:rPr lang="en-US" altLang="cs-CZ" sz="1400" smtClean="0"/>
              <a:t>7 370 Kč</a:t>
            </a:r>
          </a:p>
          <a:p>
            <a:pPr lvl="1"/>
            <a:r>
              <a:rPr lang="en-US" altLang="cs-CZ" sz="1400" smtClean="0"/>
              <a:t>2.	Mzdová účetní	</a:t>
            </a:r>
            <a:r>
              <a:rPr lang="cs-CZ" altLang="cs-CZ" sz="1400" smtClean="0"/>
              <a:t>	</a:t>
            </a:r>
            <a:r>
              <a:rPr lang="en-US" altLang="cs-CZ" sz="1400" smtClean="0"/>
              <a:t>3 618 Kč</a:t>
            </a:r>
          </a:p>
          <a:p>
            <a:pPr lvl="1"/>
            <a:r>
              <a:rPr lang="en-US" altLang="cs-CZ" sz="1400" smtClean="0"/>
              <a:t>3.	Personální a mzdový pracovník	4 020 Kč</a:t>
            </a:r>
          </a:p>
          <a:p>
            <a:pPr lvl="1"/>
            <a:r>
              <a:rPr lang="en-US" altLang="cs-CZ" sz="1400" smtClean="0"/>
              <a:t>4.	Personální asistentka	</a:t>
            </a:r>
            <a:r>
              <a:rPr lang="cs-CZ" altLang="cs-CZ" sz="1400" smtClean="0"/>
              <a:t>	</a:t>
            </a:r>
            <a:r>
              <a:rPr lang="en-US" altLang="cs-CZ" sz="1400" smtClean="0"/>
              <a:t>3 350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 err="1" smtClean="0"/>
              <a:t>R</a:t>
            </a:r>
            <a:r>
              <a:rPr lang="en-US" sz="1600" dirty="0" err="1" smtClean="0"/>
              <a:t>izika</a:t>
            </a:r>
            <a:r>
              <a:rPr lang="en-US" sz="1600" dirty="0" smtClean="0"/>
              <a:t> </a:t>
            </a:r>
            <a:r>
              <a:rPr lang="en-US" sz="1600" dirty="0" err="1" smtClean="0"/>
              <a:t>interního</a:t>
            </a:r>
            <a:r>
              <a:rPr lang="en-US" sz="1600" dirty="0" smtClean="0"/>
              <a:t> </a:t>
            </a:r>
            <a:r>
              <a:rPr lang="en-US" sz="1600" dirty="0" err="1" smtClean="0"/>
              <a:t>zpracování</a:t>
            </a:r>
            <a:r>
              <a:rPr lang="en-US" sz="1600" dirty="0" smtClean="0"/>
              <a:t> </a:t>
            </a:r>
            <a:r>
              <a:rPr lang="en-US" sz="1600" dirty="0" err="1" smtClean="0"/>
              <a:t>mezd</a:t>
            </a:r>
            <a:r>
              <a:rPr lang="en-US" sz="1600" dirty="0" smtClean="0"/>
              <a:t> </a:t>
            </a:r>
            <a:r>
              <a:rPr lang="en-US" sz="1600" dirty="0" err="1" smtClean="0"/>
              <a:t>nelze</a:t>
            </a:r>
            <a:r>
              <a:rPr lang="en-US" sz="1600" dirty="0" smtClean="0"/>
              <a:t> </a:t>
            </a:r>
            <a:r>
              <a:rPr lang="en-US" sz="1600" dirty="0" err="1" smtClean="0"/>
              <a:t>krýt</a:t>
            </a:r>
            <a:r>
              <a:rPr lang="en-US" sz="1600" dirty="0" smtClean="0"/>
              <a:t> </a:t>
            </a:r>
            <a:r>
              <a:rPr lang="en-US" sz="1600" dirty="0" err="1" smtClean="0"/>
              <a:t>profesní</a:t>
            </a:r>
            <a:r>
              <a:rPr lang="en-US" sz="1600" dirty="0" smtClean="0"/>
              <a:t> </a:t>
            </a:r>
            <a:r>
              <a:rPr lang="en-US" sz="1600" dirty="0" err="1" smtClean="0"/>
              <a:t>pojistkou</a:t>
            </a:r>
            <a:r>
              <a:rPr lang="en-US" sz="1600" dirty="0" smtClean="0"/>
              <a:t>, </a:t>
            </a:r>
            <a:r>
              <a:rPr lang="en-US" sz="1600" dirty="0" err="1" smtClean="0"/>
              <a:t>hranicí</a:t>
            </a:r>
            <a:r>
              <a:rPr lang="en-US" sz="1600" dirty="0" smtClean="0"/>
              <a:t> pro </a:t>
            </a:r>
            <a:r>
              <a:rPr lang="en-US" sz="1600" dirty="0" err="1" smtClean="0"/>
              <a:t>odpovědnost</a:t>
            </a:r>
            <a:r>
              <a:rPr lang="en-US" sz="1600" dirty="0" smtClean="0"/>
              <a:t> </a:t>
            </a:r>
            <a:r>
              <a:rPr lang="en-US" sz="1600" dirty="0" err="1" smtClean="0"/>
              <a:t>zaměstnance</a:t>
            </a:r>
            <a:r>
              <a:rPr lang="en-US" sz="1600" dirty="0" smtClean="0"/>
              <a:t> je 4,5násobek </a:t>
            </a:r>
            <a:r>
              <a:rPr lang="en-US" sz="1600" dirty="0" err="1" smtClean="0"/>
              <a:t>hrubé</a:t>
            </a:r>
            <a:r>
              <a:rPr lang="en-US" sz="1600" dirty="0" smtClean="0"/>
              <a:t> </a:t>
            </a:r>
            <a:r>
              <a:rPr lang="en-US" sz="1600" dirty="0" err="1" smtClean="0"/>
              <a:t>mzdy</a:t>
            </a:r>
            <a:r>
              <a:rPr lang="en-US" sz="1600" dirty="0" smtClean="0"/>
              <a:t>. Z </a:t>
            </a:r>
            <a:r>
              <a:rPr lang="en-US" sz="1600" dirty="0" err="1" smtClean="0"/>
              <a:t>tohoto</a:t>
            </a:r>
            <a:r>
              <a:rPr lang="en-US" sz="1600" dirty="0" smtClean="0"/>
              <a:t> </a:t>
            </a:r>
            <a:r>
              <a:rPr lang="en-US" sz="1600" dirty="0" err="1" smtClean="0"/>
              <a:t>důvodu</a:t>
            </a:r>
            <a:r>
              <a:rPr lang="en-US" sz="1600" dirty="0" smtClean="0"/>
              <a:t> je </a:t>
            </a:r>
            <a:r>
              <a:rPr lang="en-US" sz="1600" dirty="0" err="1" smtClean="0"/>
              <a:t>tvořena</a:t>
            </a:r>
            <a:r>
              <a:rPr lang="en-US" sz="1600" dirty="0" smtClean="0"/>
              <a:t> </a:t>
            </a:r>
            <a:r>
              <a:rPr lang="en-US" sz="1600" dirty="0" err="1" smtClean="0"/>
              <a:t>rezerva</a:t>
            </a:r>
            <a:r>
              <a:rPr lang="en-US" sz="1600" dirty="0" smtClean="0"/>
              <a:t> 3% </a:t>
            </a:r>
            <a:r>
              <a:rPr lang="en-US" sz="1600" dirty="0" err="1" smtClean="0"/>
              <a:t>celkových</a:t>
            </a:r>
            <a:r>
              <a:rPr lang="en-US" sz="1600" dirty="0" smtClean="0"/>
              <a:t> </a:t>
            </a:r>
            <a:r>
              <a:rPr lang="en-US" sz="1600" dirty="0" err="1" smtClean="0"/>
              <a:t>mzdových</a:t>
            </a:r>
            <a:r>
              <a:rPr lang="en-US" sz="1600" dirty="0" smtClean="0"/>
              <a:t> </a:t>
            </a:r>
            <a:r>
              <a:rPr lang="en-US" sz="1600" dirty="0" err="1" smtClean="0"/>
              <a:t>nákladů</a:t>
            </a:r>
            <a:r>
              <a:rPr lang="en-US" sz="1600" dirty="0" smtClean="0"/>
              <a:t> </a:t>
            </a:r>
            <a:r>
              <a:rPr lang="en-US" sz="1600" dirty="0" err="1" smtClean="0"/>
              <a:t>mzdového</a:t>
            </a:r>
            <a:r>
              <a:rPr lang="en-US" sz="1600" dirty="0" smtClean="0"/>
              <a:t> </a:t>
            </a:r>
            <a:r>
              <a:rPr lang="en-US" sz="1600" dirty="0" err="1" smtClean="0"/>
              <a:t>oddělení</a:t>
            </a:r>
            <a:r>
              <a:rPr lang="en-US" sz="1600" dirty="0" smtClean="0"/>
              <a:t> </a:t>
            </a:r>
            <a:r>
              <a:rPr lang="en-US" sz="1600" dirty="0" err="1" smtClean="0"/>
              <a:t>ve</a:t>
            </a:r>
            <a:r>
              <a:rPr lang="en-US" sz="1600" dirty="0" smtClean="0"/>
              <a:t> </a:t>
            </a:r>
            <a:r>
              <a:rPr lang="en-US" sz="1600" dirty="0" err="1" smtClean="0"/>
              <a:t>výši</a:t>
            </a:r>
            <a:r>
              <a:rPr lang="en-US" sz="1600" dirty="0" smtClean="0"/>
              <a:t> 3 300 </a:t>
            </a:r>
            <a:r>
              <a:rPr lang="en-US" sz="1600" dirty="0" err="1" smtClean="0"/>
              <a:t>Kč</a:t>
            </a:r>
            <a:r>
              <a:rPr lang="en-US" sz="1600" dirty="0" smtClean="0"/>
              <a:t>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dirty="0" err="1" smtClean="0"/>
              <a:t>Rezerva</a:t>
            </a:r>
            <a:r>
              <a:rPr lang="en-US" sz="1600" dirty="0" smtClean="0"/>
              <a:t>	</a:t>
            </a:r>
            <a:r>
              <a:rPr lang="cs-CZ" sz="1600" dirty="0" smtClean="0"/>
              <a:t>				</a:t>
            </a:r>
            <a:r>
              <a:rPr lang="en-US" sz="1600" dirty="0" smtClean="0"/>
              <a:t>3 300 </a:t>
            </a:r>
            <a:r>
              <a:rPr lang="en-US" sz="1600" dirty="0" err="1" smtClean="0"/>
              <a:t>Kč</a:t>
            </a:r>
            <a:endParaRPr lang="en-US" sz="16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dirty="0" err="1" smtClean="0"/>
              <a:t>Náklady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IT (SW, HW, </a:t>
            </a:r>
            <a:r>
              <a:rPr lang="en-US" sz="1600" dirty="0" err="1" smtClean="0"/>
              <a:t>upgrady</a:t>
            </a:r>
            <a:r>
              <a:rPr lang="en-US" sz="1600" dirty="0" smtClean="0"/>
              <a:t>, IT </a:t>
            </a:r>
            <a:r>
              <a:rPr lang="en-US" sz="1600" dirty="0" err="1" smtClean="0"/>
              <a:t>správa</a:t>
            </a:r>
            <a:r>
              <a:rPr lang="en-US" sz="1600" dirty="0" smtClean="0"/>
              <a:t>)	7 500 </a:t>
            </a:r>
            <a:r>
              <a:rPr lang="en-US" sz="1600" dirty="0" err="1" smtClean="0"/>
              <a:t>Kč</a:t>
            </a:r>
            <a:endParaRPr lang="en-US" sz="16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dirty="0" err="1" smtClean="0"/>
              <a:t>Celkové</a:t>
            </a:r>
            <a:r>
              <a:rPr lang="en-US" sz="1600" dirty="0" smtClean="0"/>
              <a:t> </a:t>
            </a:r>
            <a:r>
              <a:rPr lang="en-US" sz="1600" dirty="0" err="1" smtClean="0"/>
              <a:t>měsíční</a:t>
            </a:r>
            <a:r>
              <a:rPr lang="en-US" sz="1600" dirty="0" smtClean="0"/>
              <a:t> </a:t>
            </a:r>
            <a:r>
              <a:rPr lang="en-US" sz="1600" dirty="0" err="1" smtClean="0"/>
              <a:t>náklady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zpracování</a:t>
            </a:r>
            <a:r>
              <a:rPr lang="en-US" sz="1600" dirty="0" smtClean="0"/>
              <a:t> </a:t>
            </a:r>
            <a:r>
              <a:rPr lang="en-US" sz="1600" dirty="0" err="1" smtClean="0"/>
              <a:t>mezd</a:t>
            </a:r>
            <a:r>
              <a:rPr lang="en-US" sz="1600" dirty="0" smtClean="0"/>
              <a:t>	227 738 </a:t>
            </a:r>
            <a:r>
              <a:rPr lang="en-US" sz="1600" dirty="0" err="1" smtClean="0"/>
              <a:t>Kč</a:t>
            </a:r>
            <a:endParaRPr lang="en-US" sz="16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dirty="0" err="1" smtClean="0"/>
              <a:t>Náklady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jednu</a:t>
            </a:r>
            <a:r>
              <a:rPr lang="en-US" sz="1600" dirty="0" smtClean="0"/>
              <a:t> </a:t>
            </a:r>
            <a:r>
              <a:rPr lang="en-US" sz="1600" dirty="0" err="1" smtClean="0"/>
              <a:t>zpracovanou</a:t>
            </a:r>
            <a:r>
              <a:rPr lang="en-US" sz="1600" dirty="0" smtClean="0"/>
              <a:t> </a:t>
            </a:r>
            <a:r>
              <a:rPr lang="en-US" sz="1600" dirty="0" err="1" smtClean="0"/>
              <a:t>mzdu</a:t>
            </a:r>
            <a:r>
              <a:rPr lang="en-US" sz="1600" dirty="0" smtClean="0"/>
              <a:t>	</a:t>
            </a:r>
            <a:r>
              <a:rPr lang="cs-CZ" sz="1600" dirty="0" smtClean="0"/>
              <a:t>	</a:t>
            </a:r>
            <a:r>
              <a:rPr lang="en-US" sz="1600" dirty="0" smtClean="0"/>
              <a:t>414 </a:t>
            </a:r>
            <a:r>
              <a:rPr lang="en-US" sz="1600" dirty="0" err="1" smtClean="0"/>
              <a:t>Kč</a:t>
            </a:r>
            <a:endParaRPr lang="cs-CZ" sz="16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cs-CZ" sz="16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b="1" dirty="0" err="1" smtClean="0"/>
              <a:t>Očekávaný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cílový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stav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navržené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řešení</a:t>
            </a:r>
            <a:endParaRPr lang="en-US" sz="1600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600" dirty="0" err="1" smtClean="0"/>
              <a:t>Společnost</a:t>
            </a:r>
            <a:r>
              <a:rPr lang="en-US" sz="1600" dirty="0" smtClean="0"/>
              <a:t> se v </a:t>
            </a:r>
            <a:r>
              <a:rPr lang="en-US" sz="1600" dirty="0" err="1" smtClean="0"/>
              <a:t>roce</a:t>
            </a:r>
            <a:r>
              <a:rPr lang="en-US" sz="1600" dirty="0" smtClean="0"/>
              <a:t> 2007 </a:t>
            </a:r>
            <a:r>
              <a:rPr lang="en-US" sz="1600" dirty="0" err="1" smtClean="0"/>
              <a:t>rozhodla</a:t>
            </a:r>
            <a:r>
              <a:rPr lang="en-US" sz="1600" dirty="0" smtClean="0"/>
              <a:t> </a:t>
            </a:r>
            <a:r>
              <a:rPr lang="en-US" sz="1600" dirty="0" err="1" smtClean="0"/>
              <a:t>své</a:t>
            </a:r>
            <a:r>
              <a:rPr lang="en-US" sz="1600" dirty="0" smtClean="0"/>
              <a:t> </a:t>
            </a:r>
            <a:r>
              <a:rPr lang="en-US" sz="1600" dirty="0" err="1" smtClean="0"/>
              <a:t>uvedené</a:t>
            </a:r>
            <a:r>
              <a:rPr lang="en-US" sz="1600" dirty="0" smtClean="0"/>
              <a:t> </a:t>
            </a:r>
            <a:r>
              <a:rPr lang="en-US" sz="1600" dirty="0" err="1" smtClean="0"/>
              <a:t>problémy</a:t>
            </a:r>
            <a:r>
              <a:rPr lang="en-US" sz="1600" dirty="0" smtClean="0"/>
              <a:t> </a:t>
            </a:r>
            <a:r>
              <a:rPr lang="en-US" sz="1600" dirty="0" err="1" smtClean="0"/>
              <a:t>řešit</a:t>
            </a:r>
            <a:r>
              <a:rPr lang="en-US" sz="1600" dirty="0" smtClean="0"/>
              <a:t> </a:t>
            </a:r>
            <a:r>
              <a:rPr lang="en-US" sz="1600" dirty="0" err="1" smtClean="0"/>
              <a:t>outsourcingem</a:t>
            </a:r>
            <a:r>
              <a:rPr lang="en-US" sz="1600" dirty="0" smtClean="0"/>
              <a:t> </a:t>
            </a:r>
            <a:r>
              <a:rPr lang="en-US" sz="1600" dirty="0" err="1" smtClean="0"/>
              <a:t>mezd</a:t>
            </a:r>
            <a:r>
              <a:rPr lang="en-US" sz="1600" dirty="0" smtClean="0"/>
              <a:t>. </a:t>
            </a:r>
            <a:r>
              <a:rPr lang="en-US" sz="1600" dirty="0" err="1" smtClean="0"/>
              <a:t>Mateřská</a:t>
            </a:r>
            <a:r>
              <a:rPr lang="en-US" sz="1600" dirty="0" smtClean="0"/>
              <a:t> </a:t>
            </a:r>
            <a:r>
              <a:rPr lang="en-US" sz="1600" dirty="0" err="1" smtClean="0"/>
              <a:t>společnost</a:t>
            </a:r>
            <a:r>
              <a:rPr lang="en-US" sz="1600" dirty="0" smtClean="0"/>
              <a:t> </a:t>
            </a:r>
            <a:r>
              <a:rPr lang="en-US" sz="1600" dirty="0" err="1" smtClean="0"/>
              <a:t>požádala</a:t>
            </a:r>
            <a:r>
              <a:rPr lang="en-US" sz="1600" dirty="0" smtClean="0"/>
              <a:t> o </a:t>
            </a:r>
            <a:r>
              <a:rPr lang="en-US" sz="1600" dirty="0" err="1" smtClean="0"/>
              <a:t>pomoc</a:t>
            </a:r>
            <a:r>
              <a:rPr lang="en-US" sz="1600" dirty="0" smtClean="0"/>
              <a:t> </a:t>
            </a:r>
            <a:r>
              <a:rPr lang="en-US" sz="1600" dirty="0" err="1" smtClean="0"/>
              <a:t>při</a:t>
            </a:r>
            <a:r>
              <a:rPr lang="en-US" sz="1600" dirty="0" smtClean="0"/>
              <a:t> </a:t>
            </a:r>
            <a:r>
              <a:rPr lang="en-US" sz="1600" dirty="0" err="1" smtClean="0"/>
              <a:t>výběru</a:t>
            </a:r>
            <a:r>
              <a:rPr lang="en-US" sz="1600" dirty="0" smtClean="0"/>
              <a:t> </a:t>
            </a:r>
            <a:r>
              <a:rPr lang="en-US" sz="1600" dirty="0" err="1" smtClean="0"/>
              <a:t>outsourcingového</a:t>
            </a:r>
            <a:r>
              <a:rPr lang="en-US" sz="1600" dirty="0" smtClean="0"/>
              <a:t> </a:t>
            </a:r>
            <a:r>
              <a:rPr lang="en-US" sz="1600" dirty="0" err="1" smtClean="0"/>
              <a:t>partnera</a:t>
            </a:r>
            <a:r>
              <a:rPr lang="en-US" sz="1600" dirty="0" smtClean="0"/>
              <a:t> </a:t>
            </a:r>
            <a:r>
              <a:rPr lang="en-US" sz="1600" dirty="0" err="1" smtClean="0"/>
              <a:t>jejich</a:t>
            </a:r>
            <a:r>
              <a:rPr lang="en-US" sz="1600" dirty="0" smtClean="0"/>
              <a:t> </a:t>
            </a:r>
            <a:r>
              <a:rPr lang="en-US" sz="1600" dirty="0" err="1" smtClean="0"/>
              <a:t>celosvětového</a:t>
            </a:r>
            <a:r>
              <a:rPr lang="en-US" sz="1600" dirty="0" smtClean="0"/>
              <a:t> </a:t>
            </a:r>
            <a:r>
              <a:rPr lang="en-US" sz="1600" dirty="0" err="1" smtClean="0"/>
              <a:t>poskytovatele</a:t>
            </a:r>
            <a:r>
              <a:rPr lang="en-US" sz="1600" dirty="0" smtClean="0"/>
              <a:t> </a:t>
            </a:r>
            <a:r>
              <a:rPr lang="en-US" sz="1600" dirty="0" err="1" smtClean="0"/>
              <a:t>auditorských</a:t>
            </a:r>
            <a:r>
              <a:rPr lang="en-US" sz="1600" dirty="0" smtClean="0"/>
              <a:t> a </a:t>
            </a:r>
            <a:r>
              <a:rPr lang="en-US" sz="1600" dirty="0" err="1" smtClean="0"/>
              <a:t>konzultačních</a:t>
            </a:r>
            <a:r>
              <a:rPr lang="en-US" sz="1600" dirty="0" smtClean="0"/>
              <a:t> </a:t>
            </a:r>
            <a:r>
              <a:rPr lang="en-US" sz="1600" dirty="0" err="1" smtClean="0"/>
              <a:t>služeb</a:t>
            </a:r>
            <a:r>
              <a:rPr lang="en-US" sz="1600" dirty="0" smtClean="0"/>
              <a:t>, </a:t>
            </a:r>
            <a:r>
              <a:rPr lang="en-US" sz="1600" dirty="0" err="1" smtClean="0"/>
              <a:t>společnost</a:t>
            </a:r>
            <a:r>
              <a:rPr lang="en-US" sz="1600" dirty="0" smtClean="0"/>
              <a:t> z </a:t>
            </a:r>
            <a:r>
              <a:rPr lang="en-US" sz="1600" dirty="0" err="1" smtClean="0"/>
              <a:t>tzv</a:t>
            </a:r>
            <a:r>
              <a:rPr lang="en-US" sz="1600" dirty="0" smtClean="0"/>
              <a:t>. „</a:t>
            </a:r>
            <a:r>
              <a:rPr lang="en-US" sz="1600" dirty="0" err="1" smtClean="0"/>
              <a:t>velké</a:t>
            </a:r>
            <a:r>
              <a:rPr lang="en-US" sz="1600" dirty="0" smtClean="0"/>
              <a:t> </a:t>
            </a:r>
            <a:r>
              <a:rPr lang="en-US" sz="1600" dirty="0" err="1" smtClean="0"/>
              <a:t>čtyřky</a:t>
            </a:r>
            <a:r>
              <a:rPr lang="en-US" sz="1600" dirty="0" smtClean="0"/>
              <a:t>“. </a:t>
            </a:r>
            <a:r>
              <a:rPr lang="en-US" sz="1600" dirty="0" err="1" smtClean="0"/>
              <a:t>Ve</a:t>
            </a:r>
            <a:r>
              <a:rPr lang="en-US" sz="1600" dirty="0" smtClean="0"/>
              <a:t> </a:t>
            </a:r>
            <a:r>
              <a:rPr lang="en-US" sz="1600" dirty="0" err="1" smtClean="0"/>
              <a:t>výběrovém</a:t>
            </a:r>
            <a:r>
              <a:rPr lang="en-US" sz="1600" dirty="0" smtClean="0"/>
              <a:t> </a:t>
            </a:r>
            <a:r>
              <a:rPr lang="en-US" sz="1600" dirty="0" err="1" smtClean="0"/>
              <a:t>řízení</a:t>
            </a:r>
            <a:r>
              <a:rPr lang="en-US" sz="1600" dirty="0" smtClean="0"/>
              <a:t> </a:t>
            </a:r>
            <a:r>
              <a:rPr lang="en-US" sz="1600" dirty="0" err="1" smtClean="0"/>
              <a:t>zvítězila</a:t>
            </a:r>
            <a:r>
              <a:rPr lang="en-US" sz="1600" dirty="0" smtClean="0"/>
              <a:t> </a:t>
            </a:r>
            <a:r>
              <a:rPr lang="en-US" sz="1600" dirty="0" err="1" smtClean="0"/>
              <a:t>nabídka</a:t>
            </a:r>
            <a:r>
              <a:rPr lang="en-US" sz="1600" dirty="0" smtClean="0"/>
              <a:t> </a:t>
            </a:r>
            <a:r>
              <a:rPr lang="en-US" sz="1600" dirty="0" err="1" smtClean="0"/>
              <a:t>firmy</a:t>
            </a:r>
            <a:r>
              <a:rPr lang="en-US" sz="1600" dirty="0" smtClean="0"/>
              <a:t> E-Consulting Czech s.r.o.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481763"/>
          </a:xfrm>
        </p:spPr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b="1" dirty="0" err="1" smtClean="0"/>
              <a:t>Náklady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zavedení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outsourcingu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mezd</a:t>
            </a:r>
            <a:r>
              <a:rPr lang="cs-CZ" sz="1400" b="1" dirty="0"/>
              <a:t> </a:t>
            </a:r>
            <a:r>
              <a:rPr lang="cs-CZ" sz="1400" b="1" dirty="0" smtClean="0"/>
              <a:t>- </a:t>
            </a:r>
            <a:r>
              <a:rPr lang="en-US" sz="1400" b="1" dirty="0" err="1" smtClean="0"/>
              <a:t>Kalkulováno</a:t>
            </a:r>
            <a:r>
              <a:rPr lang="en-US" sz="1400" b="1" dirty="0" smtClean="0"/>
              <a:t> pro </a:t>
            </a:r>
            <a:r>
              <a:rPr lang="en-US" sz="1400" b="1" dirty="0" err="1" smtClean="0"/>
              <a:t>počet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zaměstnanců</a:t>
            </a:r>
            <a:r>
              <a:rPr lang="en-US" sz="1400" b="1" dirty="0" smtClean="0"/>
              <a:t>: 550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 smtClean="0"/>
              <a:t>1.</a:t>
            </a:r>
            <a:r>
              <a:rPr lang="cs-CZ" sz="1400" dirty="0" smtClean="0"/>
              <a:t> </a:t>
            </a:r>
            <a:r>
              <a:rPr lang="en-US" sz="1400" dirty="0" err="1" smtClean="0"/>
              <a:t>Základní</a:t>
            </a:r>
            <a:r>
              <a:rPr lang="en-US" sz="1400" dirty="0" smtClean="0"/>
              <a:t> </a:t>
            </a:r>
            <a:r>
              <a:rPr lang="en-US" sz="1400" dirty="0" err="1" smtClean="0"/>
              <a:t>cena</a:t>
            </a:r>
            <a:r>
              <a:rPr lang="en-US" sz="1400" dirty="0" smtClean="0"/>
              <a:t> </a:t>
            </a:r>
            <a:r>
              <a:rPr lang="en-US" sz="1400" dirty="0" err="1" smtClean="0"/>
              <a:t>zpracování</a:t>
            </a:r>
            <a:r>
              <a:rPr lang="en-US" sz="1400" dirty="0" smtClean="0"/>
              <a:t> </a:t>
            </a:r>
            <a:r>
              <a:rPr lang="en-US" sz="1400" dirty="0" err="1" smtClean="0"/>
              <a:t>mzdy</a:t>
            </a:r>
            <a:r>
              <a:rPr lang="en-US" sz="1400" dirty="0" smtClean="0"/>
              <a:t> </a:t>
            </a:r>
            <a:r>
              <a:rPr lang="en-US" sz="1400" dirty="0" err="1" smtClean="0"/>
              <a:t>jednoho</a:t>
            </a:r>
            <a:r>
              <a:rPr lang="en-US" sz="1400" dirty="0" smtClean="0"/>
              <a:t> </a:t>
            </a:r>
            <a:r>
              <a:rPr lang="en-US" sz="1400" dirty="0" err="1" smtClean="0"/>
              <a:t>zaměstnance</a:t>
            </a:r>
            <a:r>
              <a:rPr lang="en-US" sz="1400" dirty="0" smtClean="0"/>
              <a:t> (150 </a:t>
            </a:r>
            <a:r>
              <a:rPr lang="en-US" sz="1400" dirty="0" err="1" smtClean="0"/>
              <a:t>Kč</a:t>
            </a:r>
            <a:r>
              <a:rPr lang="en-US" sz="1400" dirty="0" smtClean="0"/>
              <a:t>)	82 500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 smtClean="0"/>
              <a:t>2</a:t>
            </a:r>
            <a:r>
              <a:rPr lang="cs-CZ" sz="1400" dirty="0" smtClean="0"/>
              <a:t> </a:t>
            </a:r>
            <a:r>
              <a:rPr lang="en-US" sz="1400" dirty="0" smtClean="0"/>
              <a:t>.Ostatní </a:t>
            </a:r>
            <a:r>
              <a:rPr lang="en-US" sz="1400" dirty="0" err="1" smtClean="0"/>
              <a:t>související</a:t>
            </a:r>
            <a:r>
              <a:rPr lang="en-US" sz="1400" dirty="0" smtClean="0"/>
              <a:t> </a:t>
            </a:r>
            <a:r>
              <a:rPr lang="en-US" sz="1400" dirty="0" err="1" smtClean="0"/>
              <a:t>služby</a:t>
            </a:r>
            <a:r>
              <a:rPr lang="en-US" sz="1400" dirty="0" smtClean="0"/>
              <a:t> (</a:t>
            </a:r>
            <a:r>
              <a:rPr lang="en-US" sz="1400" dirty="0" err="1" smtClean="0"/>
              <a:t>vstupy</a:t>
            </a:r>
            <a:r>
              <a:rPr lang="en-US" sz="1400" dirty="0" smtClean="0"/>
              <a:t>/</a:t>
            </a:r>
            <a:r>
              <a:rPr lang="en-US" sz="1400" dirty="0" err="1" smtClean="0"/>
              <a:t>výstupy</a:t>
            </a:r>
            <a:r>
              <a:rPr lang="en-US" sz="1400" dirty="0" smtClean="0"/>
              <a:t>, </a:t>
            </a:r>
            <a:r>
              <a:rPr lang="en-US" sz="1400" dirty="0" err="1" smtClean="0"/>
              <a:t>potvrzení</a:t>
            </a:r>
            <a:r>
              <a:rPr lang="en-US" sz="1400" dirty="0" smtClean="0"/>
              <a:t>), </a:t>
            </a:r>
            <a:r>
              <a:rPr lang="en-US" sz="1400" dirty="0" err="1" smtClean="0"/>
              <a:t>cena</a:t>
            </a:r>
            <a:r>
              <a:rPr lang="en-US" sz="1400" dirty="0" smtClean="0"/>
              <a:t> </a:t>
            </a:r>
            <a:r>
              <a:rPr lang="en-US" sz="1400" dirty="0" err="1" smtClean="0"/>
              <a:t>stanovena</a:t>
            </a:r>
            <a:r>
              <a:rPr lang="en-US" sz="1400" dirty="0" smtClean="0"/>
              <a:t> </a:t>
            </a:r>
            <a:r>
              <a:rPr lang="en-US" sz="1400" dirty="0" err="1" smtClean="0"/>
              <a:t>dle</a:t>
            </a:r>
            <a:r>
              <a:rPr lang="en-US" sz="1400" dirty="0" smtClean="0"/>
              <a:t> </a:t>
            </a:r>
            <a:r>
              <a:rPr lang="en-US" sz="1400" dirty="0" err="1" smtClean="0"/>
              <a:t>skutečného</a:t>
            </a:r>
            <a:r>
              <a:rPr lang="en-US" sz="1400" dirty="0" smtClean="0"/>
              <a:t> </a:t>
            </a:r>
            <a:r>
              <a:rPr lang="en-US" sz="1400" dirty="0" err="1" smtClean="0"/>
              <a:t>množství</a:t>
            </a:r>
            <a:r>
              <a:rPr lang="en-US" sz="1400" dirty="0" smtClean="0"/>
              <a:t>: 200 </a:t>
            </a:r>
            <a:r>
              <a:rPr lang="en-US" sz="1400" dirty="0" err="1" smtClean="0"/>
              <a:t>Kč</a:t>
            </a:r>
            <a:r>
              <a:rPr lang="en-US" sz="1400" dirty="0" smtClean="0"/>
              <a:t>/</a:t>
            </a:r>
            <a:r>
              <a:rPr lang="en-US" sz="1400" dirty="0" err="1" smtClean="0"/>
              <a:t>ks</a:t>
            </a:r>
            <a:r>
              <a:rPr lang="en-US" sz="1400" dirty="0" smtClean="0"/>
              <a:t>, </a:t>
            </a:r>
            <a:r>
              <a:rPr lang="cs-CZ" sz="1400" dirty="0" smtClean="0"/>
              <a:t>       </a:t>
            </a:r>
            <a:r>
              <a:rPr lang="en-US" sz="1400" dirty="0" err="1" smtClean="0"/>
              <a:t>kvalifikovaný</a:t>
            </a:r>
            <a:r>
              <a:rPr lang="en-US" sz="1400" dirty="0" smtClean="0"/>
              <a:t> </a:t>
            </a:r>
            <a:r>
              <a:rPr lang="en-US" sz="1400" dirty="0" err="1" smtClean="0"/>
              <a:t>odhad</a:t>
            </a:r>
            <a:r>
              <a:rPr lang="en-US" sz="1400" dirty="0" smtClean="0"/>
              <a:t> do 10% </a:t>
            </a:r>
            <a:r>
              <a:rPr lang="en-US" sz="1400" dirty="0" err="1" smtClean="0"/>
              <a:t>základní</a:t>
            </a:r>
            <a:r>
              <a:rPr lang="en-US" sz="1400" dirty="0" smtClean="0"/>
              <a:t> </a:t>
            </a:r>
            <a:r>
              <a:rPr lang="en-US" sz="1400" dirty="0" err="1" smtClean="0"/>
              <a:t>ceny</a:t>
            </a:r>
            <a:r>
              <a:rPr lang="en-US" sz="1400" dirty="0" smtClean="0"/>
              <a:t>	</a:t>
            </a:r>
            <a:r>
              <a:rPr lang="cs-CZ" sz="1400" dirty="0" smtClean="0"/>
              <a:t>								</a:t>
            </a:r>
            <a:r>
              <a:rPr lang="en-US" sz="1400" dirty="0" smtClean="0"/>
              <a:t>8 250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 smtClean="0"/>
              <a:t>3.</a:t>
            </a:r>
            <a:r>
              <a:rPr lang="cs-CZ" sz="1400" dirty="0" smtClean="0"/>
              <a:t> </a:t>
            </a:r>
            <a:r>
              <a:rPr lang="en-US" sz="1400" dirty="0" err="1" smtClean="0"/>
              <a:t>Ostatní</a:t>
            </a:r>
            <a:r>
              <a:rPr lang="en-US" sz="1400" dirty="0" smtClean="0"/>
              <a:t> </a:t>
            </a:r>
            <a:r>
              <a:rPr lang="en-US" sz="1400" dirty="0" err="1" smtClean="0"/>
              <a:t>služby</a:t>
            </a:r>
            <a:r>
              <a:rPr lang="en-US" sz="1400" dirty="0" smtClean="0"/>
              <a:t> v </a:t>
            </a:r>
            <a:r>
              <a:rPr lang="en-US" sz="1400" dirty="0" err="1" smtClean="0"/>
              <a:t>hodinové</a:t>
            </a:r>
            <a:r>
              <a:rPr lang="en-US" sz="1400" dirty="0" smtClean="0"/>
              <a:t> </a:t>
            </a:r>
            <a:r>
              <a:rPr lang="en-US" sz="1400" dirty="0" err="1" smtClean="0"/>
              <a:t>sazbě</a:t>
            </a:r>
            <a:r>
              <a:rPr lang="en-US" sz="1400" dirty="0" smtClean="0"/>
              <a:t> (</a:t>
            </a:r>
            <a:r>
              <a:rPr lang="en-US" sz="1400" dirty="0" err="1" smtClean="0"/>
              <a:t>kontroly</a:t>
            </a:r>
            <a:r>
              <a:rPr lang="en-US" sz="1400" dirty="0" smtClean="0"/>
              <a:t> </a:t>
            </a:r>
            <a:r>
              <a:rPr lang="en-US" sz="1400" dirty="0" err="1" smtClean="0"/>
              <a:t>státních</a:t>
            </a:r>
            <a:r>
              <a:rPr lang="en-US" sz="1400" dirty="0" smtClean="0"/>
              <a:t> </a:t>
            </a:r>
            <a:r>
              <a:rPr lang="en-US" sz="1400" dirty="0" err="1" smtClean="0"/>
              <a:t>institucí</a:t>
            </a:r>
            <a:r>
              <a:rPr lang="en-US" sz="1400" dirty="0" smtClean="0"/>
              <a:t>, reporting, </a:t>
            </a:r>
            <a:r>
              <a:rPr lang="en-US" sz="1400" dirty="0" err="1" smtClean="0"/>
              <a:t>analýzy</a:t>
            </a:r>
            <a:r>
              <a:rPr lang="en-US" sz="1400" dirty="0" smtClean="0"/>
              <a:t>) v </a:t>
            </a:r>
            <a:r>
              <a:rPr lang="en-US" sz="1400" dirty="0" err="1" smtClean="0"/>
              <a:t>rozsahu</a:t>
            </a:r>
            <a:r>
              <a:rPr lang="en-US" sz="1400" dirty="0" smtClean="0"/>
              <a:t> </a:t>
            </a:r>
            <a:r>
              <a:rPr lang="en-US" sz="1400" dirty="0" err="1" smtClean="0"/>
              <a:t>přibližně</a:t>
            </a:r>
            <a:r>
              <a:rPr lang="en-US" sz="1400" dirty="0" smtClean="0"/>
              <a:t> 4 </a:t>
            </a:r>
            <a:r>
              <a:rPr lang="en-US" sz="1400" dirty="0" err="1" smtClean="0"/>
              <a:t>hodiny</a:t>
            </a:r>
            <a:r>
              <a:rPr lang="en-US" sz="1400" dirty="0" smtClean="0"/>
              <a:t> </a:t>
            </a:r>
            <a:r>
              <a:rPr lang="en-US" sz="1400" dirty="0" err="1" smtClean="0"/>
              <a:t>měsíčně</a:t>
            </a:r>
            <a:r>
              <a:rPr lang="en-US" sz="1400" dirty="0" smtClean="0"/>
              <a:t> </a:t>
            </a:r>
            <a:r>
              <a:rPr lang="en-US" sz="1400" dirty="0" err="1" smtClean="0"/>
              <a:t>za</a:t>
            </a:r>
            <a:r>
              <a:rPr lang="en-US" sz="1400" dirty="0" smtClean="0"/>
              <a:t> </a:t>
            </a:r>
            <a:r>
              <a:rPr lang="en-US" sz="1400" dirty="0" err="1" smtClean="0"/>
              <a:t>sazbu</a:t>
            </a:r>
            <a:r>
              <a:rPr lang="en-US" sz="1400" dirty="0" smtClean="0"/>
              <a:t> 850 </a:t>
            </a:r>
            <a:r>
              <a:rPr lang="en-US" sz="1400" dirty="0" err="1" smtClean="0"/>
              <a:t>Kč</a:t>
            </a:r>
            <a:r>
              <a:rPr lang="en-US" sz="1400" dirty="0" smtClean="0"/>
              <a:t>/</a:t>
            </a:r>
            <a:r>
              <a:rPr lang="en-US" sz="1400" dirty="0" err="1" smtClean="0"/>
              <a:t>hod</a:t>
            </a:r>
            <a:r>
              <a:rPr lang="en-US" sz="1400" dirty="0" smtClean="0"/>
              <a:t>.	</a:t>
            </a:r>
            <a:r>
              <a:rPr lang="cs-CZ" sz="1400" dirty="0" smtClean="0"/>
              <a:t>		</a:t>
            </a:r>
            <a:r>
              <a:rPr lang="en-US" sz="1400" dirty="0" smtClean="0"/>
              <a:t>3 400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 smtClean="0"/>
              <a:t>4.Zpracování </a:t>
            </a:r>
            <a:r>
              <a:rPr lang="en-US" sz="1400" dirty="0" err="1" smtClean="0"/>
              <a:t>ročních</a:t>
            </a:r>
            <a:r>
              <a:rPr lang="en-US" sz="1400" dirty="0" smtClean="0"/>
              <a:t> </a:t>
            </a:r>
            <a:r>
              <a:rPr lang="en-US" sz="1400" dirty="0" err="1" smtClean="0"/>
              <a:t>vyúčtování</a:t>
            </a:r>
            <a:r>
              <a:rPr lang="en-US" sz="1400" dirty="0" smtClean="0"/>
              <a:t> </a:t>
            </a:r>
            <a:r>
              <a:rPr lang="en-US" sz="1400" dirty="0" err="1" smtClean="0"/>
              <a:t>daní</a:t>
            </a:r>
            <a:r>
              <a:rPr lang="en-US" sz="1400" dirty="0" smtClean="0"/>
              <a:t> (200 </a:t>
            </a:r>
            <a:r>
              <a:rPr lang="en-US" sz="1400" dirty="0" err="1" smtClean="0"/>
              <a:t>Kč</a:t>
            </a:r>
            <a:r>
              <a:rPr lang="en-US" sz="1400" dirty="0" smtClean="0"/>
              <a:t>/</a:t>
            </a:r>
            <a:r>
              <a:rPr lang="en-US" sz="1400" dirty="0" err="1" smtClean="0"/>
              <a:t>ks</a:t>
            </a:r>
            <a:r>
              <a:rPr lang="en-US" sz="1400" dirty="0" smtClean="0"/>
              <a:t>) </a:t>
            </a:r>
            <a:r>
              <a:rPr lang="en-US" sz="1400" dirty="0" err="1" smtClean="0"/>
              <a:t>přepočteno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en-US" sz="1400" dirty="0" smtClean="0"/>
              <a:t> 1 </a:t>
            </a:r>
            <a:r>
              <a:rPr lang="en-US" sz="1400" dirty="0" err="1" smtClean="0"/>
              <a:t>měsíc</a:t>
            </a:r>
            <a:r>
              <a:rPr lang="en-US" sz="1400" dirty="0" smtClean="0"/>
              <a:t>	9 166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Cena</a:t>
            </a:r>
            <a:r>
              <a:rPr lang="en-US" sz="1400" dirty="0" smtClean="0"/>
              <a:t> </a:t>
            </a:r>
            <a:r>
              <a:rPr lang="en-US" sz="1400" dirty="0" err="1" smtClean="0"/>
              <a:t>outsourcingu</a:t>
            </a:r>
            <a:r>
              <a:rPr lang="en-US" sz="1400" dirty="0" smtClean="0"/>
              <a:t> </a:t>
            </a:r>
            <a:r>
              <a:rPr lang="en-US" sz="1400" dirty="0" err="1" smtClean="0"/>
              <a:t>celkem</a:t>
            </a:r>
            <a:r>
              <a:rPr lang="en-US" sz="1400" dirty="0" smtClean="0"/>
              <a:t>	</a:t>
            </a:r>
            <a:r>
              <a:rPr lang="cs-CZ" sz="1400" dirty="0" smtClean="0"/>
              <a:t>				</a:t>
            </a:r>
            <a:r>
              <a:rPr lang="en-US" sz="1400" dirty="0" smtClean="0"/>
              <a:t>103 316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Náklady</a:t>
            </a:r>
            <a:r>
              <a:rPr lang="en-US" sz="1400" dirty="0" smtClean="0"/>
              <a:t> </a:t>
            </a:r>
            <a:r>
              <a:rPr lang="en-US" sz="1400" dirty="0" err="1" smtClean="0"/>
              <a:t>outsourcingu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en-US" sz="1400" dirty="0" smtClean="0"/>
              <a:t> </a:t>
            </a:r>
            <a:r>
              <a:rPr lang="en-US" sz="1400" dirty="0" err="1" smtClean="0"/>
              <a:t>jednu</a:t>
            </a:r>
            <a:r>
              <a:rPr lang="en-US" sz="1400" dirty="0" smtClean="0"/>
              <a:t> </a:t>
            </a:r>
            <a:r>
              <a:rPr lang="en-US" sz="1400" dirty="0" err="1" smtClean="0"/>
              <a:t>zpracovanou</a:t>
            </a:r>
            <a:r>
              <a:rPr lang="en-US" sz="1400" dirty="0" smtClean="0"/>
              <a:t> </a:t>
            </a:r>
            <a:r>
              <a:rPr lang="en-US" sz="1400" dirty="0" err="1" smtClean="0"/>
              <a:t>mzdu</a:t>
            </a:r>
            <a:r>
              <a:rPr lang="en-US" sz="1400" dirty="0" smtClean="0"/>
              <a:t>	</a:t>
            </a:r>
            <a:r>
              <a:rPr lang="cs-CZ" sz="1400" dirty="0" smtClean="0"/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188 </a:t>
            </a:r>
            <a:r>
              <a:rPr lang="en-US" sz="1400" dirty="0" err="1" smtClean="0">
                <a:solidFill>
                  <a:srgbClr val="FF0000"/>
                </a:solidFill>
              </a:rPr>
              <a:t>Kč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b="1" dirty="0" err="1" smtClean="0"/>
              <a:t>Personální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náklady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které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zůstávají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straně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zákazníka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zavedení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outsourcingu</a:t>
            </a:r>
            <a:r>
              <a:rPr lang="en-US" sz="1400" b="1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viz</a:t>
            </a:r>
            <a:r>
              <a:rPr lang="en-US" sz="1400" dirty="0" smtClean="0"/>
              <a:t> </a:t>
            </a:r>
            <a:r>
              <a:rPr lang="en-US" sz="1400" dirty="0" err="1" smtClean="0"/>
              <a:t>kapitola</a:t>
            </a:r>
            <a:r>
              <a:rPr lang="en-US" sz="1400" dirty="0" smtClean="0"/>
              <a:t> </a:t>
            </a:r>
            <a:r>
              <a:rPr lang="en-US" sz="1400" dirty="0" err="1" smtClean="0"/>
              <a:t>Výchozí</a:t>
            </a:r>
            <a:r>
              <a:rPr lang="en-US" sz="1400" dirty="0" smtClean="0"/>
              <a:t> </a:t>
            </a:r>
            <a:r>
              <a:rPr lang="en-US" sz="1400" dirty="0" err="1" smtClean="0"/>
              <a:t>situace</a:t>
            </a:r>
            <a:r>
              <a:rPr lang="en-US" sz="1400" dirty="0" smtClean="0"/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Personální</a:t>
            </a:r>
            <a:r>
              <a:rPr lang="en-US" sz="1400" dirty="0" smtClean="0"/>
              <a:t> a </a:t>
            </a:r>
            <a:r>
              <a:rPr lang="en-US" sz="1400" dirty="0" err="1" smtClean="0"/>
              <a:t>mzdový</a:t>
            </a:r>
            <a:r>
              <a:rPr lang="en-US" sz="1400" dirty="0" smtClean="0"/>
              <a:t> </a:t>
            </a:r>
            <a:r>
              <a:rPr lang="en-US" sz="1400" dirty="0" err="1" smtClean="0"/>
              <a:t>pracovník</a:t>
            </a:r>
            <a:r>
              <a:rPr lang="en-US" sz="1400" dirty="0" smtClean="0"/>
              <a:t>	40 200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Personální</a:t>
            </a:r>
            <a:r>
              <a:rPr lang="en-US" sz="1400" dirty="0" smtClean="0"/>
              <a:t> </a:t>
            </a:r>
            <a:r>
              <a:rPr lang="en-US" sz="1400" dirty="0" err="1" smtClean="0"/>
              <a:t>asistentka</a:t>
            </a:r>
            <a:r>
              <a:rPr lang="en-US" sz="1400" dirty="0" smtClean="0"/>
              <a:t>	</a:t>
            </a:r>
            <a:r>
              <a:rPr lang="cs-CZ" sz="1400" dirty="0" smtClean="0"/>
              <a:t>	</a:t>
            </a:r>
            <a:r>
              <a:rPr lang="en-US" sz="1400" dirty="0" smtClean="0"/>
              <a:t>33 500 </a:t>
            </a:r>
            <a:r>
              <a:rPr lang="en-US" sz="1400" dirty="0" err="1" smtClean="0"/>
              <a:t>Kč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Náklady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en-US" sz="1400" dirty="0" smtClean="0"/>
              <a:t> </a:t>
            </a:r>
            <a:r>
              <a:rPr lang="en-US" sz="1400" dirty="0" err="1" smtClean="0"/>
              <a:t>kancelářská</a:t>
            </a:r>
            <a:r>
              <a:rPr lang="en-US" sz="1400" dirty="0" smtClean="0"/>
              <a:t> </a:t>
            </a:r>
            <a:r>
              <a:rPr lang="en-US" sz="1400" dirty="0" err="1" smtClean="0"/>
              <a:t>místa</a:t>
            </a:r>
            <a:r>
              <a:rPr lang="en-US" sz="1400" dirty="0" smtClean="0"/>
              <a:t> a </a:t>
            </a:r>
            <a:r>
              <a:rPr lang="en-US" sz="1400" dirty="0" err="1" smtClean="0"/>
              <a:t>ostatní</a:t>
            </a:r>
            <a:r>
              <a:rPr lang="en-US" sz="1400" dirty="0" smtClean="0"/>
              <a:t> </a:t>
            </a:r>
            <a:r>
              <a:rPr lang="en-US" sz="1400" dirty="0" err="1" smtClean="0"/>
              <a:t>náklady</a:t>
            </a:r>
            <a:r>
              <a:rPr lang="en-US" sz="1400" dirty="0" smtClean="0"/>
              <a:t> </a:t>
            </a:r>
            <a:r>
              <a:rPr lang="en-US" sz="1400" dirty="0" err="1" smtClean="0"/>
              <a:t>spojená</a:t>
            </a:r>
            <a:r>
              <a:rPr lang="en-US" sz="1400" dirty="0" smtClean="0"/>
              <a:t> s </a:t>
            </a:r>
            <a:r>
              <a:rPr lang="en-US" sz="1400" dirty="0" err="1" smtClean="0"/>
              <a:t>pracovním</a:t>
            </a:r>
            <a:r>
              <a:rPr lang="en-US" sz="1400" dirty="0" smtClean="0"/>
              <a:t> </a:t>
            </a:r>
            <a:r>
              <a:rPr lang="en-US" sz="1400" dirty="0" err="1" smtClean="0"/>
              <a:t>místem</a:t>
            </a:r>
            <a:r>
              <a:rPr lang="en-US" sz="1400" dirty="0" smtClean="0"/>
              <a:t> 	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Personální</a:t>
            </a:r>
            <a:r>
              <a:rPr lang="en-US" sz="1400" dirty="0" smtClean="0"/>
              <a:t> a </a:t>
            </a:r>
            <a:r>
              <a:rPr lang="en-US" sz="1400" dirty="0" err="1" smtClean="0"/>
              <a:t>mzdový</a:t>
            </a:r>
            <a:r>
              <a:rPr lang="en-US" sz="1400" dirty="0" smtClean="0"/>
              <a:t> </a:t>
            </a:r>
            <a:r>
              <a:rPr lang="en-US" sz="1400" dirty="0" err="1" smtClean="0"/>
              <a:t>pracovník</a:t>
            </a:r>
            <a:r>
              <a:rPr lang="en-US" sz="1400" dirty="0" smtClean="0"/>
              <a:t>	4 020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Personální</a:t>
            </a:r>
            <a:r>
              <a:rPr lang="en-US" sz="1400" dirty="0" smtClean="0"/>
              <a:t> </a:t>
            </a:r>
            <a:r>
              <a:rPr lang="en-US" sz="1400" dirty="0" err="1" smtClean="0"/>
              <a:t>istentka</a:t>
            </a:r>
            <a:r>
              <a:rPr lang="en-US" sz="1400" dirty="0" smtClean="0"/>
              <a:t>	</a:t>
            </a:r>
            <a:r>
              <a:rPr lang="cs-CZ" sz="1400" dirty="0" smtClean="0"/>
              <a:t>	</a:t>
            </a:r>
            <a:r>
              <a:rPr lang="en-US" sz="1400" dirty="0" smtClean="0"/>
              <a:t>3 350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Celkové</a:t>
            </a:r>
            <a:r>
              <a:rPr lang="en-US" sz="1400" dirty="0" smtClean="0"/>
              <a:t> </a:t>
            </a:r>
            <a:r>
              <a:rPr lang="en-US" sz="1400" dirty="0" err="1" smtClean="0"/>
              <a:t>náklady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en-US" sz="1400" dirty="0" smtClean="0"/>
              <a:t> </a:t>
            </a:r>
            <a:r>
              <a:rPr lang="en-US" sz="1400" dirty="0" err="1" smtClean="0"/>
              <a:t>straně</a:t>
            </a:r>
            <a:r>
              <a:rPr lang="en-US" sz="1400" dirty="0" smtClean="0"/>
              <a:t> </a:t>
            </a:r>
            <a:r>
              <a:rPr lang="en-US" sz="1400" dirty="0" err="1" smtClean="0"/>
              <a:t>zákazníka</a:t>
            </a:r>
            <a:r>
              <a:rPr lang="en-US" sz="1400" dirty="0" smtClean="0"/>
              <a:t>	</a:t>
            </a:r>
            <a:r>
              <a:rPr lang="cs-CZ" sz="1400" dirty="0" smtClean="0"/>
              <a:t>		</a:t>
            </a:r>
            <a:r>
              <a:rPr lang="en-US" sz="1400" dirty="0" smtClean="0"/>
              <a:t>81 070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Celkové</a:t>
            </a:r>
            <a:r>
              <a:rPr lang="en-US" sz="1400" dirty="0" smtClean="0"/>
              <a:t> </a:t>
            </a:r>
            <a:r>
              <a:rPr lang="en-US" sz="1400" dirty="0" err="1" smtClean="0"/>
              <a:t>náklady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en-US" sz="1400" dirty="0" smtClean="0"/>
              <a:t> </a:t>
            </a:r>
            <a:r>
              <a:rPr lang="en-US" sz="1400" dirty="0" err="1" smtClean="0"/>
              <a:t>zpracování</a:t>
            </a:r>
            <a:r>
              <a:rPr lang="en-US" sz="1400" dirty="0" smtClean="0"/>
              <a:t> </a:t>
            </a:r>
            <a:r>
              <a:rPr lang="en-US" sz="1400" dirty="0" err="1" smtClean="0"/>
              <a:t>mezd</a:t>
            </a:r>
            <a:r>
              <a:rPr lang="en-US" sz="1400" dirty="0" smtClean="0"/>
              <a:t> </a:t>
            </a:r>
            <a:r>
              <a:rPr lang="en-US" sz="1400" dirty="0" err="1" smtClean="0"/>
              <a:t>měsíčně</a:t>
            </a:r>
            <a:r>
              <a:rPr lang="en-US" sz="1400" dirty="0" smtClean="0"/>
              <a:t>	</a:t>
            </a:r>
            <a:r>
              <a:rPr lang="cs-CZ" sz="1400" dirty="0" smtClean="0"/>
              <a:t>	</a:t>
            </a:r>
            <a:r>
              <a:rPr lang="en-US" sz="1400" dirty="0" smtClean="0"/>
              <a:t>184 386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Celkové</a:t>
            </a:r>
            <a:r>
              <a:rPr lang="en-US" sz="1400" dirty="0" smtClean="0"/>
              <a:t> </a:t>
            </a:r>
            <a:r>
              <a:rPr lang="en-US" sz="1400" dirty="0" err="1" smtClean="0"/>
              <a:t>náklady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en-US" sz="1400" dirty="0" smtClean="0"/>
              <a:t> </a:t>
            </a:r>
            <a:r>
              <a:rPr lang="en-US" sz="1400" dirty="0" err="1" smtClean="0"/>
              <a:t>jednu</a:t>
            </a:r>
            <a:r>
              <a:rPr lang="en-US" sz="1400" dirty="0" smtClean="0"/>
              <a:t> </a:t>
            </a:r>
            <a:r>
              <a:rPr lang="en-US" sz="1400" dirty="0" err="1" smtClean="0"/>
              <a:t>zpracovanou</a:t>
            </a:r>
            <a:r>
              <a:rPr lang="en-US" sz="1400" dirty="0" smtClean="0"/>
              <a:t> </a:t>
            </a:r>
            <a:r>
              <a:rPr lang="en-US" sz="1400" dirty="0" err="1" smtClean="0"/>
              <a:t>mzdu</a:t>
            </a:r>
            <a:r>
              <a:rPr lang="en-US" sz="1400" dirty="0" smtClean="0"/>
              <a:t>	</a:t>
            </a:r>
            <a:r>
              <a:rPr lang="cs-CZ" sz="1400" dirty="0" smtClean="0"/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335 </a:t>
            </a:r>
            <a:r>
              <a:rPr lang="en-US" sz="1400" dirty="0" err="1" smtClean="0">
                <a:solidFill>
                  <a:srgbClr val="FF0000"/>
                </a:solidFill>
              </a:rPr>
              <a:t>Kč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Dosažená</a:t>
            </a:r>
            <a:r>
              <a:rPr lang="en-US" sz="1400" dirty="0" smtClean="0"/>
              <a:t> </a:t>
            </a:r>
            <a:r>
              <a:rPr lang="en-US" sz="1400" dirty="0" err="1" smtClean="0"/>
              <a:t>úspora</a:t>
            </a:r>
            <a:r>
              <a:rPr lang="en-US" sz="1400" dirty="0" smtClean="0"/>
              <a:t> </a:t>
            </a:r>
            <a:r>
              <a:rPr lang="en-US" sz="1400" dirty="0" err="1" smtClean="0"/>
              <a:t>měsíčně</a:t>
            </a:r>
            <a:r>
              <a:rPr lang="en-US" sz="1400" dirty="0" smtClean="0"/>
              <a:t>	</a:t>
            </a:r>
            <a:r>
              <a:rPr lang="cs-CZ" sz="1400" dirty="0" smtClean="0"/>
              <a:t>			</a:t>
            </a:r>
            <a:r>
              <a:rPr lang="en-US" sz="1400" dirty="0" smtClean="0"/>
              <a:t>43 352 </a:t>
            </a:r>
            <a:r>
              <a:rPr lang="en-US" sz="1400" dirty="0" err="1" smtClean="0"/>
              <a:t>Kč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400" dirty="0" err="1" smtClean="0"/>
              <a:t>Dosažená</a:t>
            </a:r>
            <a:r>
              <a:rPr lang="en-US" sz="1400" dirty="0" smtClean="0"/>
              <a:t> </a:t>
            </a:r>
            <a:r>
              <a:rPr lang="en-US" sz="1400" dirty="0" err="1" smtClean="0"/>
              <a:t>úspora</a:t>
            </a:r>
            <a:r>
              <a:rPr lang="en-US" sz="1400" dirty="0" smtClean="0"/>
              <a:t> </a:t>
            </a:r>
            <a:r>
              <a:rPr lang="en-US" sz="1400" dirty="0" err="1" smtClean="0"/>
              <a:t>ročně</a:t>
            </a:r>
            <a:r>
              <a:rPr lang="en-US" sz="1400" dirty="0" smtClean="0"/>
              <a:t> 19%	</a:t>
            </a:r>
            <a:r>
              <a:rPr lang="cs-CZ" sz="1400" dirty="0" smtClean="0"/>
              <a:t>		</a:t>
            </a:r>
            <a:r>
              <a:rPr lang="en-US" sz="1400" dirty="0" smtClean="0"/>
              <a:t>520 224 </a:t>
            </a:r>
            <a:r>
              <a:rPr lang="en-US" sz="1400" dirty="0" err="1" smtClean="0"/>
              <a:t>Kč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Vliv na veřejné povědomí, posiluje motivaci ostatních zaměstnanců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Proaktivní přístup zaměstnavatele k propouštění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err="1" smtClean="0"/>
              <a:t>Outplacement</a:t>
            </a:r>
            <a:r>
              <a:rPr lang="cs-CZ" dirty="0" smtClean="0"/>
              <a:t> programy mohou řešit </a:t>
            </a:r>
            <a:r>
              <a:rPr lang="cs-CZ" dirty="0" err="1" smtClean="0"/>
              <a:t>např</a:t>
            </a:r>
            <a:r>
              <a:rPr lang="cs-CZ" dirty="0" smtClean="0"/>
              <a:t> -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připravit</a:t>
            </a:r>
            <a:r>
              <a:rPr lang="en-US" dirty="0" smtClean="0"/>
              <a:t> </a:t>
            </a:r>
            <a:r>
              <a:rPr lang="en-US" dirty="0" err="1" smtClean="0"/>
              <a:t>životopis</a:t>
            </a:r>
            <a:r>
              <a:rPr lang="en-US" dirty="0" smtClean="0"/>
              <a:t>, </a:t>
            </a:r>
            <a:r>
              <a:rPr lang="en-US" dirty="0" err="1" smtClean="0"/>
              <a:t>koho</a:t>
            </a:r>
            <a:r>
              <a:rPr lang="cs-CZ" dirty="0" smtClean="0"/>
              <a:t> a jak</a:t>
            </a:r>
            <a:r>
              <a:rPr lang="en-US" dirty="0" smtClean="0"/>
              <a:t> </a:t>
            </a:r>
            <a:r>
              <a:rPr lang="en-US" dirty="0" err="1" smtClean="0"/>
              <a:t>kontaktovat</a:t>
            </a:r>
            <a:r>
              <a:rPr lang="en-US" dirty="0" smtClean="0"/>
              <a:t> </a:t>
            </a:r>
            <a:r>
              <a:rPr lang="en-US" dirty="0" err="1" smtClean="0"/>
              <a:t>kvůli</a:t>
            </a:r>
            <a:r>
              <a:rPr lang="en-US" dirty="0" smtClean="0"/>
              <a:t> </a:t>
            </a:r>
            <a:r>
              <a:rPr lang="en-US" dirty="0" err="1" smtClean="0"/>
              <a:t>novému</a:t>
            </a:r>
            <a:r>
              <a:rPr lang="en-US" dirty="0" smtClean="0"/>
              <a:t> </a:t>
            </a:r>
            <a:r>
              <a:rPr lang="en-US" dirty="0" err="1" smtClean="0"/>
              <a:t>místu</a:t>
            </a:r>
            <a:r>
              <a:rPr lang="en-US" dirty="0" smtClean="0"/>
              <a:t>, </a:t>
            </a:r>
            <a:r>
              <a:rPr lang="en-US" dirty="0" err="1" smtClean="0"/>
              <a:t>jaký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by </a:t>
            </a:r>
            <a:r>
              <a:rPr lang="en-US" dirty="0" err="1" smtClean="0"/>
              <a:t>mohl</a:t>
            </a:r>
            <a:r>
              <a:rPr lang="en-US" dirty="0" smtClean="0"/>
              <a:t> </a:t>
            </a:r>
            <a:r>
              <a:rPr lang="en-US" dirty="0" err="1" smtClean="0"/>
              <a:t>dotyčného</a:t>
            </a:r>
            <a:r>
              <a:rPr lang="en-US" dirty="0" smtClean="0"/>
              <a:t> </a:t>
            </a:r>
            <a:r>
              <a:rPr lang="en-US" dirty="0" err="1" smtClean="0"/>
              <a:t>zajímat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</a:t>
            </a:r>
            <a:r>
              <a:rPr lang="cs-CZ" dirty="0" smtClean="0"/>
              <a:t>, zvládnout psychické trauma, nácvik sebeprezentace a přijímacího pohovoru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 ČR pozadu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Ve VB o</a:t>
            </a:r>
            <a:r>
              <a:rPr lang="en-US" dirty="0" err="1" smtClean="0"/>
              <a:t>utplacement</a:t>
            </a:r>
            <a:r>
              <a:rPr lang="en-US" dirty="0" smtClean="0"/>
              <a:t> </a:t>
            </a:r>
            <a:r>
              <a:rPr lang="en-US" dirty="0" err="1" smtClean="0"/>
              <a:t>nachází</a:t>
            </a:r>
            <a:r>
              <a:rPr lang="en-US" dirty="0" smtClean="0"/>
              <a:t> </a:t>
            </a:r>
            <a:r>
              <a:rPr lang="en-US" dirty="0" err="1" smtClean="0"/>
              <a:t>uplatnění</a:t>
            </a:r>
            <a:r>
              <a:rPr lang="en-US" dirty="0" smtClean="0"/>
              <a:t> </a:t>
            </a:r>
            <a:r>
              <a:rPr lang="en-US" dirty="0" err="1" smtClean="0"/>
              <a:t>především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výrobních</a:t>
            </a:r>
            <a:r>
              <a:rPr lang="en-US" dirty="0" smtClean="0"/>
              <a:t> </a:t>
            </a:r>
            <a:r>
              <a:rPr lang="en-US" dirty="0" err="1" smtClean="0"/>
              <a:t>odvětvích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Outplacement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138"/>
            <a:ext cx="8507413" cy="4900612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V </a:t>
            </a:r>
            <a:r>
              <a:rPr lang="en-US" dirty="0" err="1" smtClean="0"/>
              <a:t>roce</a:t>
            </a:r>
            <a:r>
              <a:rPr lang="en-US" dirty="0" smtClean="0"/>
              <a:t> 2009 se </a:t>
            </a:r>
            <a:r>
              <a:rPr lang="en-US" dirty="0" err="1" smtClean="0"/>
              <a:t>britský</a:t>
            </a:r>
            <a:r>
              <a:rPr lang="en-US" dirty="0" smtClean="0"/>
              <a:t> </a:t>
            </a:r>
            <a:r>
              <a:rPr lang="en-US" dirty="0" err="1" smtClean="0"/>
              <a:t>katastr</a:t>
            </a:r>
            <a:r>
              <a:rPr lang="en-US" dirty="0" smtClean="0"/>
              <a:t> </a:t>
            </a:r>
            <a:r>
              <a:rPr lang="en-US" dirty="0" err="1" smtClean="0"/>
              <a:t>nemovitostí</a:t>
            </a:r>
            <a:r>
              <a:rPr lang="en-US" dirty="0" smtClean="0"/>
              <a:t>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transformačního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rozhodl</a:t>
            </a:r>
            <a:r>
              <a:rPr lang="en-US" dirty="0" smtClean="0"/>
              <a:t> </a:t>
            </a:r>
            <a:r>
              <a:rPr lang="en-US" dirty="0" err="1" smtClean="0"/>
              <a:t>snížit</a:t>
            </a:r>
            <a:r>
              <a:rPr lang="en-US" dirty="0" smtClean="0"/>
              <a:t> </a:t>
            </a:r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 smtClean="0"/>
              <a:t>zaměstnanců</a:t>
            </a:r>
            <a:r>
              <a:rPr lang="en-US" dirty="0" smtClean="0"/>
              <a:t> o 1 800 </a:t>
            </a:r>
            <a:r>
              <a:rPr lang="en-US" dirty="0" err="1" smtClean="0"/>
              <a:t>pracovníků</a:t>
            </a:r>
            <a:r>
              <a:rPr lang="en-US" dirty="0" smtClean="0"/>
              <a:t> (z </a:t>
            </a:r>
            <a:r>
              <a:rPr lang="en-US" dirty="0" err="1" smtClean="0"/>
              <a:t>původních</a:t>
            </a:r>
            <a:r>
              <a:rPr lang="en-US" dirty="0" smtClean="0"/>
              <a:t> 6 300),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zvýšil</a:t>
            </a:r>
            <a:r>
              <a:rPr lang="en-US" dirty="0" smtClean="0"/>
              <a:t> </a:t>
            </a:r>
            <a:r>
              <a:rPr lang="en-US" dirty="0" err="1" smtClean="0"/>
              <a:t>svou</a:t>
            </a:r>
            <a:r>
              <a:rPr lang="en-US" dirty="0" smtClean="0"/>
              <a:t> </a:t>
            </a:r>
            <a:r>
              <a:rPr lang="en-US" dirty="0" err="1" smtClean="0"/>
              <a:t>efektivitu</a:t>
            </a:r>
            <a:r>
              <a:rPr lang="en-US" dirty="0" smtClean="0"/>
              <a:t> a </a:t>
            </a:r>
            <a:r>
              <a:rPr lang="en-US" dirty="0" err="1" smtClean="0"/>
              <a:t>dosáhl</a:t>
            </a:r>
            <a:r>
              <a:rPr lang="en-US" dirty="0" smtClean="0"/>
              <a:t> </a:t>
            </a:r>
            <a:r>
              <a:rPr lang="en-US" dirty="0" err="1" smtClean="0"/>
              <a:t>adekvátních</a:t>
            </a:r>
            <a:r>
              <a:rPr lang="en-US" dirty="0" smtClean="0"/>
              <a:t> </a:t>
            </a:r>
            <a:r>
              <a:rPr lang="en-US" dirty="0" err="1" smtClean="0"/>
              <a:t>úspor</a:t>
            </a:r>
            <a:r>
              <a:rPr lang="en-US" dirty="0" smtClean="0"/>
              <a:t>. Toto </a:t>
            </a:r>
            <a:r>
              <a:rPr lang="en-US" dirty="0" err="1" smtClean="0"/>
              <a:t>propouštění</a:t>
            </a:r>
            <a:r>
              <a:rPr lang="en-US" dirty="0" smtClean="0"/>
              <a:t> se </a:t>
            </a:r>
            <a:r>
              <a:rPr lang="en-US" dirty="0" err="1" smtClean="0"/>
              <a:t>mělo</a:t>
            </a:r>
            <a:r>
              <a:rPr lang="en-US" dirty="0" smtClean="0"/>
              <a:t> </a:t>
            </a:r>
            <a:r>
              <a:rPr lang="en-US" dirty="0" err="1" smtClean="0"/>
              <a:t>dotknout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19 </a:t>
            </a:r>
            <a:r>
              <a:rPr lang="en-US" dirty="0" err="1" smtClean="0"/>
              <a:t>poboček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celé</a:t>
            </a:r>
            <a:r>
              <a:rPr lang="en-US" dirty="0" smtClean="0"/>
              <a:t> </a:t>
            </a:r>
            <a:r>
              <a:rPr lang="en-US" dirty="0" err="1" smtClean="0"/>
              <a:t>Británii</a:t>
            </a:r>
            <a:r>
              <a:rPr lang="en-US" dirty="0" smtClean="0"/>
              <a:t>. </a:t>
            </a:r>
            <a:r>
              <a:rPr lang="en-US" dirty="0" err="1" smtClean="0"/>
              <a:t>Vedení</a:t>
            </a:r>
            <a:r>
              <a:rPr lang="en-US" dirty="0" smtClean="0"/>
              <a:t> </a:t>
            </a:r>
            <a:r>
              <a:rPr lang="en-US" dirty="0" err="1" smtClean="0"/>
              <a:t>katastru</a:t>
            </a:r>
            <a:r>
              <a:rPr lang="en-US" dirty="0" smtClean="0"/>
              <a:t> se </a:t>
            </a:r>
            <a:r>
              <a:rPr lang="en-US" dirty="0" err="1" smtClean="0"/>
              <a:t>rozhodlo</a:t>
            </a:r>
            <a:r>
              <a:rPr lang="en-US" dirty="0" smtClean="0"/>
              <a:t> </a:t>
            </a:r>
            <a:r>
              <a:rPr lang="en-US" dirty="0" err="1" smtClean="0"/>
              <a:t>tento</a:t>
            </a:r>
            <a:r>
              <a:rPr lang="en-US" dirty="0" smtClean="0"/>
              <a:t> </a:t>
            </a:r>
            <a:r>
              <a:rPr lang="en-US" dirty="0" err="1" smtClean="0"/>
              <a:t>záměr</a:t>
            </a:r>
            <a:r>
              <a:rPr lang="en-US" dirty="0" smtClean="0"/>
              <a:t> </a:t>
            </a:r>
            <a:r>
              <a:rPr lang="en-US" dirty="0" err="1" smtClean="0"/>
              <a:t>podpořit</a:t>
            </a:r>
            <a:r>
              <a:rPr lang="en-US" dirty="0" smtClean="0"/>
              <a:t> outplacement </a:t>
            </a:r>
            <a:r>
              <a:rPr lang="en-US" dirty="0" err="1" smtClean="0"/>
              <a:t>programem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kterém</a:t>
            </a:r>
            <a:r>
              <a:rPr lang="en-US" dirty="0" smtClean="0"/>
              <a:t> </a:t>
            </a:r>
            <a:r>
              <a:rPr lang="en-US" dirty="0" err="1" smtClean="0"/>
              <a:t>spolupracovalo</a:t>
            </a:r>
            <a:r>
              <a:rPr lang="en-US" dirty="0" smtClean="0"/>
              <a:t> s </a:t>
            </a:r>
            <a:r>
              <a:rPr lang="en-US" dirty="0" err="1" smtClean="0"/>
              <a:t>poradenskou</a:t>
            </a:r>
            <a:r>
              <a:rPr lang="en-US" dirty="0" smtClean="0"/>
              <a:t> </a:t>
            </a:r>
            <a:r>
              <a:rPr lang="en-US" dirty="0" err="1" smtClean="0"/>
              <a:t>firmou</a:t>
            </a:r>
            <a:r>
              <a:rPr lang="en-US" dirty="0" smtClean="0"/>
              <a:t>. </a:t>
            </a:r>
            <a:r>
              <a:rPr lang="en-US" dirty="0" err="1" smtClean="0"/>
              <a:t>Klíčovými</a:t>
            </a:r>
            <a:r>
              <a:rPr lang="en-US" dirty="0" smtClean="0"/>
              <a:t> </a:t>
            </a:r>
            <a:r>
              <a:rPr lang="en-US" dirty="0" err="1" smtClean="0"/>
              <a:t>prvky</a:t>
            </a:r>
            <a:r>
              <a:rPr lang="en-US" dirty="0" smtClean="0"/>
              <a:t> </a:t>
            </a:r>
            <a:r>
              <a:rPr lang="en-US" dirty="0" err="1" smtClean="0"/>
              <a:t>programu</a:t>
            </a:r>
            <a:r>
              <a:rPr lang="en-US" dirty="0" smtClean="0"/>
              <a:t> </a:t>
            </a:r>
            <a:r>
              <a:rPr lang="en-US" dirty="0" err="1" smtClean="0"/>
              <a:t>bylo</a:t>
            </a:r>
            <a:r>
              <a:rPr lang="en-US" dirty="0" smtClean="0"/>
              <a:t>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Důkladná</a:t>
            </a:r>
            <a:r>
              <a:rPr lang="en-US" dirty="0" smtClean="0"/>
              <a:t> </a:t>
            </a:r>
            <a:r>
              <a:rPr lang="en-US" dirty="0" err="1" smtClean="0"/>
              <a:t>příprava</a:t>
            </a:r>
            <a:r>
              <a:rPr lang="en-US" dirty="0" smtClean="0"/>
              <a:t> outplacement </a:t>
            </a:r>
            <a:r>
              <a:rPr lang="en-US" dirty="0" err="1" smtClean="0"/>
              <a:t>programu</a:t>
            </a:r>
            <a:r>
              <a:rPr lang="en-US" dirty="0" smtClean="0"/>
              <a:t> s </a:t>
            </a:r>
            <a:r>
              <a:rPr lang="en-US" dirty="0" err="1" smtClean="0"/>
              <a:t>managementem</a:t>
            </a:r>
            <a:r>
              <a:rPr lang="en-US" dirty="0" smtClean="0"/>
              <a:t> (</a:t>
            </a:r>
            <a:r>
              <a:rPr lang="en-US" dirty="0" err="1" smtClean="0"/>
              <a:t>ujasnění</a:t>
            </a:r>
            <a:r>
              <a:rPr lang="en-US" dirty="0" smtClean="0"/>
              <a:t> </a:t>
            </a:r>
            <a:r>
              <a:rPr lang="en-US" dirty="0" err="1" smtClean="0"/>
              <a:t>cílů</a:t>
            </a:r>
            <a:r>
              <a:rPr lang="en-US" dirty="0" smtClean="0"/>
              <a:t> </a:t>
            </a:r>
            <a:r>
              <a:rPr lang="en-US" dirty="0" err="1" smtClean="0"/>
              <a:t>programu</a:t>
            </a:r>
            <a:r>
              <a:rPr lang="en-US" dirty="0" smtClean="0"/>
              <a:t> z </a:t>
            </a:r>
            <a:r>
              <a:rPr lang="en-US" dirty="0" err="1" smtClean="0"/>
              <a:t>pohledu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a </a:t>
            </a:r>
            <a:r>
              <a:rPr lang="en-US" dirty="0" err="1" smtClean="0"/>
              <a:t>také</a:t>
            </a:r>
            <a:r>
              <a:rPr lang="en-US" dirty="0" smtClean="0"/>
              <a:t> z </a:t>
            </a:r>
            <a:r>
              <a:rPr lang="en-US" dirty="0" err="1" smtClean="0"/>
              <a:t>pohledu</a:t>
            </a:r>
            <a:r>
              <a:rPr lang="en-US" dirty="0" smtClean="0"/>
              <a:t> </a:t>
            </a:r>
            <a:r>
              <a:rPr lang="en-US" dirty="0" err="1" smtClean="0"/>
              <a:t>individuálních</a:t>
            </a:r>
            <a:r>
              <a:rPr lang="en-US" dirty="0" smtClean="0"/>
              <a:t> </a:t>
            </a:r>
            <a:r>
              <a:rPr lang="en-US" dirty="0" err="1" smtClean="0"/>
              <a:t>potřeb</a:t>
            </a:r>
            <a:r>
              <a:rPr lang="en-US" dirty="0" smtClean="0"/>
              <a:t> </a:t>
            </a:r>
            <a:r>
              <a:rPr lang="en-US" dirty="0" err="1" smtClean="0"/>
              <a:t>zaměstnance</a:t>
            </a:r>
            <a:r>
              <a:rPr lang="en-US" dirty="0" smtClean="0"/>
              <a:t>).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Zapojení</a:t>
            </a:r>
            <a:r>
              <a:rPr lang="en-US" dirty="0" smtClean="0"/>
              <a:t> </a:t>
            </a:r>
            <a:r>
              <a:rPr lang="en-US" dirty="0" err="1" smtClean="0"/>
              <a:t>manažerů</a:t>
            </a:r>
            <a:r>
              <a:rPr lang="en-US" dirty="0" smtClean="0"/>
              <a:t> do </a:t>
            </a:r>
            <a:r>
              <a:rPr lang="en-US" dirty="0" err="1" smtClean="0"/>
              <a:t>programu</a:t>
            </a:r>
            <a:r>
              <a:rPr lang="en-US" dirty="0" smtClean="0"/>
              <a:t> - </a:t>
            </a:r>
            <a:r>
              <a:rPr lang="en-US" dirty="0" err="1" smtClean="0"/>
              <a:t>trénink</a:t>
            </a:r>
            <a:r>
              <a:rPr lang="en-US" dirty="0" smtClean="0"/>
              <a:t> "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řídit</a:t>
            </a:r>
            <a:r>
              <a:rPr lang="en-US" dirty="0" smtClean="0"/>
              <a:t> </a:t>
            </a:r>
            <a:r>
              <a:rPr lang="en-US" dirty="0" err="1" smtClean="0"/>
              <a:t>změnu</a:t>
            </a:r>
            <a:r>
              <a:rPr lang="en-US" dirty="0" smtClean="0"/>
              <a:t>".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Flexibilní</a:t>
            </a:r>
            <a:r>
              <a:rPr lang="en-US" dirty="0" smtClean="0"/>
              <a:t> </a:t>
            </a:r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každého</a:t>
            </a:r>
            <a:r>
              <a:rPr lang="en-US" dirty="0" smtClean="0"/>
              <a:t> </a:t>
            </a:r>
            <a:r>
              <a:rPr lang="en-US" dirty="0" err="1" smtClean="0"/>
              <a:t>propouštěného</a:t>
            </a:r>
            <a:r>
              <a:rPr lang="en-US" dirty="0" smtClean="0"/>
              <a:t> </a:t>
            </a:r>
            <a:r>
              <a:rPr lang="en-US" dirty="0" err="1" smtClean="0"/>
              <a:t>zaměstnance</a:t>
            </a:r>
            <a:r>
              <a:rPr lang="en-US" dirty="0" smtClean="0"/>
              <a:t> -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potřeb</a:t>
            </a:r>
            <a:r>
              <a:rPr lang="en-US" dirty="0" smtClean="0"/>
              <a:t> </a:t>
            </a:r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individuální</a:t>
            </a:r>
            <a:r>
              <a:rPr lang="en-US" dirty="0" smtClean="0"/>
              <a:t> </a:t>
            </a:r>
            <a:r>
              <a:rPr lang="en-US" dirty="0" err="1" smtClean="0"/>
              <a:t>konzultací</a:t>
            </a:r>
            <a:r>
              <a:rPr lang="en-US" dirty="0" smtClean="0"/>
              <a:t> a </a:t>
            </a:r>
            <a:r>
              <a:rPr lang="en-US" dirty="0" err="1" smtClean="0"/>
              <a:t>tematickým</a:t>
            </a:r>
            <a:r>
              <a:rPr lang="en-US" dirty="0" smtClean="0"/>
              <a:t> </a:t>
            </a:r>
            <a:r>
              <a:rPr lang="en-US" dirty="0" err="1" smtClean="0"/>
              <a:t>workshopem</a:t>
            </a:r>
            <a:r>
              <a:rPr lang="en-US" dirty="0" smtClean="0"/>
              <a:t> (</a:t>
            </a:r>
            <a:r>
              <a:rPr lang="en-US" dirty="0" err="1" smtClean="0"/>
              <a:t>seminář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online </a:t>
            </a:r>
            <a:r>
              <a:rPr lang="en-US" dirty="0" err="1" smtClean="0"/>
              <a:t>webinář</a:t>
            </a:r>
            <a:r>
              <a:rPr lang="en-US" dirty="0" smtClean="0"/>
              <a:t>).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Zřízení</a:t>
            </a:r>
            <a:r>
              <a:rPr lang="en-US" dirty="0" smtClean="0"/>
              <a:t> </a:t>
            </a:r>
            <a:r>
              <a:rPr lang="en-US" dirty="0" err="1" smtClean="0"/>
              <a:t>centra</a:t>
            </a:r>
            <a:r>
              <a:rPr lang="en-US" dirty="0" smtClean="0"/>
              <a:t> pro </a:t>
            </a:r>
            <a:r>
              <a:rPr lang="en-US" dirty="0" err="1" smtClean="0"/>
              <a:t>hledání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-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možností</a:t>
            </a:r>
            <a:r>
              <a:rPr lang="en-US" dirty="0" smtClean="0"/>
              <a:t> </a:t>
            </a:r>
            <a:r>
              <a:rPr lang="en-US" dirty="0" err="1" smtClean="0"/>
              <a:t>buď</a:t>
            </a:r>
            <a:r>
              <a:rPr lang="en-US" dirty="0" smtClean="0"/>
              <a:t> </a:t>
            </a:r>
            <a:r>
              <a:rPr lang="en-US" dirty="0" err="1" smtClean="0"/>
              <a:t>přímo</a:t>
            </a:r>
            <a:r>
              <a:rPr lang="en-US" dirty="0" smtClean="0"/>
              <a:t> </a:t>
            </a:r>
            <a:r>
              <a:rPr lang="en-US" dirty="0" err="1" smtClean="0"/>
              <a:t>kancelář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telefonní</a:t>
            </a:r>
            <a:r>
              <a:rPr lang="en-US" dirty="0" smtClean="0"/>
              <a:t> </a:t>
            </a:r>
            <a:r>
              <a:rPr lang="en-US" dirty="0" err="1" smtClean="0"/>
              <a:t>konzultace</a:t>
            </a:r>
            <a:r>
              <a:rPr lang="en-US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Důraz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kvalitu</a:t>
            </a:r>
            <a:r>
              <a:rPr lang="en-US" dirty="0" smtClean="0"/>
              <a:t>, </a:t>
            </a:r>
            <a:r>
              <a:rPr lang="en-US" dirty="0" err="1" smtClean="0"/>
              <a:t>flexibilitu</a:t>
            </a:r>
            <a:r>
              <a:rPr lang="en-US" dirty="0" smtClean="0"/>
              <a:t> a </a:t>
            </a:r>
            <a:r>
              <a:rPr lang="en-US" dirty="0" err="1" smtClean="0"/>
              <a:t>citlivý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každému</a:t>
            </a:r>
            <a:r>
              <a:rPr lang="en-US" dirty="0" smtClean="0"/>
              <a:t> </a:t>
            </a:r>
            <a:r>
              <a:rPr lang="en-US" dirty="0" err="1" smtClean="0"/>
              <a:t>propouštěnému</a:t>
            </a:r>
            <a:r>
              <a:rPr lang="en-US" dirty="0" smtClean="0"/>
              <a:t> </a:t>
            </a:r>
            <a:r>
              <a:rPr lang="en-US" dirty="0" err="1" smtClean="0"/>
              <a:t>zaměstnanci</a:t>
            </a:r>
            <a:r>
              <a:rPr lang="en-US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Katastr</a:t>
            </a:r>
            <a:r>
              <a:rPr lang="en-US" dirty="0" smtClean="0"/>
              <a:t> </a:t>
            </a:r>
            <a:r>
              <a:rPr lang="en-US" dirty="0" err="1" smtClean="0"/>
              <a:t>nemovitostí</a:t>
            </a:r>
            <a:r>
              <a:rPr lang="en-US" dirty="0" smtClean="0"/>
              <a:t> se </a:t>
            </a:r>
            <a:r>
              <a:rPr lang="en-US" dirty="0" err="1" smtClean="0"/>
              <a:t>následně</a:t>
            </a:r>
            <a:r>
              <a:rPr lang="en-US" dirty="0" smtClean="0"/>
              <a:t> </a:t>
            </a:r>
            <a:r>
              <a:rPr lang="en-US" dirty="0" err="1" smtClean="0"/>
              <a:t>umístil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předním</a:t>
            </a:r>
            <a:r>
              <a:rPr lang="en-US" dirty="0" smtClean="0"/>
              <a:t> </a:t>
            </a:r>
            <a:r>
              <a:rPr lang="en-US" dirty="0" err="1" smtClean="0"/>
              <a:t>místě</a:t>
            </a:r>
            <a:r>
              <a:rPr lang="en-US" dirty="0" smtClean="0"/>
              <a:t> v </a:t>
            </a:r>
            <a:r>
              <a:rPr lang="en-US" dirty="0" err="1" smtClean="0"/>
              <a:t>prestižní</a:t>
            </a:r>
            <a:r>
              <a:rPr lang="en-US" dirty="0" smtClean="0"/>
              <a:t> </a:t>
            </a:r>
            <a:r>
              <a:rPr lang="en-US" dirty="0" err="1" smtClean="0"/>
              <a:t>soutěži</a:t>
            </a:r>
            <a:r>
              <a:rPr lang="en-US" dirty="0" smtClean="0"/>
              <a:t> Civil Service Award, </a:t>
            </a:r>
            <a:r>
              <a:rPr lang="en-US" dirty="0" err="1" smtClean="0"/>
              <a:t>kategorie</a:t>
            </a:r>
            <a:r>
              <a:rPr lang="en-US" dirty="0" smtClean="0"/>
              <a:t> </a:t>
            </a:r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zaměstnanců</a:t>
            </a:r>
            <a:r>
              <a:rPr lang="en-US" dirty="0" smtClean="0"/>
              <a:t> v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změny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Případovka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 err="1" smtClean="0"/>
              <a:t>mladá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disciplína</a:t>
            </a:r>
            <a:r>
              <a:rPr lang="en-US" altLang="cs-CZ" dirty="0" smtClean="0"/>
              <a:t>. </a:t>
            </a:r>
            <a:endParaRPr lang="cs-CZ" altLang="cs-CZ" dirty="0" smtClean="0"/>
          </a:p>
          <a:p>
            <a:r>
              <a:rPr lang="en-US" altLang="cs-CZ" dirty="0" err="1" smtClean="0"/>
              <a:t>aplikac</a:t>
            </a:r>
            <a:r>
              <a:rPr lang="cs-CZ" altLang="cs-CZ" dirty="0" smtClean="0"/>
              <a:t>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marketingových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principů</a:t>
            </a:r>
            <a:r>
              <a:rPr lang="en-US" altLang="cs-CZ" dirty="0" smtClean="0"/>
              <a:t> v </a:t>
            </a:r>
            <a:r>
              <a:rPr lang="en-US" altLang="cs-CZ" dirty="0" err="1" smtClean="0">
                <a:hlinkClick r:id="rId3" tooltip="Personalistika"/>
              </a:rPr>
              <a:t>personalistice</a:t>
            </a:r>
            <a:r>
              <a:rPr lang="en-US" altLang="cs-CZ" dirty="0" smtClean="0"/>
              <a:t>, a to od </a:t>
            </a:r>
            <a:r>
              <a:rPr lang="en-US" altLang="cs-CZ" dirty="0" err="1" smtClean="0"/>
              <a:t>okamžiku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náboru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zaměstnanců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až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po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jejich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propouštění</a:t>
            </a:r>
            <a:r>
              <a:rPr lang="en-US" altLang="cs-CZ" dirty="0" smtClean="0"/>
              <a:t>.</a:t>
            </a:r>
            <a:endParaRPr lang="cs-CZ" altLang="cs-CZ" dirty="0" smtClean="0"/>
          </a:p>
          <a:p>
            <a:r>
              <a:rPr lang="en-US" altLang="cs-CZ" dirty="0" err="1" smtClean="0"/>
              <a:t>systematické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budování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dobrého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jména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společnosti</a:t>
            </a:r>
            <a:r>
              <a:rPr lang="en-US" altLang="cs-CZ" dirty="0" smtClean="0"/>
              <a:t> a </a:t>
            </a:r>
            <a:r>
              <a:rPr lang="en-US" altLang="cs-CZ" dirty="0" err="1" smtClean="0"/>
              <a:t>značky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zaměstnavatele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na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trhu</a:t>
            </a:r>
            <a:endParaRPr lang="cs-CZ" altLang="cs-CZ" dirty="0" smtClean="0"/>
          </a:p>
          <a:p>
            <a:endParaRPr lang="en-US" alt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HR marketing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 smtClean="0"/>
              <a:t>připravit přesné zadání úkolu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!!!!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Týmový </a:t>
            </a:r>
            <a:r>
              <a:rPr lang="cs-CZ" altLang="cs-CZ" dirty="0" smtClean="0"/>
              <a:t>přístup</a:t>
            </a:r>
          </a:p>
          <a:p>
            <a:r>
              <a:rPr lang="cs-CZ" altLang="cs-CZ" dirty="0" smtClean="0"/>
              <a:t>Fyzický kontakt s prostředím</a:t>
            </a:r>
          </a:p>
          <a:p>
            <a:r>
              <a:rPr lang="cs-CZ" altLang="cs-CZ" dirty="0" smtClean="0"/>
              <a:t>Důkladná analýza podmínek problému</a:t>
            </a:r>
          </a:p>
          <a:p>
            <a:r>
              <a:rPr lang="cs-CZ" altLang="cs-CZ" dirty="0" smtClean="0"/>
              <a:t>Návrh (syntéza) podrobená oponentuře</a:t>
            </a:r>
          </a:p>
          <a:p>
            <a:r>
              <a:rPr lang="cs-CZ" altLang="cs-CZ" dirty="0" smtClean="0"/>
              <a:t>neuspěchanost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Podmínky úspěšného personálního poradenství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5410944" cy="11620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Best Employers</a:t>
            </a:r>
            <a:r>
              <a:rPr lang="cs-CZ" sz="3200" dirty="0" smtClean="0"/>
              <a:t> ČR</a:t>
            </a:r>
            <a:endParaRPr lang="en-US" sz="3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2"/>
          </p:nvPr>
        </p:nvSpPr>
        <p:spPr>
          <a:xfrm>
            <a:off x="0" y="1435100"/>
            <a:ext cx="4064000" cy="5422900"/>
          </a:xfrm>
        </p:spPr>
        <p:txBody>
          <a:bodyPr>
            <a:normAutofit/>
          </a:bodyPr>
          <a:lstStyle/>
          <a:p>
            <a:pPr marL="285750" indent="-2857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err="1" smtClean="0"/>
              <a:t>studie</a:t>
            </a:r>
            <a:r>
              <a:rPr lang="en-US" sz="1800" dirty="0" smtClean="0"/>
              <a:t> Best Employers </a:t>
            </a:r>
            <a:r>
              <a:rPr lang="en-US" sz="1800" dirty="0" err="1" smtClean="0"/>
              <a:t>Česká</a:t>
            </a:r>
            <a:r>
              <a:rPr lang="en-US" sz="1800" dirty="0" smtClean="0"/>
              <a:t> </a:t>
            </a:r>
            <a:r>
              <a:rPr lang="en-US" sz="1800" dirty="0" err="1" smtClean="0"/>
              <a:t>republika</a:t>
            </a:r>
            <a:r>
              <a:rPr lang="cs-CZ" sz="1800" dirty="0" smtClean="0"/>
              <a:t> 2012</a:t>
            </a:r>
            <a:endParaRPr lang="cs-CZ" sz="1800" dirty="0"/>
          </a:p>
          <a:p>
            <a:pPr marL="742950" lvl="1" indent="-285750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 smtClean="0"/>
              <a:t>Pořádá </a:t>
            </a:r>
            <a:r>
              <a:rPr lang="cs-CZ" sz="1800" dirty="0" err="1" smtClean="0"/>
              <a:t>Aon</a:t>
            </a:r>
            <a:r>
              <a:rPr lang="cs-CZ" sz="1800" dirty="0" smtClean="0"/>
              <a:t> </a:t>
            </a:r>
            <a:r>
              <a:rPr lang="cs-CZ" sz="1800" dirty="0" err="1" smtClean="0"/>
              <a:t>Hewitt</a:t>
            </a:r>
            <a:r>
              <a:rPr lang="cs-CZ" sz="1800" dirty="0" smtClean="0"/>
              <a:t> (česká pobočka)</a:t>
            </a:r>
          </a:p>
          <a:p>
            <a:pPr marL="742950" lvl="1" indent="-285750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 smtClean="0"/>
              <a:t>Působení 2 roky na trhu s více jak 50 zaměstnanci</a:t>
            </a:r>
          </a:p>
          <a:p>
            <a:pPr marL="742950" lvl="1" indent="-285750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err="1" smtClean="0"/>
              <a:t>vysok</a:t>
            </a:r>
            <a:r>
              <a:rPr lang="cs-CZ" sz="1800" b="1" dirty="0" smtClean="0"/>
              <a:t>á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mír</a:t>
            </a:r>
            <a:r>
              <a:rPr lang="cs-CZ" sz="1800" b="1" dirty="0" smtClean="0"/>
              <a:t>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motivovanosti</a:t>
            </a:r>
            <a:r>
              <a:rPr lang="en-US" sz="1800" b="1" dirty="0" smtClean="0"/>
              <a:t> </a:t>
            </a:r>
            <a:r>
              <a:rPr lang="cs-CZ" sz="1800" b="1" dirty="0" smtClean="0"/>
              <a:t>(</a:t>
            </a:r>
            <a:r>
              <a:rPr lang="cs-CZ" sz="1800" b="1" dirty="0" err="1" smtClean="0"/>
              <a:t>stay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say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strive</a:t>
            </a:r>
            <a:r>
              <a:rPr lang="cs-CZ" sz="1800" b="1" dirty="0" smtClean="0"/>
              <a:t>) </a:t>
            </a:r>
            <a:r>
              <a:rPr lang="en-US" sz="1800" dirty="0" smtClean="0"/>
              <a:t>a </a:t>
            </a:r>
            <a:r>
              <a:rPr lang="en-US" sz="1800" dirty="0" err="1" smtClean="0"/>
              <a:t>spokojenosti</a:t>
            </a:r>
            <a:r>
              <a:rPr lang="en-US" sz="1800" dirty="0" smtClean="0"/>
              <a:t> se </a:t>
            </a:r>
            <a:r>
              <a:rPr lang="en-US" sz="1800" dirty="0" err="1" smtClean="0"/>
              <a:t>zaměstnáním</a:t>
            </a:r>
            <a:r>
              <a:rPr lang="en-US" sz="1800" dirty="0" smtClean="0"/>
              <a:t> </a:t>
            </a:r>
            <a:r>
              <a:rPr lang="en-US" sz="1800" dirty="0" err="1" smtClean="0"/>
              <a:t>ve</a:t>
            </a:r>
            <a:r>
              <a:rPr lang="en-US" sz="1800" dirty="0" smtClean="0"/>
              <a:t> </a:t>
            </a:r>
            <a:r>
              <a:rPr lang="en-US" sz="1800" dirty="0" err="1" smtClean="0"/>
              <a:t>své</a:t>
            </a:r>
            <a:r>
              <a:rPr lang="en-US" sz="1800" dirty="0" smtClean="0"/>
              <a:t> </a:t>
            </a:r>
            <a:r>
              <a:rPr lang="en-US" sz="1800" dirty="0" err="1" smtClean="0"/>
              <a:t>společnosti</a:t>
            </a:r>
            <a:endParaRPr lang="en-US" sz="1800" dirty="0" smtClean="0"/>
          </a:p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n-US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013200" y="188913"/>
            <a:ext cx="5111750" cy="58531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1300" dirty="0" smtClean="0"/>
              <a:t>H</a:t>
            </a:r>
            <a:endParaRPr lang="cs-CZ" sz="13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13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13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13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13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13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13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1300" dirty="0"/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300" dirty="0" smtClean="0"/>
              <a:t>ttps://ceplb03.hewitt.com/bestemployers/europe/czechrepublic/czech/pages/results2012.htm</a:t>
            </a:r>
            <a:endParaRPr lang="en-US" sz="1300" dirty="0"/>
          </a:p>
        </p:txBody>
      </p:sp>
      <p:pic>
        <p:nvPicPr>
          <p:cNvPr id="604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2" t="13251" r="42654" b="32500"/>
          <a:stretch>
            <a:fillRect/>
          </a:stretch>
        </p:blipFill>
        <p:spPr bwMode="auto">
          <a:xfrm>
            <a:off x="4351338" y="1628775"/>
            <a:ext cx="4797425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5330191"/>
            <a:ext cx="14954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75" b="26306"/>
          <a:stretch>
            <a:fillRect/>
          </a:stretch>
        </p:blipFill>
        <p:spPr bwMode="auto">
          <a:xfrm>
            <a:off x="2413717" y="4966971"/>
            <a:ext cx="1379537" cy="14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i="1" dirty="0" smtClean="0"/>
              <a:t>interní poradenství</a:t>
            </a:r>
            <a:r>
              <a:rPr lang="cs-CZ" b="1" dirty="0" smtClean="0"/>
              <a:t> </a:t>
            </a:r>
            <a:r>
              <a:rPr lang="cs-CZ" dirty="0" smtClean="0"/>
              <a:t>- zaměřené na permanentní spolupráci podnikového právníka, sociologa, sociálního pracovníka, psychologa a odborníka pro andragogiku (vzdělávání dospělých), atd. s vedoucími pracovníky (v okruhu své působnosti)</a:t>
            </a:r>
          </a:p>
          <a:p>
            <a:pPr marL="365760" indent="-256032" fontAlgn="auto">
              <a:lnSpc>
                <a:spcPct val="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cs-CZ" i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i="1" dirty="0" smtClean="0"/>
              <a:t>externí poradenství </a:t>
            </a:r>
            <a:r>
              <a:rPr lang="cs-CZ" i="1" dirty="0" smtClean="0"/>
              <a:t>- </a:t>
            </a:r>
            <a:r>
              <a:rPr lang="cs-CZ" dirty="0" smtClean="0"/>
              <a:t>zaměřené na jednorázové úkoly zadávané smluvně vybrané poradenské firmě.		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Personální agentura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Poradenská společnost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Formy personálního poradenství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07375" cy="5040313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600" b="1"/>
              <a:t>EXTERNÍ PORADENSKOU FIRMOU</a:t>
            </a:r>
            <a:endParaRPr lang="cs-CZ" sz="2400" b="1"/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externí poradci pomáhají s implementací závěrů auditu,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přinesou kapacitu, kterou podnik nedisponuje,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dodají know‑how, přinášejí nové metody a techniky práce,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mají možnost srovnání s řešeními jiných podniků,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mají nové pohledy na řešení problémů, 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mají větší přesvědčovací moc než interní zaměstnanci.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600" b="1"/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600" b="1"/>
              <a:t>INTERNÍMI ÚTVARY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důvěrná znalost sociálního klimatu podniku,</a:t>
            </a:r>
          </a:p>
          <a:p>
            <a:pPr marL="365760" indent="-256032" fontAlgn="auto">
              <a:lnSpc>
                <a:spcPct val="105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/>
              <a:t>přesnější informace o zkoumaných podnikových otázkách.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Výhody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075613" cy="4286250"/>
          </a:xfrm>
        </p:spPr>
        <p:txBody>
          <a:bodyPr/>
          <a:lstStyle/>
          <a:p>
            <a:r>
              <a:rPr lang="cs-CZ" altLang="cs-CZ" sz="2800" b="1" smtClean="0"/>
              <a:t>získávání, výběr a rozmisťování vhodných uchazečů na vybrané pozice v podniku,</a:t>
            </a:r>
          </a:p>
          <a:p>
            <a:r>
              <a:rPr lang="cs-CZ" altLang="cs-CZ" sz="2800" b="1" smtClean="0"/>
              <a:t>komplexní řešení problematiky lidských zdrojů,</a:t>
            </a:r>
          </a:p>
          <a:p>
            <a:r>
              <a:rPr lang="cs-CZ" altLang="cs-CZ" sz="2800" b="1" smtClean="0"/>
              <a:t>zpracování profesiogramů na jednotlivé pozice (pracovní místa),</a:t>
            </a:r>
          </a:p>
          <a:p>
            <a:r>
              <a:rPr lang="cs-CZ" altLang="cs-CZ" sz="2800" b="1" smtClean="0"/>
              <a:t>tvorba modelu optimálního počtu pracovníků.</a:t>
            </a:r>
          </a:p>
        </p:txBody>
      </p:sp>
      <p:sp>
        <p:nvSpPr>
          <p:cNvPr id="2253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C51F1B-59E0-40EE-90BC-447FE4D8C341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VYUŽÍVÁNÍ EXTERNÍHO PORADENSTVÍ: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075613" cy="4286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smtClean="0"/>
              <a:t>průběžná výchova, vzdělávání, výcvik a plánování profesního i osobního rozvoje,</a:t>
            </a:r>
          </a:p>
          <a:p>
            <a:pPr>
              <a:lnSpc>
                <a:spcPct val="90000"/>
              </a:lnSpc>
            </a:pPr>
            <a:r>
              <a:rPr lang="cs-CZ" altLang="cs-CZ" sz="2800" b="1" smtClean="0"/>
              <a:t>individuální poradenství k nejvhodnějšímu zaměření pracovní orientace zaměstnanců a rekvalifikace,</a:t>
            </a:r>
          </a:p>
          <a:p>
            <a:pPr>
              <a:lnSpc>
                <a:spcPct val="90000"/>
              </a:lnSpc>
            </a:pPr>
            <a:r>
              <a:rPr lang="cs-CZ" altLang="cs-CZ" sz="2800" b="1" smtClean="0"/>
              <a:t>zprostředkování zpětné vazby: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smtClean="0"/>
              <a:t>informování o efektech rozhodnutí vedení podniku,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smtClean="0"/>
              <a:t>informování o veřejném mínění pracovníků firmy.</a:t>
            </a:r>
          </a:p>
        </p:txBody>
      </p:sp>
      <p:sp>
        <p:nvSpPr>
          <p:cNvPr id="2457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52BFA7-2390-4501-96A3-93FDA57B765B}" type="slidenum">
              <a:rPr lang="cs-CZ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VYUŽÍVÁNÍ INTERNÍHO PORADENSTVÍ: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smtClean="0"/>
              <a:t>prověření personálních činností a metod a z toho vyplývající návrh na úpravu či změnu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		- testování, 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		- hodnocení, 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		- poradenství</a:t>
            </a:r>
            <a:endParaRPr lang="en-US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Personální audit</a:t>
            </a:r>
            <a:endParaRPr lang="en-US" dirty="0"/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565400"/>
            <a:ext cx="3725862" cy="349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91513" cy="4933950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Obsahem je zjišťování názorů a postojů pracovníků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Celková kontrola personálních činností v oblastech:</a:t>
            </a:r>
          </a:p>
          <a:p>
            <a:pPr lvl="1">
              <a:lnSpc>
                <a:spcPct val="105000"/>
              </a:lnSpc>
              <a:spcBef>
                <a:spcPct val="15000"/>
              </a:spcBef>
            </a:pPr>
            <a:r>
              <a:rPr lang="cs-CZ" altLang="cs-CZ" sz="1300" smtClean="0"/>
              <a:t>Dodržování zákonů a nařízení v pracovně právní oblasti</a:t>
            </a:r>
          </a:p>
          <a:p>
            <a:pPr lvl="1">
              <a:lnSpc>
                <a:spcPct val="105000"/>
              </a:lnSpc>
              <a:spcBef>
                <a:spcPct val="15000"/>
              </a:spcBef>
            </a:pPr>
            <a:r>
              <a:rPr lang="cs-CZ" altLang="cs-CZ" sz="1300" smtClean="0"/>
              <a:t>Účinnosti v podniku zpracovaných metodických postupů (vyhledávání, přijímání, hodnocení, plánování kariéry)</a:t>
            </a:r>
          </a:p>
          <a:p>
            <a:pPr lvl="1">
              <a:lnSpc>
                <a:spcPct val="105000"/>
              </a:lnSpc>
              <a:spcBef>
                <a:spcPct val="15000"/>
              </a:spcBef>
            </a:pPr>
            <a:r>
              <a:rPr lang="cs-CZ" altLang="cs-CZ" sz="1300" smtClean="0"/>
              <a:t>Účinnosti systému hodnocení pracovních výkonů a mzdového systému</a:t>
            </a:r>
          </a:p>
          <a:p>
            <a:pPr lvl="1">
              <a:lnSpc>
                <a:spcPct val="105000"/>
              </a:lnSpc>
              <a:spcBef>
                <a:spcPct val="15000"/>
              </a:spcBef>
            </a:pPr>
            <a:r>
              <a:rPr lang="cs-CZ" altLang="cs-CZ" sz="1300" smtClean="0"/>
              <a:t>Dopadu všech personálních aktivit do vědomí pracovníků, zjišťování měkkých dat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nezávislé a objektivní hodnocení pers. činností a procesů firmy,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zjištění intelektuálního kapitálu firmy i jednotlivých ZCů,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zjištění vytíženosti jednotlivých pozic, týmů i jednotlivců,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identifikace potřeb osobního a profesního rozvoje ZCů, zjištění vzdělávacích potřeb ZCů,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vliv personálního řízení na produktivitu práce a kvalitu pracovního života zaměstnanců,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zvýšení spokojenosti zaměstnanců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výše nákladů, spojených se zaměstnanci,</a:t>
            </a:r>
          </a:p>
          <a:p>
            <a:pPr>
              <a:lnSpc>
                <a:spcPct val="105000"/>
              </a:lnSpc>
              <a:spcBef>
                <a:spcPct val="15000"/>
              </a:spcBef>
            </a:pPr>
            <a:r>
              <a:rPr lang="cs-CZ" altLang="cs-CZ" sz="1500" smtClean="0"/>
              <a:t>vliv spokojenosti zaměstnanců a jejich identifikace s podnikem na výkonnost podniku.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/>
              <a:t>Personální </a:t>
            </a:r>
            <a:r>
              <a:rPr lang="cs-CZ" sz="3800" dirty="0" smtClean="0"/>
              <a:t>audit/výzkum</a:t>
            </a:r>
            <a:endParaRPr lang="cs-CZ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1327</TotalTime>
  <Words>1223</Words>
  <Application>Microsoft Office PowerPoint</Application>
  <PresentationFormat>Předvádění na obrazovce (4:3)</PresentationFormat>
  <Paragraphs>295</Paragraphs>
  <Slides>30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Lucida Sans Unicode</vt:lpstr>
      <vt:lpstr>Arial</vt:lpstr>
      <vt:lpstr>Wingdings 3</vt:lpstr>
      <vt:lpstr>Verdana</vt:lpstr>
      <vt:lpstr>Wingdings 2</vt:lpstr>
      <vt:lpstr>Calibri</vt:lpstr>
      <vt:lpstr>Wingdings</vt:lpstr>
      <vt:lpstr>Shluk</vt:lpstr>
      <vt:lpstr>Poradenství v oblasti personálního řízení</vt:lpstr>
      <vt:lpstr>Personální poradenství</vt:lpstr>
      <vt:lpstr>Podmínky úspěšného personálního poradenství</vt:lpstr>
      <vt:lpstr>Formy personálního poradenství</vt:lpstr>
      <vt:lpstr>Výhody spolupráce</vt:lpstr>
      <vt:lpstr>VYUŽÍVÁNÍ EXTERNÍHO PORADENSTVÍ:</vt:lpstr>
      <vt:lpstr>VYUŽÍVÁNÍ INTERNÍHO PORADENSTVÍ:</vt:lpstr>
      <vt:lpstr>Personální audit</vt:lpstr>
      <vt:lpstr>Personální audit/výzkum</vt:lpstr>
      <vt:lpstr>Nástroje personálního auditu</vt:lpstr>
      <vt:lpstr>Zjišťování měkkých dat</vt:lpstr>
      <vt:lpstr>PERSONÁLNÍ EXPERIMENT: </vt:lpstr>
      <vt:lpstr>Proč je důležitý audit právě v personální oblasti?</vt:lpstr>
      <vt:lpstr>Prezentace aplikace PowerPoint</vt:lpstr>
      <vt:lpstr>ÚDAJE Z VÝZKUMU TRHU PRACOVNÍCH SIL:</vt:lpstr>
      <vt:lpstr>Prezentace aplikace PowerPoint</vt:lpstr>
      <vt:lpstr>Oblasti poradenství v personální oblasti</vt:lpstr>
      <vt:lpstr>Vyhledávání a výběr zaměstnanců</vt:lpstr>
      <vt:lpstr>Headhunting</vt:lpstr>
      <vt:lpstr>Vzdělávání</vt:lpstr>
      <vt:lpstr>Změna HR procesu</vt:lpstr>
      <vt:lpstr>Outsourcing</vt:lpstr>
      <vt:lpstr>Outsourcing mezd</vt:lpstr>
      <vt:lpstr>Prezentace aplikace PowerPoint</vt:lpstr>
      <vt:lpstr>Prezentace aplikace PowerPoint</vt:lpstr>
      <vt:lpstr>Prezentace aplikace PowerPoint</vt:lpstr>
      <vt:lpstr>Outplacement</vt:lpstr>
      <vt:lpstr>Případovka</vt:lpstr>
      <vt:lpstr>HR marketing</vt:lpstr>
      <vt:lpstr>Best Employers ČR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Poradenství v oblasti personálního řízení</dc:title>
  <dc:creator>Uzivatel</dc:creator>
  <cp:lastModifiedBy>Uzivatel</cp:lastModifiedBy>
  <cp:revision>27</cp:revision>
  <dcterms:created xsi:type="dcterms:W3CDTF">2012-11-14T13:56:24Z</dcterms:created>
  <dcterms:modified xsi:type="dcterms:W3CDTF">2015-11-05T07:22:46Z</dcterms:modified>
</cp:coreProperties>
</file>