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5193" r:id="rId2"/>
  </p:sldMasterIdLst>
  <p:notesMasterIdLst>
    <p:notesMasterId r:id="rId38"/>
  </p:notesMasterIdLst>
  <p:handoutMasterIdLst>
    <p:handoutMasterId r:id="rId39"/>
  </p:handoutMasterIdLst>
  <p:sldIdLst>
    <p:sldId id="390" r:id="rId3"/>
    <p:sldId id="477" r:id="rId4"/>
    <p:sldId id="479" r:id="rId5"/>
    <p:sldId id="483" r:id="rId6"/>
    <p:sldId id="480" r:id="rId7"/>
    <p:sldId id="481" r:id="rId8"/>
    <p:sldId id="463" r:id="rId9"/>
    <p:sldId id="482" r:id="rId10"/>
    <p:sldId id="423" r:id="rId11"/>
    <p:sldId id="448" r:id="rId12"/>
    <p:sldId id="450" r:id="rId13"/>
    <p:sldId id="451" r:id="rId14"/>
    <p:sldId id="452" r:id="rId15"/>
    <p:sldId id="497" r:id="rId16"/>
    <p:sldId id="491" r:id="rId17"/>
    <p:sldId id="495" r:id="rId18"/>
    <p:sldId id="492" r:id="rId19"/>
    <p:sldId id="494" r:id="rId20"/>
    <p:sldId id="493" r:id="rId21"/>
    <p:sldId id="453" r:id="rId22"/>
    <p:sldId id="454" r:id="rId23"/>
    <p:sldId id="455" r:id="rId24"/>
    <p:sldId id="471" r:id="rId25"/>
    <p:sldId id="496" r:id="rId26"/>
    <p:sldId id="472" r:id="rId27"/>
    <p:sldId id="484" r:id="rId28"/>
    <p:sldId id="485" r:id="rId29"/>
    <p:sldId id="486" r:id="rId30"/>
    <p:sldId id="487" r:id="rId31"/>
    <p:sldId id="490" r:id="rId32"/>
    <p:sldId id="489" r:id="rId33"/>
    <p:sldId id="488" r:id="rId34"/>
    <p:sldId id="474" r:id="rId35"/>
    <p:sldId id="475" r:id="rId36"/>
    <p:sldId id="476" r:id="rId37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26E"/>
    <a:srgbClr val="DD6909"/>
    <a:srgbClr val="909094"/>
    <a:srgbClr val="DCD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327" autoAdjust="0"/>
    <p:restoredTop sz="94658" autoAdjust="0"/>
  </p:normalViewPr>
  <p:slideViewPr>
    <p:cSldViewPr>
      <p:cViewPr varScale="1">
        <p:scale>
          <a:sx n="84" d="100"/>
          <a:sy n="84" d="100"/>
        </p:scale>
        <p:origin x="96" y="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5654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1614" y="-114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B204D9C-300F-4694-90CC-99FAFE992C2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3429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Klepnutím lze upravit styly předlohy textu.</a:t>
            </a:r>
          </a:p>
          <a:p>
            <a:pPr lvl="1"/>
            <a:r>
              <a:rPr lang="en-GB" noProof="0" smtClean="0"/>
              <a:t>Druhá úroveň</a:t>
            </a:r>
          </a:p>
          <a:p>
            <a:pPr lvl="2"/>
            <a:r>
              <a:rPr lang="en-GB" noProof="0" smtClean="0"/>
              <a:t>Třetí úroveň</a:t>
            </a:r>
          </a:p>
          <a:p>
            <a:pPr lvl="3"/>
            <a:r>
              <a:rPr lang="en-GB" noProof="0" smtClean="0"/>
              <a:t>Čtvrtá úroveň</a:t>
            </a:r>
          </a:p>
          <a:p>
            <a:pPr lvl="4"/>
            <a:r>
              <a:rPr lang="en-GB" noProof="0" smtClean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D4E2D1E-81FE-485A-96D1-EFFFF609C89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36881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0340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6234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2143116"/>
            <a:ext cx="8285168" cy="4000528"/>
          </a:xfrm>
          <a:prstGeom prst="rect">
            <a:avLst/>
          </a:prstGeom>
        </p:spPr>
        <p:txBody>
          <a:bodyPr/>
          <a:lstStyle>
            <a:lvl1pPr>
              <a:defRPr sz="2000" b="0">
                <a:latin typeface="Arial" pitchFamily="34" charset="0"/>
                <a:cs typeface="Arial" pitchFamily="34" charset="0"/>
              </a:defRPr>
            </a:lvl1pPr>
            <a:lvl2pPr>
              <a:defRPr sz="1800" b="0">
                <a:latin typeface="Arial" pitchFamily="34" charset="0"/>
                <a:cs typeface="Arial" pitchFamily="34" charset="0"/>
              </a:defRPr>
            </a:lvl2pPr>
            <a:lvl3pPr>
              <a:defRPr sz="1800" b="0">
                <a:latin typeface="Arial" pitchFamily="34" charset="0"/>
                <a:cs typeface="Arial" pitchFamily="34" charset="0"/>
              </a:defRPr>
            </a:lvl3pPr>
            <a:lvl4pPr>
              <a:defRPr b="0">
                <a:latin typeface="Arial" pitchFamily="34" charset="0"/>
                <a:cs typeface="Arial" pitchFamily="34" charset="0"/>
              </a:defRPr>
            </a:lvl4pPr>
            <a:lvl5pPr>
              <a:defRPr b="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85725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426E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059659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1E798-5368-46D0-8CEC-404899828D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40122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32"/>
            <a:ext cx="6019800" cy="526893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47BD2-5AA8-47F3-B683-C82FD50032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615694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2994" y="2643182"/>
            <a:ext cx="8229600" cy="1928826"/>
          </a:xfrm>
          <a:prstGeom prst="rect">
            <a:avLst/>
          </a:prstGeom>
        </p:spPr>
        <p:txBody>
          <a:bodyPr/>
          <a:lstStyle>
            <a:lvl1pPr>
              <a:defRPr sz="3200" baseline="0"/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0392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i strana - 3 lo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503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itle 3"/>
          <p:cNvSpPr>
            <a:spLocks noGrp="1"/>
          </p:cNvSpPr>
          <p:nvPr>
            <p:ph type="subTitle" idx="1"/>
          </p:nvPr>
        </p:nvSpPr>
        <p:spPr>
          <a:xfrm>
            <a:off x="0" y="5734050"/>
            <a:ext cx="9144000" cy="112395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en-US" sz="1400" spc="30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Click to edit Master subtitle style</a:t>
            </a:r>
            <a:endParaRPr lang="cs-CZ" sz="1400" spc="300" dirty="0" smtClean="0">
              <a:solidFill>
                <a:schemeClr val="bg1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Box 10"/>
          <p:cNvSpPr txBox="1">
            <a:spLocks noChangeArrowheads="1"/>
          </p:cNvSpPr>
          <p:nvPr userDrawn="1"/>
        </p:nvSpPr>
        <p:spPr bwMode="auto">
          <a:xfrm>
            <a:off x="0" y="2997200"/>
            <a:ext cx="9144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</a:rPr>
              <a:t>Místo na název prezentace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908175" y="5589588"/>
            <a:ext cx="532765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550" y="660400"/>
            <a:ext cx="2374900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1907704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 smtClean="0"/>
              <a:t>Click icon to add picture</a:t>
            </a:r>
            <a:endParaRPr lang="cs-CZ" dirty="0"/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3851833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 smtClean="0"/>
              <a:t>Click icon to add picture</a:t>
            </a:r>
            <a:endParaRPr lang="cs-CZ" dirty="0"/>
          </a:p>
        </p:txBody>
      </p:sp>
      <p:sp>
        <p:nvSpPr>
          <p:cNvPr id="16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5795963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 smtClean="0"/>
              <a:t>Click icon to add picture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50795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i strana - 4 lo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503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itle 3"/>
          <p:cNvSpPr>
            <a:spLocks noGrp="1"/>
          </p:cNvSpPr>
          <p:nvPr>
            <p:ph type="subTitle" idx="1"/>
          </p:nvPr>
        </p:nvSpPr>
        <p:spPr>
          <a:xfrm>
            <a:off x="0" y="5734050"/>
            <a:ext cx="9144000" cy="112395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en-US" sz="1400" spc="30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Click to edit Master subtitle style</a:t>
            </a:r>
            <a:endParaRPr lang="cs-CZ" sz="1400" spc="300" dirty="0" smtClean="0">
              <a:solidFill>
                <a:schemeClr val="bg1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Box 10"/>
          <p:cNvSpPr txBox="1">
            <a:spLocks noChangeArrowheads="1"/>
          </p:cNvSpPr>
          <p:nvPr userDrawn="1"/>
        </p:nvSpPr>
        <p:spPr bwMode="auto">
          <a:xfrm>
            <a:off x="0" y="2997200"/>
            <a:ext cx="9144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</a:rPr>
              <a:t>Místo na název prezentace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908175" y="5589588"/>
            <a:ext cx="532765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550" y="660400"/>
            <a:ext cx="2374900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827584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 smtClean="0"/>
              <a:t>Click icon to add picture</a:t>
            </a:r>
            <a:endParaRPr lang="cs-CZ" dirty="0"/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4764220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 smtClean="0"/>
              <a:t>Click icon to add picture</a:t>
            </a:r>
            <a:endParaRPr lang="cs-CZ" dirty="0"/>
          </a:p>
        </p:txBody>
      </p:sp>
      <p:sp>
        <p:nvSpPr>
          <p:cNvPr id="16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732538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 smtClean="0"/>
              <a:t>Click icon to add picture</a:t>
            </a:r>
            <a:endParaRPr lang="cs-CZ" dirty="0"/>
          </a:p>
        </p:txBody>
      </p:sp>
      <p:sp>
        <p:nvSpPr>
          <p:cNvPr id="10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795902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 smtClean="0"/>
              <a:t>Click icon to add picture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08727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38" y="2000240"/>
            <a:ext cx="4038600" cy="1143008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286124"/>
            <a:ext cx="4038600" cy="121444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12"/>
          </p:nvPr>
        </p:nvSpPr>
        <p:spPr>
          <a:xfrm>
            <a:off x="4643438" y="4643446"/>
            <a:ext cx="4038600" cy="121444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85725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426E"/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B0A1F-73CB-4B13-9A0B-B036084F6D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84C8-5082-47B5-A902-D2A6AF92625C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www.prkpartners.com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84C8-5082-47B5-A902-D2A6AF92625C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13788-2D44-4FE6-BDC6-7A5DC1C660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84C8-5082-47B5-A902-D2A6AF92625C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www.prkpartners.com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84C8-5082-47B5-A902-D2A6AF92625C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www.prkpartners.com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53F65-CBB7-4B8D-B150-D005394BDA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4540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84C8-5082-47B5-A902-D2A6AF92625C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www.prkpartners.com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84C8-5082-47B5-A902-D2A6AF92625C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www.prkpartners.com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84C8-5082-47B5-A902-D2A6AF92625C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www.prkpartners.com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84C8-5082-47B5-A902-D2A6AF92625C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www.prkpartners.com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84C8-5082-47B5-A902-D2A6AF92625C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www.prkpartners.com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84C8-5082-47B5-A902-D2A6AF92625C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www.prkpartners.com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84C8-5082-47B5-A902-D2A6AF92625C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www.prkpartners.com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E98DE-BD47-425B-9986-D46C778471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672276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240"/>
            <a:ext cx="4038600" cy="41259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240"/>
            <a:ext cx="4038600" cy="41259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56A19-DDC8-4BA9-A0DC-5D3488D0A5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32213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0342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3182"/>
            <a:ext cx="4040188" cy="348298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0342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43182"/>
            <a:ext cx="4041775" cy="348298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9D1FE-EDD1-4894-A337-4157BD16B8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1852683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48155-48A3-4579-AE64-445C6CAC99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33460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0E3F1-40F1-48CA-9B5D-D8A56C1349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58170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19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57232"/>
            <a:ext cx="5111750" cy="52689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71678"/>
            <a:ext cx="3008313" cy="405448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78EB9-160C-4095-A028-FB67A5C3C4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34700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28669"/>
            <a:ext cx="5486400" cy="379890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cs-CZ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989ED-9595-4421-A4BE-FB43F61A9D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28139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196975"/>
            <a:ext cx="82296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cs-CZ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00250"/>
            <a:ext cx="8229600" cy="412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20000"/>
              </a:spcBef>
              <a:buClr>
                <a:schemeClr val="tx1"/>
              </a:buCl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cs-CZ" dirty="0"/>
              <a:t>www.</a:t>
            </a:r>
            <a:r>
              <a:rPr lang="cs-CZ" dirty="0" err="1"/>
              <a:t>prkpartners.com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buClr>
                <a:schemeClr val="tx1"/>
              </a:buCl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00C104D-0F08-4397-BBE6-BDED8D746D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0" name="Picture 7" descr="I:\Marketing\LOGO\PRK Partners\prkpartners-logo\prkpartners-logos\prkpartners-logo-letter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04813"/>
            <a:ext cx="1801812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166" r:id="rId1"/>
    <p:sldLayoutId id="2147485167" r:id="rId2"/>
    <p:sldLayoutId id="2147485168" r:id="rId3"/>
    <p:sldLayoutId id="2147485169" r:id="rId4"/>
    <p:sldLayoutId id="2147485170" r:id="rId5"/>
    <p:sldLayoutId id="2147485171" r:id="rId6"/>
    <p:sldLayoutId id="2147485172" r:id="rId7"/>
    <p:sldLayoutId id="2147485173" r:id="rId8"/>
    <p:sldLayoutId id="2147485174" r:id="rId9"/>
    <p:sldLayoutId id="2147485175" r:id="rId10"/>
    <p:sldLayoutId id="2147485176" r:id="rId11"/>
    <p:sldLayoutId id="2147485177" r:id="rId12"/>
    <p:sldLayoutId id="2147485178" r:id="rId13"/>
    <p:sldLayoutId id="2147485179" r:id="rId14"/>
    <p:sldLayoutId id="2147485180" r:id="rId15"/>
  </p:sldLayoutIdLst>
  <p:transition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rgbClr val="00426E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26E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26E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26E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26E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E84C8-5082-47B5-A902-D2A6AF92625C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 smtClean="0"/>
              <a:t>www.prkpartners.com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94" r:id="rId1"/>
    <p:sldLayoutId id="2147485195" r:id="rId2"/>
    <p:sldLayoutId id="2147485196" r:id="rId3"/>
    <p:sldLayoutId id="2147485197" r:id="rId4"/>
    <p:sldLayoutId id="2147485198" r:id="rId5"/>
    <p:sldLayoutId id="2147485199" r:id="rId6"/>
    <p:sldLayoutId id="2147485200" r:id="rId7"/>
    <p:sldLayoutId id="2147485201" r:id="rId8"/>
    <p:sldLayoutId id="2147485202" r:id="rId9"/>
    <p:sldLayoutId id="2147485203" r:id="rId10"/>
    <p:sldLayoutId id="2147485204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3374"/>
            <a:ext cx="7772400" cy="204365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dirty="0" smtClean="0"/>
              <a:t>Fundace a ústavy soukromého práva</a:t>
            </a:r>
            <a:br>
              <a:rPr lang="cs-CZ" dirty="0" smtClean="0"/>
            </a:br>
            <a:r>
              <a:rPr lang="cs-CZ" dirty="0" smtClean="0"/>
              <a:t>(v širších souvislostech)  </a:t>
            </a:r>
            <a:br>
              <a:rPr lang="cs-CZ" dirty="0" smtClean="0"/>
            </a:b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648" y="4221088"/>
            <a:ext cx="6368752" cy="141771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Doc. </a:t>
            </a:r>
            <a:r>
              <a:rPr lang="en-US" sz="2000" dirty="0" err="1" smtClean="0"/>
              <a:t>JUDr</a:t>
            </a:r>
            <a:r>
              <a:rPr lang="en-US" sz="2000" dirty="0" smtClean="0"/>
              <a:t>. Kat</a:t>
            </a:r>
            <a:r>
              <a:rPr lang="cs-CZ" sz="2000" dirty="0" smtClean="0"/>
              <a:t>e</a:t>
            </a:r>
            <a:r>
              <a:rPr lang="en-US" sz="2000" dirty="0" err="1" smtClean="0"/>
              <a:t>řina</a:t>
            </a:r>
            <a:r>
              <a:rPr lang="en-US" sz="2000" dirty="0" smtClean="0"/>
              <a:t> </a:t>
            </a:r>
            <a:r>
              <a:rPr lang="en-US" sz="2000" dirty="0" err="1" smtClean="0"/>
              <a:t>Ronovská</a:t>
            </a:r>
            <a:r>
              <a:rPr lang="cs-CZ" sz="2000" dirty="0" smtClean="0"/>
              <a:t>,</a:t>
            </a:r>
            <a:r>
              <a:rPr lang="en-US" sz="2000" dirty="0" smtClean="0"/>
              <a:t> PhD. 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Fundace v NOZ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Začlenění přímo do NOZ –  posun do soukromoprávní sféry</a:t>
            </a:r>
          </a:p>
          <a:p>
            <a:endParaRPr lang="cs-CZ" dirty="0" smtClean="0"/>
          </a:p>
          <a:p>
            <a:r>
              <a:rPr lang="cs-CZ" dirty="0" smtClean="0"/>
              <a:t>Kontinuita existence dosavadních nadací a nadačních fondů (zrušení zákona č. 227/1997 Sb.)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Posílení postavení zakladatele - vyšší respekt jeho vůli, možnost ponechat si určitá práva a povinnosti , tj. návrat k „evropským kořenům“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Liberalizace (zejména nadačního účelu) - rozšíření možností využití</a:t>
            </a:r>
          </a:p>
          <a:p>
            <a:endParaRPr lang="cs-CZ" dirty="0" smtClean="0"/>
          </a:p>
          <a:p>
            <a:r>
              <a:rPr lang="cs-CZ" dirty="0" smtClean="0"/>
              <a:t>Změna systematiky  - oddělení úpravy nadací a nadačních fondů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Fundace  - systematika členění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Část I., Hlava II. Osoby, Díl 3 Právnické osoby, Oddíl 3: Fundace: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Obecně o fundacích ( § 303 – § 305):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i="1" dirty="0" smtClean="0"/>
              <a:t>„ právnická osoba vytvořená majetkem vyčleněným k určitému účelu. Její činnost se váže na účel, k němuž byla zřízena.“</a:t>
            </a:r>
          </a:p>
          <a:p>
            <a:endParaRPr lang="cs-CZ" dirty="0" smtClean="0"/>
          </a:p>
          <a:p>
            <a:r>
              <a:rPr lang="cs-CZ" dirty="0" smtClean="0"/>
              <a:t>Nadace (§ 306 – § 393) – 87 ustanovení</a:t>
            </a:r>
          </a:p>
          <a:p>
            <a:r>
              <a:rPr lang="cs-CZ" dirty="0" smtClean="0"/>
              <a:t>Nadační fond (§ 394 - § 401) – 8 ustanovení </a:t>
            </a:r>
          </a:p>
          <a:p>
            <a:pPr>
              <a:buNone/>
            </a:pPr>
            <a:r>
              <a:rPr lang="cs-CZ" dirty="0" smtClean="0"/>
              <a:t>----------------------------------------------------------------------------</a:t>
            </a:r>
          </a:p>
          <a:p>
            <a:r>
              <a:rPr lang="cs-CZ" dirty="0" smtClean="0"/>
              <a:t>Ústav – typově fundační forma – upravená v samostatném Oddílu 4 (§ 402 – § 418), „obdobně“ úprava nadací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Nadace – základní charakteristika 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Trvalá služba účelu společensky nebo hospodářsky užitečnému</a:t>
            </a:r>
          </a:p>
          <a:p>
            <a:endParaRPr lang="cs-CZ" dirty="0" smtClean="0"/>
          </a:p>
          <a:p>
            <a:r>
              <a:rPr lang="cs-CZ" dirty="0" smtClean="0"/>
              <a:t>Účel: veřejně prospěšný, dobročinný (i soukromě prospěšný?)</a:t>
            </a:r>
          </a:p>
          <a:p>
            <a:endParaRPr lang="cs-CZ" dirty="0" smtClean="0"/>
          </a:p>
          <a:p>
            <a:r>
              <a:rPr lang="cs-CZ" dirty="0" smtClean="0"/>
              <a:t>Podnikání nadací jako vedlejší činnost – přímé i „nepřímé“</a:t>
            </a:r>
          </a:p>
          <a:p>
            <a:endParaRPr lang="cs-CZ" dirty="0" smtClean="0"/>
          </a:p>
          <a:p>
            <a:r>
              <a:rPr lang="cs-CZ" dirty="0" smtClean="0"/>
              <a:t>Změna nadační listiny, změna nadačního účelu</a:t>
            </a:r>
          </a:p>
          <a:p>
            <a:endParaRPr lang="cs-CZ" dirty="0" smtClean="0"/>
          </a:p>
          <a:p>
            <a:r>
              <a:rPr lang="cs-CZ" dirty="0" smtClean="0"/>
              <a:t>Nové pojmy: nadační kapitál, nadační jistina (zvláštní režim)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Nadace – základní charakteristika II.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1844824"/>
            <a:ext cx="8318228" cy="429882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Dispozitivní úprava vnitřních poměrů (zákon požaduje i nadále existenci statutárního a kontrolního orgánu)</a:t>
            </a:r>
          </a:p>
          <a:p>
            <a:endParaRPr lang="cs-CZ" dirty="0" smtClean="0"/>
          </a:p>
          <a:p>
            <a:r>
              <a:rPr lang="cs-CZ" dirty="0" smtClean="0"/>
              <a:t>Odstranění některých detailních regulací, např. investování majetku, pravidla o omezení nákladů, ALE!  </a:t>
            </a:r>
          </a:p>
          <a:p>
            <a:endParaRPr lang="cs-CZ" dirty="0" smtClean="0"/>
          </a:p>
          <a:p>
            <a:r>
              <a:rPr lang="cs-CZ" dirty="0" smtClean="0"/>
              <a:t>Jiná  detailní úprava včleněna: vklady do nadace, nadační kapitál (snižování a zvyšování nadačního kapitálu, přeměny fundací, zrušení nadace)</a:t>
            </a:r>
          </a:p>
          <a:p>
            <a:r>
              <a:rPr lang="cs-CZ" dirty="0" smtClean="0"/>
              <a:t>Detailní zvláštní úprava zrušení a zániku nadací/naložení s likvidačním zůstatkem u VP nadací</a:t>
            </a:r>
          </a:p>
          <a:p>
            <a:endParaRPr lang="cs-CZ" dirty="0" smtClean="0"/>
          </a:p>
          <a:p>
            <a:r>
              <a:rPr lang="cs-CZ" dirty="0" smtClean="0"/>
              <a:t>Možná přeměna nadace na nadační fond a naopak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Založení a vznik nadace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Založení – soukromoprávní projev vůle – nadační listina</a:t>
            </a:r>
          </a:p>
          <a:p>
            <a:r>
              <a:rPr lang="cs-CZ" dirty="0" smtClean="0"/>
              <a:t>Povinná forma notářského zápisu (§309 odst. 4 OZ)</a:t>
            </a:r>
          </a:p>
          <a:p>
            <a:r>
              <a:rPr lang="cs-CZ" dirty="0" smtClean="0"/>
              <a:t>Minimální obsahové náležitosti  § 310 OZ</a:t>
            </a:r>
          </a:p>
          <a:p>
            <a:r>
              <a:rPr lang="cs-CZ" dirty="0" smtClean="0"/>
              <a:t>Vznik – konstitutivním zápisem do nadačního rejstříku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4379958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Nadační kapitál, nadační jistina, vklad do nadace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Majetek nadace tvoří nadační jistina a ostatní majetek</a:t>
            </a:r>
          </a:p>
          <a:p>
            <a:r>
              <a:rPr lang="cs-CZ" dirty="0" smtClean="0"/>
              <a:t>Nadační kapitál </a:t>
            </a:r>
          </a:p>
          <a:p>
            <a:pPr>
              <a:buNone/>
            </a:pPr>
            <a:r>
              <a:rPr lang="cs-CZ" dirty="0" smtClean="0"/>
              <a:t>-je peněžní vyjádření nadační jistiny</a:t>
            </a:r>
          </a:p>
          <a:p>
            <a:pPr>
              <a:buFontTx/>
              <a:buChar char="-"/>
            </a:pPr>
            <a:r>
              <a:rPr lang="cs-CZ" dirty="0" smtClean="0"/>
              <a:t>jeho výše se zapisuje do VR</a:t>
            </a:r>
          </a:p>
          <a:p>
            <a:pPr>
              <a:buFontTx/>
              <a:buChar char="-"/>
            </a:pPr>
            <a:r>
              <a:rPr lang="cs-CZ" dirty="0" smtClean="0"/>
              <a:t>Zvláštní kvalita správy nadační jistiny (§340)</a:t>
            </a:r>
          </a:p>
          <a:p>
            <a:pPr>
              <a:buFontTx/>
              <a:buChar char="-"/>
            </a:pPr>
            <a:r>
              <a:rPr lang="cs-CZ" dirty="0" smtClean="0"/>
              <a:t>Zvláštní mechanismus zvyšování a snižování NK (nejasné)</a:t>
            </a:r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Nadační příspěvek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Preference „úzkého“ pojetí </a:t>
            </a:r>
          </a:p>
          <a:p>
            <a:r>
              <a:rPr lang="cs-CZ" dirty="0" smtClean="0"/>
              <a:t>Limity:  </a:t>
            </a:r>
          </a:p>
          <a:p>
            <a:pPr>
              <a:buFontTx/>
              <a:buChar char="-"/>
            </a:pPr>
            <a:r>
              <a:rPr lang="cs-CZ" dirty="0" smtClean="0"/>
              <a:t>vždy v souladu s účelem</a:t>
            </a:r>
          </a:p>
          <a:p>
            <a:pPr>
              <a:buFontTx/>
              <a:buChar char="-"/>
            </a:pPr>
            <a:r>
              <a:rPr lang="cs-CZ" dirty="0" smtClean="0"/>
              <a:t>Nesmí členům orgánů, zaměstnancům ani osobě jim blízké</a:t>
            </a:r>
          </a:p>
          <a:p>
            <a:pPr>
              <a:buFontTx/>
              <a:buChar char="-"/>
            </a:pPr>
            <a:r>
              <a:rPr lang="cs-CZ" dirty="0" smtClean="0"/>
              <a:t>Nesmí zakladateli (výjimky) ani osobám zakladateli blízkým (nedává smysl???)</a:t>
            </a:r>
          </a:p>
          <a:p>
            <a:r>
              <a:rPr lang="cs-CZ" dirty="0" smtClean="0"/>
              <a:t>Jiná plnění (poskytnutí bydlení, služebnost….)</a:t>
            </a: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Organizační struktura</a:t>
            </a:r>
            <a:br>
              <a:rPr lang="cs-CZ" dirty="0" smtClean="0"/>
            </a:br>
            <a:r>
              <a:rPr lang="cs-CZ" dirty="0" smtClean="0"/>
              <a:t>(dispozitivní úprava, limity)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Obligatorně:</a:t>
            </a:r>
          </a:p>
          <a:p>
            <a:r>
              <a:rPr lang="cs-CZ" dirty="0" smtClean="0"/>
              <a:t>Správní rada – statutární orgán, min. 3 členy, </a:t>
            </a:r>
            <a:r>
              <a:rPr lang="cs-CZ" dirty="0" err="1" smtClean="0"/>
              <a:t>pětilté</a:t>
            </a:r>
            <a:r>
              <a:rPr lang="cs-CZ" dirty="0" smtClean="0"/>
              <a:t> funkční období, neslučitelnost </a:t>
            </a:r>
            <a:r>
              <a:rPr lang="cs-CZ" dirty="0" err="1" smtClean="0"/>
              <a:t>fcí</a:t>
            </a:r>
            <a:r>
              <a:rPr lang="cs-CZ" dirty="0" smtClean="0"/>
              <a:t>, volí a odvolává sama</a:t>
            </a:r>
          </a:p>
          <a:p>
            <a:pPr>
              <a:buNone/>
            </a:pPr>
            <a:r>
              <a:rPr lang="cs-CZ" dirty="0" smtClean="0"/>
              <a:t>		</a:t>
            </a:r>
          </a:p>
          <a:p>
            <a:r>
              <a:rPr lang="cs-CZ" dirty="0" smtClean="0"/>
              <a:t>Kontrolní orgán:  dozorčí rada (u velkých nadací) – volí sama sebe, revizor (i právnická osoba) - volí SR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Fakultativně:  další orgány (výkonný ředitel)</a:t>
            </a:r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Dohled/reportní povinnost/audit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Soudní dohled, veřejný dohled</a:t>
            </a:r>
          </a:p>
          <a:p>
            <a:r>
              <a:rPr lang="cs-CZ" dirty="0" smtClean="0"/>
              <a:t>Povinnost účtovat odděleně o nadačních příspěvcích, ostatních činnostech a nákladech na správu</a:t>
            </a:r>
          </a:p>
          <a:p>
            <a:r>
              <a:rPr lang="cs-CZ" dirty="0" smtClean="0"/>
              <a:t>Výroční zpráva – zákonný min. obsah § 358, povinnost zveřejnění ve sbírce listin </a:t>
            </a:r>
          </a:p>
          <a:p>
            <a:r>
              <a:rPr lang="cs-CZ" dirty="0" smtClean="0"/>
              <a:t>Audit účetní závěrky povinný, pokud nadační kapitál nebo obrat nadace vyšší než 5 mil. Kč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Zrušení/zánik/přeměny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Podrobná úprava zrušení (s likvidací/bez likvidace)</a:t>
            </a:r>
          </a:p>
          <a:p>
            <a:pPr>
              <a:buNone/>
            </a:pPr>
            <a:r>
              <a:rPr lang="cs-CZ" dirty="0" smtClean="0"/>
              <a:t> – dosažením účelu</a:t>
            </a:r>
          </a:p>
          <a:p>
            <a:pPr>
              <a:buNone/>
            </a:pPr>
            <a:r>
              <a:rPr lang="cs-CZ" dirty="0" smtClean="0"/>
              <a:t> - nemůže zrušit sama sebe rozhodnutím SR (pokud není předvídáno )</a:t>
            </a:r>
          </a:p>
          <a:p>
            <a:pPr>
              <a:buNone/>
            </a:pPr>
            <a:r>
              <a:rPr lang="cs-CZ" dirty="0" smtClean="0"/>
              <a:t>- Autoritativní zrušení soudem - § 377</a:t>
            </a:r>
          </a:p>
          <a:p>
            <a:r>
              <a:rPr lang="cs-CZ" dirty="0" smtClean="0"/>
              <a:t>Zvláštní úprava likvidace – zpeněžení likvidační podstaty pouze v rozsahu, režim veřejně prospěšných nadací </a:t>
            </a:r>
          </a:p>
          <a:p>
            <a:r>
              <a:rPr lang="cs-CZ" dirty="0" smtClean="0"/>
              <a:t>Možnost fúzí nadací navzájem/nadací a nadačních fondů</a:t>
            </a:r>
          </a:p>
          <a:p>
            <a:r>
              <a:rPr lang="cs-CZ" dirty="0" smtClean="0"/>
              <a:t>Možnost změny právní formy na nadační fond (diskutabilní)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Úvod</a:t>
            </a:r>
          </a:p>
          <a:p>
            <a:r>
              <a:rPr lang="cs-CZ" dirty="0" smtClean="0"/>
              <a:t>Formy správy majetku po </a:t>
            </a:r>
            <a:r>
              <a:rPr lang="cs-CZ" dirty="0" err="1" smtClean="0"/>
              <a:t>rekodifikaci</a:t>
            </a:r>
            <a:r>
              <a:rPr lang="cs-CZ" dirty="0" smtClean="0"/>
              <a:t> soukromého práva</a:t>
            </a:r>
          </a:p>
          <a:p>
            <a:r>
              <a:rPr lang="cs-CZ" dirty="0" smtClean="0"/>
              <a:t>Opakování: právnické osoby</a:t>
            </a:r>
          </a:p>
          <a:p>
            <a:r>
              <a:rPr lang="cs-CZ" dirty="0" smtClean="0"/>
              <a:t>Systematika právnických osob v NOZ</a:t>
            </a:r>
          </a:p>
          <a:p>
            <a:r>
              <a:rPr lang="cs-CZ" dirty="0" smtClean="0"/>
              <a:t>Nadace</a:t>
            </a:r>
          </a:p>
          <a:p>
            <a:r>
              <a:rPr lang="cs-CZ" dirty="0" smtClean="0"/>
              <a:t>Nadační fond</a:t>
            </a:r>
          </a:p>
          <a:p>
            <a:r>
              <a:rPr lang="cs-CZ" dirty="0" smtClean="0"/>
              <a:t>Ústav, obecně prospěšná společnost</a:t>
            </a:r>
          </a:p>
          <a:p>
            <a:r>
              <a:rPr lang="cs-CZ" dirty="0" smtClean="0"/>
              <a:t>Shrnutí</a:t>
            </a: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Přidružený fond (§ 349 a </a:t>
            </a:r>
            <a:r>
              <a:rPr lang="cs-CZ" dirty="0" err="1" smtClean="0"/>
              <a:t>násl</a:t>
            </a:r>
            <a:r>
              <a:rPr lang="cs-CZ" dirty="0" smtClean="0"/>
              <a:t>.)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1844824"/>
            <a:ext cx="8318228" cy="4298820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Koncepce tzv. "nesamostatné nadace“ , účel fondu musí souviset s posláním nadace</a:t>
            </a:r>
          </a:p>
          <a:p>
            <a:endParaRPr lang="cs-CZ" dirty="0" smtClean="0"/>
          </a:p>
          <a:p>
            <a:r>
              <a:rPr lang="cs-CZ" dirty="0" smtClean="0"/>
              <a:t>Je tvořen souborem majetku, který je způsobilý být předmětem vkladu do nadace (předpoklad trvalého výnosu)</a:t>
            </a:r>
          </a:p>
          <a:p>
            <a:endParaRPr lang="cs-CZ" dirty="0" smtClean="0"/>
          </a:p>
          <a:p>
            <a:r>
              <a:rPr lang="cs-CZ" dirty="0" smtClean="0"/>
              <a:t>Majetek je svěřen pod správu nadace na základě  písemné smlouvy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Vlastníkem majetku zůstává zakladatel/dárce</a:t>
            </a:r>
          </a:p>
          <a:p>
            <a:endParaRPr lang="cs-CZ" dirty="0" smtClean="0"/>
          </a:p>
          <a:p>
            <a:r>
              <a:rPr lang="cs-CZ" dirty="0" smtClean="0"/>
              <a:t>Nadace s majetkem fondu hospodaří odděleně, práva a povinnosti při hospodaření s přidruženým fondem vznikají jen spravující nadaci</a:t>
            </a:r>
          </a:p>
          <a:p>
            <a:r>
              <a:rPr lang="cs-CZ" dirty="0" smtClean="0"/>
              <a:t>Dohodnout i další parametry: úplatnost, rozsah správy, zvláštní označení atd.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Nadační fond – základní charakteristika 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8 ustanovení – řeší pouze základní </a:t>
            </a:r>
            <a:r>
              <a:rPr lang="cs-CZ" dirty="0" err="1" smtClean="0"/>
              <a:t>statusové</a:t>
            </a:r>
            <a:r>
              <a:rPr lang="cs-CZ" dirty="0" smtClean="0"/>
              <a:t> otázky 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Účel: společensky nebo hospodářsky užitečný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Nemusí (může) mít trvalý charakter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Ponechán značný prostor zakladateli (vnitřní organizační struktura a kontrolní mechanismy)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Vyšší flexibilita a variabilita využití (i pro soukromé účely, limit nikoli za účelem podnikání)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Zakladatel si může ponechat za trvání existence určitá práva a povinnosti</a:t>
            </a:r>
          </a:p>
          <a:p>
            <a:pPr>
              <a:lnSpc>
                <a:spcPct val="80000"/>
              </a:lnSpc>
              <a:buNone/>
            </a:pPr>
            <a:endParaRPr lang="cs-CZ" dirty="0" smtClean="0"/>
          </a:p>
          <a:p>
            <a:pPr>
              <a:lnSpc>
                <a:spcPct val="80000"/>
              </a:lnSpc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Nadační fond – základní charakteristika II.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Podnikání i nakládání s majetkem – méně omezení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Základ tvoří soubor majetku vzniklý v vkladů, které nemusí ( ale mohou) splňovat požadavek trvalého výnosu a darů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Nevytváří nadační jistinu ani nadační kapitál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Změna právní formy na nadaci 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Lze jednodušší režim vnitřních poměrů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Nemá obecně reportní povinnost ani povinnost auditu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22088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Přechodná ustanovení – pro dosavadní nadace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§ 3049 odst. 1: nadace vzniklé podle dosavadních předpisů se považují za nadace vzniklé dle NOZ</a:t>
            </a:r>
          </a:p>
          <a:p>
            <a:r>
              <a:rPr lang="cs-CZ" dirty="0" smtClean="0"/>
              <a:t>u nadací založených statutem (do 1.1. 1998) – zvláštní režim - úprava statutu</a:t>
            </a:r>
          </a:p>
          <a:p>
            <a:r>
              <a:rPr lang="cs-CZ" dirty="0" smtClean="0"/>
              <a:t>Zvláštní právo zakladatele ve lhůtě 2 let změnit nadační listinu </a:t>
            </a:r>
          </a:p>
          <a:p>
            <a:r>
              <a:rPr lang="cs-CZ" dirty="0" smtClean="0"/>
              <a:t>Zvláštní právo soudu změnit nadační listinu, není-li zakladatel (zemřel, zanikl)</a:t>
            </a:r>
          </a:p>
          <a:p>
            <a:r>
              <a:rPr lang="cs-CZ" dirty="0" smtClean="0"/>
              <a:t>§ 3041:  do 3 let uvést do souladu s požadavky NOZ</a:t>
            </a:r>
          </a:p>
          <a:p>
            <a:pPr>
              <a:buNone/>
            </a:pPr>
            <a:r>
              <a:rPr lang="cs-CZ" dirty="0" smtClean="0"/>
              <a:t>---------------------------------------------------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„obdobně“ pro nadační fondy (§ 3049 odst. 2)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Nadační (fundační) rejstříková regulace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Nadační rejstřík</a:t>
            </a:r>
            <a:r>
              <a:rPr lang="en-US" dirty="0" smtClean="0"/>
              <a:t> je </a:t>
            </a:r>
            <a:r>
              <a:rPr lang="cs-CZ" dirty="0" smtClean="0"/>
              <a:t>„</a:t>
            </a:r>
            <a:r>
              <a:rPr lang="en-US" dirty="0" err="1" smtClean="0"/>
              <a:t>veřejný</a:t>
            </a:r>
            <a:r>
              <a:rPr lang="cs-CZ" dirty="0" smtClean="0"/>
              <a:t>“</a:t>
            </a:r>
            <a:endParaRPr lang="en-US" dirty="0" smtClean="0"/>
          </a:p>
          <a:p>
            <a:r>
              <a:rPr lang="cs-CZ" dirty="0" smtClean="0"/>
              <a:t>Zachována kontinuita - prověřit, zda není nutno něco doplnit (6 měsíců), drobné změny oproti dosavadní úpravě</a:t>
            </a:r>
            <a:endParaRPr lang="en-US" dirty="0" smtClean="0"/>
          </a:p>
          <a:p>
            <a:r>
              <a:rPr lang="en-US" dirty="0" err="1" smtClean="0"/>
              <a:t>Princip</a:t>
            </a:r>
            <a:r>
              <a:rPr lang="en-US" dirty="0" smtClean="0"/>
              <a:t> publicity</a:t>
            </a:r>
            <a:r>
              <a:rPr lang="cs-CZ" dirty="0" smtClean="0"/>
              <a:t> (formální, materiální)</a:t>
            </a:r>
            <a:endParaRPr lang="en-US" dirty="0" smtClean="0"/>
          </a:p>
          <a:p>
            <a:r>
              <a:rPr lang="en-US" dirty="0" err="1" smtClean="0"/>
              <a:t>Notářský</a:t>
            </a:r>
            <a:r>
              <a:rPr lang="en-US" dirty="0" smtClean="0"/>
              <a:t> </a:t>
            </a:r>
            <a:r>
              <a:rPr lang="en-US" dirty="0" err="1" smtClean="0"/>
              <a:t>zápis</a:t>
            </a:r>
            <a:r>
              <a:rPr lang="en-US" dirty="0" smtClean="0"/>
              <a:t> a </a:t>
            </a:r>
            <a:r>
              <a:rPr lang="cs-CZ" dirty="0" smtClean="0"/>
              <a:t>přímý zápis notářem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Zapisují</a:t>
            </a:r>
            <a:r>
              <a:rPr lang="en-US" dirty="0" smtClean="0"/>
              <a:t> se</a:t>
            </a:r>
            <a:r>
              <a:rPr lang="cs-CZ" dirty="0" smtClean="0"/>
              <a:t>: nadace a nadační fondy</a:t>
            </a:r>
          </a:p>
          <a:p>
            <a:r>
              <a:rPr lang="cs-CZ" dirty="0" smtClean="0"/>
              <a:t>Skutečnosti zapisované u všech </a:t>
            </a:r>
            <a:r>
              <a:rPr lang="cs-CZ" dirty="0" err="1" smtClean="0"/>
              <a:t>p.o</a:t>
            </a:r>
            <a:r>
              <a:rPr lang="cs-CZ" dirty="0" smtClean="0"/>
              <a:t>. (§ 25 </a:t>
            </a:r>
            <a:r>
              <a:rPr lang="cs-CZ" dirty="0" err="1" smtClean="0"/>
              <a:t>VeřRej</a:t>
            </a:r>
            <a:r>
              <a:rPr lang="cs-CZ" dirty="0" smtClean="0"/>
              <a:t>)</a:t>
            </a:r>
          </a:p>
          <a:p>
            <a:r>
              <a:rPr lang="cs-CZ" dirty="0" smtClean="0"/>
              <a:t>Další skutečnosti (§ 34 </a:t>
            </a:r>
            <a:r>
              <a:rPr lang="cs-CZ" dirty="0" err="1" smtClean="0"/>
              <a:t>VeřRej</a:t>
            </a:r>
            <a:r>
              <a:rPr lang="cs-CZ" dirty="0" smtClean="0"/>
              <a:t>) – výše nadačního kapitálu, výše vkladu každého zakladatele, omezení určená dárcem pro nakládání s jeho darem, identifikace zakladatele, údaje o převodu závodu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351681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 soukromého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Ústav veřejného x soukromého práva</a:t>
            </a:r>
          </a:p>
          <a:p>
            <a:pPr>
              <a:buNone/>
            </a:pPr>
            <a:r>
              <a:rPr lang="cs-CZ" sz="2000" dirty="0" smtClean="0"/>
              <a:t>„souhrn prostředků, jež majíce </a:t>
            </a:r>
            <a:r>
              <a:rPr lang="cs-CZ" sz="2000" dirty="0" err="1" smtClean="0"/>
              <a:t>sloužiti</a:t>
            </a:r>
            <a:r>
              <a:rPr lang="cs-CZ" sz="2000" dirty="0" smtClean="0"/>
              <a:t> určitému společnému účelu tvořící technickou jednotku“ (Matějka, 1929, str. 77)</a:t>
            </a:r>
          </a:p>
          <a:p>
            <a:pPr>
              <a:buNone/>
            </a:pPr>
            <a:r>
              <a:rPr lang="cs-CZ" sz="2000" dirty="0" smtClean="0"/>
              <a:t>Historicky využívány k podpoře chudých, nemocných, vzdělání, vědy</a:t>
            </a:r>
          </a:p>
          <a:p>
            <a:pPr>
              <a:buNone/>
            </a:pPr>
            <a:r>
              <a:rPr lang="cs-CZ" sz="2000" dirty="0" smtClean="0"/>
              <a:t>Národní galerie</a:t>
            </a:r>
          </a:p>
          <a:p>
            <a:pPr>
              <a:buNone/>
            </a:pPr>
            <a:r>
              <a:rPr lang="cs-CZ" sz="2000" dirty="0" smtClean="0"/>
              <a:t>Rozpočtové a příspěvkové organizace</a:t>
            </a:r>
          </a:p>
          <a:p>
            <a:r>
              <a:rPr lang="cs-CZ" dirty="0" smtClean="0"/>
              <a:t>majetkový substrát (fundační charakter), povinný vklad</a:t>
            </a:r>
          </a:p>
          <a:p>
            <a:r>
              <a:rPr lang="cs-CZ" dirty="0" smtClean="0"/>
              <a:t>V.v.i., </a:t>
            </a:r>
            <a:r>
              <a:rPr lang="cs-CZ" dirty="0" err="1" smtClean="0"/>
              <a:t>p.o</a:t>
            </a:r>
            <a:r>
              <a:rPr lang="cs-CZ" dirty="0" smtClean="0"/>
              <a:t>. – ústavy veřejného práva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 v NOZ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Zvláštní typ právnické osoby soukromého práva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Systematické zařazení: Oddíl 4, § 405  a </a:t>
            </a:r>
            <a:r>
              <a:rPr lang="cs-CZ" dirty="0" err="1" smtClean="0"/>
              <a:t>násl</a:t>
            </a:r>
            <a:r>
              <a:rPr lang="cs-CZ" dirty="0" smtClean="0"/>
              <a:t>. – odůvodněno „kombinací věcného základnu s osobním prvkem“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Účel: provozování činnosti užitečné společensky nebo hospodářky s využitím své osobní a majetkové složky.</a:t>
            </a:r>
          </a:p>
          <a:p>
            <a:endParaRPr lang="cs-CZ" dirty="0" smtClean="0"/>
          </a:p>
          <a:p>
            <a:r>
              <a:rPr lang="cs-CZ" dirty="0" smtClean="0"/>
              <a:t>Činnost, jejíž výsledky jsou každému rovnocenně dostupné za podmínek předem stanovených</a:t>
            </a:r>
          </a:p>
          <a:p>
            <a:endParaRPr lang="cs-CZ" dirty="0" smtClean="0"/>
          </a:p>
          <a:p>
            <a:r>
              <a:rPr lang="cs-CZ" dirty="0" smtClean="0"/>
              <a:t>Provozuje-li závod nebo jinou vedlejší činnost, nesmí být provoz na újmu jakosti, rozsahu a dostupnosti služeb poskytovaných v rámci hlavní činnosti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 v NOZ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Specifické postavení zakladatele ústavu</a:t>
            </a:r>
          </a:p>
          <a:p>
            <a:r>
              <a:rPr lang="cs-CZ" dirty="0" smtClean="0"/>
              <a:t>Stručná úprava – základní parametry (název, účel, min. obsah zakladatelského právního jednání, vznik, orgány, zrušení, zánik..)</a:t>
            </a:r>
          </a:p>
          <a:p>
            <a:r>
              <a:rPr lang="cs-CZ" dirty="0" smtClean="0"/>
              <a:t>Na právní poměry ústavu se použije „obdobně“  ustanovení o nadaci (problematické  a „horké téma“)</a:t>
            </a:r>
          </a:p>
          <a:p>
            <a:r>
              <a:rPr lang="cs-CZ" dirty="0" smtClean="0"/>
              <a:t>Svoboda ustavování, samostatnost specifických úprav jednotlivých typů PO….</a:t>
            </a: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Založení/vznik ústavu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Zakladatelské právní jednání </a:t>
            </a:r>
            <a:r>
              <a:rPr lang="cs-CZ" dirty="0" err="1" smtClean="0"/>
              <a:t>inter</a:t>
            </a:r>
            <a:r>
              <a:rPr lang="cs-CZ" dirty="0" smtClean="0"/>
              <a:t> </a:t>
            </a:r>
            <a:r>
              <a:rPr lang="cs-CZ" dirty="0" err="1" smtClean="0"/>
              <a:t>vivos</a:t>
            </a:r>
            <a:r>
              <a:rPr lang="cs-CZ" dirty="0" smtClean="0"/>
              <a:t>/</a:t>
            </a:r>
            <a:r>
              <a:rPr lang="cs-CZ" dirty="0" err="1" smtClean="0"/>
              <a:t>mortis</a:t>
            </a:r>
            <a:r>
              <a:rPr lang="cs-CZ" dirty="0" smtClean="0"/>
              <a:t> causa</a:t>
            </a:r>
          </a:p>
          <a:p>
            <a:r>
              <a:rPr lang="cs-CZ" dirty="0" smtClean="0"/>
              <a:t>FO, PO (ne stát?)</a:t>
            </a:r>
          </a:p>
          <a:p>
            <a:r>
              <a:rPr lang="cs-CZ" dirty="0" smtClean="0"/>
              <a:t>Forma: písemná forma x NZ?</a:t>
            </a:r>
          </a:p>
          <a:p>
            <a:r>
              <a:rPr lang="cs-CZ" dirty="0" smtClean="0"/>
              <a:t>Obsah min.:</a:t>
            </a:r>
          </a:p>
          <a:p>
            <a:pPr>
              <a:buFontTx/>
              <a:buChar char="-"/>
            </a:pPr>
            <a:r>
              <a:rPr lang="cs-CZ" dirty="0" smtClean="0"/>
              <a:t>název, sídlo</a:t>
            </a:r>
          </a:p>
          <a:p>
            <a:pPr>
              <a:buFontTx/>
              <a:buChar char="-"/>
            </a:pPr>
            <a:r>
              <a:rPr lang="cs-CZ" dirty="0" smtClean="0"/>
              <a:t>Účel vymezením předmětu činnosti, podnikání</a:t>
            </a:r>
          </a:p>
          <a:p>
            <a:pPr>
              <a:buFontTx/>
              <a:buChar char="-"/>
            </a:pPr>
            <a:r>
              <a:rPr lang="cs-CZ" dirty="0" smtClean="0"/>
              <a:t>Výše vkladu (může být vklad O,- Kč)??? – NE!!</a:t>
            </a:r>
          </a:p>
          <a:p>
            <a:pPr>
              <a:buFontTx/>
              <a:buChar char="-"/>
            </a:pPr>
            <a:r>
              <a:rPr lang="cs-CZ" dirty="0" smtClean="0"/>
              <a:t>Počet členů SR a jména a bydliště prvních členů</a:t>
            </a:r>
          </a:p>
          <a:p>
            <a:pPr>
              <a:buFontTx/>
              <a:buChar char="-"/>
            </a:pPr>
            <a:r>
              <a:rPr lang="cs-CZ" dirty="0" smtClean="0"/>
              <a:t>Podrobnosti o organizaci ústavu</a:t>
            </a:r>
          </a:p>
          <a:p>
            <a:r>
              <a:rPr lang="cs-CZ" dirty="0" smtClean="0"/>
              <a:t>Vznik – konstitutivní zápis do rejstříku ústavů (§35 </a:t>
            </a:r>
            <a:r>
              <a:rPr lang="cs-CZ" dirty="0" err="1" smtClean="0"/>
              <a:t>VeřRej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Obligatorně:</a:t>
            </a:r>
          </a:p>
          <a:p>
            <a:r>
              <a:rPr lang="cs-CZ" b="1" dirty="0" smtClean="0"/>
              <a:t>Správní rada </a:t>
            </a:r>
            <a:r>
              <a:rPr lang="cs-CZ" dirty="0" smtClean="0"/>
              <a:t>– výsadní postavení při správě majetku, jmenuje a odvolává zakladatel (nebo určí jiný způsob), dis. sama sebe, dis. 3 </a:t>
            </a:r>
            <a:r>
              <a:rPr lang="cs-CZ" dirty="0" err="1" smtClean="0"/>
              <a:t>leté</a:t>
            </a:r>
            <a:r>
              <a:rPr lang="cs-CZ" dirty="0" smtClean="0"/>
              <a:t> funkční období, </a:t>
            </a:r>
            <a:r>
              <a:rPr lang="cs-CZ" dirty="0" err="1" smtClean="0"/>
              <a:t>neslučitelsnost</a:t>
            </a:r>
            <a:r>
              <a:rPr lang="cs-CZ" dirty="0" smtClean="0"/>
              <a:t> </a:t>
            </a:r>
            <a:r>
              <a:rPr lang="cs-CZ" dirty="0" err="1" smtClean="0"/>
              <a:t>fcí</a:t>
            </a:r>
            <a:r>
              <a:rPr lang="cs-CZ" dirty="0" smtClean="0"/>
              <a:t>,</a:t>
            </a:r>
          </a:p>
          <a:p>
            <a:r>
              <a:rPr lang="cs-CZ" b="1" dirty="0" smtClean="0"/>
              <a:t>Ředitel </a:t>
            </a:r>
            <a:r>
              <a:rPr lang="cs-CZ" dirty="0" smtClean="0"/>
              <a:t>– statutární orgán (zbytková působnost)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Fakultativně:</a:t>
            </a:r>
          </a:p>
          <a:p>
            <a:pPr>
              <a:buNone/>
            </a:pPr>
            <a:r>
              <a:rPr lang="cs-CZ" b="1" dirty="0" smtClean="0"/>
              <a:t>Dozorčí rada a </a:t>
            </a:r>
            <a:r>
              <a:rPr lang="cs-CZ" dirty="0" smtClean="0"/>
              <a:t>další orgány</a:t>
            </a:r>
          </a:p>
          <a:p>
            <a:r>
              <a:rPr lang="cs-CZ" dirty="0" smtClean="0"/>
              <a:t>Odměňování: obvyklá odměna u ředitele, ostatní čestné funkce (dispozitivní)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3568" y="3789040"/>
            <a:ext cx="7811145" cy="197993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ŠIRŠÍ SOUVISLOSTI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611560" y="1124744"/>
            <a:ext cx="7772400" cy="150018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997689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Reportní povinnost/audit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Povinnost vést účetnictví</a:t>
            </a:r>
          </a:p>
          <a:p>
            <a:r>
              <a:rPr lang="cs-CZ" dirty="0" smtClean="0"/>
              <a:t>Povinnost vypracovat a zveřejnit výroční zprávu ve sbírce listin RS</a:t>
            </a:r>
          </a:p>
          <a:p>
            <a:r>
              <a:rPr lang="cs-CZ" dirty="0" smtClean="0"/>
              <a:t>Povinnost auditu při výši čistého obratu nad 10 mil. Kč, nebo pokud tak stanoví ZPJ nebo statut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 zrušení/zánik/přeměny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Zrušit lze neplní-li dlouhodobě svůj účel + 172 NOZ</a:t>
            </a:r>
          </a:p>
          <a:p>
            <a:r>
              <a:rPr lang="cs-CZ" dirty="0" smtClean="0"/>
              <a:t>Majetkové poměry zakladatelů se neobnovují</a:t>
            </a:r>
          </a:p>
          <a:p>
            <a:r>
              <a:rPr lang="cs-CZ" dirty="0" smtClean="0"/>
              <a:t>Omezení u VP ústavů co se týče dispozice s likvidačním zůstatkem</a:t>
            </a:r>
          </a:p>
          <a:p>
            <a:r>
              <a:rPr lang="cs-CZ" dirty="0" smtClean="0"/>
              <a:t>Zřejmě lze fúze (obdobně jako u nadace??)</a:t>
            </a:r>
          </a:p>
          <a:p>
            <a:r>
              <a:rPr lang="cs-CZ" dirty="0" smtClean="0"/>
              <a:t>Nelze změna právní formy, nelze rozdělení (nelze ani u nadace)</a:t>
            </a:r>
          </a:p>
          <a:p>
            <a:r>
              <a:rPr lang="cs-CZ" dirty="0" smtClean="0"/>
              <a:t>Zánik výmazem z veřejného rejstříku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Obecně prospěšná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Zachována plná právní kontinuita existujících OPS – nadále se řídí dosavadními předpisy</a:t>
            </a:r>
          </a:p>
          <a:p>
            <a:endParaRPr lang="cs-CZ" dirty="0" smtClean="0"/>
          </a:p>
          <a:p>
            <a:r>
              <a:rPr lang="cs-CZ" dirty="0" smtClean="0"/>
              <a:t>Zrušen zákon č. 248/1995 Sb., o obecně prospěšných společnostech (již nebude možno novelizovat)</a:t>
            </a:r>
          </a:p>
          <a:p>
            <a:endParaRPr lang="cs-CZ" dirty="0" smtClean="0"/>
          </a:p>
          <a:p>
            <a:r>
              <a:rPr lang="cs-CZ" dirty="0" smtClean="0"/>
              <a:t>Nové nebude možno zakládat, existující „dožijí“</a:t>
            </a:r>
          </a:p>
          <a:p>
            <a:endParaRPr lang="cs-CZ" dirty="0" smtClean="0"/>
          </a:p>
          <a:p>
            <a:r>
              <a:rPr lang="cs-CZ" dirty="0" smtClean="0"/>
              <a:t>§ 3050: možnost přeměny na ústav, nadaci, nadační fond</a:t>
            </a:r>
          </a:p>
          <a:p>
            <a:endParaRPr lang="cs-CZ" dirty="0" smtClean="0"/>
          </a:p>
          <a:p>
            <a:r>
              <a:rPr lang="cs-CZ" dirty="0" smtClean="0"/>
              <a:t>Ustanovení o přeměně právnických osob NOZ se použijí „obdobně“ pro přeměnu OPS na ZÚ, N, NF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 vs. OPS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VÝHODY:</a:t>
            </a:r>
          </a:p>
          <a:p>
            <a:pPr>
              <a:buNone/>
            </a:pPr>
            <a:r>
              <a:rPr lang="cs-CZ" dirty="0" smtClean="0"/>
              <a:t>+/-Fundační základ(vždy nutný majetkový vklad)</a:t>
            </a:r>
          </a:p>
          <a:p>
            <a:pPr>
              <a:buNone/>
            </a:pPr>
            <a:r>
              <a:rPr lang="cs-CZ" dirty="0" smtClean="0"/>
              <a:t>+ Jednodušší pravidla pro fungování</a:t>
            </a:r>
          </a:p>
          <a:p>
            <a:pPr>
              <a:buNone/>
            </a:pPr>
            <a:r>
              <a:rPr lang="cs-CZ" dirty="0" smtClean="0"/>
              <a:t>+ Širší účel: provozování činnost užitečné společensky nebo hospodářsky</a:t>
            </a:r>
          </a:p>
          <a:p>
            <a:pPr>
              <a:buNone/>
            </a:pPr>
            <a:r>
              <a:rPr lang="cs-CZ" dirty="0" smtClean="0"/>
              <a:t>+/- Silné postavení zakladatele i za trvání existence ústavu(odlišuje ústav od ostatních fundací) </a:t>
            </a:r>
          </a:p>
          <a:p>
            <a:pPr>
              <a:buNone/>
            </a:pPr>
            <a:r>
              <a:rPr lang="cs-CZ" dirty="0" smtClean="0"/>
              <a:t>+ Není povinnost mít dozorčí radu</a:t>
            </a:r>
          </a:p>
          <a:p>
            <a:pPr>
              <a:buNone/>
            </a:pPr>
            <a:r>
              <a:rPr lang="cs-CZ" dirty="0" smtClean="0"/>
              <a:t>+ Podnikání přímé i „nepřímé“ (zejména formou majetkové účasti na podnikání jiných osob)</a:t>
            </a:r>
          </a:p>
          <a:p>
            <a:pPr>
              <a:buNone/>
            </a:pPr>
            <a:r>
              <a:rPr lang="cs-CZ" dirty="0" smtClean="0"/>
              <a:t>+ Možnost budoucí změny úpravy, pokud se ukáže, že nutno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 vs. OPS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NEVÝHODY:</a:t>
            </a:r>
          </a:p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„ústav“ (spíše psychologický prvek)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Administrativní náročnost transformace (transakční náklady)</a:t>
            </a:r>
          </a:p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Nový, neznámý, nevyzkoušený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Nejasnost rozsahu využití nadační „obdobně“ nadací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Související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Eliáš, K.</a:t>
            </a:r>
            <a:r>
              <a:rPr lang="cs-CZ" i="1" dirty="0" smtClean="0"/>
              <a:t> </a:t>
            </a:r>
            <a:r>
              <a:rPr lang="cs-CZ" dirty="0" smtClean="0"/>
              <a:t>In: Eliáš a kol. </a:t>
            </a:r>
            <a:r>
              <a:rPr lang="cs-CZ" i="1" dirty="0" smtClean="0"/>
              <a:t>Občanské právo pro každého</a:t>
            </a:r>
            <a:r>
              <a:rPr lang="cs-CZ" dirty="0" smtClean="0"/>
              <a:t>. 2. vydání. Praha: </a:t>
            </a:r>
            <a:r>
              <a:rPr lang="cs-CZ" dirty="0" err="1" smtClean="0"/>
              <a:t>Wolters</a:t>
            </a:r>
            <a:r>
              <a:rPr lang="cs-CZ" dirty="0" smtClean="0"/>
              <a:t> </a:t>
            </a:r>
            <a:r>
              <a:rPr lang="cs-CZ" dirty="0" err="1" smtClean="0"/>
              <a:t>Kluwer</a:t>
            </a:r>
            <a:r>
              <a:rPr lang="cs-CZ" dirty="0" smtClean="0"/>
              <a:t>. 2014, str. 142 a </a:t>
            </a:r>
            <a:r>
              <a:rPr lang="cs-CZ" dirty="0" err="1" smtClean="0"/>
              <a:t>násl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Hurdík</a:t>
            </a:r>
            <a:r>
              <a:rPr lang="cs-CZ" dirty="0" smtClean="0"/>
              <a:t>, J. In: Lavický a kol. </a:t>
            </a:r>
            <a:r>
              <a:rPr lang="cs-CZ" i="1" dirty="0" smtClean="0"/>
              <a:t>Komentář: Obecná část. § 1–654</a:t>
            </a:r>
            <a:r>
              <a:rPr lang="cs-CZ" dirty="0" smtClean="0"/>
              <a:t>. Praha: C. H. </a:t>
            </a:r>
            <a:r>
              <a:rPr lang="cs-CZ" dirty="0" err="1" smtClean="0"/>
              <a:t>Beck</a:t>
            </a:r>
            <a:r>
              <a:rPr lang="cs-CZ" dirty="0" smtClean="0"/>
              <a:t>. 2014, str. 1594 a </a:t>
            </a:r>
            <a:r>
              <a:rPr lang="cs-CZ" dirty="0" err="1" smtClean="0"/>
              <a:t>násl</a:t>
            </a:r>
            <a:r>
              <a:rPr lang="cs-CZ" dirty="0" smtClean="0"/>
              <a:t>.</a:t>
            </a:r>
          </a:p>
          <a:p>
            <a:r>
              <a:rPr lang="cs-CZ" dirty="0" smtClean="0"/>
              <a:t>Ronovská, K. In: Lavický a kol. </a:t>
            </a:r>
            <a:r>
              <a:rPr lang="cs-CZ" i="1" dirty="0" smtClean="0"/>
              <a:t>Komentář: Obecná část. § 1–654</a:t>
            </a:r>
            <a:r>
              <a:rPr lang="cs-CZ" dirty="0" smtClean="0"/>
              <a:t>. Praha: C. H. </a:t>
            </a:r>
            <a:r>
              <a:rPr lang="cs-CZ" dirty="0" err="1" smtClean="0"/>
              <a:t>Beck</a:t>
            </a:r>
            <a:r>
              <a:rPr lang="cs-CZ" dirty="0" smtClean="0"/>
              <a:t>. 2014. </a:t>
            </a:r>
            <a:r>
              <a:rPr lang="cs-CZ" i="1" dirty="0" smtClean="0"/>
              <a:t>Výklad k fundacím a nadacím  a nadačním fondům.</a:t>
            </a:r>
            <a:endParaRPr lang="cs-CZ" dirty="0" smtClean="0"/>
          </a:p>
          <a:p>
            <a:r>
              <a:rPr lang="cs-CZ" dirty="0" err="1" smtClean="0"/>
              <a:t>Ronovská</a:t>
            </a:r>
            <a:r>
              <a:rPr lang="cs-CZ" dirty="0" smtClean="0"/>
              <a:t>, K. Pět důvodů, proč nepožadovat u zakladatelských právních jednání u nadačních fondů a ústavů formu notářského zápisu. </a:t>
            </a:r>
            <a:r>
              <a:rPr lang="cs-CZ" i="1" dirty="0" smtClean="0"/>
              <a:t>Bulletin advokacie</a:t>
            </a:r>
            <a:r>
              <a:rPr lang="cs-CZ" dirty="0" smtClean="0"/>
              <a:t>. Praha: Česká advokátní komora. 2014, č. 11 s. 48–50.</a:t>
            </a:r>
          </a:p>
          <a:p>
            <a:r>
              <a:rPr lang="cs-CZ" dirty="0" err="1" smtClean="0"/>
              <a:t>Ronovská</a:t>
            </a:r>
            <a:r>
              <a:rPr lang="cs-CZ" dirty="0" smtClean="0"/>
              <a:t>, K</a:t>
            </a:r>
            <a:r>
              <a:rPr lang="cs-CZ" i="1" dirty="0" smtClean="0"/>
              <a:t>.</a:t>
            </a:r>
            <a:r>
              <a:rPr lang="cs-CZ" dirty="0" smtClean="0"/>
              <a:t> Jsou fundace z Venuše a korporace z Marsu? Několik úvah nad pronikáním korporačních prvků do nadačního práva. In: </a:t>
            </a:r>
            <a:r>
              <a:rPr lang="cs-CZ" dirty="0" err="1" smtClean="0"/>
              <a:t>Ronovská</a:t>
            </a:r>
            <a:r>
              <a:rPr lang="cs-CZ" dirty="0" smtClean="0"/>
              <a:t>, K. a kol. </a:t>
            </a:r>
            <a:r>
              <a:rPr lang="cs-CZ" i="1" dirty="0" smtClean="0"/>
              <a:t>Metamorfózy nadačního práva v Evropě a České republice na počátku 21. století</a:t>
            </a:r>
            <a:r>
              <a:rPr lang="cs-CZ" dirty="0" smtClean="0"/>
              <a:t>. Brno: Masarykova univerzita. 2015, str. 32 a </a:t>
            </a:r>
            <a:r>
              <a:rPr lang="cs-CZ" dirty="0" err="1" smtClean="0"/>
              <a:t>násl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Ronovská</a:t>
            </a:r>
            <a:r>
              <a:rPr lang="cs-CZ" dirty="0" smtClean="0"/>
              <a:t>, K. </a:t>
            </a:r>
            <a:r>
              <a:rPr lang="cs-CZ" i="1" dirty="0" smtClean="0"/>
              <a:t>Nové české nadační právo v evropském srovnání</a:t>
            </a:r>
            <a:r>
              <a:rPr lang="cs-CZ" dirty="0" smtClean="0"/>
              <a:t>. Praha: </a:t>
            </a:r>
            <a:r>
              <a:rPr lang="cs-CZ" dirty="0" err="1" smtClean="0"/>
              <a:t>Wolters</a:t>
            </a:r>
            <a:r>
              <a:rPr lang="cs-CZ" dirty="0" smtClean="0"/>
              <a:t> </a:t>
            </a:r>
            <a:r>
              <a:rPr lang="cs-CZ" dirty="0" err="1" smtClean="0"/>
              <a:t>Kluwer</a:t>
            </a:r>
            <a:r>
              <a:rPr lang="cs-CZ" dirty="0" smtClean="0"/>
              <a:t>. 2012.</a:t>
            </a:r>
          </a:p>
          <a:p>
            <a:r>
              <a:rPr lang="cs-CZ" dirty="0" err="1" smtClean="0"/>
              <a:t>Ronovská</a:t>
            </a:r>
            <a:r>
              <a:rPr lang="cs-CZ" dirty="0" smtClean="0"/>
              <a:t>, </a:t>
            </a:r>
            <a:r>
              <a:rPr lang="cs-CZ" dirty="0" err="1" smtClean="0"/>
              <a:t>K</a:t>
            </a:r>
            <a:r>
              <a:rPr lang="cs-CZ" dirty="0" smtClean="0"/>
              <a:t>.Metamorfózy nadačního práva v Evropě a v České republice na počátku 21. století, MU</a:t>
            </a:r>
            <a:r>
              <a:rPr lang="cs-CZ" smtClean="0"/>
              <a:t>, 2015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Zvýšený zájem o fiduciární formy správy majetku  Evropě </a:t>
            </a:r>
          </a:p>
          <a:p>
            <a:r>
              <a:rPr lang="cs-CZ" dirty="0" smtClean="0"/>
              <a:t>Zakladatel – správce – beneficient</a:t>
            </a:r>
          </a:p>
          <a:p>
            <a:r>
              <a:rPr lang="cs-CZ" dirty="0" smtClean="0"/>
              <a:t>Důvody: mimoprávní (kumulace majetku v soukromých rukou, demografické vlivy, pocit spoluodpovědnosti)</a:t>
            </a:r>
          </a:p>
          <a:p>
            <a:r>
              <a:rPr lang="cs-CZ" dirty="0" smtClean="0"/>
              <a:t>Reakce zákonodárců: různé – „soutěž o fundační kapitál“, nový koncept dědického práva?</a:t>
            </a:r>
          </a:p>
          <a:p>
            <a:r>
              <a:rPr lang="cs-CZ" dirty="0" smtClean="0"/>
              <a:t>Vytváření příznivého právního prostředí (civilně právního, daňového)</a:t>
            </a:r>
          </a:p>
          <a:p>
            <a:r>
              <a:rPr lang="cs-CZ" dirty="0" smtClean="0"/>
              <a:t> revize (liberalizace nadačního práva), zavádění trust-</a:t>
            </a:r>
            <a:r>
              <a:rPr lang="cs-CZ" dirty="0" err="1" smtClean="0"/>
              <a:t>like</a:t>
            </a:r>
            <a:r>
              <a:rPr lang="cs-CZ" dirty="0" smtClean="0"/>
              <a:t>-instrumentů, daňových pobídek – příznivé prostředí pro správu majetku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Formy správy majetku po </a:t>
            </a:r>
            <a:r>
              <a:rPr lang="cs-CZ" dirty="0" err="1" smtClean="0"/>
              <a:t>rekodifikaci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V ČR různé formy: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INTER VIVOS:</a:t>
            </a:r>
          </a:p>
          <a:p>
            <a:pPr lvl="1">
              <a:buClr>
                <a:srgbClr val="DD6909"/>
              </a:buClr>
            </a:pPr>
            <a:r>
              <a:rPr lang="cs-CZ" dirty="0" err="1" smtClean="0"/>
              <a:t>Statusové</a:t>
            </a:r>
            <a:r>
              <a:rPr lang="cs-CZ" dirty="0" smtClean="0"/>
              <a:t>   - fundace, korporace</a:t>
            </a:r>
          </a:p>
          <a:p>
            <a:pPr lvl="1">
              <a:buClr>
                <a:srgbClr val="DD6909"/>
              </a:buClr>
            </a:pPr>
            <a:r>
              <a:rPr lang="cs-CZ" dirty="0" smtClean="0"/>
              <a:t>Obligačně-věcně právní – </a:t>
            </a:r>
            <a:r>
              <a:rPr lang="cs-CZ" dirty="0" err="1" smtClean="0"/>
              <a:t>svěřenský</a:t>
            </a:r>
            <a:r>
              <a:rPr lang="cs-CZ" dirty="0" smtClean="0"/>
              <a:t> fond</a:t>
            </a:r>
          </a:p>
          <a:p>
            <a:pPr lvl="1">
              <a:buClr>
                <a:srgbClr val="DD6909"/>
              </a:buClr>
            </a:pPr>
            <a:r>
              <a:rPr lang="cs-CZ" dirty="0" smtClean="0"/>
              <a:t>Obligační – přidružený fond, správa cizího majetku na základě smlouvy</a:t>
            </a:r>
          </a:p>
          <a:p>
            <a:pPr lvl="1">
              <a:buClr>
                <a:srgbClr val="DD6909"/>
              </a:buClr>
              <a:buNone/>
            </a:pPr>
            <a:endParaRPr lang="cs-CZ" dirty="0" smtClean="0"/>
          </a:p>
          <a:p>
            <a:pPr lvl="1">
              <a:buClr>
                <a:srgbClr val="DD6909"/>
              </a:buClr>
              <a:buFont typeface="Arial" pitchFamily="34" charset="0"/>
              <a:buChar char="⁄"/>
            </a:pPr>
            <a:r>
              <a:rPr lang="cs-CZ" dirty="0" smtClean="0"/>
              <a:t>MORTIS CAUSA:  </a:t>
            </a:r>
            <a:r>
              <a:rPr lang="cs-CZ" dirty="0" err="1" smtClean="0"/>
              <a:t>donatio</a:t>
            </a:r>
            <a:r>
              <a:rPr lang="cs-CZ" dirty="0" smtClean="0"/>
              <a:t> </a:t>
            </a:r>
            <a:r>
              <a:rPr lang="cs-CZ" dirty="0" err="1" smtClean="0"/>
              <a:t>mortis</a:t>
            </a:r>
            <a:r>
              <a:rPr lang="cs-CZ" dirty="0" smtClean="0"/>
              <a:t> causa, dědická smlouva, testament (dovětek), odkaz….</a:t>
            </a:r>
          </a:p>
          <a:p>
            <a:pPr lvl="1">
              <a:buClr>
                <a:srgbClr val="DD6909"/>
              </a:buClr>
              <a:buFont typeface="Arial" pitchFamily="34" charset="0"/>
              <a:buChar char="⁄"/>
            </a:pPr>
            <a:endParaRPr lang="cs-CZ" dirty="0" smtClean="0"/>
          </a:p>
          <a:p>
            <a:pPr lvl="1">
              <a:buClr>
                <a:srgbClr val="DD6909"/>
              </a:buClr>
              <a:buFont typeface="Arial" pitchFamily="34" charset="0"/>
              <a:buChar char="⁄"/>
            </a:pPr>
            <a:r>
              <a:rPr lang="cs-CZ" dirty="0" smtClean="0"/>
              <a:t> zákonná dědická sukcese</a:t>
            </a:r>
          </a:p>
          <a:p>
            <a:pPr lvl="1">
              <a:buClr>
                <a:srgbClr val="DD6909"/>
              </a:buClr>
            </a:pPr>
            <a:endParaRPr lang="cs-CZ" dirty="0" smtClean="0"/>
          </a:p>
          <a:p>
            <a:pPr lvl="1">
              <a:buClr>
                <a:srgbClr val="DD6909"/>
              </a:buClr>
              <a:buNone/>
            </a:pPr>
            <a:endParaRPr lang="cs-CZ" dirty="0" smtClean="0"/>
          </a:p>
          <a:p>
            <a:pPr lvl="1">
              <a:buClr>
                <a:srgbClr val="DD6909"/>
              </a:buClr>
            </a:pPr>
            <a:endParaRPr lang="cs-CZ" dirty="0"/>
          </a:p>
          <a:p>
            <a:pPr lvl="1">
              <a:buClr>
                <a:srgbClr val="DD6909"/>
              </a:buCl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Rekodifikace</a:t>
            </a:r>
            <a:r>
              <a:rPr lang="cs-CZ" dirty="0" smtClean="0"/>
              <a:t> soukromého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Posílení autonomie vůle vlastníka majetku</a:t>
            </a:r>
          </a:p>
          <a:p>
            <a:r>
              <a:rPr lang="cs-CZ" dirty="0" smtClean="0"/>
              <a:t>Instrumenty </a:t>
            </a:r>
            <a:r>
              <a:rPr lang="cs-CZ" dirty="0" err="1" smtClean="0"/>
              <a:t>inter</a:t>
            </a:r>
            <a:r>
              <a:rPr lang="cs-CZ" dirty="0" smtClean="0"/>
              <a:t> </a:t>
            </a:r>
            <a:r>
              <a:rPr lang="cs-CZ" dirty="0" err="1" smtClean="0"/>
              <a:t>vivos</a:t>
            </a:r>
            <a:r>
              <a:rPr lang="cs-CZ" dirty="0" smtClean="0"/>
              <a:t>/</a:t>
            </a:r>
            <a:r>
              <a:rPr lang="cs-CZ" dirty="0" err="1" smtClean="0"/>
              <a:t>mortis</a:t>
            </a:r>
            <a:r>
              <a:rPr lang="cs-CZ" dirty="0" smtClean="0"/>
              <a:t> causa</a:t>
            </a:r>
          </a:p>
          <a:p>
            <a:r>
              <a:rPr lang="cs-CZ" dirty="0" smtClean="0"/>
              <a:t>Výhody x nevýhody</a:t>
            </a:r>
          </a:p>
          <a:p>
            <a:r>
              <a:rPr lang="cs-CZ" dirty="0" smtClean="0"/>
              <a:t>Nejasně vymezené hranice ani využitelnost</a:t>
            </a:r>
          </a:p>
          <a:p>
            <a:r>
              <a:rPr lang="cs-CZ" dirty="0" smtClean="0"/>
              <a:t>Význam daňový režim</a:t>
            </a:r>
          </a:p>
          <a:p>
            <a:pPr>
              <a:buClr>
                <a:srgbClr val="DD6909"/>
              </a:buClr>
              <a:buNone/>
            </a:pPr>
            <a:endParaRPr lang="cs-CZ" dirty="0" smtClean="0"/>
          </a:p>
          <a:p>
            <a:pPr>
              <a:buClr>
                <a:srgbClr val="DD6909"/>
              </a:buClr>
              <a:buNone/>
            </a:pPr>
            <a:r>
              <a:rPr lang="cs-CZ" dirty="0" smtClean="0"/>
              <a:t>Majetek = souhrn všeho, co osobě patří (§495)</a:t>
            </a:r>
          </a:p>
          <a:p>
            <a:pPr>
              <a:buClr>
                <a:srgbClr val="DD6909"/>
              </a:buClr>
              <a:buNone/>
            </a:pPr>
            <a:r>
              <a:rPr lang="cs-CZ" dirty="0" smtClean="0"/>
              <a:t>		X</a:t>
            </a:r>
          </a:p>
          <a:p>
            <a:pPr>
              <a:buClr>
                <a:srgbClr val="DD6909"/>
              </a:buClr>
              <a:buNone/>
            </a:pPr>
            <a:r>
              <a:rPr lang="cs-CZ" dirty="0" smtClean="0"/>
              <a:t>	Jmění = souhrn majetku a jejich dluhů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Formy správy majetku (jmění) po rekodifikaci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132856"/>
            <a:ext cx="8285168" cy="4000528"/>
          </a:xfrm>
        </p:spPr>
        <p:txBody>
          <a:bodyPr>
            <a:normAutofit lnSpcReduction="10000"/>
          </a:bodyPr>
          <a:lstStyle/>
          <a:p>
            <a:pPr>
              <a:buClr>
                <a:srgbClr val="DD6909"/>
              </a:buClr>
              <a:buNone/>
            </a:pPr>
            <a:endParaRPr lang="cs-CZ" dirty="0" smtClean="0"/>
          </a:p>
          <a:p>
            <a:pPr>
              <a:buClr>
                <a:srgbClr val="DD6909"/>
              </a:buClr>
              <a:buNone/>
            </a:pPr>
            <a:r>
              <a:rPr lang="cs-CZ" dirty="0" smtClean="0"/>
              <a:t>Důležité: KDO VLASTNÍKEM MAJETKU ?</a:t>
            </a:r>
          </a:p>
          <a:p>
            <a:pPr>
              <a:buClr>
                <a:srgbClr val="DD6909"/>
              </a:buClr>
              <a:buNone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•"/>
            </a:pPr>
            <a:r>
              <a:rPr lang="cs-CZ" dirty="0" smtClean="0"/>
              <a:t>zakladatel? – přidružený fond, obligační formy </a:t>
            </a:r>
          </a:p>
          <a:p>
            <a:pPr>
              <a:buClr>
                <a:srgbClr val="DD6909"/>
              </a:buClr>
              <a:buFont typeface="Arial" pitchFamily="34" charset="0"/>
              <a:buChar char="•"/>
            </a:pPr>
            <a:r>
              <a:rPr lang="cs-CZ" dirty="0" smtClean="0"/>
              <a:t>správce? – nadace, nadační fond, korporace</a:t>
            </a:r>
          </a:p>
          <a:p>
            <a:pPr>
              <a:buClr>
                <a:srgbClr val="DD6909"/>
              </a:buClr>
              <a:buFont typeface="Arial" pitchFamily="34" charset="0"/>
              <a:buChar char="•"/>
            </a:pPr>
            <a:r>
              <a:rPr lang="cs-CZ" dirty="0" smtClean="0"/>
              <a:t>beneficient?</a:t>
            </a:r>
          </a:p>
          <a:p>
            <a:pPr>
              <a:buClr>
                <a:srgbClr val="DD6909"/>
              </a:buClr>
              <a:buFont typeface="Arial" pitchFamily="34" charset="0"/>
              <a:buChar char="•"/>
            </a:pPr>
            <a:r>
              <a:rPr lang="cs-CZ" dirty="0" smtClean="0"/>
              <a:t>nikdo? – </a:t>
            </a:r>
            <a:r>
              <a:rPr lang="cs-CZ" dirty="0" err="1" smtClean="0"/>
              <a:t>svěřenský</a:t>
            </a:r>
            <a:r>
              <a:rPr lang="cs-CZ" dirty="0" smtClean="0"/>
              <a:t> fond</a:t>
            </a:r>
          </a:p>
          <a:p>
            <a:pPr>
              <a:buClr>
                <a:srgbClr val="DD6909"/>
              </a:buClr>
              <a:buFont typeface="Arial" pitchFamily="34" charset="0"/>
              <a:buChar char="•"/>
            </a:pPr>
            <a:endParaRPr lang="cs-CZ" dirty="0" smtClean="0"/>
          </a:p>
          <a:p>
            <a:pPr>
              <a:buClr>
                <a:srgbClr val="DD6909"/>
              </a:buClr>
              <a:buNone/>
            </a:pPr>
            <a:endParaRPr lang="cs-CZ" dirty="0" smtClean="0"/>
          </a:p>
          <a:p>
            <a:pPr>
              <a:buClr>
                <a:srgbClr val="DD6909"/>
              </a:buClr>
              <a:buNone/>
            </a:pPr>
            <a:endParaRPr lang="cs-CZ" dirty="0" smtClean="0"/>
          </a:p>
          <a:p>
            <a:pPr lvl="1">
              <a:buClr>
                <a:srgbClr val="DD6909"/>
              </a:buClr>
              <a:buNone/>
            </a:pPr>
            <a:endParaRPr lang="cs-CZ" dirty="0" smtClean="0"/>
          </a:p>
          <a:p>
            <a:pPr lvl="1">
              <a:buClr>
                <a:srgbClr val="DD6909"/>
              </a:buClr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96136348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Koncepty v zahraničí (vybrané země)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Rakouský model – (soukromá) nadace</a:t>
            </a:r>
          </a:p>
          <a:p>
            <a:r>
              <a:rPr lang="cs-CZ" dirty="0" smtClean="0"/>
              <a:t>Německý model – samostatné/nesamostatné nadace</a:t>
            </a:r>
          </a:p>
          <a:p>
            <a:r>
              <a:rPr lang="cs-CZ" dirty="0" smtClean="0"/>
              <a:t>Český model – fundace/</a:t>
            </a:r>
            <a:r>
              <a:rPr lang="cs-CZ" dirty="0" err="1" smtClean="0"/>
              <a:t>svěřenský</a:t>
            </a:r>
            <a:r>
              <a:rPr lang="cs-CZ" dirty="0" smtClean="0"/>
              <a:t> fond</a:t>
            </a:r>
          </a:p>
          <a:p>
            <a:r>
              <a:rPr lang="cs-CZ" dirty="0" smtClean="0"/>
              <a:t>Lichtenštejnský model nadace/</a:t>
            </a:r>
            <a:r>
              <a:rPr lang="cs-CZ" dirty="0" err="1" smtClean="0"/>
              <a:t>treuhänderschaft</a:t>
            </a:r>
            <a:endParaRPr lang="cs-CZ" dirty="0" smtClean="0"/>
          </a:p>
          <a:p>
            <a:r>
              <a:rPr lang="cs-CZ" dirty="0" smtClean="0"/>
              <a:t>Maďarský model – nadace/trust-</a:t>
            </a:r>
            <a:r>
              <a:rPr lang="cs-CZ" dirty="0" err="1" smtClean="0"/>
              <a:t>like</a:t>
            </a:r>
            <a:r>
              <a:rPr lang="cs-CZ" dirty="0" smtClean="0"/>
              <a:t> institut (obligační)</a:t>
            </a: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Nové Nadační právo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7934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PRKPartners_prezentace_template_FIN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PRKPartners_prezentace_template_FINAL</Template>
  <TotalTime>4424</TotalTime>
  <Words>1967</Words>
  <Application>Microsoft Office PowerPoint</Application>
  <PresentationFormat>Předvádění na obrazovce (4:3)</PresentationFormat>
  <Paragraphs>316</Paragraphs>
  <Slides>35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35</vt:i4>
      </vt:variant>
    </vt:vector>
  </HeadingPairs>
  <TitlesOfParts>
    <vt:vector size="39" baseType="lpstr">
      <vt:lpstr>Arial</vt:lpstr>
      <vt:lpstr>Calibri</vt:lpstr>
      <vt:lpstr>PRKPartners_prezentace_template_FINAL</vt:lpstr>
      <vt:lpstr>Motiv sady Office</vt:lpstr>
      <vt:lpstr> Fundace a ústavy soukromého práva (v širších souvislostech)   </vt:lpstr>
      <vt:lpstr>Osnova přednášky</vt:lpstr>
      <vt:lpstr>ŠIRŠÍ SOUVISLOSTI    </vt:lpstr>
      <vt:lpstr>Úvod</vt:lpstr>
      <vt:lpstr>Formy správy majetku po rekodifikaci</vt:lpstr>
      <vt:lpstr>Rekodifikace soukromého práva</vt:lpstr>
      <vt:lpstr>Formy správy majetku (jmění) po rekodifikaci </vt:lpstr>
      <vt:lpstr>Koncepty v zahraničí (vybrané země)</vt:lpstr>
      <vt:lpstr>Nové Nadační právo</vt:lpstr>
      <vt:lpstr>Fundace v NOZ</vt:lpstr>
      <vt:lpstr>Fundace  - systematika členění</vt:lpstr>
      <vt:lpstr>Nadace – základní charakteristika I.</vt:lpstr>
      <vt:lpstr>Nadace – základní charakteristika II.</vt:lpstr>
      <vt:lpstr>Založení a vznik nadace</vt:lpstr>
      <vt:lpstr>Nadační kapitál, nadační jistina, vklad do nadace</vt:lpstr>
      <vt:lpstr>Nadační příspěvek</vt:lpstr>
      <vt:lpstr>Organizační struktura (dispozitivní úprava, limity)</vt:lpstr>
      <vt:lpstr>Dohled/reportní povinnost/audit</vt:lpstr>
      <vt:lpstr>Zrušení/zánik/přeměny</vt:lpstr>
      <vt:lpstr>Přidružený fond (§ 349 a násl.)</vt:lpstr>
      <vt:lpstr>Nadační fond – základní charakteristika I.</vt:lpstr>
      <vt:lpstr>Nadační fond – základní charakteristika II.</vt:lpstr>
      <vt:lpstr>Přechodná ustanovení – pro dosavadní nadace  </vt:lpstr>
      <vt:lpstr>Nadační (fundační) rejstříková regulace</vt:lpstr>
      <vt:lpstr>Ústav soukromého práva</vt:lpstr>
      <vt:lpstr>Ústav v NOZ</vt:lpstr>
      <vt:lpstr>Ústav v NOZ</vt:lpstr>
      <vt:lpstr>Založení/vznik ústavu </vt:lpstr>
      <vt:lpstr>Organizační struktura</vt:lpstr>
      <vt:lpstr>Reportní povinnost/audit</vt:lpstr>
      <vt:lpstr>Ústav zrušení/zánik/přeměny</vt:lpstr>
      <vt:lpstr>Obecně prospěšná společnost</vt:lpstr>
      <vt:lpstr>Ústav vs. OPS</vt:lpstr>
      <vt:lpstr>Ústav vs. OPS</vt:lpstr>
      <vt:lpstr>Související literatura</vt:lpstr>
    </vt:vector>
  </TitlesOfParts>
  <Company>PRK partners s r. o.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klara.kalinova</dc:creator>
  <cp:lastModifiedBy>Kateřina Ronovská</cp:lastModifiedBy>
  <cp:revision>215</cp:revision>
  <dcterms:created xsi:type="dcterms:W3CDTF">2012-02-07T14:56:34Z</dcterms:created>
  <dcterms:modified xsi:type="dcterms:W3CDTF">2016-09-29T08:00:10Z</dcterms:modified>
</cp:coreProperties>
</file>