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33"/>
  </p:notesMasterIdLst>
  <p:handoutMasterIdLst>
    <p:handoutMasterId r:id="rId34"/>
  </p:handoutMasterIdLst>
  <p:sldIdLst>
    <p:sldId id="309" r:id="rId4"/>
    <p:sldId id="333" r:id="rId5"/>
    <p:sldId id="330" r:id="rId6"/>
    <p:sldId id="331" r:id="rId7"/>
    <p:sldId id="360" r:id="rId8"/>
    <p:sldId id="332" r:id="rId9"/>
    <p:sldId id="322" r:id="rId10"/>
    <p:sldId id="334" r:id="rId11"/>
    <p:sldId id="323" r:id="rId12"/>
    <p:sldId id="324" r:id="rId13"/>
    <p:sldId id="327" r:id="rId14"/>
    <p:sldId id="337" r:id="rId15"/>
    <p:sldId id="357" r:id="rId16"/>
    <p:sldId id="338" r:id="rId17"/>
    <p:sldId id="320" r:id="rId18"/>
    <p:sldId id="335" r:id="rId19"/>
    <p:sldId id="336" r:id="rId20"/>
    <p:sldId id="326" r:id="rId21"/>
    <p:sldId id="328" r:id="rId22"/>
    <p:sldId id="305" r:id="rId23"/>
    <p:sldId id="339" r:id="rId24"/>
    <p:sldId id="341" r:id="rId25"/>
    <p:sldId id="342" r:id="rId26"/>
    <p:sldId id="348" r:id="rId27"/>
    <p:sldId id="352" r:id="rId28"/>
    <p:sldId id="353" r:id="rId29"/>
    <p:sldId id="356" r:id="rId30"/>
    <p:sldId id="358" r:id="rId31"/>
    <p:sldId id="359" r:id="rId32"/>
  </p:sldIdLst>
  <p:sldSz cx="9144000" cy="6858000" type="screen4x3"/>
  <p:notesSz cx="6791325" cy="99218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65" autoAdjust="0"/>
  </p:normalViewPr>
  <p:slideViewPr>
    <p:cSldViewPr>
      <p:cViewPr varScale="1">
        <p:scale>
          <a:sx n="84" d="100"/>
          <a:sy n="84" d="100"/>
        </p:scale>
        <p:origin x="96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2907" cy="4960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847" y="0"/>
            <a:ext cx="2942907" cy="4960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4059"/>
            <a:ext cx="2942907" cy="4960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76" tIns="45688" rIns="91376" bIns="4568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847" y="9424059"/>
            <a:ext cx="2942907" cy="4960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76" tIns="45688" rIns="91376" bIns="4568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350B70-614F-4878-9E8B-5AAE98B4C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604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2907" cy="4960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847" y="0"/>
            <a:ext cx="2942907" cy="4960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3" y="4712891"/>
            <a:ext cx="5433060" cy="44648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4059"/>
            <a:ext cx="2942907" cy="4960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76" tIns="45688" rIns="91376" bIns="4568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847" y="9424059"/>
            <a:ext cx="2942907" cy="4960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76" tIns="45688" rIns="91376" bIns="4568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826043-C603-48C8-B8EA-BCD115573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669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826043-C603-48C8-B8EA-BCD1155735F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526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2AA9B-C684-4E18-B414-418061CE63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7B35A-3DD6-40F0-BDE2-04AD95CB65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38470-BAD2-41EC-B98F-4C69E29551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90E1E-8E8E-42E2-A3F8-C371BB7125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DF24-DF6D-461A-B58D-9605F34F7C00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2AA9B-C684-4E18-B414-418061CE63F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671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DF24-DF6D-461A-B58D-9605F34F7C00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8309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DF24-DF6D-461A-B58D-9605F34F7C00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2EAEA-C711-43B6-885A-CE33BA02FB9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6683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DF24-DF6D-461A-B58D-9605F34F7C00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6BFEDA-C035-465C-87E7-63C537ECF8F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2867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DF24-DF6D-461A-B58D-9605F34F7C00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3A115-C1A4-4A22-A988-D69C74AE7B1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6669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DF24-DF6D-461A-B58D-9605F34F7C00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21EE4-0D17-4196-ACA5-7977F767F2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842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DF24-DF6D-461A-B58D-9605F34F7C00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7156F7-56D3-493A-B06F-3DE27AD3C3F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4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2EAEA-C711-43B6-885A-CE33BA02FB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DF24-DF6D-461A-B58D-9605F34F7C00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417C2-BE73-4B2A-965F-EAE5A0904D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3028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DF24-DF6D-461A-B58D-9605F34F7C00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103C0B-FBCF-4DB7-85BF-683B57E4D15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7635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DF24-DF6D-461A-B58D-9605F34F7C00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7B35A-3DD6-40F0-BDE2-04AD95CB65C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2161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DF24-DF6D-461A-B58D-9605F34F7C00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E38470-BAD2-41EC-B98F-4C69E29551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64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BFEDA-C035-465C-87E7-63C537ECF8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A115-C1A4-4A22-A988-D69C74AE7B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21EE4-0D17-4196-ACA5-7977F767F2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156F7-56D3-493A-B06F-3DE27AD3C3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417C2-BE73-4B2A-965F-EAE5A0904D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03C0B-FBCF-4DB7-85BF-683B57E4D1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pPr>
              <a:defRPr/>
            </a:pPr>
            <a:fld id="{13C75A64-15BB-4EBC-8EB6-61341B1AB6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331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13318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6DF24-DF6D-461A-B58D-9605F34F7C00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3C75A64-15BB-4EBC-8EB6-61341B1AB6B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2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2699792" y="3068960"/>
            <a:ext cx="5969000" cy="3311525"/>
          </a:xfrm>
        </p:spPr>
        <p:txBody>
          <a:bodyPr/>
          <a:lstStyle/>
          <a:p>
            <a:pPr eaLnBrk="1" hangingPunct="1"/>
            <a:r>
              <a:rPr lang="cs-CZ" dirty="0" smtClean="0"/>
              <a:t>Právnické osoby </a:t>
            </a:r>
            <a:br>
              <a:rPr lang="cs-CZ" dirty="0" smtClean="0"/>
            </a:br>
            <a:r>
              <a:rPr lang="cs-CZ" sz="1800" dirty="0" smtClean="0"/>
              <a:t>Doc. JUDr. Kateřina Ronovská, Ph.D.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28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VEŘEJNÉ REJSTŘÍKY – OZ, </a:t>
            </a:r>
            <a:r>
              <a:rPr lang="cs-CZ" dirty="0" err="1" smtClean="0"/>
              <a:t>VeřRej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/>
            <a:r>
              <a:rPr lang="cs-CZ" u="sng" dirty="0" smtClean="0"/>
              <a:t>Veřejný zájem na transparentnosti PO</a:t>
            </a:r>
          </a:p>
          <a:p>
            <a:pPr marL="342900" lvl="1" indent="-342900"/>
            <a:r>
              <a:rPr lang="cs-CZ" u="sng" dirty="0" smtClean="0"/>
              <a:t>Co se zapisuje: min. standard § 120 </a:t>
            </a:r>
          </a:p>
          <a:p>
            <a:pPr marL="342900" lvl="1" indent="-342900"/>
            <a:r>
              <a:rPr lang="cs-CZ" u="sng" dirty="0" smtClean="0"/>
              <a:t>Princip </a:t>
            </a:r>
            <a:r>
              <a:rPr lang="cs-CZ" u="sng" dirty="0"/>
              <a:t>materiální i formální publicity</a:t>
            </a:r>
            <a:r>
              <a:rPr lang="cs-CZ" b="1" dirty="0"/>
              <a:t> </a:t>
            </a:r>
            <a:r>
              <a:rPr lang="cs-CZ" dirty="0"/>
              <a:t>(§ 121</a:t>
            </a:r>
            <a:r>
              <a:rPr lang="cs-CZ" dirty="0" smtClean="0"/>
              <a:t>) </a:t>
            </a:r>
          </a:p>
          <a:p>
            <a:pPr marL="342900" lvl="1" indent="-342900"/>
            <a:r>
              <a:rPr lang="cs-CZ" dirty="0" smtClean="0"/>
              <a:t>ZÁKON  č. 304/2013 Sb., O VEŘEJNÝCH REJSTŘÍCÍCH PRÁVNICKÝCH A FYZICKÝCH OSOB (co dříve v </a:t>
            </a:r>
            <a:r>
              <a:rPr lang="cs-CZ" dirty="0" err="1" smtClean="0"/>
              <a:t>ObchZ</a:t>
            </a:r>
            <a:r>
              <a:rPr lang="cs-CZ" dirty="0" smtClean="0"/>
              <a:t> a OSŘ)</a:t>
            </a:r>
            <a:endParaRPr lang="cs-CZ" dirty="0"/>
          </a:p>
          <a:p>
            <a:pPr marL="342900" lvl="1" indent="-342900"/>
            <a:r>
              <a:rPr lang="cs-CZ" dirty="0" smtClean="0"/>
              <a:t>VEŘEJNÉ REJSTŘÍKY (v režimu </a:t>
            </a:r>
            <a:r>
              <a:rPr lang="cs-CZ" dirty="0" err="1" smtClean="0"/>
              <a:t>ZoVR</a:t>
            </a:r>
            <a:r>
              <a:rPr lang="cs-CZ" dirty="0" smtClean="0"/>
              <a:t>):</a:t>
            </a:r>
          </a:p>
          <a:p>
            <a:pPr marL="342900" lvl="1" indent="-342900">
              <a:buFontTx/>
              <a:buChar char="-"/>
            </a:pPr>
            <a:r>
              <a:rPr lang="cs-CZ" dirty="0" smtClean="0"/>
              <a:t>Obchodní</a:t>
            </a:r>
          </a:p>
          <a:p>
            <a:pPr marL="342900" lvl="1" indent="-342900">
              <a:buFontTx/>
              <a:buChar char="-"/>
            </a:pPr>
            <a:r>
              <a:rPr lang="cs-CZ" dirty="0" smtClean="0"/>
              <a:t>Spolkový</a:t>
            </a:r>
          </a:p>
          <a:p>
            <a:pPr marL="342900" lvl="1" indent="-342900">
              <a:buFontTx/>
              <a:buChar char="-"/>
            </a:pPr>
            <a:r>
              <a:rPr lang="cs-CZ" dirty="0" smtClean="0"/>
              <a:t>Nadační</a:t>
            </a:r>
          </a:p>
          <a:p>
            <a:pPr marL="342900" lvl="1" indent="-342900">
              <a:buFontTx/>
              <a:buChar char="-"/>
            </a:pPr>
            <a:r>
              <a:rPr lang="cs-CZ" dirty="0" smtClean="0"/>
              <a:t>Obecně prospěšných společností</a:t>
            </a:r>
          </a:p>
          <a:p>
            <a:pPr marL="342900" lvl="1" indent="-342900">
              <a:buFontTx/>
              <a:buChar char="-"/>
            </a:pPr>
            <a:r>
              <a:rPr lang="cs-CZ" dirty="0" smtClean="0"/>
              <a:t>Ústavů</a:t>
            </a:r>
          </a:p>
          <a:p>
            <a:pPr marL="342900" lvl="1" indent="-342900">
              <a:buFontTx/>
              <a:buChar char="-"/>
            </a:pPr>
            <a:r>
              <a:rPr lang="cs-CZ" dirty="0" smtClean="0"/>
              <a:t>Společenství vlastníků jednotek</a:t>
            </a:r>
          </a:p>
          <a:p>
            <a:pPr marL="342900" lvl="1" indent="-342900">
              <a:buFontTx/>
              <a:buChar char="-"/>
            </a:pPr>
            <a:endParaRPr lang="cs-CZ" dirty="0" smtClean="0"/>
          </a:p>
          <a:p>
            <a:pPr marL="342900" lvl="1" indent="-342900"/>
            <a:endParaRPr lang="cs-CZ" dirty="0" smtClean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 smtClean="0"/>
          </a:p>
          <a:p>
            <a:pPr marL="342900" lvl="1" indent="-342900"/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534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ÚČEL PRÁVNICKÉ OSOBY § 144 a násl.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 lze ustavit ve veřejném i soukromém zájmu (dle hlavní činnosti)</a:t>
            </a:r>
          </a:p>
          <a:p>
            <a:r>
              <a:rPr lang="cs-CZ" dirty="0" smtClean="0"/>
              <a:t>Význam pro volbu právní formy</a:t>
            </a:r>
          </a:p>
          <a:p>
            <a:r>
              <a:rPr lang="cs-CZ" dirty="0" smtClean="0"/>
              <a:t>u některých PO limity – podnikání atd. </a:t>
            </a:r>
          </a:p>
          <a:p>
            <a:r>
              <a:rPr lang="cs-CZ" dirty="0" smtClean="0"/>
              <a:t>§ 145 – zakázané účely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§ 146 – VEŘEJNÁ PROSPĚŠNOST </a:t>
            </a:r>
          </a:p>
          <a:p>
            <a:pPr marL="0" indent="0">
              <a:buNone/>
            </a:pPr>
            <a:r>
              <a:rPr lang="cs-CZ" dirty="0" smtClean="0"/>
              <a:t>zákon o statusu veřejné prospěšnosti – připravován </a:t>
            </a:r>
            <a:r>
              <a:rPr lang="cs-CZ" dirty="0" err="1" smtClean="0"/>
              <a:t>MSp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619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ORGÁNY PRÁVNICKÉ OSOBY § 151</a:t>
            </a:r>
            <a:endParaRPr lang="cs-CZ" dirty="0"/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7772400" cy="5445224"/>
          </a:xfrm>
        </p:spPr>
        <p:txBody>
          <a:bodyPr>
            <a:normAutofit fontScale="62500" lnSpcReduction="20000"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cs-CZ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cs-CZ" dirty="0" smtClean="0"/>
              <a:t>§ 151 odst. 1: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dirty="0" smtClean="0"/>
              <a:t> </a:t>
            </a:r>
            <a:r>
              <a:rPr lang="cs-CZ" i="1" dirty="0" smtClean="0"/>
              <a:t>„Zákon stanoví, popř. zakladatelské právní jednání určí, jakým způsobem a v jakém rozsahu  členové orgánů právnické osoby </a:t>
            </a:r>
            <a:r>
              <a:rPr lang="cs-CZ" i="1" u="sng" dirty="0" smtClean="0"/>
              <a:t>za ni rozhodují a nahrazují její vůli.“</a:t>
            </a:r>
          </a:p>
          <a:p>
            <a:pPr marL="0" indent="0" eaLnBrk="1" hangingPunct="1">
              <a:buNone/>
            </a:pPr>
            <a:endParaRPr lang="cs-CZ" dirty="0" smtClean="0"/>
          </a:p>
          <a:p>
            <a:pPr marL="0" indent="0" eaLnBrk="1" hangingPunct="1">
              <a:buNone/>
            </a:pPr>
            <a:r>
              <a:rPr lang="cs-CZ" dirty="0" smtClean="0"/>
              <a:t>Orgány:</a:t>
            </a:r>
          </a:p>
          <a:p>
            <a:pPr marL="0" indent="0" eaLnBrk="1" hangingPunct="1">
              <a:buNone/>
            </a:pPr>
            <a:r>
              <a:rPr lang="cs-CZ" dirty="0" smtClean="0"/>
              <a:t> - </a:t>
            </a:r>
            <a:r>
              <a:rPr lang="cs-CZ" dirty="0"/>
              <a:t>s</a:t>
            </a:r>
            <a:r>
              <a:rPr lang="cs-CZ" dirty="0" smtClean="0"/>
              <a:t>tatutární a jiné (nejvyšší, kontrolní…)</a:t>
            </a:r>
          </a:p>
          <a:p>
            <a:pPr marL="0" indent="0" eaLnBrk="1" hangingPunct="1">
              <a:buNone/>
            </a:pPr>
            <a:r>
              <a:rPr lang="cs-CZ" dirty="0" smtClean="0"/>
              <a:t>- jednočlenné  a kolektivní (§ 152 odst. 1)</a:t>
            </a:r>
          </a:p>
          <a:p>
            <a:pPr marL="0" indent="0" eaLnBrk="1" hangingPunct="1">
              <a:buNone/>
            </a:pPr>
            <a:r>
              <a:rPr lang="cs-CZ" dirty="0" smtClean="0"/>
              <a:t>- Volené, jmenované, jinak sestavované</a:t>
            </a:r>
          </a:p>
          <a:p>
            <a:pPr marL="0" indent="0" eaLnBrk="1" hangingPunct="1">
              <a:buNone/>
            </a:pPr>
            <a:r>
              <a:rPr lang="cs-CZ" dirty="0" smtClean="0"/>
              <a:t>- </a:t>
            </a:r>
            <a:r>
              <a:rPr lang="cs-CZ" u="sng" dirty="0" smtClean="0"/>
              <a:t>„Člen orgánu“ x „člen voleného orgánu“</a:t>
            </a:r>
          </a:p>
          <a:p>
            <a:pPr marL="0" indent="0" eaLnBrk="1" hangingPunct="1">
              <a:buNone/>
            </a:pPr>
            <a:r>
              <a:rPr lang="cs-CZ" dirty="0" smtClean="0"/>
              <a:t>- i individuální orgán (předseda) – „člen voleného orgánu“</a:t>
            </a:r>
          </a:p>
          <a:p>
            <a:pPr marL="0" indent="0" eaLnBrk="1" hangingPunct="1">
              <a:buNone/>
            </a:pPr>
            <a:r>
              <a:rPr lang="cs-CZ" u="sng" dirty="0" smtClean="0"/>
              <a:t>- členem orgánu může být i právnická osoba § 154 </a:t>
            </a:r>
            <a:r>
              <a:rPr lang="cs-CZ" dirty="0" smtClean="0"/>
              <a:t>(</a:t>
            </a:r>
            <a:r>
              <a:rPr lang="cs-CZ" dirty="0" err="1" smtClean="0"/>
              <a:t>lex</a:t>
            </a:r>
            <a:r>
              <a:rPr lang="cs-CZ" dirty="0" smtClean="0"/>
              <a:t> </a:t>
            </a:r>
            <a:r>
              <a:rPr lang="cs-CZ" dirty="0" err="1" smtClean="0"/>
              <a:t>specialis</a:t>
            </a:r>
            <a:r>
              <a:rPr lang="cs-CZ" dirty="0" smtClean="0"/>
              <a:t> § 46 odst. 3,4 ZOK– ochrana věřitelů)</a:t>
            </a:r>
            <a:endParaRPr lang="cs-CZ" dirty="0"/>
          </a:p>
          <a:p>
            <a:pPr marL="0" indent="0" eaLnBrk="1" hangingPunct="1">
              <a:buFontTx/>
              <a:buChar char="-"/>
            </a:pPr>
            <a:r>
              <a:rPr lang="cs-CZ" u="sng" dirty="0" smtClean="0"/>
              <a:t>Dobrá víra členů orgánů se přičítá PO </a:t>
            </a:r>
            <a:r>
              <a:rPr lang="cs-CZ" dirty="0" smtClean="0"/>
              <a:t>(§ 151 odst. 2)</a:t>
            </a:r>
          </a:p>
          <a:p>
            <a:pPr marL="0" indent="0" eaLnBrk="1" hangingPunct="1">
              <a:buFontTx/>
              <a:buChar char="-"/>
            </a:pPr>
            <a:endParaRPr lang="cs-CZ" dirty="0" smtClean="0"/>
          </a:p>
          <a:p>
            <a:pPr marL="0" indent="0" eaLnBrk="1" hangingPunct="1">
              <a:buNone/>
            </a:pPr>
            <a:r>
              <a:rPr lang="cs-CZ" dirty="0" smtClean="0"/>
              <a:t>Příkazní smlouva x smlouva o výkonu funkce 59 ZOK</a:t>
            </a:r>
          </a:p>
          <a:p>
            <a:pPr marL="0" indent="0" eaLnBrk="1" hangingPunct="1">
              <a:buNone/>
            </a:pPr>
            <a:endParaRPr lang="cs-CZ" dirty="0" smtClean="0"/>
          </a:p>
          <a:p>
            <a:pPr marL="0" indent="0" eaLnBrk="1" hangingPunct="1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98525" y="6478588"/>
            <a:ext cx="6837363" cy="263525"/>
          </a:xfrm>
        </p:spPr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BFA1FF2-882E-41FB-A522-7176B9F1B881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 ORGÁNY SPOLEČNĚ V NOZ: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předpoklady (způsobilost) pro výkon funkce (§ 152 a </a:t>
            </a:r>
            <a:r>
              <a:rPr lang="cs-CZ" dirty="0" err="1" smtClean="0"/>
              <a:t>násl</a:t>
            </a:r>
            <a:r>
              <a:rPr lang="cs-CZ" dirty="0" smtClean="0"/>
              <a:t>.)</a:t>
            </a:r>
          </a:p>
          <a:p>
            <a:pPr>
              <a:buFontTx/>
              <a:buChar char="-"/>
            </a:pPr>
            <a:r>
              <a:rPr lang="cs-CZ" dirty="0" smtClean="0"/>
              <a:t>dispozitivní pravidla pro usnášeníschopnost a rozhodování</a:t>
            </a:r>
          </a:p>
          <a:p>
            <a:pPr>
              <a:buFontTx/>
              <a:buChar char="-"/>
            </a:pPr>
            <a:r>
              <a:rPr lang="cs-CZ" dirty="0" smtClean="0"/>
              <a:t>další požadavky a modifikace (v OZ, ZOK)</a:t>
            </a:r>
          </a:p>
          <a:p>
            <a:pPr>
              <a:buFontTx/>
              <a:buChar char="-"/>
            </a:pPr>
            <a:r>
              <a:rPr lang="cs-CZ" dirty="0" smtClean="0"/>
              <a:t>Jednání za právnickou osobu (viz dále)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D614-7AD2-4B77-AB7D-692315492B91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PÉČE ŘÁDNÉHO HOSPODÁŘE § 159</a:t>
            </a:r>
            <a:br>
              <a:rPr lang="cs-CZ" dirty="0" smtClean="0"/>
            </a:br>
            <a:r>
              <a:rPr lang="cs-CZ" dirty="0" smtClean="0"/>
              <a:t>(loajalita, pečlivost, znalost)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/>
              <a:t>(1) Kdo přijme funkci </a:t>
            </a:r>
            <a:r>
              <a:rPr lang="cs-CZ" sz="2000" u="sng" dirty="0"/>
              <a:t>člena voleného orgánu</a:t>
            </a:r>
            <a:r>
              <a:rPr lang="cs-CZ" sz="2000" dirty="0"/>
              <a:t>, zavazuje se, že ji bude vykonávat s </a:t>
            </a:r>
            <a:r>
              <a:rPr lang="cs-CZ" sz="2000" u="sng" dirty="0"/>
              <a:t>nezbytnou loajalitou i s potřebnými znalostmi a pečlivostí</a:t>
            </a:r>
            <a:r>
              <a:rPr lang="cs-CZ" sz="2000" dirty="0"/>
              <a:t>. Má se za to, že jedná </a:t>
            </a:r>
            <a:r>
              <a:rPr lang="cs-CZ" sz="2000" u="sng" dirty="0"/>
              <a:t>nedbale</a:t>
            </a:r>
            <a:r>
              <a:rPr lang="cs-CZ" sz="2000" dirty="0"/>
              <a:t>, kdo není této </a:t>
            </a:r>
            <a:r>
              <a:rPr lang="cs-CZ" sz="2000" u="sng" dirty="0"/>
              <a:t>péče řádného hospodáře schopen</a:t>
            </a:r>
            <a:r>
              <a:rPr lang="cs-CZ" sz="2000" dirty="0"/>
              <a:t>, ač to musel zjistit při přijetí funkce nebo při jejím výkonu, a </a:t>
            </a:r>
            <a:r>
              <a:rPr lang="cs-CZ" sz="2000" u="sng" dirty="0"/>
              <a:t>nevyvodí z toho pro sebe důsledky</a:t>
            </a:r>
            <a:r>
              <a:rPr lang="cs-CZ" sz="2000" dirty="0"/>
              <a:t>.</a:t>
            </a:r>
          </a:p>
          <a:p>
            <a:r>
              <a:rPr lang="cs-CZ" sz="2000" dirty="0"/>
              <a:t> 	(2) Člen voleného orgánu vykonává funkci </a:t>
            </a:r>
            <a:r>
              <a:rPr lang="cs-CZ" sz="2000" u="sng" dirty="0"/>
              <a:t>osobně</a:t>
            </a:r>
            <a:r>
              <a:rPr lang="cs-CZ" sz="2000" dirty="0"/>
              <a:t>; to však nebrání tomu, aby </a:t>
            </a:r>
            <a:r>
              <a:rPr lang="cs-CZ" sz="2000" u="sng" dirty="0"/>
              <a:t>člen zmocnil pro jednotlivý případ </a:t>
            </a:r>
            <a:r>
              <a:rPr lang="cs-CZ" sz="2000" dirty="0"/>
              <a:t>jiného člena téhož orgánu, aby za něho při jeho neúčasti hlasoval.</a:t>
            </a:r>
          </a:p>
          <a:p>
            <a:r>
              <a:rPr lang="cs-CZ" sz="2000" dirty="0"/>
              <a:t> 	(3) </a:t>
            </a:r>
            <a:r>
              <a:rPr lang="cs-CZ" sz="2000" u="sng" dirty="0"/>
              <a:t>Nenahradil-li člen voleného orgánu právnické osobě škodu</a:t>
            </a:r>
            <a:r>
              <a:rPr lang="cs-CZ" sz="2000" dirty="0"/>
              <a:t>, kterou jí způsobil porušením povinnosti při výkonu funkce, ačkoli byl povinen škodu nahradit, </a:t>
            </a:r>
            <a:r>
              <a:rPr lang="cs-CZ" sz="2000" u="sng" dirty="0"/>
              <a:t>ručí věřiteli právnické osoby</a:t>
            </a:r>
            <a:r>
              <a:rPr lang="cs-CZ" sz="2000" dirty="0"/>
              <a:t> za její dluh v rozsahu, v jakém škodu nenahradil, pokud se věřitel plnění na právnické osobě nemůže domoci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Pro obchodní společnosti a družstva modifikace tzv</a:t>
            </a:r>
            <a:r>
              <a:rPr lang="cs-CZ" sz="2000" u="sng" dirty="0" smtClean="0"/>
              <a:t>. pravidlem podnikatelského úsudku § 51 ZOK </a:t>
            </a:r>
            <a:endParaRPr lang="cs-CZ" sz="2000" u="sng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068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b="1" dirty="0" smtClean="0"/>
              <a:t> </a:t>
            </a:r>
            <a:r>
              <a:rPr lang="cs-CZ" sz="2800" b="1" dirty="0" smtClean="0"/>
              <a:t>JEDNÁNÍ ZA </a:t>
            </a:r>
            <a:r>
              <a:rPr lang="cs-CZ" sz="2800" b="1" dirty="0"/>
              <a:t>PRÁVNICKOU </a:t>
            </a:r>
            <a:r>
              <a:rPr lang="cs-CZ" sz="2800" b="1" dirty="0" smtClean="0"/>
              <a:t>OSOBU § </a:t>
            </a:r>
            <a:r>
              <a:rPr lang="cs-CZ" sz="2800" b="1" dirty="0"/>
              <a:t>161-166 NOZ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buFontTx/>
              <a:buChar char="-"/>
            </a:pPr>
            <a:r>
              <a:rPr lang="cs-CZ" dirty="0" smtClean="0"/>
              <a:t>Změna koncepčního uchopení – jednání „ZA“ PRÁVNICKOU OSOBU, NIKOLI „JMÉNEM“.</a:t>
            </a:r>
          </a:p>
          <a:p>
            <a:pPr>
              <a:buFontTx/>
              <a:buChar char="-"/>
            </a:pPr>
            <a:r>
              <a:rPr lang="cs-CZ" dirty="0" smtClean="0"/>
              <a:t>Kdo zastupuje, dá najevo, co ho k tomu opravňuje, pravidla pro podepisování (§ 161)</a:t>
            </a:r>
          </a:p>
          <a:p>
            <a:pPr eaLnBrk="1" hangingPunct="1">
              <a:buNone/>
            </a:pPr>
            <a:r>
              <a:rPr lang="cs-CZ" dirty="0" smtClean="0"/>
              <a:t>Jednání za: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 smtClean="0"/>
              <a:t>Statutární orgán (§ 163) </a:t>
            </a:r>
            <a:r>
              <a:rPr lang="cs-CZ" u="sng" dirty="0" smtClean="0"/>
              <a:t>– tvoří vůli v roli zástupce </a:t>
            </a:r>
            <a:r>
              <a:rPr lang="cs-CZ" dirty="0" smtClean="0"/>
              <a:t>(§ 436)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 smtClean="0"/>
              <a:t>Členové jiných orgánů, zapisovaných do VR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 smtClean="0"/>
              <a:t>Opatrovník (§165/2)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 smtClean="0"/>
              <a:t>Zaměstnanci, obdobně člen nebo člen jiného orgánu </a:t>
            </a:r>
            <a:r>
              <a:rPr lang="cs-CZ" u="sng" dirty="0" smtClean="0"/>
              <a:t>nezapsaného</a:t>
            </a:r>
            <a:r>
              <a:rPr lang="cs-CZ" dirty="0" smtClean="0"/>
              <a:t> do VR (§ 166)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 smtClean="0"/>
              <a:t>Smluvní zastoupení – zmocněnec (§ 441 až 449)</a:t>
            </a:r>
          </a:p>
          <a:p>
            <a:pPr eaLnBrk="1" hangingPunct="1">
              <a:buNone/>
            </a:pPr>
            <a:r>
              <a:rPr lang="cs-CZ" dirty="0" smtClean="0"/>
              <a:t>				        -  prokurista (§ 450 až 456)</a:t>
            </a:r>
          </a:p>
          <a:p>
            <a:pPr eaLnBrk="1" hangingPunct="1">
              <a:buFontTx/>
              <a:buChar char="-"/>
            </a:pPr>
            <a:endParaRPr lang="cs-CZ" dirty="0" smtClean="0"/>
          </a:p>
          <a:p>
            <a:pPr eaLnBrk="1" hangingPunct="1">
              <a:buFontTx/>
              <a:buChar char="-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1A82417-1D1E-4E2E-B024-AC1CD6FC19B9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JEDNÁNÍ „ZA“ PRÁVNICKOU OSOBU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Interní omezení </a:t>
            </a:r>
            <a:r>
              <a:rPr lang="cs-CZ" dirty="0" err="1" smtClean="0"/>
              <a:t>zástupčího</a:t>
            </a:r>
            <a:r>
              <a:rPr lang="cs-CZ" dirty="0" smtClean="0"/>
              <a:t> oprávnění, jen bylo-li zveřejněno ve veřejném rejstříku </a:t>
            </a:r>
          </a:p>
          <a:p>
            <a:pPr>
              <a:buNone/>
            </a:pPr>
            <a:r>
              <a:rPr lang="cs-CZ" dirty="0" smtClean="0"/>
              <a:t>Zastoupení i na základě plné moci, prokura – podnikatel zapsaný v OR, speciální u podnikatelů – § 431 (oproti § 440, § 446)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D614-7AD2-4B77-AB7D-692315492B91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857248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§ 167: podmínky přičitatelnosti deliktu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Právnickou osobu zavazuje :</a:t>
            </a:r>
          </a:p>
          <a:p>
            <a:pPr>
              <a:buNone/>
            </a:pPr>
            <a:r>
              <a:rPr lang="cs-CZ" u="sng" dirty="0" smtClean="0"/>
              <a:t>1)protiprávní čin</a:t>
            </a:r>
            <a:r>
              <a:rPr lang="cs-CZ" dirty="0" smtClean="0"/>
              <a:t>, kterého se </a:t>
            </a:r>
          </a:p>
          <a:p>
            <a:pPr>
              <a:buNone/>
            </a:pPr>
            <a:r>
              <a:rPr lang="cs-CZ" dirty="0" smtClean="0"/>
              <a:t>2)při </a:t>
            </a:r>
            <a:r>
              <a:rPr lang="cs-CZ" u="sng" dirty="0" smtClean="0"/>
              <a:t>plnění svých úkolů </a:t>
            </a:r>
          </a:p>
          <a:p>
            <a:pPr>
              <a:buNone/>
            </a:pPr>
            <a:r>
              <a:rPr lang="cs-CZ" dirty="0" smtClean="0"/>
              <a:t>3)dopustil a)člen voleného orgánu, </a:t>
            </a:r>
          </a:p>
          <a:p>
            <a:pPr>
              <a:buNone/>
            </a:pPr>
            <a:r>
              <a:rPr lang="cs-CZ" dirty="0" smtClean="0"/>
              <a:t>	     </a:t>
            </a:r>
            <a:r>
              <a:rPr lang="cs-CZ" dirty="0" smtClean="0">
                <a:latin typeface="Arial" charset="0"/>
              </a:rPr>
              <a:t>	     </a:t>
            </a:r>
            <a:r>
              <a:rPr lang="cs-CZ" dirty="0" smtClean="0"/>
              <a:t> b)zaměstnanec nebo </a:t>
            </a:r>
          </a:p>
          <a:p>
            <a:pPr>
              <a:buNone/>
            </a:pPr>
            <a:r>
              <a:rPr lang="cs-CZ" dirty="0" smtClean="0"/>
              <a:t>	      </a:t>
            </a:r>
            <a:r>
              <a:rPr lang="cs-CZ" dirty="0" smtClean="0">
                <a:latin typeface="Arial" charset="0"/>
              </a:rPr>
              <a:t>      </a:t>
            </a:r>
            <a:r>
              <a:rPr lang="cs-CZ" dirty="0" smtClean="0"/>
              <a:t>c)jiný její zástupce 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D614-7AD2-4B77-AB7D-692315492B91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ZRUŠENÍ PRÁVNICKÉ OSOBY (§ 168)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PO se zrušuje: </a:t>
            </a:r>
          </a:p>
          <a:p>
            <a:pPr>
              <a:buFontTx/>
              <a:buChar char="-"/>
            </a:pPr>
            <a:r>
              <a:rPr lang="cs-CZ" dirty="0" smtClean="0"/>
              <a:t>Právním jednáním (dobrovolně)</a:t>
            </a:r>
          </a:p>
          <a:p>
            <a:pPr>
              <a:buFontTx/>
              <a:buChar char="-"/>
            </a:pPr>
            <a:r>
              <a:rPr lang="cs-CZ" dirty="0" smtClean="0"/>
              <a:t>Rozhodnutím orgánu veřejné moci (soudu) </a:t>
            </a:r>
          </a:p>
          <a:p>
            <a:pPr>
              <a:buFontTx/>
              <a:buChar char="-"/>
            </a:pPr>
            <a:r>
              <a:rPr lang="cs-CZ" dirty="0" smtClean="0"/>
              <a:t>Dosažením účelu</a:t>
            </a:r>
          </a:p>
          <a:p>
            <a:pPr>
              <a:buFontTx/>
              <a:buChar char="-"/>
            </a:pPr>
            <a:r>
              <a:rPr lang="cs-CZ" dirty="0" smtClean="0"/>
              <a:t>z dalších důvodů stanovených zákonem (ex lege)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ZRUŠENÍ S LIKVIDACÍ (§ 186 a násl.)  NEBO BEZ LIKVIDACE S PRÁVNÍM NÁSTUPCEM) – PŘEMĚNY (FÚZE, ROZDĚLENÍ), ZMĚNA PRÁVNÍ FORMY - § 174 a násl.</a:t>
            </a:r>
          </a:p>
          <a:p>
            <a:pPr marL="0" indent="0">
              <a:buNone/>
            </a:pPr>
            <a:r>
              <a:rPr lang="cs-CZ" dirty="0" smtClean="0"/>
              <a:t>- Autoritativní zrušení soudem – důvody  § 172, vždy lhůtu ke zjednání nápravy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382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PRÁVNICKÉ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 zapsaná do veřejného rejstříku – dnem výmazu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PO, která nepodléhá zápisu – skončením likvidace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LIKVIDACE – obligatorní postup pro všechny PO</a:t>
            </a:r>
          </a:p>
          <a:p>
            <a:endParaRPr lang="cs-CZ" dirty="0" smtClean="0"/>
          </a:p>
          <a:p>
            <a:r>
              <a:rPr lang="cs-CZ" dirty="0" smtClean="0"/>
              <a:t>TRANSFORMACE – PŘEMĚNY V SOUVISLOSTI S NOZ  A ZOK (§ 777)</a:t>
            </a:r>
          </a:p>
          <a:p>
            <a:r>
              <a:rPr lang="cs-CZ" dirty="0" smtClean="0"/>
              <a:t>Základní pravidla pro přeměny (u jednotlivých forem v NOZ, </a:t>
            </a:r>
            <a:r>
              <a:rPr lang="cs-CZ" dirty="0" err="1" smtClean="0"/>
              <a:t>lex</a:t>
            </a:r>
            <a:r>
              <a:rPr lang="cs-CZ" dirty="0" smtClean="0"/>
              <a:t> </a:t>
            </a:r>
            <a:r>
              <a:rPr lang="cs-CZ" dirty="0" err="1" smtClean="0"/>
              <a:t>specialis</a:t>
            </a:r>
            <a:r>
              <a:rPr lang="cs-CZ" dirty="0" smtClean="0"/>
              <a:t> zákon o přeměnách obchodních společností a družstev)</a:t>
            </a:r>
          </a:p>
          <a:p>
            <a:r>
              <a:rPr lang="cs-CZ" dirty="0" smtClean="0"/>
              <a:t>§ 3045 – spolky, § 3049 – nadace a nadační fondy – ex </a:t>
            </a:r>
            <a:r>
              <a:rPr lang="cs-CZ" dirty="0" err="1" smtClean="0"/>
              <a:t>lege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863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Základní koncepce, prameny, systematika</a:t>
            </a:r>
          </a:p>
          <a:p>
            <a:pPr>
              <a:buFontTx/>
              <a:buChar char="-"/>
            </a:pPr>
            <a:r>
              <a:rPr lang="cs-CZ" dirty="0" smtClean="0"/>
              <a:t>Obecná část právnických osob: ustavení, vznik, účel, vnitřní poměry, zrušení, likvidace, zánik</a:t>
            </a:r>
          </a:p>
          <a:p>
            <a:pPr>
              <a:buFontTx/>
              <a:buChar char="-"/>
            </a:pPr>
            <a:r>
              <a:rPr lang="cs-CZ" dirty="0" smtClean="0"/>
              <a:t>Korporace</a:t>
            </a:r>
          </a:p>
          <a:p>
            <a:pPr>
              <a:buFontTx/>
              <a:buChar char="-"/>
            </a:pPr>
            <a:r>
              <a:rPr lang="cs-CZ" dirty="0" smtClean="0"/>
              <a:t>Fundace (nadace a nadační fondy)</a:t>
            </a:r>
          </a:p>
          <a:p>
            <a:pPr>
              <a:buFontTx/>
              <a:buChar char="-"/>
            </a:pPr>
            <a:r>
              <a:rPr lang="cs-CZ" dirty="0" smtClean="0"/>
              <a:t>Ústavy soukromého práva</a:t>
            </a:r>
          </a:p>
          <a:p>
            <a:pPr>
              <a:buFontTx/>
              <a:buChar char="-"/>
            </a:pPr>
            <a:r>
              <a:rPr lang="cs-CZ" dirty="0" smtClean="0"/>
              <a:t>Přechodná ustanovení § 3041 </a:t>
            </a:r>
            <a:r>
              <a:rPr lang="cs-CZ" dirty="0" err="1" smtClean="0"/>
              <a:t>an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D614-7AD2-4B77-AB7D-692315492B91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Typologie právnických osob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cs-CZ" dirty="0"/>
              <a:t>Obecná charakteristika PO (§ 118-209)</a:t>
            </a:r>
          </a:p>
          <a:p>
            <a:pPr eaLnBrk="1" hangingPunct="1"/>
            <a:r>
              <a:rPr lang="cs-CZ" dirty="0"/>
              <a:t>Korporace (§ </a:t>
            </a:r>
            <a:r>
              <a:rPr lang="cs-CZ" dirty="0" smtClean="0"/>
              <a:t>210-302)</a:t>
            </a:r>
            <a:endParaRPr lang="cs-CZ" dirty="0"/>
          </a:p>
          <a:p>
            <a:pPr eaLnBrk="1" hangingPunct="1">
              <a:buNone/>
            </a:pPr>
            <a:r>
              <a:rPr lang="cs-CZ" dirty="0"/>
              <a:t>	- Spolky </a:t>
            </a:r>
            <a:endParaRPr lang="cs-CZ" dirty="0" smtClean="0"/>
          </a:p>
          <a:p>
            <a:pPr eaLnBrk="1" hangingPunct="1">
              <a:buNone/>
            </a:pPr>
            <a:r>
              <a:rPr lang="cs-CZ" dirty="0"/>
              <a:t>	</a:t>
            </a:r>
            <a:r>
              <a:rPr lang="cs-CZ" dirty="0" smtClean="0"/>
              <a:t>- SVJ  (§1200 a násl.)ú</a:t>
            </a:r>
          </a:p>
          <a:p>
            <a:pPr eaLnBrk="1" hangingPunct="1">
              <a:buNone/>
            </a:pPr>
            <a:r>
              <a:rPr lang="cs-CZ" dirty="0"/>
              <a:t>	</a:t>
            </a:r>
            <a:r>
              <a:rPr lang="cs-CZ" dirty="0" smtClean="0"/>
              <a:t>- OO, OZ  (§3025)</a:t>
            </a:r>
          </a:p>
          <a:p>
            <a:pPr eaLnBrk="1" hangingPunct="1">
              <a:buNone/>
            </a:pPr>
            <a:r>
              <a:rPr lang="cs-CZ" dirty="0" smtClean="0"/>
              <a:t>	- obchodní korporace (ZOK)</a:t>
            </a:r>
            <a:endParaRPr lang="cs-CZ" dirty="0"/>
          </a:p>
          <a:p>
            <a:pPr eaLnBrk="1" hangingPunct="1"/>
            <a:r>
              <a:rPr lang="cs-CZ" dirty="0"/>
              <a:t>Fundace (§ </a:t>
            </a:r>
            <a:r>
              <a:rPr lang="cs-CZ" dirty="0" smtClean="0"/>
              <a:t>303 – 401)</a:t>
            </a:r>
            <a:endParaRPr lang="cs-CZ" dirty="0"/>
          </a:p>
          <a:p>
            <a:pPr eaLnBrk="1" hangingPunct="1">
              <a:buNone/>
            </a:pPr>
            <a:r>
              <a:rPr lang="cs-CZ" dirty="0"/>
              <a:t>	- Nadace (§ 306-393) </a:t>
            </a:r>
          </a:p>
          <a:p>
            <a:pPr eaLnBrk="1" hangingPunct="1">
              <a:buNone/>
            </a:pPr>
            <a:r>
              <a:rPr lang="cs-CZ" dirty="0"/>
              <a:t>	- Nadační fondy (§ 394-401)</a:t>
            </a:r>
          </a:p>
          <a:p>
            <a:pPr eaLnBrk="1" hangingPunct="1"/>
            <a:r>
              <a:rPr lang="cs-CZ" dirty="0"/>
              <a:t>Ústavy (§ 402-418</a:t>
            </a:r>
            <a:r>
              <a:rPr lang="cs-CZ" dirty="0" smtClean="0"/>
              <a:t>)</a:t>
            </a:r>
          </a:p>
          <a:p>
            <a:pPr eaLnBrk="1" hangingPunct="1"/>
            <a:r>
              <a:rPr lang="cs-CZ" dirty="0" smtClean="0"/>
              <a:t>Důležitá přechodná ustanovení - §3041 a násl.</a:t>
            </a:r>
            <a:endParaRPr lang="cs-CZ" dirty="0"/>
          </a:p>
          <a:p>
            <a:pPr marL="0" indent="0" eaLnBrk="1" hangingPunct="1">
              <a:buNone/>
            </a:pPr>
            <a:endParaRPr lang="cs-CZ" dirty="0" smtClean="0"/>
          </a:p>
          <a:p>
            <a:pPr marL="0" indent="0" eaLnBrk="1" hangingPunct="1">
              <a:buNone/>
            </a:pPr>
            <a:r>
              <a:rPr lang="cs-CZ" dirty="0" smtClean="0"/>
              <a:t>(historické právnické osoby – OPS, ZSPO, atd.)</a:t>
            </a:r>
          </a:p>
          <a:p>
            <a:pPr marL="0" indent="0" eaLnBrk="1" hangingPunct="1">
              <a:buNone/>
            </a:pPr>
            <a:endParaRPr lang="cs-CZ" dirty="0" smtClean="0"/>
          </a:p>
          <a:p>
            <a:pPr marL="0" indent="0" eaLnBrk="1" hangingPunct="1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E4B4677-F19E-4E87-BD9F-4FAE0EC9DE66}" type="slidenum">
              <a:rPr lang="cs-CZ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FUNDACE, SPOLKY, ÚSTAVY V OZ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738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Koncepční uchopení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OBECNÁ ÚPRAVA PRÁVNICKÝCH OSOB – LEX GENERALIS</a:t>
            </a:r>
          </a:p>
          <a:p>
            <a:r>
              <a:rPr lang="cs-CZ" dirty="0" smtClean="0"/>
              <a:t>KORPORACE § 210</a:t>
            </a:r>
          </a:p>
          <a:p>
            <a:pPr>
              <a:buNone/>
            </a:pPr>
            <a:r>
              <a:rPr lang="cs-CZ" dirty="0" smtClean="0"/>
              <a:t>- SPOLEK - §214 (zrušuje se zákon č. 83/1990 Sb.) – podrobná dispozitivní úprava</a:t>
            </a:r>
          </a:p>
          <a:p>
            <a:r>
              <a:rPr lang="cs-CZ" dirty="0" smtClean="0"/>
              <a:t>FUNDACE - § 303 (zrušuje se zákon č. 227/1997 Sb.)</a:t>
            </a:r>
          </a:p>
          <a:p>
            <a:pPr>
              <a:buNone/>
            </a:pPr>
            <a:r>
              <a:rPr lang="cs-CZ" dirty="0" smtClean="0"/>
              <a:t>-NADACE - § 306</a:t>
            </a:r>
          </a:p>
          <a:p>
            <a:pPr>
              <a:buNone/>
            </a:pPr>
            <a:r>
              <a:rPr lang="cs-CZ" dirty="0" smtClean="0"/>
              <a:t>-NADAČNÍ FOND - § 394</a:t>
            </a:r>
          </a:p>
          <a:p>
            <a:r>
              <a:rPr lang="cs-CZ" dirty="0" smtClean="0"/>
              <a:t>ÚSTAV § 402 – samostatný oddíl 4 – přiblížení k fundacím</a:t>
            </a:r>
          </a:p>
          <a:p>
            <a:r>
              <a:rPr lang="cs-CZ" dirty="0" smtClean="0"/>
              <a:t>Zrušuje se zákon č. 248/1995 Sb., o obecně prospěšných společnostech</a:t>
            </a:r>
          </a:p>
          <a:p>
            <a:r>
              <a:rPr lang="cs-CZ" dirty="0" smtClean="0"/>
              <a:t>1220 SVJ</a:t>
            </a:r>
          </a:p>
          <a:p>
            <a:r>
              <a:rPr lang="cs-CZ" smtClean="0"/>
              <a:t>§ 3025 OO, OZ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041714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KORPORACE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Sdružení osob (i jednočlenné </a:t>
            </a:r>
            <a:r>
              <a:rPr lang="cs-CZ" dirty="0" err="1" smtClean="0"/>
              <a:t>p.o</a:t>
            </a:r>
            <a:r>
              <a:rPr lang="cs-CZ" dirty="0" smtClean="0"/>
              <a:t>. – korporace, pouze, pokud to připustí zákon)</a:t>
            </a:r>
          </a:p>
          <a:p>
            <a:r>
              <a:rPr lang="cs-CZ" dirty="0" smtClean="0"/>
              <a:t>SPOLEK – dle DZ obecný typ korporace  X § 3 odst. 1 ZOK (delegace, tedy spíše civilní korporace)</a:t>
            </a:r>
          </a:p>
          <a:p>
            <a:r>
              <a:rPr lang="cs-CZ" dirty="0" smtClean="0"/>
              <a:t>Obecný princip „chovat se čestně a dodržovat vnitřní řád“ – zákaz zneužití členských práv, tzv. korporační loajalita</a:t>
            </a:r>
          </a:p>
          <a:p>
            <a:r>
              <a:rPr lang="cs-CZ" dirty="0" smtClean="0"/>
              <a:t>Možnost autoritativní zrušení soudem, klesne-li počet členů pod zákonem stanovený počet</a:t>
            </a:r>
          </a:p>
          <a:p>
            <a:r>
              <a:rPr lang="cs-CZ" dirty="0" smtClean="0"/>
              <a:t>Reflexní škoda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FUNDACE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cs-CZ" dirty="0" smtClean="0"/>
              <a:t>KONCEPCE:</a:t>
            </a:r>
          </a:p>
          <a:p>
            <a:pPr marL="514350" indent="-514350">
              <a:buNone/>
            </a:pPr>
            <a:r>
              <a:rPr lang="cs-CZ" dirty="0" smtClean="0"/>
              <a:t>- Začlenění do NOZ, Oddíl 3  - Fundace – značný rozsah cca 300 paragrafů (+ obsáhlá úprava právnických osob)</a:t>
            </a:r>
          </a:p>
          <a:p>
            <a:pPr marL="0" indent="0">
              <a:buFontTx/>
              <a:buChar char="-"/>
            </a:pPr>
            <a:r>
              <a:rPr lang="cs-CZ" u="sng" dirty="0" smtClean="0"/>
              <a:t>Oddělení úprava nadací a nadačních fondů</a:t>
            </a:r>
          </a:p>
          <a:p>
            <a:pPr marL="0" indent="0">
              <a:buFontTx/>
              <a:buChar char="-"/>
            </a:pPr>
            <a:r>
              <a:rPr lang="cs-CZ" u="sng" dirty="0" smtClean="0"/>
              <a:t>Vyšší respekt vůli zakladatele</a:t>
            </a:r>
            <a:r>
              <a:rPr lang="cs-CZ" dirty="0" smtClean="0"/>
              <a:t>, rozšíření účelu</a:t>
            </a:r>
          </a:p>
          <a:p>
            <a:pPr marL="0" indent="0">
              <a:buFontTx/>
              <a:buChar char="-"/>
            </a:pPr>
            <a:r>
              <a:rPr lang="cs-CZ" dirty="0" smtClean="0"/>
              <a:t> Inspirován stávajícím zákonem o nadacích a nadačních fondech ALE!  mnohé jinak, </a:t>
            </a:r>
            <a:r>
              <a:rPr lang="cs-CZ" u="sng" dirty="0" smtClean="0"/>
              <a:t>liberalizace</a:t>
            </a:r>
          </a:p>
          <a:p>
            <a:pPr marL="0" indent="0">
              <a:buFontTx/>
              <a:buChar char="-"/>
            </a:pPr>
            <a:r>
              <a:rPr lang="cs-CZ" dirty="0" smtClean="0"/>
              <a:t>Rozšíření možné využitelnosti = </a:t>
            </a:r>
            <a:r>
              <a:rPr lang="cs-CZ" u="sng" dirty="0" smtClean="0"/>
              <a:t>využití nadačního potenciálu</a:t>
            </a:r>
          </a:p>
          <a:p>
            <a:pPr marL="0" indent="0">
              <a:buFontTx/>
              <a:buChar char="-"/>
            </a:pPr>
            <a:r>
              <a:rPr lang="cs-CZ" u="sng" dirty="0" smtClean="0"/>
              <a:t>Funkční podobnost se </a:t>
            </a:r>
            <a:r>
              <a:rPr lang="cs-CZ" u="sng" err="1" smtClean="0"/>
              <a:t>svěřenským</a:t>
            </a:r>
            <a:r>
              <a:rPr lang="cs-CZ" u="sng" smtClean="0"/>
              <a:t> fondem</a:t>
            </a:r>
            <a:endParaRPr lang="cs-CZ" u="sng" dirty="0" smtClean="0"/>
          </a:p>
        </p:txBody>
      </p:sp>
    </p:spTree>
    <p:extLst>
      <p:ext uri="{BB962C8B-B14F-4D97-AF65-F5344CB8AC3E}">
        <p14:creationId xmlns:p14="http://schemas.microsoft.com/office/powerpoint/2010/main" val="1357056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ÚSTAVY (§ 402)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Ústav: právnická osoba ustavená za účelem provozování činnost užitečné společensky nebo hospodářky s využitím své osobní a majetkové složky. </a:t>
            </a:r>
          </a:p>
          <a:p>
            <a:r>
              <a:rPr lang="cs-CZ" dirty="0" smtClean="0"/>
              <a:t>Ústav provozuje činnost, jejíž výsledky jsou každému rovnocenně dostupné za podmínek předem stanovených</a:t>
            </a:r>
          </a:p>
          <a:p>
            <a:r>
              <a:rPr lang="cs-CZ" dirty="0" smtClean="0"/>
              <a:t>„obdobná použitelnost“ úpravy nadací</a:t>
            </a:r>
          </a:p>
        </p:txBody>
      </p:sp>
    </p:spTree>
    <p:extLst>
      <p:ext uri="{BB962C8B-B14F-4D97-AF65-F5344CB8AC3E}">
        <p14:creationId xmlns:p14="http://schemas.microsoft.com/office/powerpoint/2010/main" val="7583142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 prospěšné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Nadále se řídí dosavadními předpisy § 3050 NOZ</a:t>
            </a:r>
          </a:p>
          <a:p>
            <a:r>
              <a:rPr lang="cs-CZ" dirty="0" smtClean="0"/>
              <a:t>Možnost transformace dnešních obecně </a:t>
            </a:r>
          </a:p>
          <a:p>
            <a:pPr marL="0" indent="0">
              <a:buNone/>
            </a:pPr>
            <a:r>
              <a:rPr lang="cs-CZ" dirty="0" smtClean="0"/>
              <a:t>prospěšných společností na ústav, nadaci nebo nadační fond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5615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Přechodná ustanovení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4911741"/>
          </a:xfrm>
        </p:spPr>
        <p:txBody>
          <a:bodyPr>
            <a:noAutofit/>
          </a:bodyPr>
          <a:lstStyle/>
          <a:p>
            <a:pPr lvl="0"/>
            <a:r>
              <a:rPr lang="cs-CZ" sz="2400" dirty="0" smtClean="0"/>
              <a:t>nová zákonná úprava osobního statusu právnických osob dopadá ode dne účinnosti nového zákona i na právní poměry dosud trvající</a:t>
            </a:r>
          </a:p>
          <a:p>
            <a:pPr lvl="0"/>
            <a:r>
              <a:rPr lang="cs-CZ" sz="2400" dirty="0" smtClean="0"/>
              <a:t>občanská sdružení, nadace a nadační fondy se ex </a:t>
            </a:r>
            <a:r>
              <a:rPr lang="cs-CZ" sz="2400" dirty="0" err="1" smtClean="0"/>
              <a:t>lege</a:t>
            </a:r>
            <a:r>
              <a:rPr lang="cs-CZ" sz="2400" dirty="0" smtClean="0"/>
              <a:t> podřizují nové úpravě, ostatní nikoliv</a:t>
            </a:r>
          </a:p>
          <a:p>
            <a:pPr lvl="0"/>
            <a:r>
              <a:rPr lang="cs-CZ" sz="2400" dirty="0" smtClean="0"/>
              <a:t>Organizační složky sdružení se stávají pobočnými spolky (§ 3045) </a:t>
            </a:r>
          </a:p>
          <a:p>
            <a:pPr lvl="0"/>
            <a:r>
              <a:rPr lang="cs-CZ" sz="2400" dirty="0" smtClean="0"/>
              <a:t>nutnost přizpůsobit společenskou smlouvu či statut (§ 3041 odst. 2)</a:t>
            </a:r>
          </a:p>
          <a:p>
            <a:pPr lvl="1"/>
            <a:r>
              <a:rPr lang="cs-CZ" sz="2400" dirty="0" smtClean="0"/>
              <a:t>rozpor s kogentním pravidlem – pozbývá závaznost účinností</a:t>
            </a:r>
          </a:p>
          <a:p>
            <a:pPr lvl="1"/>
            <a:r>
              <a:rPr lang="cs-CZ" sz="2400" dirty="0" smtClean="0"/>
              <a:t>lhůta 3 roky k nápravě</a:t>
            </a:r>
          </a:p>
          <a:p>
            <a:pPr lvl="2"/>
            <a:r>
              <a:rPr lang="cs-CZ" dirty="0" smtClean="0"/>
              <a:t>neučiní-li to – může dojít až ke zrušení PO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Přechodná ustanovení k ZOK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lhůta 6 měsíců ke přizpůsobení (§ 777 ZOK)</a:t>
            </a:r>
          </a:p>
          <a:p>
            <a:pPr lvl="1"/>
            <a:r>
              <a:rPr lang="cs-CZ" dirty="0" smtClean="0"/>
              <a:t>režim práv a povinnosti společníků podle dosavadních dispositivních pravidel obchodního zákoníku</a:t>
            </a:r>
          </a:p>
          <a:p>
            <a:pPr lvl="1"/>
            <a:r>
              <a:rPr lang="cs-CZ" dirty="0" smtClean="0"/>
              <a:t>možnost generálního </a:t>
            </a:r>
            <a:r>
              <a:rPr lang="cs-CZ" dirty="0" err="1" smtClean="0"/>
              <a:t>opt</a:t>
            </a:r>
            <a:r>
              <a:rPr lang="cs-CZ" dirty="0" smtClean="0"/>
              <a:t>-inu s jeho registrací v obchodním rejstříku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Pro obchodní korporace i přechodná ustanovení k NOZ (lhůta 3 roky)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A to je vše….</a:t>
            </a:r>
          </a:p>
          <a:p>
            <a:pPr>
              <a:buNone/>
            </a:pPr>
            <a:r>
              <a:rPr lang="cs-CZ" smtClean="0"/>
              <a:t>			</a:t>
            </a:r>
          </a:p>
          <a:p>
            <a:pPr>
              <a:buNone/>
            </a:pPr>
            <a:r>
              <a:rPr lang="cs-CZ" smtClean="0"/>
              <a:t>			Děkuji za pozornost!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mtClean="0"/>
              <a:t>			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mtClean="0"/>
              <a:t>		email: katerina.ronovska(at)law.muni.cz</a:t>
            </a:r>
            <a:r>
              <a:rPr lang="cs-CZ" b="1" smtClean="0">
                <a:latin typeface="Times New Roman"/>
                <a:ea typeface="Calibri"/>
                <a:cs typeface="Times New Roman"/>
              </a:rPr>
              <a:t> </a:t>
            </a:r>
          </a:p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72400" cy="50405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PRÁVNÍ OSOBNOST PRÁVNICKÉ OSOBY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04056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§ 118: PO má </a:t>
            </a:r>
            <a:r>
              <a:rPr lang="cs-CZ" u="sng" dirty="0" smtClean="0"/>
              <a:t>právní osobnost </a:t>
            </a:r>
            <a:r>
              <a:rPr lang="cs-CZ" dirty="0" smtClean="0"/>
              <a:t>(§ 15 odst. 1) od svého vzniku do zániku</a:t>
            </a:r>
          </a:p>
          <a:p>
            <a:pPr eaLnBrk="1" hangingPunct="1"/>
            <a:r>
              <a:rPr lang="cs-CZ" dirty="0" smtClean="0"/>
              <a:t>§ 17/2: „Zřídí-li někdo právo nebo uloží povinnost tomu, co osobou není, </a:t>
            </a:r>
            <a:r>
              <a:rPr lang="cs-CZ" u="sng" dirty="0" smtClean="0"/>
              <a:t>přičte se právo nebo povinnost osobě</a:t>
            </a:r>
            <a:r>
              <a:rPr lang="cs-CZ" dirty="0" smtClean="0"/>
              <a:t>, které podle povahy právního jednání náleží.“</a:t>
            </a:r>
          </a:p>
          <a:p>
            <a:pPr eaLnBrk="1" hangingPunct="1"/>
            <a:r>
              <a:rPr lang="cs-CZ" dirty="0" smtClean="0"/>
              <a:t>§ 20 odst. 1 věta druhá: Právnická osoba může </a:t>
            </a:r>
            <a:r>
              <a:rPr lang="cs-CZ" u="sng" dirty="0" smtClean="0"/>
              <a:t>bez zřetele na předmět své činnosti mít práva a povinnosti, </a:t>
            </a:r>
            <a:r>
              <a:rPr lang="pt-BR" u="sng" dirty="0" smtClean="0"/>
              <a:t>které se slu</a:t>
            </a:r>
            <a:r>
              <a:rPr lang="cs-CZ" u="sng" dirty="0" smtClean="0"/>
              <a:t>č</a:t>
            </a:r>
            <a:r>
              <a:rPr lang="pt-BR" u="sng" dirty="0" smtClean="0"/>
              <a:t>ují s její právní povahou</a:t>
            </a:r>
            <a:r>
              <a:rPr lang="cs-CZ" u="sng" dirty="0" smtClean="0"/>
              <a:t>.</a:t>
            </a:r>
          </a:p>
          <a:p>
            <a:pPr eaLnBrk="1" hangingPunct="1"/>
            <a:r>
              <a:rPr lang="cs-CZ" dirty="0" smtClean="0"/>
              <a:t>Účel: soukromý nebo veřejný, veřejná prospěšnost</a:t>
            </a:r>
          </a:p>
          <a:p>
            <a:pPr eaLnBrk="1" hangingPunct="1"/>
            <a:r>
              <a:rPr lang="cs-CZ" u="sng" dirty="0" smtClean="0"/>
              <a:t>Jednání </a:t>
            </a:r>
            <a:r>
              <a:rPr lang="cs-CZ" u="sng" dirty="0"/>
              <a:t>za PO je v NOZ chápáno jako zastupování </a:t>
            </a:r>
            <a:r>
              <a:rPr lang="cs-CZ" dirty="0"/>
              <a:t>(§ 161, </a:t>
            </a:r>
            <a:r>
              <a:rPr lang="cs-CZ" dirty="0" smtClean="0"/>
              <a:t>162), dobrá víra členů orgánů se přičítá právnické osobě</a:t>
            </a:r>
          </a:p>
          <a:p>
            <a:pPr eaLnBrk="1" hangingPunct="1"/>
            <a:r>
              <a:rPr lang="cs-CZ" dirty="0" smtClean="0"/>
              <a:t>Orgány PO za ni </a:t>
            </a:r>
            <a:r>
              <a:rPr lang="cs-CZ" u="sng" dirty="0" smtClean="0"/>
              <a:t>rozhodují a nahrazují její vůli </a:t>
            </a:r>
            <a:r>
              <a:rPr lang="cs-CZ" dirty="0" smtClean="0"/>
              <a:t>(§ 151 odst. 1)</a:t>
            </a:r>
          </a:p>
          <a:p>
            <a:pPr eaLnBrk="1" hangingPunct="1"/>
            <a:r>
              <a:rPr lang="cs-CZ" dirty="0" smtClean="0"/>
              <a:t>Orgánem PO může být </a:t>
            </a:r>
            <a:r>
              <a:rPr lang="cs-CZ" u="sng" dirty="0" smtClean="0"/>
              <a:t>i právnická osoba </a:t>
            </a:r>
            <a:r>
              <a:rPr lang="cs-CZ" dirty="0" smtClean="0"/>
              <a:t>(na konci vždy člověk)</a:t>
            </a:r>
          </a:p>
          <a:p>
            <a:pPr marL="0" indent="0" eaLnBrk="1" hangingPunct="1">
              <a:buNone/>
            </a:pPr>
            <a:endParaRPr lang="cs-CZ" dirty="0"/>
          </a:p>
          <a:p>
            <a:pPr eaLnBrk="1" hangingPunct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3259ECE-6694-4EC9-84F3-23D37FFB023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785786" y="714356"/>
            <a:ext cx="7772400" cy="5016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Podstatné znaky právnické osoby dle NOZ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3239"/>
            <a:ext cx="7772921" cy="432005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/>
              <a:t>Obecné: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Vliv státu a práva na vznik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Právní osobnost ( tj. právní subjektivita)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Účel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Organizační struktura (alespoň minimální)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Majetková samostatnost a samostatná majetková odpovědnost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/>
              <a:t>Identifikační: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Název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Sídlo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„Národnost</a:t>
            </a:r>
            <a:r>
              <a:rPr lang="cs-CZ" sz="2800" dirty="0"/>
              <a:t>“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endParaRPr lang="cs-CZ" sz="2800" dirty="0" smtClean="0"/>
          </a:p>
          <a:p>
            <a:pPr marL="533400" indent="-53340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69338EE-B7F0-4D2B-8EE5-B7EF4946FCC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Právnická osoba v 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§ 20 odst. 1: Právnická </a:t>
            </a:r>
            <a:r>
              <a:rPr lang="cs-CZ" dirty="0"/>
              <a:t>osoba je organizovaný útvar, </a:t>
            </a:r>
            <a:r>
              <a:rPr lang="cs-CZ" dirty="0" smtClean="0"/>
              <a:t>o kterém </a:t>
            </a:r>
            <a:r>
              <a:rPr lang="cs-CZ" u="sng" dirty="0" smtClean="0"/>
              <a:t>zákon stanoví</a:t>
            </a:r>
            <a:r>
              <a:rPr lang="cs-CZ" dirty="0" smtClean="0"/>
              <a:t>, že má  právní osobnost, nebo jehož právní osobnost </a:t>
            </a:r>
            <a:r>
              <a:rPr lang="cs-CZ" u="sng" dirty="0" smtClean="0"/>
              <a:t>zákon uzná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§ 22 odst. 2: PO </a:t>
            </a:r>
            <a:r>
              <a:rPr lang="cs-CZ" dirty="0" smtClean="0"/>
              <a:t>v postavení jako </a:t>
            </a:r>
            <a:r>
              <a:rPr lang="cs-CZ" u="sng" dirty="0"/>
              <a:t>osoba </a:t>
            </a:r>
            <a:r>
              <a:rPr lang="cs-CZ" u="sng" dirty="0" smtClean="0"/>
              <a:t>blízká </a:t>
            </a:r>
            <a:r>
              <a:rPr lang="cs-CZ" dirty="0" smtClean="0"/>
              <a:t>, </a:t>
            </a:r>
            <a:r>
              <a:rPr lang="cs-CZ" dirty="0"/>
              <a:t>promítnutí </a:t>
            </a:r>
            <a:r>
              <a:rPr lang="cs-CZ" dirty="0" smtClean="0"/>
              <a:t>judikatury </a:t>
            </a:r>
            <a:r>
              <a:rPr lang="cs-CZ" dirty="0"/>
              <a:t>do </a:t>
            </a:r>
            <a:r>
              <a:rPr lang="cs-CZ" dirty="0" smtClean="0"/>
              <a:t>textu zákona</a:t>
            </a:r>
          </a:p>
          <a:p>
            <a:pPr marL="0" indent="0">
              <a:buNone/>
            </a:pPr>
            <a:r>
              <a:rPr lang="cs-CZ" dirty="0" smtClean="0"/>
              <a:t>(právnická osoba </a:t>
            </a:r>
            <a:r>
              <a:rPr lang="cs-CZ" u="sng" dirty="0" smtClean="0"/>
              <a:t>není osoba blízká</a:t>
            </a:r>
            <a:r>
              <a:rPr lang="cs-CZ" dirty="0" smtClean="0"/>
              <a:t>!!!)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97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Právnické osoby veřejného práva a stát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§ 20 odst. 2: „Právnické osoby veřejného práva podléhají zákonům, podle nichž byly zřízeny; stanovení občanského zákoníku se </a:t>
            </a:r>
            <a:r>
              <a:rPr lang="cs-CZ" sz="2400" u="sng" dirty="0" smtClean="0"/>
              <a:t>použijí jen tehdy, slučuje-li se o s jejich povahou.“</a:t>
            </a:r>
          </a:p>
          <a:p>
            <a:r>
              <a:rPr lang="cs-CZ" sz="2400" dirty="0" smtClean="0"/>
              <a:t>§ 3029/ 2: nestanoví-li NOZ jinak, </a:t>
            </a:r>
            <a:r>
              <a:rPr lang="cs-CZ" sz="2400" u="sng" dirty="0" smtClean="0"/>
              <a:t>nejsou dotčena ustanovení právních předpisů z oboru práva veřejného</a:t>
            </a:r>
            <a:r>
              <a:rPr lang="cs-CZ" sz="2400" dirty="0" smtClean="0"/>
              <a:t>, jakožto i ustanovení jiných právních předpisů upravujících zvláštní soukromá práva.</a:t>
            </a:r>
          </a:p>
          <a:p>
            <a:r>
              <a:rPr lang="cs-CZ" sz="2400" dirty="0" smtClean="0"/>
              <a:t>§ 21: „Stát se v oblasti soukromého práva </a:t>
            </a:r>
            <a:r>
              <a:rPr lang="cs-CZ" sz="2400" u="sng" dirty="0" smtClean="0"/>
              <a:t>považuje za právnickou osobu</a:t>
            </a:r>
            <a:r>
              <a:rPr lang="cs-CZ" sz="2400" dirty="0" smtClean="0"/>
              <a:t>. Jiný právní předpis stanoví, jak stát právně jedná.“</a:t>
            </a:r>
          </a:p>
          <a:p>
            <a:pPr>
              <a:buNone/>
            </a:pP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D614-7AD2-4B77-AB7D-692315492B9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USTAVENÍ </a:t>
            </a:r>
            <a:r>
              <a:rPr lang="cs-CZ" dirty="0"/>
              <a:t>P</a:t>
            </a:r>
            <a:r>
              <a:rPr lang="cs-CZ" dirty="0" smtClean="0"/>
              <a:t>RÁVNICKÉ OSOBY § 122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844824"/>
            <a:ext cx="7772400" cy="4357687"/>
          </a:xfrm>
        </p:spPr>
        <p:txBody>
          <a:bodyPr>
            <a:normAutofit lnSpcReduction="10000"/>
          </a:bodyPr>
          <a:lstStyle/>
          <a:p>
            <a:pPr lvl="1"/>
            <a:r>
              <a:rPr lang="cs-CZ" sz="2400" u="sng" dirty="0" smtClean="0"/>
              <a:t>zakladatelské právní jednání </a:t>
            </a:r>
            <a:r>
              <a:rPr lang="cs-CZ" sz="2400" dirty="0" smtClean="0"/>
              <a:t>– min. obsahu (§ 123) </a:t>
            </a:r>
          </a:p>
          <a:p>
            <a:pPr lvl="1">
              <a:buNone/>
            </a:pPr>
            <a:r>
              <a:rPr lang="cs-CZ" sz="2400" dirty="0" smtClean="0"/>
              <a:t>Obecné: název, sídlo, předmět, statutární orgán a určí, kdo jsou jeho první členové (lex </a:t>
            </a:r>
            <a:r>
              <a:rPr lang="cs-CZ" sz="2400" dirty="0" err="1" smtClean="0"/>
              <a:t>specialis</a:t>
            </a:r>
            <a:r>
              <a:rPr lang="cs-CZ" sz="2400" dirty="0" smtClean="0"/>
              <a:t> zejména ZOK)</a:t>
            </a:r>
          </a:p>
          <a:p>
            <a:pPr lvl="2"/>
            <a:r>
              <a:rPr lang="cs-CZ" sz="2400" dirty="0"/>
              <a:t>p</a:t>
            </a:r>
            <a:r>
              <a:rPr lang="cs-CZ" sz="2400" dirty="0" smtClean="0"/>
              <a:t>řijetí stanov nebo uzavření jiné smlouvy (více osob) - § 125</a:t>
            </a:r>
          </a:p>
          <a:p>
            <a:pPr lvl="2"/>
            <a:r>
              <a:rPr lang="cs-CZ" sz="2400" dirty="0"/>
              <a:t>z</a:t>
            </a:r>
            <a:r>
              <a:rPr lang="cs-CZ" sz="2400" dirty="0" smtClean="0"/>
              <a:t>akladatelská listina (když to připustí zákon – 1 osoba  - nadace, jednočlenná obchodní společnost)</a:t>
            </a:r>
          </a:p>
          <a:p>
            <a:pPr lvl="2"/>
            <a:r>
              <a:rPr lang="cs-CZ" sz="2400" dirty="0" smtClean="0"/>
              <a:t>ZOK - pravidla doplňuje, modifikuje</a:t>
            </a:r>
          </a:p>
          <a:p>
            <a:pPr lvl="1"/>
            <a:r>
              <a:rPr lang="cs-CZ" sz="2400" dirty="0" smtClean="0"/>
              <a:t>Zákon (ČT, ČTK, VZP, AK ČR)</a:t>
            </a:r>
          </a:p>
          <a:p>
            <a:pPr lvl="1"/>
            <a:r>
              <a:rPr lang="cs-CZ" sz="2400" dirty="0"/>
              <a:t>j</a:t>
            </a:r>
            <a:r>
              <a:rPr lang="cs-CZ" sz="2400" dirty="0" smtClean="0"/>
              <a:t>iný způsob stanovený jiným předpisem (§ 122)- příspěvková organizace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200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JEDNÁNÍ MEZI ZALOŽENÍM A VZNIKEM § 127 </a:t>
            </a:r>
            <a:endParaRPr lang="cs-CZ" sz="3600" dirty="0"/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endParaRPr lang="cs-CZ" dirty="0" smtClean="0"/>
          </a:p>
          <a:p>
            <a:pPr marL="0" indent="0" eaLnBrk="1" hangingPunct="1">
              <a:buNone/>
            </a:pPr>
            <a:r>
              <a:rPr lang="cs-CZ" dirty="0" smtClean="0"/>
              <a:t>- Lze jednat „jménem“ PO</a:t>
            </a:r>
            <a:r>
              <a:rPr lang="cs-CZ" dirty="0" smtClean="0">
                <a:latin typeface="Arial" charset="0"/>
              </a:rPr>
              <a:t>;</a:t>
            </a:r>
            <a:r>
              <a:rPr lang="cs-CZ" dirty="0" smtClean="0"/>
              <a:t> kdo jedná, je zavázán sám, více osob solidárně</a:t>
            </a:r>
          </a:p>
          <a:p>
            <a:pPr marL="0" indent="0" eaLnBrk="1" hangingPunct="1">
              <a:buNone/>
            </a:pPr>
            <a:r>
              <a:rPr lang="cs-CZ" dirty="0" smtClean="0"/>
              <a:t>- Možnost PO převzít účinky jednání do 3 měsíců po vzniku a dát to najevo zúčastněným (nutný projev vůle PO)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B35F6E-A572-4FFF-9C1A-8067369352A2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VZNIK PRÁVNICKÉ OSOBY § 126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428736"/>
            <a:ext cx="7886776" cy="531221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Pravidlem </a:t>
            </a:r>
            <a:r>
              <a:rPr lang="cs-CZ" u="sng" dirty="0"/>
              <a:t>registrační </a:t>
            </a:r>
            <a:r>
              <a:rPr lang="cs-CZ" u="sng" dirty="0" smtClean="0"/>
              <a:t>princip; vznik dnem zápisu do veřejného rejstříku </a:t>
            </a:r>
          </a:p>
          <a:p>
            <a:pPr>
              <a:buFontTx/>
              <a:buChar char="-"/>
            </a:pPr>
            <a:r>
              <a:rPr lang="cs-CZ" dirty="0" smtClean="0"/>
              <a:t>výjimky</a:t>
            </a:r>
            <a:r>
              <a:rPr lang="cs-CZ" dirty="0"/>
              <a:t>:</a:t>
            </a:r>
          </a:p>
          <a:p>
            <a:pPr lvl="1">
              <a:buFontTx/>
              <a:buChar char="-"/>
            </a:pPr>
            <a:r>
              <a:rPr lang="cs-CZ" dirty="0" smtClean="0"/>
              <a:t>vznik </a:t>
            </a:r>
            <a:r>
              <a:rPr lang="cs-CZ" dirty="0"/>
              <a:t>zákonem </a:t>
            </a:r>
            <a:r>
              <a:rPr lang="cs-CZ" dirty="0" smtClean="0"/>
              <a:t>(účinností stanovením dne pozdějšího)</a:t>
            </a:r>
            <a:endParaRPr lang="cs-CZ" dirty="0"/>
          </a:p>
          <a:p>
            <a:pPr lvl="1">
              <a:buFontTx/>
              <a:buChar char="-"/>
            </a:pPr>
            <a:r>
              <a:rPr lang="cs-CZ" dirty="0" smtClean="0"/>
              <a:t>zákonné výjimky (odborové organizace § 3025/2 – </a:t>
            </a:r>
            <a:r>
              <a:rPr lang="cs-CZ" u="sng" dirty="0" smtClean="0"/>
              <a:t>princip evidenční</a:t>
            </a:r>
            <a:r>
              <a:rPr lang="cs-CZ" dirty="0" smtClean="0"/>
              <a:t>)</a:t>
            </a:r>
            <a:endParaRPr lang="cs-CZ" dirty="0"/>
          </a:p>
          <a:p>
            <a:pPr lvl="1">
              <a:buNone/>
            </a:pPr>
            <a:r>
              <a:rPr lang="cs-CZ" dirty="0" smtClean="0"/>
              <a:t>- v </a:t>
            </a:r>
            <a:r>
              <a:rPr lang="cs-CZ" dirty="0"/>
              <a:t>zákonem stanovených případech </a:t>
            </a:r>
            <a:r>
              <a:rPr lang="cs-CZ" u="sng" dirty="0" smtClean="0"/>
              <a:t>i princip koncesní </a:t>
            </a:r>
          </a:p>
          <a:p>
            <a:pPr marL="0" indent="0">
              <a:buNone/>
            </a:pPr>
            <a:r>
              <a:rPr lang="cs-CZ" dirty="0" smtClean="0"/>
              <a:t>Po vzniku PO:</a:t>
            </a:r>
          </a:p>
          <a:p>
            <a:pPr lvl="1">
              <a:buFontTx/>
              <a:buChar char="-"/>
            </a:pPr>
            <a:r>
              <a:rPr lang="cs-CZ" dirty="0" smtClean="0"/>
              <a:t> se </a:t>
            </a:r>
            <a:r>
              <a:rPr lang="cs-CZ" u="sng" dirty="0" smtClean="0"/>
              <a:t>nelze domáhat určení, že nevznikla </a:t>
            </a:r>
            <a:r>
              <a:rPr lang="cs-CZ" dirty="0" smtClean="0"/>
              <a:t>(ochrana práv 3 osob- § 128)</a:t>
            </a:r>
          </a:p>
          <a:p>
            <a:pPr lvl="1">
              <a:buFontTx/>
              <a:buChar char="-"/>
            </a:pPr>
            <a:r>
              <a:rPr lang="cs-CZ" dirty="0" smtClean="0"/>
              <a:t>lze prohlásit PO za neplatnou </a:t>
            </a:r>
            <a:r>
              <a:rPr lang="cs-CZ" dirty="0"/>
              <a:t>=</a:t>
            </a:r>
            <a:r>
              <a:rPr lang="cs-CZ" dirty="0" smtClean="0"/>
              <a:t> vstup do likvidace (důvody v § 129)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501582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4115</TotalTime>
  <Words>1802</Words>
  <Application>Microsoft Office PowerPoint</Application>
  <PresentationFormat>Předvádění na obrazovce (4:3)</PresentationFormat>
  <Paragraphs>262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29</vt:i4>
      </vt:variant>
    </vt:vector>
  </HeadingPairs>
  <TitlesOfParts>
    <vt:vector size="37" baseType="lpstr">
      <vt:lpstr>Arial</vt:lpstr>
      <vt:lpstr>Calibri</vt:lpstr>
      <vt:lpstr>Times New Roman</vt:lpstr>
      <vt:lpstr>Trebuchet MS</vt:lpstr>
      <vt:lpstr>Wingdings</vt:lpstr>
      <vt:lpstr>3558</vt:lpstr>
      <vt:lpstr>BÉŽOVÁ TITL</vt:lpstr>
      <vt:lpstr>Motiv systému Office</vt:lpstr>
      <vt:lpstr>Právnické osoby  Doc. JUDr. Kateřina Ronovská, Ph.D. </vt:lpstr>
      <vt:lpstr>Osnova:</vt:lpstr>
      <vt:lpstr>PRÁVNÍ OSOBNOST PRÁVNICKÉ OSOBY</vt:lpstr>
      <vt:lpstr>Podstatné znaky právnické osoby dle NOZ  </vt:lpstr>
      <vt:lpstr>Právnická osoba v OZ</vt:lpstr>
      <vt:lpstr>Právnické osoby veřejného práva a stát</vt:lpstr>
      <vt:lpstr>USTAVENÍ PRÁVNICKÉ OSOBY § 122 a násl.</vt:lpstr>
      <vt:lpstr>JEDNÁNÍ MEZI ZALOŽENÍM A VZNIKEM § 127 </vt:lpstr>
      <vt:lpstr>VZNIK PRÁVNICKÉ OSOBY § 126</vt:lpstr>
      <vt:lpstr>VEŘEJNÉ REJSTŘÍKY – OZ, VeřRej</vt:lpstr>
      <vt:lpstr>ÚČEL PRÁVNICKÉ OSOBY § 144 a násl.</vt:lpstr>
      <vt:lpstr>ORGÁNY PRÁVNICKÉ OSOBY § 151</vt:lpstr>
      <vt:lpstr> PRO ORGÁNY SPOLEČNĚ V NOZ:</vt:lpstr>
      <vt:lpstr>PÉČE ŘÁDNÉHO HOSPODÁŘE § 159 (loajalita, pečlivost, znalost)</vt:lpstr>
      <vt:lpstr> JEDNÁNÍ ZA PRÁVNICKOU OSOBU § 161-166 NOZ</vt:lpstr>
      <vt:lpstr>JEDNÁNÍ „ZA“ PRÁVNICKOU OSOBU</vt:lpstr>
      <vt:lpstr>§ 167: podmínky přičitatelnosti deliktu </vt:lpstr>
      <vt:lpstr>ZRUŠENÍ PRÁVNICKÉ OSOBY (§ 168)</vt:lpstr>
      <vt:lpstr>ZÁNIK PRÁVNICKÉ OSOBY</vt:lpstr>
      <vt:lpstr>Typologie právnických osob</vt:lpstr>
      <vt:lpstr>FUNDACE, SPOLKY, ÚSTAVY V OZ</vt:lpstr>
      <vt:lpstr>Koncepční uchopení</vt:lpstr>
      <vt:lpstr>KORPORACE </vt:lpstr>
      <vt:lpstr>FUNDACE</vt:lpstr>
      <vt:lpstr>ÚSTAVY (§ 402)</vt:lpstr>
      <vt:lpstr>Obecně prospěšné společnosti</vt:lpstr>
      <vt:lpstr>Přechodná ustanovení NOZ</vt:lpstr>
      <vt:lpstr>Přechodná ustanovení k ZOK</vt:lpstr>
      <vt:lpstr>Prezentace aplikace PowerPoint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 Právnické osoby</dc:title>
  <dc:creator>1412</dc:creator>
  <cp:lastModifiedBy>Kateřina Ronovská</cp:lastModifiedBy>
  <cp:revision>91</cp:revision>
  <cp:lastPrinted>2013-10-03T13:29:36Z</cp:lastPrinted>
  <dcterms:created xsi:type="dcterms:W3CDTF">2013-05-20T18:17:52Z</dcterms:created>
  <dcterms:modified xsi:type="dcterms:W3CDTF">2016-09-29T08:03:18Z</dcterms:modified>
</cp:coreProperties>
</file>