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61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309" r:id="rId12"/>
    <p:sldId id="311" r:id="rId13"/>
    <p:sldId id="346" r:id="rId14"/>
    <p:sldId id="358" r:id="rId15"/>
    <p:sldId id="364" r:id="rId16"/>
    <p:sldId id="372" r:id="rId17"/>
    <p:sldId id="362" r:id="rId18"/>
    <p:sldId id="391" r:id="rId19"/>
    <p:sldId id="392" r:id="rId20"/>
    <p:sldId id="367" r:id="rId21"/>
    <p:sldId id="395" r:id="rId22"/>
    <p:sldId id="351" r:id="rId23"/>
    <p:sldId id="280" r:id="rId24"/>
    <p:sldId id="385" r:id="rId25"/>
    <p:sldId id="403" r:id="rId26"/>
    <p:sldId id="370" r:id="rId27"/>
    <p:sldId id="371" r:id="rId28"/>
    <p:sldId id="373" r:id="rId29"/>
    <p:sldId id="323" r:id="rId30"/>
    <p:sldId id="368" r:id="rId31"/>
    <p:sldId id="389" r:id="rId32"/>
    <p:sldId id="369" r:id="rId33"/>
    <p:sldId id="399" r:id="rId34"/>
    <p:sldId id="375" r:id="rId35"/>
    <p:sldId id="386" r:id="rId36"/>
    <p:sldId id="292" r:id="rId37"/>
    <p:sldId id="396" r:id="rId38"/>
    <p:sldId id="379" r:id="rId39"/>
    <p:sldId id="380" r:id="rId40"/>
    <p:sldId id="397" r:id="rId41"/>
    <p:sldId id="381" r:id="rId42"/>
    <p:sldId id="400" r:id="rId43"/>
    <p:sldId id="382" r:id="rId44"/>
    <p:sldId id="402" r:id="rId45"/>
    <p:sldId id="401" r:id="rId46"/>
    <p:sldId id="383" r:id="rId47"/>
    <p:sldId id="384" r:id="rId48"/>
    <p:sldId id="398" r:id="rId49"/>
    <p:sldId id="353" r:id="rId50"/>
    <p:sldId id="286" r:id="rId51"/>
    <p:sldId id="287" r:id="rId52"/>
    <p:sldId id="288" r:id="rId53"/>
    <p:sldId id="290" r:id="rId54"/>
    <p:sldId id="291" r:id="rId55"/>
    <p:sldId id="340" r:id="rId56"/>
    <p:sldId id="377" r:id="rId57"/>
    <p:sldId id="378" r:id="rId58"/>
    <p:sldId id="269" r:id="rId59"/>
    <p:sldId id="315" r:id="rId6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9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 smtClean="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 smtClean="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 smtClean="0"/>
              <a:t>ochrany pověsti  nebo práv  jiných</a:t>
            </a:r>
            <a:r>
              <a:rPr lang="hu-HU" altLang="cs-CZ" sz="500" smtClean="0"/>
              <a:t> (...)</a:t>
            </a:r>
          </a:p>
          <a:p>
            <a:pPr eaLnBrk="1" hangingPunct="1"/>
            <a:endParaRPr lang="hu-HU" altLang="cs-CZ" smtClean="0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 smtClean="0"/>
              <a:t>Předpoklady uplatnění práva na ochranu osobnosti</a:t>
            </a:r>
            <a:r>
              <a:rPr lang="cs-CZ" altLang="cs-CZ" sz="1000" dirty="0" smtClean="0"/>
              <a:t> (</a:t>
            </a:r>
            <a:r>
              <a:rPr lang="cs-CZ" altLang="cs-CZ" sz="1000" dirty="0" err="1" smtClean="0"/>
              <a:t>rozh</a:t>
            </a:r>
            <a:r>
              <a:rPr lang="cs-CZ" altLang="cs-CZ" sz="1000" dirty="0" smtClean="0"/>
              <a:t>. </a:t>
            </a:r>
            <a:r>
              <a:rPr lang="cs-CZ" altLang="cs-CZ" sz="1000" dirty="0" err="1" smtClean="0"/>
              <a:t>Sp</a:t>
            </a:r>
            <a:r>
              <a:rPr lang="cs-CZ" altLang="cs-CZ" sz="1000" dirty="0" smtClean="0"/>
              <a:t>. Zn. 28 </a:t>
            </a:r>
            <a:r>
              <a:rPr lang="cs-CZ" altLang="cs-CZ" sz="1000" dirty="0" err="1" smtClean="0"/>
              <a:t>Cdo</a:t>
            </a:r>
            <a:r>
              <a:rPr lang="cs-CZ" altLang="cs-CZ" sz="1000" dirty="0" smtClean="0"/>
              <a:t> 1524/2002)</a:t>
            </a:r>
          </a:p>
          <a:p>
            <a:pPr eaLnBrk="1" hangingPunct="1"/>
            <a:r>
              <a:rPr lang="cs-CZ" altLang="cs-CZ" sz="1000" dirty="0" smtClean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 smtClean="0"/>
              <a:t>objektivně  způsobilý přivodit újmu na právech</a:t>
            </a:r>
            <a:r>
              <a:rPr lang="cs-CZ" altLang="cs-CZ" sz="1000" dirty="0" smtClean="0"/>
              <a:t> chráněných § 11 OZ.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b="1" dirty="0" smtClean="0"/>
              <a:t>Neoprávněnost zásahu do osobnostních práv</a:t>
            </a:r>
          </a:p>
          <a:p>
            <a:pPr eaLnBrk="1" hangingPunct="1"/>
            <a:r>
              <a:rPr lang="cs-CZ" altLang="cs-CZ" sz="1000" dirty="0" smtClean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dirty="0" smtClean="0"/>
              <a:t>Důkaz pravdy</a:t>
            </a:r>
          </a:p>
          <a:p>
            <a:pPr eaLnBrk="1" hangingPunct="1"/>
            <a:r>
              <a:rPr lang="cs-CZ" altLang="cs-CZ" sz="1000" dirty="0" smtClean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b="1" dirty="0" smtClean="0"/>
              <a:t>Oprávněnost kritiky</a:t>
            </a:r>
          </a:p>
          <a:p>
            <a:pPr eaLnBrk="1" hangingPunct="1"/>
            <a:r>
              <a:rPr lang="cs-CZ" altLang="cs-CZ" sz="1000" dirty="0" smtClean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 smtClean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endParaRPr lang="cs-CZ" altLang="cs-CZ" sz="1000" dirty="0" smtClean="0"/>
          </a:p>
          <a:p>
            <a:pPr eaLnBrk="1" hangingPunct="1"/>
            <a:endParaRPr lang="cs-CZ" alt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560F84-04A1-46D6-AD8A-A51EF4D53EFA}" type="slidenum">
              <a:rPr lang="cs-CZ" altLang="cs-CZ" smtClean="0"/>
              <a:pPr/>
              <a:t>51</a:t>
            </a:fld>
            <a:endParaRPr lang="cs-CZ" altLang="cs-CZ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4054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57</a:t>
            </a:fld>
            <a:endParaRPr lang="cs-CZ" altLang="cs-CZ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47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2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28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3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5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3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3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2B135-D460-4A31-A2D9-D00C9EBF1A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79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76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2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8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35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781300"/>
            <a:ext cx="7915275" cy="1409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6000" dirty="0" smtClean="0"/>
              <a:t>Ochrana osobnosti</a:t>
            </a:r>
            <a:br>
              <a:rPr lang="cs-CZ" altLang="cs-CZ" sz="6000" dirty="0" smtClean="0"/>
            </a:br>
            <a:r>
              <a:rPr lang="cs-CZ" altLang="cs-CZ" sz="6000" dirty="0" smtClean="0"/>
              <a:t/>
            </a:r>
            <a:br>
              <a:rPr lang="cs-CZ" altLang="cs-CZ" sz="6000" dirty="0" smtClean="0"/>
            </a:br>
            <a:endParaRPr lang="cs-CZ" altLang="cs-CZ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3857628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doc. JUDr. Kateřina Ronovská, Ph.D.		Právnická fakulta MU, Brno				2016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00735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Ústava: </a:t>
            </a:r>
            <a:r>
              <a:rPr lang="cs-CZ" altLang="cs-CZ" sz="2800" dirty="0" smtClean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LZPS: </a:t>
            </a:r>
            <a:r>
              <a:rPr lang="cs-CZ" altLang="cs-CZ" sz="2800" dirty="0" smtClean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…podle čl. 10 odst. 1 LZPS "každý má právo, aby byla zachována jeho lidská důstojnost, osobní čest, dobrá pověst a chráněno jeho jméno".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r>
              <a:rPr lang="cs-CZ" sz="4000" b="1" dirty="0" smtClean="0"/>
              <a:t>§ 3, § </a:t>
            </a:r>
            <a:r>
              <a:rPr lang="cs-CZ" sz="4000" b="1" dirty="0"/>
              <a:t>81 a násl. </a:t>
            </a:r>
            <a:r>
              <a:rPr lang="cs-CZ" sz="4000" b="1" dirty="0" smtClean="0"/>
              <a:t>OZ</a:t>
            </a:r>
            <a:r>
              <a:rPr lang="cs-CZ" sz="4000" b="1" dirty="0"/>
              <a:t>, a též § 2956, 2957 </a:t>
            </a:r>
            <a:r>
              <a:rPr lang="cs-CZ" sz="4000" b="1" dirty="0" smtClean="0"/>
              <a:t>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4000" b="1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/>
              <a:t>a další předpisy: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§ 21 a násl., zákona č. 101/2000 Sb., o ochraně osobních údajů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121/2000 Sb., o právu autorském, právech souvisejících s právem autorským a o změně některých zákonů (autorský zákon),</a:t>
            </a:r>
            <a:r>
              <a:rPr lang="cs-CZ" sz="1600" b="1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ZZŘS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DŮLEŽITÝ PRAMEN POZNÁNÍ: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JUDIKATURA ČESKÝ SOUDŮ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JUDIKATURA EVROPSKÉHO SOUDU PRO LIDSKÁ PRÁVA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4000" dirty="0" smtClean="0"/>
              <a:t>JMÉNO ČLOVĚKA A JEHO OCHRANA</a:t>
            </a:r>
            <a:br>
              <a:rPr lang="cs-CZ" altLang="cs-CZ" sz="4000" dirty="0" smtClean="0"/>
            </a:br>
            <a:r>
              <a:rPr lang="cs-CZ" altLang="cs-CZ" sz="4000" dirty="0" smtClean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u="sng" dirty="0" smtClean="0"/>
              <a:t>Statusový význam </a:t>
            </a:r>
            <a:r>
              <a:rPr lang="cs-CZ" altLang="cs-CZ" sz="2800" dirty="0" smtClean="0"/>
              <a:t>pro člověka, tradiční způsob identifikace/specifikum (člověk se s ním nerodí) – </a:t>
            </a:r>
            <a:r>
              <a:rPr lang="cs-CZ" altLang="cs-CZ" sz="2800" u="sng" dirty="0" smtClean="0"/>
              <a:t>není vrozené, tj. přirozené</a:t>
            </a:r>
          </a:p>
          <a:p>
            <a:pPr eaLnBrk="1" hangingPunct="1"/>
            <a:r>
              <a:rPr lang="cs-CZ" altLang="cs-CZ" sz="2800" u="sng" dirty="0" smtClean="0"/>
              <a:t>Svoboda člověka zvolit si pro </a:t>
            </a:r>
            <a:r>
              <a:rPr lang="cs-CZ" altLang="cs-CZ" sz="2800" i="1" u="sng" dirty="0" smtClean="0"/>
              <a:t>soukromý styk </a:t>
            </a:r>
            <a:r>
              <a:rPr lang="cs-CZ" altLang="cs-CZ" sz="2800" u="sng" dirty="0" smtClean="0"/>
              <a:t>vlastní označen</a:t>
            </a:r>
            <a:r>
              <a:rPr lang="cs-CZ" altLang="cs-CZ" sz="2800" dirty="0" smtClean="0"/>
              <a:t>í (jméno a příjmení) a nebýt jej zbaven (čl. 7 ÚP dítěte) – </a:t>
            </a:r>
            <a:r>
              <a:rPr lang="cs-CZ" altLang="cs-CZ" sz="2800" i="1" dirty="0" smtClean="0"/>
              <a:t>přirozené </a:t>
            </a:r>
            <a:r>
              <a:rPr lang="cs-CZ" altLang="cs-CZ" sz="2800" u="sng" dirty="0" smtClean="0"/>
              <a:t>právo na pojmenování</a:t>
            </a:r>
          </a:p>
          <a:p>
            <a:pPr eaLnBrk="1" hangingPunct="1"/>
            <a:r>
              <a:rPr lang="cs-CZ" altLang="cs-CZ" sz="2800" u="sng" dirty="0" smtClean="0"/>
              <a:t>Prolínání práva soukromého a veřejného </a:t>
            </a:r>
            <a:r>
              <a:rPr lang="cs-CZ" altLang="cs-CZ" sz="2800" dirty="0" smtClean="0"/>
              <a:t>(veřejný zájem na evidenci obyvatelstva, matriční pořádek , používání v </a:t>
            </a:r>
            <a:r>
              <a:rPr lang="cs-CZ" altLang="cs-CZ" sz="2800" u="sng" dirty="0" smtClean="0"/>
              <a:t>úředním </a:t>
            </a:r>
            <a:r>
              <a:rPr lang="cs-CZ" altLang="cs-CZ" sz="2800" dirty="0" smtClean="0"/>
              <a:t>styku)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 smtClean="0"/>
              <a:t>Aktivní legitimace k ochraně jména – </a:t>
            </a:r>
            <a:br>
              <a:rPr lang="cs-CZ" altLang="cs-CZ" sz="3600" dirty="0" smtClean="0"/>
            </a:br>
            <a:r>
              <a:rPr lang="cs-CZ" altLang="cs-CZ" sz="3600" dirty="0" smtClean="0"/>
              <a:t>§78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 smtClean="0"/>
              <a:t>Dotčený člověk</a:t>
            </a:r>
          </a:p>
          <a:p>
            <a:pPr>
              <a:defRPr/>
            </a:pPr>
            <a:endParaRPr lang="cs-CZ" sz="2400" u="sng" dirty="0" smtClean="0"/>
          </a:p>
          <a:p>
            <a:pPr>
              <a:defRPr/>
            </a:pPr>
            <a:r>
              <a:rPr lang="cs-CZ" sz="2400" u="sng" dirty="0" smtClean="0"/>
              <a:t>Manžel, potomek, předek, partner (tax.)</a:t>
            </a:r>
            <a:r>
              <a:rPr lang="cs-CZ" sz="2400" dirty="0" smtClean="0"/>
              <a:t> - vlastním jménem – (výjimka!)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 smtClean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a) </a:t>
            </a:r>
            <a:r>
              <a:rPr lang="cs-CZ" sz="2400" u="sng" dirty="0" smtClean="0"/>
              <a:t>v případě ztráty schopnosti/možnosti člověka samostatně chránit své právo</a:t>
            </a:r>
            <a:r>
              <a:rPr lang="cs-CZ" sz="2400" dirty="0" smtClean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b) nedal najevo (svéprávný), </a:t>
            </a:r>
            <a:r>
              <a:rPr lang="cs-CZ" sz="2400" u="sng" dirty="0" smtClean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</a:t>
            </a:r>
            <a:r>
              <a:rPr lang="cs-CZ" u="sng" dirty="0" smtClean="0"/>
              <a:t>(dědičné </a:t>
            </a:r>
            <a:r>
              <a:rPr lang="cs-CZ" u="sng" dirty="0"/>
              <a:t>příjmení § 860 a násl</a:t>
            </a:r>
            <a:r>
              <a:rPr lang="cs-CZ" u="sng" dirty="0" smtClean="0"/>
              <a:t>.):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 smtClean="0"/>
              <a:t>manžel</a:t>
            </a:r>
            <a:r>
              <a:rPr lang="cs-CZ" u="sng" dirty="0"/>
              <a:t>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– důležitý zájem </a:t>
            </a:r>
            <a:r>
              <a:rPr lang="cs-CZ" u="sng" dirty="0" smtClean="0"/>
              <a:t>rodiny (ochrana rodového jména)</a:t>
            </a:r>
            <a:endParaRPr lang="cs-CZ" u="sng" dirty="0"/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</a:t>
            </a:r>
            <a:r>
              <a:rPr lang="cs-CZ" dirty="0" smtClean="0"/>
              <a:t>člověka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i když </a:t>
            </a:r>
            <a:r>
              <a:rPr lang="cs-CZ" u="sng" dirty="0" smtClean="0"/>
              <a:t>nenese</a:t>
            </a:r>
            <a:r>
              <a:rPr lang="cs-CZ" dirty="0" smtClean="0"/>
              <a:t> stejné příjmení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 smtClean="0"/>
              <a:t>Přirozené právo zvolit si  vlastní  „jiné“ soukromé označe</a:t>
            </a:r>
            <a:r>
              <a:rPr lang="cs-CZ" altLang="cs-CZ" sz="1800" dirty="0" smtClean="0"/>
              <a:t>ní -  pro určitý obor i pro </a:t>
            </a:r>
            <a:r>
              <a:rPr lang="cs-CZ" altLang="cs-CZ" sz="1800" u="sng" dirty="0" smtClean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 smtClean="0"/>
              <a:t>Není legální definice v NOZ</a:t>
            </a:r>
            <a:r>
              <a:rPr lang="cs-CZ" altLang="cs-CZ" sz="1800" dirty="0" smtClean="0"/>
              <a:t> ani v jiném zákoně (</a:t>
            </a:r>
            <a:r>
              <a:rPr lang="cs-CZ" altLang="cs-CZ" sz="1800" u="sng" dirty="0" smtClean="0"/>
              <a:t>jakékoli označení </a:t>
            </a:r>
            <a:r>
              <a:rPr lang="cs-CZ" altLang="cs-CZ" sz="1800" dirty="0" smtClean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 smtClean="0"/>
              <a:t>Právní jednání  pod pseudonymem </a:t>
            </a:r>
            <a:r>
              <a:rPr lang="cs-CZ" altLang="cs-CZ" sz="1800" dirty="0" smtClean="0"/>
              <a:t>může být platné (kumulativně):</a:t>
            </a:r>
          </a:p>
          <a:p>
            <a:pPr>
              <a:buFontTx/>
              <a:buChar char="-"/>
              <a:defRPr/>
            </a:pPr>
            <a:r>
              <a:rPr lang="cs-CZ" altLang="cs-CZ" sz="1800" dirty="0" smtClean="0"/>
              <a:t>je-li zřejmé, kdo jednal</a:t>
            </a:r>
          </a:p>
          <a:p>
            <a:pPr>
              <a:buFontTx/>
              <a:buChar char="-"/>
              <a:defRPr/>
            </a:pPr>
            <a:r>
              <a:rPr lang="cs-CZ" altLang="cs-CZ" sz="1800" dirty="0" smtClean="0"/>
              <a:t>Nemůže-li mít druhá strana pochybnost o osobě jednajícího</a:t>
            </a:r>
          </a:p>
          <a:p>
            <a:pPr marL="0" indent="0">
              <a:buFont typeface="Arial" charset="0"/>
              <a:buNone/>
              <a:defRPr/>
            </a:pP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Vždy nutno respektovat </a:t>
            </a:r>
            <a:r>
              <a:rPr lang="cs-CZ" altLang="cs-CZ" sz="1800" u="sng" dirty="0" smtClean="0"/>
              <a:t>ochranu práv 3 osob </a:t>
            </a:r>
          </a:p>
          <a:p>
            <a:pPr>
              <a:defRPr/>
            </a:pPr>
            <a:r>
              <a:rPr lang="cs-CZ" altLang="cs-CZ" sz="1800" u="sng" dirty="0" smtClean="0"/>
              <a:t>následky  omylu (§ 583) nese kdo jedná pod pseudonymem</a:t>
            </a:r>
            <a:r>
              <a:rPr lang="cs-CZ" altLang="cs-CZ" sz="1800" dirty="0" smtClean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 smtClean="0"/>
              <a:t>Osobnostní ochrana pseudonymu (chráněný statek osobnostní), zvláštní úprava </a:t>
            </a:r>
            <a:r>
              <a:rPr lang="cs-CZ" altLang="cs-CZ" sz="1800" dirty="0" err="1" smtClean="0"/>
              <a:t>AutZ</a:t>
            </a:r>
            <a:r>
              <a:rPr lang="cs-CZ" altLang="cs-CZ" sz="1800" dirty="0" smtClean="0"/>
              <a:t> - souběh</a:t>
            </a:r>
          </a:p>
          <a:p>
            <a:pPr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800" dirty="0" smtClean="0"/>
          </a:p>
          <a:p>
            <a:pPr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smtClean="0"/>
              <a:t>OCHRANA OSOBNOSTI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3 odst. 1 </a:t>
            </a:r>
            <a:r>
              <a:rPr lang="cs-CZ" sz="2000" b="1" dirty="0" smtClean="0"/>
              <a:t>OZ</a:t>
            </a:r>
            <a:r>
              <a:rPr lang="cs-CZ" sz="2000" b="1" dirty="0"/>
              <a:t>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3 odst. 2 </a:t>
            </a:r>
            <a:r>
              <a:rPr lang="cs-CZ" sz="2000" b="1" dirty="0" smtClean="0"/>
              <a:t>OZ</a:t>
            </a:r>
            <a:r>
              <a:rPr lang="cs-CZ" sz="2000" b="1" dirty="0"/>
              <a:t>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81 </a:t>
            </a:r>
            <a:r>
              <a:rPr lang="cs-CZ" sz="2000" b="1" dirty="0" smtClean="0"/>
              <a:t>OZ</a:t>
            </a:r>
            <a:r>
              <a:rPr lang="cs-CZ" sz="2000" b="1" dirty="0"/>
              <a:t>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 smtClean="0"/>
              <a:t>OSNOVA:</a:t>
            </a:r>
            <a:r>
              <a:rPr lang="cs-CZ" sz="4000" u="sng" dirty="0" smtClean="0"/>
              <a:t/>
            </a:r>
            <a:br>
              <a:rPr lang="cs-CZ" sz="4000" u="sng" dirty="0" smtClean="0"/>
            </a:br>
            <a:endParaRPr lang="cs-CZ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18487" cy="50006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Soukromoprávní prostředky ochrany osobních údajů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OCHRANA OSOBNOSTI 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b="1" dirty="0" smtClean="0"/>
              <a:t>Kdo se může domáhat ochrany?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 smtClean="0"/>
              <a:t>- </a:t>
            </a:r>
            <a:r>
              <a:rPr lang="cs-CZ" altLang="cs-CZ" sz="2800" u="sng" dirty="0" smtClean="0"/>
              <a:t>dotčený člověk  (každý samostatně)</a:t>
            </a:r>
            <a:br>
              <a:rPr lang="cs-CZ" altLang="cs-CZ" sz="2800" u="sng" dirty="0" smtClean="0"/>
            </a:br>
            <a:endParaRPr lang="cs-CZ" altLang="cs-CZ" sz="2800" u="sng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 smtClean="0"/>
              <a:t>– </a:t>
            </a:r>
            <a:r>
              <a:rPr lang="cs-CZ" altLang="cs-CZ" sz="2800" u="sng" dirty="0" smtClean="0"/>
              <a:t>osoby blízké </a:t>
            </a:r>
            <a:r>
              <a:rPr lang="cs-CZ" altLang="cs-CZ" sz="2800" dirty="0" smtClean="0"/>
              <a:t>(postmortální ochrana § 82 odst. 2 NOZ),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u="sng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 smtClean="0"/>
              <a:t>- právnická osoba</a:t>
            </a:r>
            <a:r>
              <a:rPr lang="cs-CZ" altLang="cs-CZ" sz="2800" dirty="0" smtClean="0"/>
              <a:t>, týká-li se nedovolený zásah činnosti člověka v právnické osobě, § 83 odst. 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 smtClean="0"/>
              <a:t>u </a:t>
            </a:r>
            <a:r>
              <a:rPr lang="cs-CZ" altLang="cs-CZ" sz="2800" u="sng" dirty="0" smtClean="0"/>
              <a:t>jména je okruh takto vymezených osob </a:t>
            </a:r>
            <a:r>
              <a:rPr lang="cs-CZ" altLang="cs-CZ" sz="2800" dirty="0" smtClean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OCHRANA OSOBNOSTI V OZ</a:t>
            </a:r>
            <a:br>
              <a:rPr lang="cs-CZ" dirty="0" smtClean="0"/>
            </a:br>
            <a:r>
              <a:rPr lang="cs-CZ" dirty="0" smtClean="0"/>
              <a:t>(pasivní legitimace)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 smtClean="0"/>
              <a:t> Kdo může zasáhnout?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 smtClean="0"/>
              <a:t>- </a:t>
            </a:r>
            <a:r>
              <a:rPr lang="cs-CZ" sz="2800" dirty="0" smtClean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 smtClean="0"/>
              <a:t>více osob společně – společná odpovědnost za zásah do osobnostní sféry (vydavatel, novinář na volné noze apod.)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§ 81 odst. 1 OZ: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 smtClean="0"/>
              <a:t>„ Chráněna je osobnost člověka včetně všech jeho přirozených práv. Každý je povinen ctít svobodné rozhodnutí člověka žít podle svého</a:t>
            </a:r>
            <a:r>
              <a:rPr lang="cs-CZ" dirty="0" smtClean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Jeho projevy osobní povahy </a:t>
            </a:r>
            <a:r>
              <a:rPr lang="cs-CZ" dirty="0" err="1" smtClean="0"/>
              <a:t>atd</a:t>
            </a:r>
            <a:r>
              <a:rPr lang="cs-CZ" dirty="0" smtClean="0"/>
              <a:t>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smtClean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/>
              <a:t>Zásah se </a:t>
            </a:r>
            <a:r>
              <a:rPr lang="cs-CZ" sz="2800" b="1" u="sng" dirty="0" smtClean="0"/>
              <a:t>svolením</a:t>
            </a:r>
            <a:r>
              <a:rPr lang="cs-CZ" sz="2800" dirty="0" smtClean="0"/>
              <a:t> člověka (se </a:t>
            </a:r>
            <a:r>
              <a:rPr lang="cs-CZ" sz="2800" b="1" dirty="0" smtClean="0"/>
              <a:t>souhlasem</a:t>
            </a:r>
            <a:r>
              <a:rPr lang="cs-CZ" sz="2800" dirty="0" smtClean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u="sng" dirty="0" smtClean="0"/>
              <a:t>určitost</a:t>
            </a:r>
            <a:r>
              <a:rPr lang="cs-CZ" sz="2800" dirty="0" smtClean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kdo svolil - může </a:t>
            </a:r>
            <a:r>
              <a:rPr lang="cs-CZ" sz="2800" u="sng" dirty="0" smtClean="0"/>
              <a:t>odvolat souhlas (limity)</a:t>
            </a:r>
            <a:endParaRPr lang="cs-CZ" sz="28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Zákonné licence (bez souhlasu)</a:t>
            </a:r>
            <a:br>
              <a:rPr lang="cs-CZ" b="1" dirty="0" smtClean="0"/>
            </a:br>
            <a:r>
              <a:rPr lang="cs-CZ" dirty="0" smtClean="0"/>
              <a:t> (podoba a soukromí)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</a:t>
            </a:r>
            <a:r>
              <a:rPr lang="cs-CZ" sz="3100" b="1" dirty="0" smtClean="0"/>
              <a:t>licence (rozšíření)</a:t>
            </a:r>
            <a:r>
              <a:rPr lang="cs-CZ" sz="3100" dirty="0" smtClean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 smtClean="0"/>
              <a:t>Zákonná licence k ochraně práva nebo jiných chráněných zájmů třetích osob </a:t>
            </a:r>
            <a:r>
              <a:rPr lang="cs-CZ" sz="3100" dirty="0" smtClean="0"/>
              <a:t>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900" b="1" dirty="0" smtClean="0"/>
              <a:t>zákonná úřední licence § </a:t>
            </a:r>
            <a:r>
              <a:rPr lang="cs-CZ" sz="2900" dirty="0" smtClean="0"/>
              <a:t>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 smtClean="0"/>
              <a:t>Zákonná licence vystoupí-li někdo veřejně v záležitosti veřejného zájmu § 88 odst. 2 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NOZ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NOZ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Zákonné licence - §90 OZ – limity: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Použití </a:t>
            </a:r>
            <a:r>
              <a:rPr lang="cs-CZ" sz="2400" dirty="0"/>
              <a:t>(pořízení) těchto chráněných </a:t>
            </a:r>
            <a:r>
              <a:rPr lang="cs-CZ" sz="2400" dirty="0" smtClean="0"/>
              <a:t>hodnot (pevné limity):</a:t>
            </a:r>
            <a:endParaRPr lang="cs-CZ" sz="2400" dirty="0"/>
          </a:p>
          <a:p>
            <a:pPr>
              <a:lnSpc>
                <a:spcPct val="80000"/>
              </a:lnSpc>
              <a:defRPr/>
            </a:pPr>
            <a:endParaRPr lang="cs-CZ" sz="24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nesmí </a:t>
            </a:r>
            <a:r>
              <a:rPr lang="cs-CZ" sz="2400" b="1" dirty="0"/>
              <a:t>být nepřiměřeným způsobem a v rozporu s</a:t>
            </a:r>
            <a:r>
              <a:rPr lang="cs-CZ" sz="2400" dirty="0"/>
              <a:t>  </a:t>
            </a:r>
            <a:r>
              <a:rPr lang="cs-CZ" sz="2400" b="1" dirty="0"/>
              <a:t>oprávněnými zájmy člověka</a:t>
            </a:r>
          </a:p>
          <a:p>
            <a:pPr>
              <a:lnSpc>
                <a:spcPct val="80000"/>
              </a:lnSpc>
              <a:defRPr/>
            </a:pPr>
            <a:endParaRPr lang="cs-CZ" sz="24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v</a:t>
            </a:r>
            <a:r>
              <a:rPr lang="cs-CZ" sz="2400" b="1" dirty="0"/>
              <a:t> případě pochybností vykládat restriktivně</a:t>
            </a:r>
            <a:r>
              <a:rPr lang="cs-CZ" sz="24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musí </a:t>
            </a:r>
            <a:r>
              <a:rPr lang="cs-CZ" sz="2400" dirty="0"/>
              <a:t>být vždy zaručena základní ochrana důstojné existence člověka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6871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125538"/>
            <a:ext cx="8362950" cy="5000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88 odst. 1 NOZ: PODOBIZNA</a:t>
            </a:r>
            <a:r>
              <a:rPr lang="cs-CZ" dirty="0"/>
              <a:t>, ZVUKOVÝ A OBRAZOVÝ ZÁZNAM (NE PÍSEMNOST OSOBNÍ </a:t>
            </a:r>
            <a:r>
              <a:rPr lang="cs-CZ" dirty="0" smtClean="0"/>
              <a:t>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</a:t>
            </a:r>
            <a:r>
              <a:rPr lang="cs-CZ" i="1" dirty="0" smtClean="0"/>
              <a:t>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ÚŘEDNÍ a V PŘÍPADĚ, ŽE NĚKDO VYSTOUÍ V ZÁLEŽITOSTI VEŘEJNÉHO ZÁJMU</a:t>
            </a: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NOZ </a:t>
            </a:r>
            <a:r>
              <a:rPr lang="cs-CZ" dirty="0" smtClean="0"/>
              <a:t> PODOBIZNA, ZVUKOVÝ A OBRAZOVÝ ZÁZNAM( I </a:t>
            </a:r>
            <a:r>
              <a:rPr lang="cs-CZ" dirty="0"/>
              <a:t>PÍSEMNOST OSOBNÍ </a:t>
            </a:r>
            <a:r>
              <a:rPr lang="cs-CZ" dirty="0" smtClean="0"/>
              <a:t>POVAHY)… </a:t>
            </a:r>
            <a:r>
              <a:rPr lang="cs-CZ" dirty="0"/>
              <a:t>„</a:t>
            </a:r>
            <a:r>
              <a:rPr lang="cs-CZ" i="1" dirty="0"/>
              <a:t>na základě zákona k úřednímu účelu nebo v případě, že někdo veřejně vystoupí v záležitosti veřejného </a:t>
            </a:r>
            <a:r>
              <a:rPr lang="cs-CZ" i="1" dirty="0" smtClean="0"/>
              <a:t>zájmu.“</a:t>
            </a: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 smtClean="0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§ </a:t>
            </a:r>
            <a:r>
              <a:rPr lang="cs-CZ" sz="2400" dirty="0"/>
              <a:t>89 NOZ: vědecká a umělecká licence  zpravodajská </a:t>
            </a:r>
            <a:r>
              <a:rPr lang="cs-CZ" sz="2400" i="1" dirty="0" smtClean="0"/>
              <a:t>- </a:t>
            </a:r>
            <a:r>
              <a:rPr lang="cs-CZ" sz="2400" dirty="0"/>
              <a:t>(</a:t>
            </a:r>
            <a:r>
              <a:rPr lang="cs-CZ" sz="2400" dirty="0" smtClean="0"/>
              <a:t>NE POUŽITÍ PÍSEMNOSTÍ </a:t>
            </a:r>
            <a:r>
              <a:rPr lang="cs-CZ" sz="2400" dirty="0"/>
              <a:t>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NOZ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PRÁVO </a:t>
            </a:r>
            <a:r>
              <a:rPr lang="cs-CZ" sz="2400" dirty="0"/>
              <a:t>NA INFORMACE, SVOBODA PROJEVU, OCHRANA VEŘEJNÉHO POŘÁDKU, </a:t>
            </a:r>
            <a:r>
              <a:rPr lang="cs-CZ" sz="2400" dirty="0" smtClean="0"/>
              <a:t>VŽDY NUTNÝ  </a:t>
            </a:r>
            <a:r>
              <a:rPr lang="cs-CZ" sz="2400" dirty="0"/>
              <a:t>TEST PROPORCIONALITY </a:t>
            </a:r>
            <a:r>
              <a:rPr lang="cs-CZ" sz="2400" dirty="0" smtClean="0"/>
              <a:t>(VIZ NÍŽE)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/>
              <a:t> PROSTŘEDKY OCHRANY PRÁVA NA OCHRANU OSOBNOSTI (NÁROKY ZE ZÁSAHŮ)</a:t>
            </a:r>
            <a:br>
              <a:rPr lang="cs-CZ" sz="2800" b="1" dirty="0" smtClean="0"/>
            </a:br>
            <a:endParaRPr lang="cs-CZ" sz="2800" b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PRÁVO NA OCHRANU OSOBNOSTI JE </a:t>
            </a:r>
            <a:r>
              <a:rPr lang="cs-CZ" sz="2400" b="1" u="sng" dirty="0" smtClean="0"/>
              <a:t>SUBJEKTIVNÍ ABSOLUTNÍ SOUKROMÉ PRÁVO </a:t>
            </a:r>
            <a:r>
              <a:rPr lang="cs-CZ" sz="2400" b="1" dirty="0" smtClean="0"/>
              <a:t>- JE VYBAVENO </a:t>
            </a:r>
            <a:r>
              <a:rPr lang="cs-CZ" sz="2400" b="1" u="sng" dirty="0" smtClean="0"/>
              <a:t>NÁROKEM</a:t>
            </a:r>
            <a:r>
              <a:rPr lang="cs-CZ" sz="2400" b="1" dirty="0" smtClean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Prostředky ochrany jsou zakotveny v </a:t>
            </a:r>
            <a:r>
              <a:rPr lang="cs-CZ" sz="2400" b="1" u="sng" dirty="0" smtClean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Ochrana se týká </a:t>
            </a:r>
            <a:r>
              <a:rPr lang="cs-CZ" sz="2400" b="1" u="sng" dirty="0" smtClean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Rozmanitost skutkových podstat – zásahy do složek osobnosti a projevů osobní povahy</a:t>
            </a: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Občanský zákoník zakotvuje </a:t>
            </a:r>
            <a:r>
              <a:rPr lang="cs-CZ" sz="2400" b="1" u="sng" dirty="0" smtClean="0"/>
              <a:t>obecné i zvláštní právní prostředky </a:t>
            </a:r>
            <a:r>
              <a:rPr lang="cs-CZ" sz="2400" b="1" dirty="0" smtClean="0"/>
              <a:t>ochrany osobnosti</a:t>
            </a:r>
            <a:r>
              <a:rPr lang="cs-CZ" sz="2400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 smtClean="0"/>
              <a:t>Předpoklad</a:t>
            </a:r>
            <a:r>
              <a:rPr lang="cs-CZ" sz="2400" dirty="0" smtClean="0"/>
              <a:t>: neoprávněný zásah, objektivně způsobilý přivodit nemajetkovou újmu na právech chráněných § 81 a násl. NOZ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/>
              <a:t>OBJEKTIVNÍ ODPOVĚDNOST ZA ZÁSAH DO OSOBNOSTNÍ SFÉRY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r>
              <a:rPr lang="cs-CZ" altLang="cs-CZ" sz="2800" dirty="0" smtClean="0"/>
              <a:t>Obecné hmotně právní předpoklady 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existence </a:t>
            </a:r>
            <a:r>
              <a:rPr lang="cs-CZ" altLang="cs-CZ" sz="2800" u="sng" dirty="0" smtClean="0"/>
              <a:t>zásahu objektivně způsobiléh</a:t>
            </a:r>
            <a:r>
              <a:rPr lang="cs-CZ" altLang="cs-CZ" sz="2800" dirty="0" smtClean="0"/>
              <a:t>o porušit, popř. ohrozit osobnostní právo (chráněné statky) a tím způsobit nemajetkovou újmu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Neoprávněnost zásahu, resp. </a:t>
            </a:r>
            <a:r>
              <a:rPr lang="cs-CZ" altLang="cs-CZ" sz="2800" u="sng" dirty="0" smtClean="0"/>
              <a:t>protiprávnost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u="sng" dirty="0" smtClean="0"/>
              <a:t>příčinná souvislost </a:t>
            </a:r>
            <a:r>
              <a:rPr lang="cs-CZ" altLang="cs-CZ" sz="2800" dirty="0" smtClean="0"/>
              <a:t>mezi zásahem a jeho neoprávněností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východisko: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poskytování právní ochrany  </a:t>
            </a:r>
            <a:r>
              <a:rPr lang="cs-CZ" altLang="cs-CZ" sz="4800" b="1" dirty="0" smtClean="0"/>
              <a:t>člověku</a:t>
            </a:r>
            <a:r>
              <a:rPr lang="cs-CZ" altLang="cs-CZ" sz="4800" dirty="0" smtClean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 algn="ctr">
              <a:lnSpc>
                <a:spcPct val="90000"/>
              </a:lnSpc>
              <a:buNone/>
            </a:pPr>
            <a:r>
              <a:rPr lang="cs-CZ" altLang="cs-CZ" dirty="0" smtClean="0"/>
              <a:t>jako lidské osobnosti, jeho rodině a jeho osobnímu stavu patří mezi pilíře obecného soukromého (občanského) práva</a:t>
            </a:r>
          </a:p>
          <a:p>
            <a:pPr algn="ctr">
              <a:lnSpc>
                <a:spcPct val="90000"/>
              </a:lnSpc>
              <a:buNone/>
            </a:pP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PROSTŘEDKY OCHRANY OSOBNOSTI I.</a:t>
            </a:r>
            <a:br>
              <a:rPr lang="cs-CZ" altLang="cs-CZ" sz="3600" b="1" dirty="0" smtClean="0"/>
            </a:br>
            <a:r>
              <a:rPr lang="cs-CZ" altLang="cs-CZ" sz="3600" dirty="0" smtClean="0"/>
              <a:t>ZVLÁŠTNÍ ŽALOBNÍ NÁROKY</a:t>
            </a:r>
            <a:endParaRPr lang="cs-CZ" altLang="cs-CZ" sz="3600" b="1" dirty="0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NOVĚ! 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b="1" u="sng" dirty="0" smtClean="0"/>
              <a:t>zdržení se </a:t>
            </a:r>
            <a:r>
              <a:rPr lang="cs-CZ" b="1" dirty="0" smtClean="0"/>
              <a:t>(upuštění </a:t>
            </a:r>
            <a:r>
              <a:rPr lang="cs-CZ" dirty="0" smtClean="0"/>
              <a:t>od neoprávněného zásahu – </a:t>
            </a:r>
            <a:r>
              <a:rPr lang="cs-CZ" dirty="0" err="1" smtClean="0"/>
              <a:t>negatorní</a:t>
            </a:r>
            <a:r>
              <a:rPr lang="cs-CZ" dirty="0" smtClean="0"/>
              <a:t> – zápůrčí žalobou) - § 82 odst. 1NOZ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smtClean="0"/>
              <a:t>odstranění škodlivého následku (restituční</a:t>
            </a:r>
            <a:r>
              <a:rPr lang="cs-CZ" u="sng" dirty="0" smtClean="0"/>
              <a:t>) </a:t>
            </a:r>
            <a:r>
              <a:rPr lang="cs-CZ" dirty="0" smtClean="0"/>
              <a:t>– 82 odst. 1NOZ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---------------------------------</a:t>
            </a:r>
          </a:p>
          <a:p>
            <a:pPr marL="457200" indent="-457200">
              <a:buFontTx/>
              <a:buChar char="-"/>
              <a:defRPr/>
            </a:pPr>
            <a:r>
              <a:rPr lang="cs-CZ" b="1" u="sng" dirty="0" smtClean="0"/>
              <a:t>náhrady </a:t>
            </a:r>
            <a:r>
              <a:rPr lang="cs-CZ" b="1" u="sng" dirty="0"/>
              <a:t>nemajetkové újmy společná úprava s náhradou újmy majetkové</a:t>
            </a:r>
            <a:r>
              <a:rPr lang="cs-CZ" dirty="0"/>
              <a:t>, </a:t>
            </a:r>
            <a:r>
              <a:rPr lang="cs-CZ" u="sng" dirty="0"/>
              <a:t>nelze považovat za zvláštní nárok </a:t>
            </a:r>
            <a:r>
              <a:rPr lang="cs-CZ" dirty="0"/>
              <a:t>z (absolutní) ochrany osobnosti, ale pro vznik závazku k náhradě újmy je </a:t>
            </a:r>
            <a:r>
              <a:rPr lang="cs-CZ" u="sng" dirty="0"/>
              <a:t>vyžadováno zavinění (subjektivní odpovědnost)</a:t>
            </a:r>
          </a:p>
          <a:p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9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PROSTŘEDKY OCHRANY OSOBNOSTI II.  - OBECNÉ SOUKROMOPRÁVNÍ NÁROKY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1478039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Nárok na náhradu vzniklé nemajetkové újmy (přiměřené zadostiučinění) - § 2956</a:t>
            </a:r>
          </a:p>
          <a:p>
            <a:endParaRPr lang="cs-CZ" dirty="0" smtClean="0"/>
          </a:p>
          <a:p>
            <a:r>
              <a:rPr lang="cs-CZ" dirty="0" smtClean="0"/>
              <a:t>Nelze předem vyloučit nebo omezit povinnost k náhradě újmy a přirozených právech - § 2989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Nárok na náhradu vzniklé majetkové újmy (skutečné škody, ušlého zisku) – 2910 a násl. 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Nárok na vydání bezdůvodného obohacení (§ 2875 a násl. NOZ)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PŘI ZÁSAHU DO PRÁVA NA OCHRANU OSOBNOSTI LZE I POŽADOVAT NÁHRADU MAJETKOVÉ A NEMAJTEKOVÉ ÚJMY (§ 2956 NOZ)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 smtClean="0"/>
              <a:t>VYŽADOVÁNO ZAVINĚNÍ  RUŠITELE</a:t>
            </a:r>
            <a:r>
              <a:rPr lang="cs-CZ" sz="2000" dirty="0" smtClean="0"/>
              <a:t>– SUBJEKTIVNÍ ODPOVĚDNOST (§ 2910 A NÁSL.)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 smtClean="0"/>
              <a:t>Zvláštní </a:t>
            </a:r>
            <a:r>
              <a:rPr lang="cs-CZ" sz="2000" u="sng" dirty="0"/>
              <a:t>skutková podstata § 2956 NOZ:„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smtClean="0"/>
              <a:t>„</a:t>
            </a:r>
            <a:r>
              <a:rPr lang="cs-CZ" sz="2000" i="1" dirty="0"/>
              <a:t>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preferována peněžitá </a:t>
            </a:r>
            <a:r>
              <a:rPr lang="cs-CZ" sz="2000" dirty="0" smtClean="0"/>
              <a:t>satisfakce (změna oproti OZ)</a:t>
            </a:r>
            <a:endParaRPr lang="cs-CZ" sz="2000" dirty="0"/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nemajetkové újmy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 smtClean="0"/>
              <a:t>Interpretační pravidlo </a:t>
            </a:r>
            <a:r>
              <a:rPr lang="cs-CZ" sz="2800" dirty="0" smtClean="0"/>
              <a:t>pro určování výše náhrady nemajetkové újmy (2957 NOZ) výslovně </a:t>
            </a:r>
            <a:r>
              <a:rPr lang="cs-CZ" sz="2800" u="sng" dirty="0" smtClean="0"/>
              <a:t>v zákoně</a:t>
            </a:r>
            <a:r>
              <a:rPr lang="cs-CZ" sz="2800" dirty="0" smtClean="0"/>
              <a:t>, co dovodila judikatura dříve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Náhrada nemajetkové </a:t>
            </a:r>
            <a:r>
              <a:rPr lang="cs-CZ" sz="2800" u="sng" dirty="0" smtClean="0"/>
              <a:t>újmy i dalším osobám (2971 NOZ) –zvláštní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„neoficiální“ tabulky NS + metodika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 smtClean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30167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 smtClean="0"/>
              <a:t>nepromlčitelnost absolutního práva na ochranu osobnosti</a:t>
            </a:r>
          </a:p>
          <a:p>
            <a:pPr marL="0" indent="0">
              <a:buNone/>
              <a:defRPr/>
            </a:pPr>
            <a:endParaRPr lang="cs-CZ" sz="4500" b="1" dirty="0" smtClean="0"/>
          </a:p>
          <a:p>
            <a:pPr marL="0" indent="0">
              <a:buNone/>
              <a:defRPr/>
            </a:pPr>
            <a:r>
              <a:rPr lang="cs-CZ" sz="4500" b="1" dirty="0"/>
              <a:t> </a:t>
            </a:r>
            <a:r>
              <a:rPr lang="cs-CZ" sz="4500" b="1" dirty="0" smtClean="0"/>
              <a:t>ale!</a:t>
            </a:r>
          </a:p>
          <a:p>
            <a:pPr marL="0" indent="0">
              <a:buNone/>
              <a:defRPr/>
            </a:pPr>
            <a:endParaRPr lang="cs-CZ" sz="4500" b="1" dirty="0" smtClean="0"/>
          </a:p>
          <a:p>
            <a:pPr marL="0" indent="0">
              <a:buNone/>
              <a:defRPr/>
            </a:pPr>
            <a:r>
              <a:rPr lang="cs-CZ" sz="4500" b="1" dirty="0" smtClean="0"/>
              <a:t>Promlčení práva na odčinění újmy (i práva na vydání BO)</a:t>
            </a:r>
            <a:endParaRPr lang="cs-CZ" sz="2400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 smtClean="0"/>
              <a:t> </a:t>
            </a:r>
            <a:r>
              <a:rPr lang="cs-CZ" sz="5100" b="1" dirty="0" smtClean="0"/>
              <a:t>§ </a:t>
            </a:r>
            <a:r>
              <a:rPr lang="cs-CZ" sz="5100" b="1" dirty="0"/>
              <a:t>612 NOZ: „</a:t>
            </a:r>
            <a:r>
              <a:rPr lang="cs-CZ" sz="5100" b="1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i="1" smtClean="0"/>
              <a:t/>
            </a:r>
            <a:br>
              <a:rPr lang="cs-CZ" altLang="cs-CZ" sz="3200" b="1" i="1" smtClean="0"/>
            </a:br>
            <a:endParaRPr lang="cs-CZ" altLang="cs-CZ" sz="32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92500"/>
          </a:bodyPr>
          <a:lstStyle/>
          <a:p>
            <a:pPr lvl="1" algn="ctr" eaLnBrk="1" hangingPunct="1">
              <a:buFontTx/>
              <a:buNone/>
            </a:pPr>
            <a:endParaRPr lang="cs-CZ" altLang="cs-CZ" dirty="0" smtClean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 smtClean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V I. STUPNI </a:t>
            </a: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 smtClean="0"/>
          </a:p>
          <a:p>
            <a:pPr lvl="1" algn="ctr" eaLnBrk="1" hangingPunct="1">
              <a:buFontTx/>
              <a:buNone/>
            </a:pPr>
            <a:endParaRPr lang="cs-CZ" altLang="cs-CZ" sz="3200" dirty="0" smtClean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(změna oproti dosavadní úpravě,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 smtClean="0"/>
          </a:p>
          <a:p>
            <a:pPr lvl="1" eaLnBrk="1" hangingPunct="1">
              <a:buFontTx/>
              <a:buNone/>
            </a:pPr>
            <a:endParaRPr lang="cs-CZ" altLang="cs-CZ" sz="3200" b="1" dirty="0" smtClean="0"/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DALŠÍ PROSTŘEDKY OCHRANY OSOBNOSTNÍCH PRÁV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V MEDIÁLNÍM PRÁVU </a:t>
            </a:r>
            <a:r>
              <a:rPr lang="cs-CZ" altLang="cs-CZ" sz="2000" b="1" dirty="0" smtClean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ZAMĚSTNANCE </a:t>
            </a:r>
            <a:r>
              <a:rPr lang="cs-CZ" altLang="cs-CZ" sz="2000" b="1" dirty="0" smtClean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V ANTIDISKRIMINAČNÍM ZÁKONĚ </a:t>
            </a:r>
            <a:r>
              <a:rPr lang="cs-CZ" altLang="cs-CZ" sz="2000" b="1" dirty="0" smtClean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V OBLASTI SVOBODNÉHO PŘÍSTUPU K INFORMACÍM </a:t>
            </a:r>
            <a:r>
              <a:rPr lang="cs-CZ" altLang="cs-CZ" sz="2000" b="1" dirty="0" smtClean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VYBRANÉ CHRÁNĚNÉ STATKY OSOBNOSTNÍ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PODOBA A SOUKROMÍ V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Zachytit a rozšiřovat podobu člověka je možné jen s jeho svolením (§ 84 a 85 NOZ, </a:t>
            </a:r>
            <a:r>
              <a:rPr lang="cs-CZ" dirty="0" err="1" smtClean="0"/>
              <a:t>výj</a:t>
            </a:r>
            <a:r>
              <a:rPr lang="cs-CZ" dirty="0" smtClean="0"/>
              <a:t>.), </a:t>
            </a:r>
            <a:r>
              <a:rPr lang="cs-CZ" dirty="0"/>
              <a:t>s</a:t>
            </a:r>
            <a:r>
              <a:rPr lang="cs-CZ" dirty="0" smtClean="0"/>
              <a:t>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 smtClean="0"/>
              <a:t>Limit</a:t>
            </a:r>
            <a:r>
              <a:rPr lang="cs-CZ" dirty="0" smtClean="0"/>
              <a:t>: Nikdo nesmí zasáhnout do soukromí jiného, nemá-li k tomu zákonný důvod (§ 86 NOZ),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Zákonné licence: – vykládat restriktivně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Test proporcionality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ze 16. 12. 1992, ve věci </a:t>
            </a:r>
            <a:r>
              <a:rPr lang="cs-CZ" sz="2000" i="1" dirty="0" err="1" smtClean="0"/>
              <a:t>Niemitz</a:t>
            </a:r>
            <a:r>
              <a:rPr lang="cs-CZ" sz="2000" i="1" dirty="0" smtClean="0"/>
              <a:t> vs. </a:t>
            </a:r>
            <a:r>
              <a:rPr lang="cs-CZ" sz="2000" i="1" dirty="0" err="1" smtClean="0"/>
              <a:t>Němcko</a:t>
            </a:r>
            <a:r>
              <a:rPr lang="cs-CZ" sz="2000" i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„……..</a:t>
            </a:r>
            <a:r>
              <a:rPr lang="cs-CZ" sz="2000" i="1" u="sng" dirty="0" smtClean="0"/>
              <a:t>soud nepokládá za možné ani nutné pokusit se o vyčerpávající definici pojmu "soukromý život"</a:t>
            </a:r>
            <a:r>
              <a:rPr lang="cs-CZ" sz="2000" i="1" dirty="0" smtClean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 6.2. 2001, ve věci </a:t>
            </a:r>
            <a:r>
              <a:rPr lang="cs-CZ" sz="2000" i="1" dirty="0" err="1" smtClean="0"/>
              <a:t>Bensaid</a:t>
            </a:r>
            <a:r>
              <a:rPr lang="cs-CZ" sz="2000" i="1" dirty="0" smtClean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„……</a:t>
            </a:r>
            <a:r>
              <a:rPr lang="cs-CZ" sz="2000" i="1" u="sng" dirty="0" smtClean="0"/>
              <a:t>soukromý život je široký pojem, který se nehodí k vyčerpávající definici</a:t>
            </a:r>
            <a:r>
              <a:rPr lang="cs-CZ" sz="2000" i="1" dirty="0" smtClean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 19.2. 1998, ve věci </a:t>
            </a:r>
            <a:r>
              <a:rPr lang="cs-CZ" sz="2000" i="1" dirty="0" err="1" smtClean="0"/>
              <a:t>Guerrová</a:t>
            </a:r>
            <a:r>
              <a:rPr lang="cs-CZ" sz="2000" i="1" dirty="0" smtClean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„Vážné zásahy do </a:t>
            </a:r>
            <a:r>
              <a:rPr lang="cs-CZ" sz="2000" i="1" u="sng" dirty="0" smtClean="0"/>
              <a:t>životního prostředí </a:t>
            </a:r>
            <a:r>
              <a:rPr lang="cs-CZ" sz="2000" i="1" dirty="0" smtClean="0"/>
              <a:t>mohou mít dopad na blaho osob a mohou je zbavit možnosti pokojného užívání obydlí, čímž poškozují </a:t>
            </a:r>
            <a:r>
              <a:rPr lang="cs-CZ" sz="2000" dirty="0" smtClean="0"/>
              <a:t>jejich </a:t>
            </a:r>
            <a:r>
              <a:rPr lang="cs-CZ" sz="2000" u="sng" dirty="0" smtClean="0"/>
              <a:t>rodinný a soukromý život</a:t>
            </a:r>
            <a:r>
              <a:rPr lang="cs-CZ" sz="2000" dirty="0" smtClean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dirty="0" smtClean="0"/>
              <a:t> 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 </a:t>
            </a:r>
            <a:br>
              <a:rPr lang="cs-CZ" altLang="cs-CZ" dirty="0" smtClean="0"/>
            </a:b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Zásad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 smtClean="0"/>
              <a:t>Von</a:t>
            </a:r>
            <a:r>
              <a:rPr lang="cs-CZ" sz="2000" b="1" i="1" dirty="0" smtClean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/>
              <a:t>Blíže k tomu též </a:t>
            </a:r>
            <a:r>
              <a:rPr lang="cs-CZ" sz="2000" b="1" i="1" dirty="0" err="1" smtClean="0"/>
              <a:t>Herzog</a:t>
            </a:r>
            <a:r>
              <a:rPr lang="cs-CZ" sz="2000" b="1" i="1" dirty="0" smtClean="0"/>
              <a:t>, J,: </a:t>
            </a:r>
            <a:r>
              <a:rPr lang="cs-CZ" sz="2000" dirty="0" smtClean="0"/>
              <a:t>Případ </a:t>
            </a:r>
            <a:r>
              <a:rPr lang="cs-CZ" sz="2000" dirty="0" err="1" smtClean="0"/>
              <a:t>Caroline</a:t>
            </a:r>
            <a:r>
              <a:rPr lang="cs-CZ" sz="2000" dirty="0" smtClean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/>
              <a:t>(blíže na seminářích)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smtClean="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Poučovací povinnost při zákroku (zásahu)- vědomí o povaze a jeho možných následcích §94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Zákonný zástupce souhlas se zásahem, pokud k „přímému prospěchu“ zastoupeného §93 odst. 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Informovaný souhlas §94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Zásahy do tělesné integrity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Souhlasy nezletilců se zásahem (§ 95)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Souhlas dalších osob se zásahem (§98),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KDY SOUHLAS SOUDU: Konflikt zákonného zástupce a nezletilce staršího 14 let (§100),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 smtClean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Zvláštní řízení v ZZŘS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Ke stažení: Praktické dopady NOZ na provozování lékařské praxe (</a:t>
            </a:r>
            <a:r>
              <a:rPr lang="cs-CZ" sz="3200" dirty="0" err="1" smtClean="0"/>
              <a:t>Doležal</a:t>
            </a:r>
            <a:r>
              <a:rPr lang="cs-CZ" sz="3200" dirty="0" smtClean="0"/>
              <a:t>/Doležal)</a:t>
            </a:r>
            <a:endParaRPr lang="cs-CZ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http://zdravotnickepravo.info/wp-content/uploads/2014/05/Praktick%C3%A9-dopady-NOZ-na-provozov%C3%A1n%C3%AD-l%C3%A9ka%C5%99sk%C3%A9-praxe_ebook.pdf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/>
              <a:t>PRÁVA ČLOVĚKA PŘEVZATÉHO DO ZDRAVOTNICKÉHO ZAŘÍZENÍ BEZ JEHO SOUHLASU</a:t>
            </a:r>
            <a:endParaRPr lang="cs-CZ" sz="2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Podání návrhu na omezení svéprávnosti není samo o sobě důvodem, aby byl člověk bez svého souhlasu do zařízení převzat a držen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Převzetí oznámit do 24 h soudu – soud do 7 dnů rozhodne o přípustnosti opatření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Informační povinnost zdravotnického zařízení ( o právním postavení, zákonném důvodu opatření, následcích) vůči drženému, příp. zákonnému zástupci, podpůrci, důvěrníku, zmocněnci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Ochrana soukromí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Možnost přezkumu nezávislým lékařem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Možnost odmítnout určitý zákrok či léčebný úkon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VLASY, PODOBNÉ ČÁSTI LIDSKÉHO TĚLA – I ODMĚNA – VĚC MOVITÁ (§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 smtClean="0"/>
              <a:t>Presumpce nesouhlasu s pitvou (§ 116)</a:t>
            </a:r>
          </a:p>
          <a:p>
            <a:pPr eaLnBrk="1" hangingPunct="1"/>
            <a:r>
              <a:rPr lang="cs-CZ" altLang="cs-CZ" dirty="0" smtClean="0"/>
              <a:t>Provést pitvu lze bez souhlasu, pokud tak stanoví zvláštní zákon, rejstřík souhlasu s pitvou nebo formou veřejné listiny, lze odvolat – písemná forma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 ZVLÁŠTNÍ OSOBNOSTNÍ PRÁVA TVŮRČÍ – EXKURS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náleží pouze člověku – </a:t>
            </a:r>
            <a:r>
              <a:rPr lang="cs-CZ" altLang="cs-CZ" sz="2400" b="1" dirty="0" smtClean="0"/>
              <a:t>tvůrci (původci)</a:t>
            </a:r>
            <a:r>
              <a:rPr lang="cs-CZ" altLang="cs-CZ" sz="2400" dirty="0" smtClean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1) </a:t>
            </a:r>
            <a:r>
              <a:rPr lang="cs-CZ" altLang="cs-CZ" sz="2400" b="1" dirty="0" smtClean="0"/>
              <a:t>osobní právo na ochranu autorství</a:t>
            </a:r>
            <a:r>
              <a:rPr lang="cs-CZ" altLang="cs-CZ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2) </a:t>
            </a:r>
            <a:r>
              <a:rPr lang="cs-CZ" altLang="cs-CZ" sz="2400" b="1" dirty="0" smtClean="0"/>
              <a:t>osobní právo na ochranu původcovství výkonu výkonného umělce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3) </a:t>
            </a:r>
            <a:r>
              <a:rPr lang="cs-CZ" altLang="cs-CZ" sz="2400" b="1" dirty="0" smtClean="0"/>
              <a:t>osobní právo na ochranu původcovství ideálních předmětů průmyslových práv</a:t>
            </a:r>
            <a:r>
              <a:rPr lang="cs-CZ" altLang="cs-CZ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altLang="cs-CZ" sz="3600" b="1" cap="all" dirty="0" smtClean="0"/>
              <a:t>„</a:t>
            </a:r>
            <a:r>
              <a:rPr lang="cs-CZ" altLang="cs-CZ" sz="3200" b="1" cap="all" dirty="0" smtClean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- </a:t>
            </a:r>
            <a:r>
              <a:rPr lang="cs-CZ" sz="2400" b="1" dirty="0" smtClean="0"/>
              <a:t>právnické osoby nemají </a:t>
            </a:r>
            <a:r>
              <a:rPr lang="cs-CZ" sz="2400" b="1" dirty="0"/>
              <a:t>„osobnost“ </a:t>
            </a:r>
            <a:r>
              <a:rPr lang="cs-CZ" sz="2400" b="1" dirty="0" smtClean="0"/>
              <a:t>, nejsou nadány přirozenými právy !!!!!!!!!!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- „quasi </a:t>
            </a:r>
            <a:r>
              <a:rPr lang="cs-CZ" sz="2400" dirty="0"/>
              <a:t>osobnostní“ chráněné </a:t>
            </a:r>
            <a:r>
              <a:rPr lang="cs-CZ" sz="2400" dirty="0" smtClean="0"/>
              <a:t>statky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- § </a:t>
            </a:r>
            <a:r>
              <a:rPr lang="cs-CZ" sz="2400" dirty="0"/>
              <a:t>135 </a:t>
            </a:r>
            <a:r>
              <a:rPr lang="cs-CZ" sz="2400" dirty="0" smtClean="0"/>
              <a:t>OZ</a:t>
            </a:r>
            <a:r>
              <a:rPr lang="cs-CZ" sz="2400" dirty="0"/>
              <a:t>: rozšíření a  drobné zpřesnění – název, pověst, soukromí </a:t>
            </a: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 smtClean="0"/>
              <a:t>Nekalosoutěžní</a:t>
            </a:r>
            <a:r>
              <a:rPr lang="cs-CZ" sz="2400" dirty="0" smtClean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Trestní zákoník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 smtClean="0"/>
              <a:t> </a:t>
            </a:r>
            <a:br>
              <a:rPr lang="cs-CZ" sz="3200" cap="all" dirty="0" smtClean="0"/>
            </a:br>
            <a:r>
              <a:rPr lang="cs-CZ" sz="3200" cap="all" dirty="0" smtClean="0"/>
              <a:t>právo na ochranu osobnosti </a:t>
            </a:r>
            <a:br>
              <a:rPr lang="cs-CZ" sz="3200" cap="all" dirty="0" smtClean="0"/>
            </a:br>
            <a:endParaRPr lang="cs-CZ" altLang="cs-CZ" sz="3200" cap="all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u="sng" dirty="0" smtClean="0"/>
              <a:t/>
            </a:r>
            <a:br>
              <a:rPr lang="cs-CZ" u="sng" dirty="0" smtClean="0"/>
            </a:br>
            <a:endParaRPr lang="cs-CZ" u="sng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přirozenoprávní koncept - </a:t>
            </a:r>
            <a:r>
              <a:rPr lang="cs-CZ" sz="6000" u="sng" dirty="0" smtClean="0"/>
              <a:t>právní osobnost</a:t>
            </a:r>
            <a:r>
              <a:rPr lang="cs-CZ" sz="6000" dirty="0" smtClean="0"/>
              <a:t> (subjektivita) je </a:t>
            </a:r>
            <a:r>
              <a:rPr lang="cs-CZ" sz="6000" u="sng" dirty="0" smtClean="0"/>
              <a:t>důsledek </a:t>
            </a:r>
            <a:r>
              <a:rPr lang="cs-CZ" sz="6000" dirty="0" smtClean="0"/>
              <a:t>osobnosti člověka jako takového (nikoli naopak)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stát </a:t>
            </a:r>
            <a:r>
              <a:rPr lang="cs-CZ" sz="6000" dirty="0"/>
              <a:t>člověku osobnost </a:t>
            </a:r>
            <a:r>
              <a:rPr lang="cs-CZ" sz="6000" u="sng" dirty="0"/>
              <a:t>neposkytuje</a:t>
            </a:r>
            <a:r>
              <a:rPr lang="cs-CZ" sz="6000" dirty="0"/>
              <a:t>, </a:t>
            </a:r>
            <a:r>
              <a:rPr lang="cs-CZ" sz="6000" dirty="0" smtClean="0"/>
              <a:t>ale</a:t>
            </a:r>
            <a:r>
              <a:rPr lang="cs-CZ" sz="6000" u="sng" dirty="0" smtClean="0"/>
              <a:t> garantuje</a:t>
            </a:r>
            <a:r>
              <a:rPr lang="cs-CZ" sz="6000" u="sng" dirty="0"/>
              <a:t> </a:t>
            </a:r>
            <a:r>
              <a:rPr lang="cs-CZ" sz="6000" u="sng" dirty="0" smtClean="0"/>
              <a:t>(zaručuje) </a:t>
            </a:r>
            <a:r>
              <a:rPr lang="cs-CZ" sz="6000" u="sng" dirty="0"/>
              <a:t>jí ochranu </a:t>
            </a:r>
            <a:r>
              <a:rPr lang="cs-CZ" sz="6000" dirty="0"/>
              <a:t>a upravuje způsoby jejího </a:t>
            </a:r>
            <a:r>
              <a:rPr lang="cs-CZ" sz="6000" dirty="0" smtClean="0"/>
              <a:t>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6000" dirty="0" smtClean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ZPŮSOB VÝKONU PŘIROZENÉHO OSOBNOSTNÍHO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 b="1" dirty="0" smtClean="0"/>
              <a:t>OCHRANA OSOBNÍCH ÚDAJŮ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 SOUKROMOPRÁVNÍ PROSTŘEDKY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5288" y="1628775"/>
            <a:ext cx="820896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altLang="cs-CZ" dirty="0"/>
          </a:p>
          <a:p>
            <a:pPr algn="ctr"/>
            <a:r>
              <a:rPr lang="cs-CZ" altLang="cs-CZ" sz="2800" dirty="0" smtClean="0"/>
              <a:t>Zvláštní </a:t>
            </a:r>
            <a:r>
              <a:rPr lang="cs-CZ" altLang="cs-CZ" sz="2800" dirty="0"/>
              <a:t>soukromoprávní režim je v případě osobních údajů stanoven na </a:t>
            </a:r>
            <a:r>
              <a:rPr lang="cs-CZ" altLang="cs-CZ" sz="2800" i="1" dirty="0"/>
              <a:t>základě </a:t>
            </a:r>
            <a:endParaRPr lang="cs-CZ" altLang="cs-CZ" sz="2800" i="1" dirty="0" smtClean="0"/>
          </a:p>
          <a:p>
            <a:pPr algn="ctr"/>
            <a:r>
              <a:rPr lang="cs-CZ" altLang="cs-CZ" sz="2800" i="1" dirty="0" smtClean="0"/>
              <a:t>zák</a:t>
            </a:r>
            <a:r>
              <a:rPr lang="cs-CZ" altLang="cs-CZ" sz="2800" i="1" dirty="0"/>
              <a:t>. č. </a:t>
            </a:r>
            <a:r>
              <a:rPr lang="cs-CZ" altLang="cs-CZ" sz="2800" b="1" i="1" dirty="0"/>
              <a:t>101/2000 Sb., o ochraně osobních údajů a o změně některých zákonů</a:t>
            </a:r>
            <a:r>
              <a:rPr lang="cs-CZ" altLang="cs-CZ" sz="2800" dirty="0"/>
              <a:t> </a:t>
            </a:r>
          </a:p>
          <a:p>
            <a:pPr algn="ctr"/>
            <a:endParaRPr lang="cs-CZ" altLang="cs-CZ" sz="2800" dirty="0"/>
          </a:p>
          <a:p>
            <a:pPr algn="ctr"/>
            <a:r>
              <a:rPr lang="cs-CZ" altLang="cs-CZ" sz="2800" dirty="0"/>
              <a:t> v souladu se směrnicí  95/94/ES  a mezinárodními úmluvami</a:t>
            </a:r>
          </a:p>
          <a:p>
            <a:pPr algn="ctr"/>
            <a:endParaRPr lang="cs-CZ" altLang="cs-CZ" dirty="0"/>
          </a:p>
          <a:p>
            <a:r>
              <a:rPr lang="cs-CZ" altLang="cs-CZ" dirty="0"/>
              <a:t>(předcházel zákon č. 256/1992 Sb., o ochraně osobních údajů v informačních systémech – v souladu s Úmluvou Rady Evropy č.108)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Zákon o ochraně osobních údajů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Které otázky reguluje?</a:t>
            </a:r>
            <a:endParaRPr lang="cs-CZ" altLang="cs-CZ" sz="28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Ochranu osobních údajů o fyzických osobách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Práva a povinnosti při zpracování údajů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Podmínky  jejich předávání do jiných států 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Postavení a působnost ÚŘADU NA OCHRANU OSOBNÍCH ÚDAJŮ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altLang="cs-CZ" dirty="0" smtClean="0"/>
              <a:t>www.uoou.cz</a:t>
            </a:r>
          </a:p>
          <a:p>
            <a:pPr eaLnBrk="1" hangingPunct="1">
              <a:buFontTx/>
              <a:buChar char="-"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077200" cy="911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/>
              <a:t>Jaký okruh subjektů podléhá jeho režimu?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000" dirty="0" smtClean="0"/>
              <a:t>Mocenské orgány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Fyzické osoby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Právnické osoby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 ZÁKON SE VZTAHUJE NA VEŠKERÁ ZPRACOVÁNÍ OSOBNÍCH ÚDAJŮ AUTOMATIZOVANĚ NEBO JINÝMI PROSTŘEDKY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Nevztahuje se na:</a:t>
            </a:r>
          </a:p>
          <a:p>
            <a:pPr>
              <a:buNone/>
            </a:pPr>
            <a:r>
              <a:rPr lang="cs-CZ" altLang="cs-CZ" sz="2000" dirty="0" smtClean="0"/>
              <a:t>- </a:t>
            </a:r>
            <a:r>
              <a:rPr lang="cs-CZ" altLang="cs-CZ" sz="2000" dirty="0"/>
              <a:t>pro osobní potřebu fyzické osoby</a:t>
            </a:r>
          </a:p>
          <a:p>
            <a:pPr>
              <a:buFontTx/>
              <a:buChar char="-"/>
            </a:pPr>
            <a:r>
              <a:rPr lang="cs-CZ" altLang="cs-CZ" sz="2000" dirty="0"/>
              <a:t>nahodilé shromažďování údajů</a:t>
            </a:r>
          </a:p>
          <a:p>
            <a:pPr>
              <a:buFontTx/>
              <a:buChar char="-"/>
            </a:pPr>
            <a:r>
              <a:rPr lang="cs-CZ" altLang="cs-CZ" sz="2000" dirty="0"/>
              <a:t>pro účely statistické a archivnictví</a:t>
            </a:r>
          </a:p>
          <a:p>
            <a:pPr>
              <a:buFontTx/>
              <a:buChar char="-"/>
            </a:pPr>
            <a:r>
              <a:rPr lang="cs-CZ" altLang="cs-CZ" sz="2000" dirty="0"/>
              <a:t>pro určité </a:t>
            </a:r>
            <a:r>
              <a:rPr lang="cs-CZ" altLang="cs-CZ" sz="2000" dirty="0" err="1"/>
              <a:t>účely,v</a:t>
            </a:r>
            <a:r>
              <a:rPr lang="cs-CZ" altLang="cs-CZ" sz="2000" dirty="0"/>
              <a:t> zákonem stanovených případech – např. zajištění bezpečnosti a obrany státu, veřejného pořádku, prevence trestné činnosti atd. § 3 odst. 6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Pojmy, se kterými zákon pracuje: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OSOBNÍ ÚDAJ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Jakákoliv informace týkající se určeného nebo určitelného subjektu údajů. (leg.definice § 4)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CITLIVÝ OSOBNÍ ÚDAJ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Takový, který vypovídá i národnostním, rasovém nebo etnickém původu, politických postojích, členství v OO, náboženství, filozofickém přesvědčení, odsouzení za trestný čin, zdravotním stavu a sexuálním životě  subjektů údajů a jakýkoli biometrický nebo genetický údaj subjektu údajů.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Ochrana práv subjektů údajů § 21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Požádat správce či zpracovatele o vysvětlení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Požadovat odstranění vzniklého stavu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Možnost obrátit se na Úřad s žádostí o zajištění nápravy</a:t>
            </a:r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r>
              <a:rPr lang="cs-CZ" altLang="cs-CZ" sz="2800" dirty="0" smtClean="0"/>
              <a:t>Vznikla-li nemajetková/nemajetková újma ochrana dle OZ</a:t>
            </a:r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302625" cy="8540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200" b="1" cap="all" dirty="0" smtClean="0"/>
              <a:t>Právo na ochran u osobních údajů </a:t>
            </a:r>
            <a:br>
              <a:rPr lang="cs-CZ" altLang="cs-CZ" sz="3200" b="1" cap="all" dirty="0" smtClean="0"/>
            </a:br>
            <a:r>
              <a:rPr lang="cs-CZ" altLang="cs-CZ" sz="3200" b="1" cap="all" dirty="0" smtClean="0"/>
              <a:t>vs.</a:t>
            </a:r>
            <a:br>
              <a:rPr lang="cs-CZ" altLang="cs-CZ" sz="3200" b="1" cap="all" dirty="0" smtClean="0"/>
            </a:br>
            <a:r>
              <a:rPr lang="cs-CZ" altLang="cs-CZ" sz="3200" b="1" cap="all" dirty="0" smtClean="0"/>
              <a:t> Právo na svobodný přístup k informacím</a:t>
            </a:r>
            <a:r>
              <a:rPr lang="cs-CZ" altLang="cs-CZ" sz="3200" cap="all" dirty="0" smtClean="0"/>
              <a:t/>
            </a:r>
            <a:br>
              <a:rPr lang="cs-CZ" altLang="cs-CZ" sz="3200" cap="all" dirty="0" smtClean="0"/>
            </a:br>
            <a:endParaRPr lang="cs-CZ" altLang="cs-CZ" sz="3200" cap="all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565400"/>
            <a:ext cx="8218487" cy="3560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Rozsudek NSS ze dne 27.5. 2011: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Právo na ochranu osobních údajů </a:t>
            </a:r>
            <a:r>
              <a:rPr lang="cs-CZ" sz="2400" u="sng" dirty="0" smtClean="0"/>
              <a:t>není neomezené</a:t>
            </a:r>
            <a:r>
              <a:rPr lang="cs-CZ" sz="2400" dirty="0" smtClean="0"/>
              <a:t>. Chráněno je pouze před neoprávněným shromažďováním, zveřejňováním a jiným zneužíváním, Stanoví-li zákon o </a:t>
            </a:r>
            <a:r>
              <a:rPr lang="cs-CZ" sz="2400" u="sng" dirty="0" smtClean="0"/>
              <a:t>svobodném přístupu k informacím povinnost </a:t>
            </a:r>
            <a:r>
              <a:rPr lang="cs-CZ" sz="2400" dirty="0" smtClean="0"/>
              <a:t>poskytnout některé osobní údaje (jinak chráněné zákonem o ochraně osobních údajů), jedná se o jejich poskytnutí podle práva, tj. </a:t>
            </a:r>
            <a:r>
              <a:rPr lang="cs-CZ" sz="2400" u="sng" dirty="0" smtClean="0"/>
              <a:t>oprávněně.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OCHRANA OSOBNOSTI V OZ 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Garance </a:t>
            </a:r>
            <a:r>
              <a:rPr lang="cs-CZ" sz="1600" u="sng" dirty="0" smtClean="0">
                <a:cs typeface="Arial" panose="020B0604020202020204" pitchFamily="34" charset="0"/>
              </a:rPr>
              <a:t>všech</a:t>
            </a:r>
            <a:r>
              <a:rPr lang="cs-CZ" sz="1600" dirty="0" smtClean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600" u="sng" dirty="0" smtClean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Demonstrativní výčet chráněných statků (§ 81 odst. 2 NOZ:  </a:t>
            </a:r>
            <a:r>
              <a:rPr lang="cs-CZ" sz="1600" u="sng" dirty="0" smtClean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Možnosti omezení práva na och</a:t>
            </a:r>
            <a:r>
              <a:rPr lang="cs-CZ" sz="1600" dirty="0" smtClean="0"/>
              <a:t>ranu osobnosti – </a:t>
            </a:r>
            <a:r>
              <a:rPr lang="cs-CZ" sz="1600" u="sng" dirty="0" smtClean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u="sng" dirty="0" smtClean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jména a příjmení – </a:t>
            </a:r>
            <a:r>
              <a:rPr lang="cs-CZ" sz="1600" dirty="0" smtClean="0"/>
              <a:t>zvláštní </a:t>
            </a:r>
            <a:r>
              <a:rPr lang="cs-CZ" sz="1600" dirty="0"/>
              <a:t>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Ochrana osobních údajů – zvláštní zákon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Tůma, P. in: Lavický a kol., Komentář k § 1 – 654, C.H. </a:t>
            </a:r>
            <a:r>
              <a:rPr lang="cs-CZ" altLang="cs-CZ" sz="1600" b="1" i="1" dirty="0" err="1" smtClean="0"/>
              <a:t>Beck</a:t>
            </a:r>
            <a:r>
              <a:rPr lang="cs-CZ" altLang="cs-CZ" sz="1600" b="1" i="1" dirty="0" smtClean="0"/>
              <a:t>, 2014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Doležal, T. in: </a:t>
            </a:r>
            <a:r>
              <a:rPr lang="cs-CZ" altLang="cs-CZ" sz="1600" b="1" i="1" dirty="0" err="1" smtClean="0"/>
              <a:t>Melzer</a:t>
            </a:r>
            <a:r>
              <a:rPr lang="cs-CZ" altLang="cs-CZ" sz="1600" b="1" i="1" dirty="0" smtClean="0"/>
              <a:t>, F., </a:t>
            </a:r>
            <a:r>
              <a:rPr lang="cs-CZ" altLang="cs-CZ" sz="1600" b="1" i="1" dirty="0" err="1" smtClean="0"/>
              <a:t>Tégl</a:t>
            </a:r>
            <a:r>
              <a:rPr lang="cs-CZ" altLang="cs-CZ" sz="1600" b="1" i="1" dirty="0" smtClean="0"/>
              <a:t>, P., Komentář k  § 1 – 117, </a:t>
            </a:r>
            <a:r>
              <a:rPr lang="cs-CZ" altLang="cs-CZ" sz="1600" b="1" i="1" dirty="0" err="1" smtClean="0"/>
              <a:t>Leges</a:t>
            </a:r>
            <a:r>
              <a:rPr lang="cs-CZ" altLang="cs-CZ" sz="1600" b="1" i="1" dirty="0" smtClean="0"/>
              <a:t>, 2013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Bartoň, M:</a:t>
            </a:r>
            <a:r>
              <a:rPr lang="cs-CZ" altLang="cs-CZ" sz="1600" i="1" dirty="0" smtClean="0"/>
              <a:t> Svoboda projevu: Principy, garance, meze, Linde,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Mates, P. Janečková, E. Bartík, V.: </a:t>
            </a:r>
            <a:r>
              <a:rPr lang="cs-CZ" altLang="cs-CZ" sz="1600" i="1" dirty="0" smtClean="0"/>
              <a:t>Ochrana osobních údajů, </a:t>
            </a:r>
            <a:r>
              <a:rPr lang="cs-CZ" altLang="cs-CZ" sz="1600" i="1" dirty="0" err="1" smtClean="0"/>
              <a:t>Leges</a:t>
            </a:r>
            <a:r>
              <a:rPr lang="cs-CZ" altLang="cs-CZ" sz="1600" i="1" dirty="0" smtClean="0"/>
              <a:t>, 2012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endParaRPr lang="cs-CZ" altLang="cs-CZ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147050" cy="49291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náleží </a:t>
            </a:r>
            <a:r>
              <a:rPr lang="cs-CZ" altLang="cs-CZ" sz="2400" u="sng" dirty="0" smtClean="0"/>
              <a:t>nerozlučně a neoddělitelně každému člověku</a:t>
            </a:r>
            <a:r>
              <a:rPr lang="cs-CZ" altLang="cs-CZ" sz="2400" dirty="0" smtClean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Je spjato se zásadou, že </a:t>
            </a:r>
            <a:r>
              <a:rPr lang="cs-CZ" altLang="cs-CZ" sz="2400" u="sng" dirty="0" smtClean="0"/>
              <a:t>„každý člověk má právo si žít podle svého“, </a:t>
            </a:r>
            <a:r>
              <a:rPr lang="cs-CZ" altLang="cs-CZ" sz="2400" dirty="0" smtClean="0"/>
              <a:t>čemuž odpovídá </a:t>
            </a:r>
            <a:r>
              <a:rPr lang="cs-CZ" altLang="cs-CZ" sz="2400" u="sng" dirty="0" smtClean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- </a:t>
            </a:r>
            <a:r>
              <a:rPr lang="cs-CZ" altLang="cs-CZ" sz="2400" u="sng" dirty="0" smtClean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 smtClean="0"/>
              <a:t>jednotné právo na ochranu osobnosti = 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chráněné jsou </a:t>
            </a:r>
            <a:r>
              <a:rPr lang="cs-CZ" altLang="cs-CZ" sz="2400" u="sng" dirty="0" smtClean="0"/>
              <a:t>nehmotné statky osobnostní </a:t>
            </a:r>
            <a:r>
              <a:rPr lang="cs-CZ" altLang="cs-CZ" sz="2400" dirty="0" smtClean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OSOBNOSTNÍ PRÁVO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PŘIROZENÉ SUBJEKTIVNÍ PRÁVO  </a:t>
            </a:r>
            <a:r>
              <a:rPr lang="cs-CZ" sz="2400" dirty="0" smtClean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ABSOLUTNÍ</a:t>
            </a:r>
            <a:r>
              <a:rPr lang="cs-CZ" sz="2400" dirty="0" smtClean="0"/>
              <a:t> PRÁVNÍ POVAHY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PŮSOBÍ </a:t>
            </a:r>
            <a:r>
              <a:rPr lang="cs-CZ" sz="2400" u="sng" dirty="0" smtClean="0"/>
              <a:t>ERGA OMNES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ZÁKLADNÍ </a:t>
            </a:r>
            <a:r>
              <a:rPr lang="cs-CZ" sz="2400" dirty="0" smtClean="0"/>
              <a:t>LIDSKÁ PRÁVA: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 smtClean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 smtClean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 smtClean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PRÁVNÍ ZAKOTVENÍ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MEZINÁRODNÍCH DOKUMENTECH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ÚSTAVĚ A LZPS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ZÁKONNÉ ZAKOTVENÍ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MEZINÁRODNĚ PRÁVNÍ ZAKOTVENÍ</a:t>
            </a:r>
            <a:endParaRPr lang="en-US" altLang="cs-CZ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Všeobecná deklarace lidských práv z roku 1948</a:t>
            </a:r>
            <a:endParaRPr lang="hu-HU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 smtClean="0"/>
              <a:t>Mezinárodní pakt o občanských a politických právech (1966) </a:t>
            </a:r>
            <a:r>
              <a:rPr lang="cs-CZ" altLang="cs-CZ" sz="2000" dirty="0" smtClean="0"/>
              <a:t>(vyhláška MZV č. 120/1976 Sb.)</a:t>
            </a:r>
            <a:endParaRPr lang="hu-HU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 smtClean="0"/>
              <a:t>Úmluva o ochraně lidských práv a základních  svobod (EÚLP50) </a:t>
            </a:r>
            <a:r>
              <a:rPr lang="cs-CZ" altLang="cs-CZ" sz="2000" dirty="0" smtClean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 Úmluva o právech dítěte (sdělení č. 104/1991 Sb., s opčním protokolem č. 57/2006 </a:t>
            </a:r>
            <a:r>
              <a:rPr lang="cs-CZ" altLang="cs-CZ" sz="2000" dirty="0" err="1" smtClean="0"/>
              <a:t>Sb.m.s</a:t>
            </a:r>
            <a:r>
              <a:rPr lang="cs-CZ" altLang="cs-CZ" sz="2000" dirty="0" smtClean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Charter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Fundamental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Rights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European</a:t>
            </a:r>
            <a:r>
              <a:rPr lang="cs-CZ" altLang="cs-CZ" sz="2000" dirty="0" smtClean="0"/>
              <a:t> Union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A další…..</a:t>
            </a:r>
            <a:endParaRPr lang="en-US" altLang="cs-CZ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</TotalTime>
  <Words>3714</Words>
  <Application>Microsoft Office PowerPoint</Application>
  <PresentationFormat>Předvádění na obrazovce (4:3)</PresentationFormat>
  <Paragraphs>528</Paragraphs>
  <Slides>59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Wingdings</vt:lpstr>
      <vt:lpstr>Motiv Office</vt:lpstr>
      <vt:lpstr>Ochrana osobnosti  </vt:lpstr>
      <vt:lpstr>OSNOVA: </vt:lpstr>
      <vt:lpstr>Základní východisko:</vt:lpstr>
      <vt:lpstr> SOUKROMÁ OSOBNÍ PRÁVA NEMAJETKOVÉ POVAHY</vt:lpstr>
      <vt:lpstr>  právo na ochranu osobnosti  </vt:lpstr>
      <vt:lpstr>PRÁVO NA OCHRANU OSOBNOSTI</vt:lpstr>
      <vt:lpstr>OSOBNOSTNÍ PRÁVO</vt:lpstr>
      <vt:lpstr>PRÁVNÍ ZAKOTVENÍ</vt:lpstr>
      <vt:lpstr>MEZINÁRODNĚ PRÁVNÍ ZAKOTVENÍ</vt:lpstr>
      <vt:lpstr>ÚSTAVNĚ PRÁVNÍ ZAKOTVENÍ PRÁVA NA OCHRANU OSOBNOSTI</vt:lpstr>
      <vt:lpstr>ZÁKONNÉ ZAKOTVENÍ PRÁVA NA OCHRANU OSOBNOSTI</vt:lpstr>
      <vt:lpstr>Další související předpisy</vt:lpstr>
      <vt:lpstr>DŮLEŽITÝ PRAMEN POZNÁNÍ:</vt:lpstr>
      <vt:lpstr>JMÉNO ČLOVĚKA A JEHO OCHRANA (právo na ochranu jména – zvláštní )</vt:lpstr>
      <vt:lpstr>Aktivní legitimace k ochraně jména –  §78 NOZ</vt:lpstr>
      <vt:lpstr>OCHRANA PŘÍJMENÍ</vt:lpstr>
      <vt:lpstr>PSEUDONYM (§ 79)</vt:lpstr>
      <vt:lpstr>Prezentace aplikace PowerPoint</vt:lpstr>
      <vt:lpstr>PRINCIPY EXPLICITNĚ V OZ </vt:lpstr>
      <vt:lpstr>OCHRANA OSOBNOSTI (aktivní legitimace)</vt:lpstr>
      <vt:lpstr>OCHRANA OSOBNOSTI V OZ (pasivní legitimace)</vt:lpstr>
      <vt:lpstr>CHRÁNĚNÉ STATKY OSOBNOSTNÍ DLE OZ</vt:lpstr>
      <vt:lpstr>OMEZENÍ PRÁVA NA OCHRANU OSOBNOSTI</vt:lpstr>
      <vt:lpstr>Zákonné licence (bez souhlasu)  (podoba a soukromí)</vt:lpstr>
      <vt:lpstr>Zákonné licence - §90 OZ – limity:</vt:lpstr>
      <vt:lpstr>ZÁKONNÉ LICENCE I.</vt:lpstr>
      <vt:lpstr>ZÁKONNÉ LICENCE II.</vt:lpstr>
      <vt:lpstr> PROSTŘEDKY OCHRANY PRÁVA NA OCHRANU OSOBNOSTI (NÁROKY ZE ZÁSAHŮ) </vt:lpstr>
      <vt:lpstr>OBJEKTIVNÍ ODPOVĚDNOST ZA ZÁSAH DO OSOBNOSTNÍ SFÉRY  </vt:lpstr>
      <vt:lpstr>PROSTŘEDKY OCHRANY OSOBNOSTI I. ZVLÁŠTNÍ ŽALOBNÍ NÁROKY</vt:lpstr>
      <vt:lpstr>PROSTŘEDKY OCHRANY OSOBNOSTI II.  - OBECNÉ SOUKROMOPRÁVNÍ NÁROKY</vt:lpstr>
      <vt:lpstr>NÁHRADA NEMAJEKTOVÉ i MAJETKOVÉ ÚJMY </vt:lpstr>
      <vt:lpstr>Náhrada nemajetkové újmy</vt:lpstr>
      <vt:lpstr>OTÁZKA PROMLČENÍ</vt:lpstr>
      <vt:lpstr> </vt:lpstr>
      <vt:lpstr>DALŠÍ PROSTŘEDKY OCHRANY OSOBNOSTNÍCH PRÁV</vt:lpstr>
      <vt:lpstr>Prezentace aplikace PowerPoint</vt:lpstr>
      <vt:lpstr>PODOBA A SOUKROMÍ V NOZ</vt:lpstr>
      <vt:lpstr>Z judikatury:</vt:lpstr>
      <vt:lpstr>Zásad do soukromí - příklad</vt:lpstr>
      <vt:lpstr>PRÁVO NA TĚLESNOU INTEGRITU</vt:lpstr>
      <vt:lpstr>Zásahy do tělesné integrity</vt:lpstr>
      <vt:lpstr>PRÁVA ČLOVĚKA PŘEVZATÉHO DO ZDRAVOTNICKÉHO ZAŘÍZENÍ BEZ JEHO SOUHLASU</vt:lpstr>
      <vt:lpstr>Ke stažení: Praktické dopady NOZ na provozování lékařské praxe (Doležal/Doležal)</vt:lpstr>
      <vt:lpstr>PRÁVA ČLOVĚKA PŘEVZATÉHO DO ZDRAVOTNICKÉHO ZAŘÍZENÍ BEZ JEHO SOUHLASU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OCHRANA OSOBNÍCH ÚDAJŮ   SOUKROMOPRÁVNÍ PROSTŘEDKY</vt:lpstr>
      <vt:lpstr>Zákon o ochraně osobních údajů Které otázky reguluje?</vt:lpstr>
      <vt:lpstr>Jaký okruh subjektů podléhá jeho režimu?</vt:lpstr>
      <vt:lpstr>Pojmy, se kterými zákon pracuje:</vt:lpstr>
      <vt:lpstr>Ochrana práv subjektů údajů § 21</vt:lpstr>
      <vt:lpstr>Právo na ochran u osobních údajů  vs.  Právo na svobodný přístup k informacím </vt:lpstr>
      <vt:lpstr>OCHRANA OSOBNOSTI V OZ - SHRNUTÍ </vt:lpstr>
      <vt:lpstr>Literatura:</vt:lpstr>
      <vt:lpstr>Prezentace aplikace PowerPoint</vt:lpstr>
      <vt:lpstr>Prezentace aplikace PowerPoint</vt:lpstr>
    </vt:vector>
  </TitlesOfParts>
  <Company>Právnická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Kateřina Ronovská</cp:lastModifiedBy>
  <cp:revision>235</cp:revision>
  <dcterms:created xsi:type="dcterms:W3CDTF">2006-03-21T12:38:01Z</dcterms:created>
  <dcterms:modified xsi:type="dcterms:W3CDTF">2016-09-29T07:59:21Z</dcterms:modified>
</cp:coreProperties>
</file>