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323" r:id="rId8"/>
    <p:sldId id="324" r:id="rId9"/>
    <p:sldId id="261" r:id="rId10"/>
    <p:sldId id="262" r:id="rId11"/>
    <p:sldId id="263" r:id="rId12"/>
    <p:sldId id="27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9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92" r:id="rId37"/>
    <p:sldId id="280" r:id="rId38"/>
    <p:sldId id="281" r:id="rId39"/>
    <p:sldId id="282" r:id="rId40"/>
    <p:sldId id="283" r:id="rId41"/>
    <p:sldId id="296" r:id="rId42"/>
    <p:sldId id="297" r:id="rId43"/>
    <p:sldId id="301" r:id="rId44"/>
    <p:sldId id="302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25" r:id="rId54"/>
    <p:sldId id="314" r:id="rId55"/>
    <p:sldId id="315" r:id="rId56"/>
    <p:sldId id="298" r:id="rId57"/>
    <p:sldId id="299" r:id="rId58"/>
    <p:sldId id="316" r:id="rId59"/>
    <p:sldId id="317" r:id="rId60"/>
    <p:sldId id="322" r:id="rId61"/>
    <p:sldId id="300" r:id="rId62"/>
    <p:sldId id="321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2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369E104-6805-41DA-8ED7-271D2E945757}" type="datetimeFigureOut">
              <a:rPr lang="cs-CZ" smtClean="0"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D58378-4893-49A8-9FBA-B00B22B4710B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628800"/>
            <a:ext cx="6858000" cy="3248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Environmentální ekonomie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altLang="cs-CZ" dirty="0" smtClean="0"/>
              <a:t>Ekonomické </a:t>
            </a:r>
            <a:r>
              <a:rPr lang="cs-CZ" altLang="cs-CZ" dirty="0"/>
              <a:t>a administrativní nástroje ochrany ŽP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Vilém Pařil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57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ekonomických nástrojů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sz="1900" dirty="0"/>
              <a:t>Kompenzační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finanční náhrada (kompenzace či internalizace) externích efektů</a:t>
            </a:r>
          </a:p>
          <a:p>
            <a:pPr algn="just">
              <a:lnSpc>
                <a:spcPct val="80000"/>
              </a:lnSpc>
            </a:pPr>
            <a:r>
              <a:rPr lang="cs-CZ" altLang="cs-CZ" sz="1900" dirty="0"/>
              <a:t>Fiskální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dosažení finančního výnosu veřejných rozpočtů umožňující financování určitých aktivit veřejného sektoru, např. likvidaci starých zátěží</a:t>
            </a:r>
          </a:p>
          <a:p>
            <a:pPr algn="just">
              <a:lnSpc>
                <a:spcPct val="80000"/>
              </a:lnSpc>
            </a:pPr>
            <a:r>
              <a:rPr lang="cs-CZ" altLang="cs-CZ" sz="1900" dirty="0"/>
              <a:t>Stimulační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dosažení určitého ekologického cíle, např. snížení úrovně znečišťování nebo omezení spotřeby přírodních zdrojů</a:t>
            </a:r>
          </a:p>
          <a:p>
            <a:pPr algn="just">
              <a:lnSpc>
                <a:spcPct val="80000"/>
              </a:lnSpc>
            </a:pPr>
            <a:r>
              <a:rPr lang="cs-CZ" altLang="cs-CZ" sz="1900" dirty="0" err="1"/>
              <a:t>Redistributivní</a:t>
            </a:r>
            <a:endParaRPr lang="cs-CZ" altLang="cs-CZ" sz="1900" dirty="0"/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ovlivnění cenových, respektive nákladových dopadů na různé sektory, odvětví a sociální skupiny</a:t>
            </a:r>
          </a:p>
          <a:p>
            <a:pPr algn="just">
              <a:lnSpc>
                <a:spcPct val="80000"/>
              </a:lnSpc>
            </a:pPr>
            <a:r>
              <a:rPr lang="cs-CZ" altLang="cs-CZ" sz="1900" dirty="0"/>
              <a:t>Komparativní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specifická pro transformační období postkomunistických států</a:t>
            </a:r>
          </a:p>
          <a:p>
            <a:pPr lvl="1" algn="just">
              <a:lnSpc>
                <a:spcPct val="80000"/>
              </a:lnSpc>
            </a:pPr>
            <a:r>
              <a:rPr lang="cs-CZ" altLang="cs-CZ" sz="1700" dirty="0"/>
              <a:t>operativní vyrovnání různých ekonomických podmínek různých znečišťovatelů, které vznikly předchozím vývojem, bez přímého ovlivnění podnikatelskými subjekty (např. v podmínkách cenové regulace, materiálního a technologického deficitu, atp.).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Ekonomické nástroje negativní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altLang="cs-CZ" sz="2000" dirty="0"/>
              <a:t>poplatky za znehodnocování životního prostředí</a:t>
            </a:r>
          </a:p>
          <a:p>
            <a:pPr lvl="1" algn="just"/>
            <a:r>
              <a:rPr lang="cs-CZ" altLang="cs-CZ" sz="2000" dirty="0"/>
              <a:t>výnos je použit na financování akcí na ochranu životního prostředí</a:t>
            </a:r>
          </a:p>
          <a:p>
            <a:pPr algn="just"/>
            <a:r>
              <a:rPr lang="cs-CZ" altLang="cs-CZ" sz="2000" dirty="0"/>
              <a:t>pokuty, platby za nedodržení stanovených povinností v oblasti ochrany životního prostředí</a:t>
            </a:r>
          </a:p>
          <a:p>
            <a:pPr algn="just"/>
            <a:r>
              <a:rPr lang="cs-CZ" altLang="cs-CZ" sz="2000" dirty="0"/>
              <a:t>náhrady škody za znehodnocování životního prostředí</a:t>
            </a:r>
          </a:p>
          <a:p>
            <a:pPr algn="just"/>
            <a:r>
              <a:rPr lang="cs-CZ" altLang="cs-CZ" sz="2000" dirty="0"/>
              <a:t>daně ekologického charakteru</a:t>
            </a:r>
          </a:p>
          <a:p>
            <a:pPr algn="just"/>
            <a:r>
              <a:rPr lang="cs-CZ" altLang="cs-CZ" sz="2000" dirty="0"/>
              <a:t>cla, stanovení dovozních a vývozních cel u ekologicky škodlivých výrobků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Jaká jsou metodická úskalí zavádění poplatků?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168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400" dirty="0"/>
              <a:t>Princip „</a:t>
            </a:r>
            <a:r>
              <a:rPr lang="cs-CZ" altLang="cs-CZ" sz="2400" dirty="0" err="1"/>
              <a:t>polluter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pays</a:t>
            </a:r>
            <a:r>
              <a:rPr lang="cs-CZ" altLang="cs-CZ" sz="2400" dirty="0"/>
              <a:t>“</a:t>
            </a:r>
          </a:p>
          <a:p>
            <a:r>
              <a:rPr lang="cs-CZ" altLang="cs-CZ" sz="2400" dirty="0"/>
              <a:t>Funkce</a:t>
            </a:r>
          </a:p>
          <a:p>
            <a:pPr lvl="1"/>
            <a:r>
              <a:rPr lang="cs-CZ" altLang="cs-CZ" sz="2000" dirty="0"/>
              <a:t>Motivační (změna chování subjektů)</a:t>
            </a:r>
          </a:p>
          <a:p>
            <a:pPr lvl="1"/>
            <a:r>
              <a:rPr lang="cs-CZ" altLang="cs-CZ" sz="2000" dirty="0"/>
              <a:t>Fiskální (zajištění výdajů na ochranu ŽP)</a:t>
            </a:r>
          </a:p>
          <a:p>
            <a:pPr lvl="1"/>
            <a:r>
              <a:rPr lang="cs-CZ" altLang="cs-CZ" sz="2000" dirty="0"/>
              <a:t>Selektivní (zohlednění míry škodlivosti)</a:t>
            </a:r>
          </a:p>
          <a:p>
            <a:endParaRPr lang="cs-CZ" altLang="cs-CZ" sz="2400" dirty="0"/>
          </a:p>
          <a:p>
            <a:r>
              <a:rPr lang="cs-CZ" altLang="cs-CZ" sz="2400" dirty="0"/>
              <a:t>Klíčový problém</a:t>
            </a:r>
          </a:p>
          <a:p>
            <a:pPr lvl="1"/>
            <a:r>
              <a:rPr lang="cs-CZ" altLang="cs-CZ" sz="2000" dirty="0"/>
              <a:t>Stanovení poplatku ve výši nákladů na zamezení škod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Metodická úskalí zavádění poplatků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Přesné stanovení ekvivalentu nákladů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Znečištění vody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Stanovení poplatků v případě neexistence ekvivalentních nákladů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Nemožnost likvidace škodliviny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Specifikace škodlivin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Kritéria</a:t>
            </a:r>
          </a:p>
          <a:p>
            <a:pPr lvl="2">
              <a:lnSpc>
                <a:spcPct val="80000"/>
              </a:lnSpc>
            </a:pPr>
            <a:r>
              <a:rPr lang="cs-CZ" altLang="cs-CZ" sz="1800" dirty="0"/>
              <a:t>Významnost z hlediska znečišťování</a:t>
            </a:r>
          </a:p>
          <a:p>
            <a:pPr lvl="2">
              <a:lnSpc>
                <a:spcPct val="80000"/>
              </a:lnSpc>
            </a:pPr>
            <a:r>
              <a:rPr lang="cs-CZ" altLang="cs-CZ" sz="1800" dirty="0"/>
              <a:t>Možnost měření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Využití poplatků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/>
              <a:t>Národní, regionální, municipální úroveň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 </a:t>
            </a:r>
            <a:r>
              <a:rPr lang="cs-CZ" altLang="cs-CZ" dirty="0" smtClean="0"/>
              <a:t>v ŽP dle </a:t>
            </a:r>
            <a:r>
              <a:rPr lang="cs-CZ" altLang="cs-CZ" dirty="0"/>
              <a:t>OECD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Poplatky za znečišťování životního prostředí</a:t>
            </a:r>
          </a:p>
          <a:p>
            <a:r>
              <a:rPr lang="cs-CZ" altLang="cs-CZ" dirty="0"/>
              <a:t>Poplatky za využívání přírodních zdrojů</a:t>
            </a:r>
          </a:p>
          <a:p>
            <a:r>
              <a:rPr lang="cs-CZ" altLang="cs-CZ" dirty="0"/>
              <a:t>Uživatelské poplatky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Poplatky za znečišťování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poplatky za znečišťování ovzduší</a:t>
            </a:r>
          </a:p>
          <a:p>
            <a:r>
              <a:rPr lang="cs-CZ" altLang="cs-CZ" dirty="0"/>
              <a:t>poplatky za vypouštění odpadních vod</a:t>
            </a:r>
          </a:p>
          <a:p>
            <a:r>
              <a:rPr lang="cs-CZ" altLang="cs-CZ" dirty="0"/>
              <a:t>poplatky za ukládání odpadů na skládky</a:t>
            </a:r>
          </a:p>
          <a:p>
            <a:r>
              <a:rPr lang="cs-CZ" altLang="cs-CZ" dirty="0"/>
              <a:t>poplatky za spalování odpadů</a:t>
            </a:r>
          </a:p>
          <a:p>
            <a:r>
              <a:rPr lang="cs-CZ" altLang="cs-CZ" dirty="0"/>
              <a:t>poplatky za hluk</a:t>
            </a:r>
          </a:p>
          <a:p>
            <a:r>
              <a:rPr lang="cs-CZ" altLang="cs-CZ" dirty="0"/>
              <a:t>administrativní, resp. místní poplatky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 za využívání přírodních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poplatky za odběry podzemní vody</a:t>
            </a:r>
          </a:p>
          <a:p>
            <a:r>
              <a:rPr lang="cs-CZ" altLang="cs-CZ" dirty="0"/>
              <a:t>poplatky za odběry vody z vodních toků</a:t>
            </a:r>
          </a:p>
          <a:p>
            <a:r>
              <a:rPr lang="cs-CZ" altLang="cs-CZ" dirty="0"/>
              <a:t>odvody za odnětí půdy ze zemědělského půdního fondu</a:t>
            </a:r>
          </a:p>
          <a:p>
            <a:r>
              <a:rPr lang="cs-CZ" altLang="cs-CZ" dirty="0"/>
              <a:t>poplatky za odnětí pozemků plnění funkcí lesa</a:t>
            </a:r>
          </a:p>
          <a:p>
            <a:r>
              <a:rPr lang="cs-CZ" altLang="cs-CZ" dirty="0"/>
              <a:t>úhrady z dobývacího prostoru a z vydobytých vyhrazených </a:t>
            </a:r>
            <a:r>
              <a:rPr lang="cs-CZ" altLang="cs-CZ" dirty="0" smtClean="0"/>
              <a:t>nerostů (PUPFL)</a:t>
            </a:r>
            <a:endParaRPr lang="cs-CZ" altLang="cs-CZ" dirty="0"/>
          </a:p>
          <a:p>
            <a:r>
              <a:rPr lang="cs-CZ" altLang="cs-CZ" dirty="0"/>
              <a:t>poplatky za kácení dřevin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Uživatelské poplatky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poplatky za spotřebu látek poškozujících ozónovou vrstvu</a:t>
            </a:r>
          </a:p>
          <a:p>
            <a:r>
              <a:rPr lang="cs-CZ" altLang="cs-CZ" dirty="0"/>
              <a:t>poplatky za užívání vybraných umělých hnojiv a pesticidů</a:t>
            </a:r>
          </a:p>
          <a:p>
            <a:r>
              <a:rPr lang="cs-CZ" altLang="cs-CZ" dirty="0"/>
              <a:t>poplatky za používání tašek z umělých hmot, apod</a:t>
            </a:r>
            <a:r>
              <a:rPr lang="cs-CZ" altLang="cs-CZ" dirty="0" smtClean="0"/>
              <a:t>.</a:t>
            </a:r>
          </a:p>
          <a:p>
            <a:endParaRPr lang="cs-CZ" altLang="cs-CZ" dirty="0"/>
          </a:p>
          <a:p>
            <a:r>
              <a:rPr lang="cs-CZ" altLang="cs-CZ" dirty="0"/>
              <a:t>konstrukce těchto poplatků není technickou, ale sociálně-politickou úlohou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 užívané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sz="2800" dirty="0"/>
              <a:t>poplatky za znečišťování ovzduší</a:t>
            </a:r>
          </a:p>
          <a:p>
            <a:r>
              <a:rPr lang="cs-CZ" altLang="cs-CZ" sz="2800" dirty="0"/>
              <a:t>poplatky za výrobu a dovoz regulovaných látek a výrobků, které je obsahují (např. látky ohrožující ozónovou vrstvu Země)</a:t>
            </a:r>
          </a:p>
          <a:p>
            <a:r>
              <a:rPr lang="cs-CZ" altLang="cs-CZ" sz="2800" dirty="0"/>
              <a:t>poplatek za odebrané množství podzemní vody</a:t>
            </a:r>
          </a:p>
          <a:p>
            <a:r>
              <a:rPr lang="cs-CZ" altLang="cs-CZ" sz="2800" dirty="0"/>
              <a:t>poplatky za vypouštění odpadních vod</a:t>
            </a:r>
          </a:p>
          <a:p>
            <a:r>
              <a:rPr lang="cs-CZ" altLang="cs-CZ" sz="2800" dirty="0"/>
              <a:t>platba k úhradě správy vodních toků a správy povodí</a:t>
            </a:r>
          </a:p>
          <a:p>
            <a:r>
              <a:rPr lang="cs-CZ" altLang="cs-CZ" sz="2800" dirty="0"/>
              <a:t>platby za komunální odpad</a:t>
            </a:r>
          </a:p>
          <a:p>
            <a:r>
              <a:rPr lang="cs-CZ" altLang="cs-CZ" sz="2800" dirty="0"/>
              <a:t>poplatky na podporu sběru, zpracování, využití a odstranění vybraných autovraků</a:t>
            </a:r>
          </a:p>
          <a:p>
            <a:r>
              <a:rPr lang="cs-CZ" altLang="cs-CZ" sz="2800" dirty="0"/>
              <a:t>poplatky za uložení </a:t>
            </a:r>
            <a:r>
              <a:rPr lang="cs-CZ" altLang="cs-CZ" sz="2800" dirty="0" smtClean="0"/>
              <a:t>odpadů</a:t>
            </a:r>
            <a:endParaRPr lang="cs-CZ" altLang="cs-CZ" sz="2800" dirty="0"/>
          </a:p>
          <a:p>
            <a:r>
              <a:rPr lang="cs-CZ" altLang="cs-CZ" sz="2800" dirty="0"/>
              <a:t>registrační a evidenční poplatky dle zákona o </a:t>
            </a:r>
            <a:r>
              <a:rPr lang="cs-CZ" altLang="cs-CZ" sz="2800" dirty="0" smtClean="0"/>
              <a:t>obalech</a:t>
            </a:r>
            <a:endParaRPr lang="cs-CZ" altLang="cs-CZ" sz="2800" dirty="0"/>
          </a:p>
          <a:p>
            <a:r>
              <a:rPr lang="cs-CZ" altLang="cs-CZ" sz="2800" dirty="0"/>
              <a:t>odvody za odnětí půdy ze zemědělského půdního </a:t>
            </a:r>
            <a:r>
              <a:rPr lang="cs-CZ" altLang="cs-CZ" sz="2800" dirty="0" smtClean="0"/>
              <a:t>fondu</a:t>
            </a:r>
            <a:endParaRPr lang="cs-CZ" altLang="cs-CZ" sz="2800" dirty="0"/>
          </a:p>
          <a:p>
            <a:r>
              <a:rPr lang="cs-CZ" altLang="cs-CZ" sz="2800" dirty="0"/>
              <a:t>poplatek za odnětí pozemků </a:t>
            </a:r>
            <a:r>
              <a:rPr lang="cs-CZ" altLang="cs-CZ" sz="2800" dirty="0" smtClean="0"/>
              <a:t>určených k plnění </a:t>
            </a:r>
            <a:r>
              <a:rPr lang="cs-CZ" altLang="cs-CZ" sz="2800" dirty="0"/>
              <a:t>funkcí </a:t>
            </a:r>
            <a:r>
              <a:rPr lang="cs-CZ" altLang="cs-CZ" sz="2800" dirty="0" smtClean="0"/>
              <a:t>lesa</a:t>
            </a:r>
            <a:endParaRPr lang="cs-CZ" altLang="cs-CZ" sz="2800" dirty="0"/>
          </a:p>
          <a:p>
            <a:r>
              <a:rPr lang="cs-CZ" altLang="cs-CZ" sz="2800" dirty="0"/>
              <a:t>úhrady z dobývacího prostoru a z vydobytých </a:t>
            </a:r>
            <a:r>
              <a:rPr lang="cs-CZ" altLang="cs-CZ" sz="2800" dirty="0" smtClean="0"/>
              <a:t>nerostů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Otázka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/>
              <a:t>Co je to instituce?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95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Poplatky za znečišťování životního prostředí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algn="just"/>
            <a:r>
              <a:rPr lang="cs-CZ" altLang="cs-CZ" sz="2000" dirty="0"/>
              <a:t>poplatky za znečišťování ovzduší</a:t>
            </a:r>
          </a:p>
          <a:p>
            <a:pPr lvl="1" algn="just"/>
            <a:r>
              <a:rPr lang="cs-CZ" altLang="cs-CZ" sz="2000" dirty="0"/>
              <a:t>poplatky za vypouštění odpadních vod</a:t>
            </a:r>
          </a:p>
          <a:p>
            <a:pPr lvl="1" algn="just"/>
            <a:r>
              <a:rPr lang="cs-CZ" altLang="cs-CZ" sz="2000" dirty="0"/>
              <a:t>poplatky za uložení odpadů</a:t>
            </a:r>
            <a:endParaRPr lang="cs-CZ" altLang="cs-CZ" sz="1800" dirty="0"/>
          </a:p>
          <a:p>
            <a:pPr algn="just"/>
            <a:r>
              <a:rPr lang="cs-CZ" altLang="cs-CZ" sz="2400" dirty="0"/>
              <a:t>výše uložených poplatků</a:t>
            </a:r>
          </a:p>
          <a:p>
            <a:pPr lvl="1" algn="just"/>
            <a:r>
              <a:rPr lang="cs-CZ" altLang="cs-CZ" sz="2000" dirty="0"/>
              <a:t>druh vypouštěných znečišťujících látek</a:t>
            </a:r>
          </a:p>
          <a:p>
            <a:pPr lvl="2" algn="just"/>
            <a:r>
              <a:rPr lang="cs-CZ" altLang="cs-CZ" sz="1800" dirty="0"/>
              <a:t>pro látky s větším potenciálem škodlivosti pro životní prostředí může být stanovena vyšší sazba </a:t>
            </a:r>
          </a:p>
          <a:p>
            <a:pPr lvl="1" algn="just"/>
            <a:r>
              <a:rPr lang="cs-CZ" altLang="cs-CZ" sz="2000" dirty="0"/>
              <a:t>množství vypouštěných znečišťujících látek</a:t>
            </a:r>
          </a:p>
          <a:p>
            <a:pPr lvl="1" algn="just"/>
            <a:r>
              <a:rPr lang="cs-CZ" altLang="cs-CZ" sz="2000" dirty="0"/>
              <a:t>případně i další faktory - velikost, resp. kategorie zdroje znečišťování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Poplatky za využívání přírodních zdrojů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platba za odebrané množství podzemní vody</a:t>
            </a:r>
          </a:p>
          <a:p>
            <a:r>
              <a:rPr lang="cs-CZ" altLang="cs-CZ" dirty="0"/>
              <a:t>odvody za odnětí půdy ze zemědělského půdního fondu</a:t>
            </a:r>
          </a:p>
          <a:p>
            <a:r>
              <a:rPr lang="cs-CZ" altLang="cs-CZ" dirty="0"/>
              <a:t>úhrady z dobývacího prostoru a z vydobytých nerostů</a:t>
            </a:r>
          </a:p>
          <a:p>
            <a:r>
              <a:rPr lang="cs-CZ" altLang="cs-CZ" dirty="0"/>
              <a:t>poplatek za odnětí pozemků určených k plnění funkcí lesa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Komponenty poplatkového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altLang="cs-CZ" sz="2800" dirty="0"/>
              <a:t>stanovení předmětu zpoplatnění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/>
              <a:t>vymezení poplatníků, resp. plátců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/>
              <a:t>určení způsobu výpočtu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 smtClean="0"/>
              <a:t>stanovení </a:t>
            </a:r>
            <a:r>
              <a:rPr lang="cs-CZ" altLang="cs-CZ" sz="2800" dirty="0"/>
              <a:t>výše poplatků (základní sazby)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/>
              <a:t>případné zavedení přirážek k základní sazbě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 smtClean="0"/>
              <a:t>stanovení </a:t>
            </a:r>
            <a:r>
              <a:rPr lang="cs-CZ" altLang="cs-CZ" sz="2800" dirty="0"/>
              <a:t>úlev, odkladu placení popřípadě výjimek z placení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/>
              <a:t>stanovení způsobu výběru poplatků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/>
              <a:t>způsob kontroly celého systému</a:t>
            </a:r>
          </a:p>
          <a:p>
            <a:pPr algn="just">
              <a:lnSpc>
                <a:spcPct val="80000"/>
              </a:lnSpc>
            </a:pPr>
            <a:r>
              <a:rPr lang="cs-CZ" altLang="cs-CZ" sz="2800" dirty="0" smtClean="0"/>
              <a:t>určení </a:t>
            </a:r>
            <a:r>
              <a:rPr lang="cs-CZ" altLang="cs-CZ" sz="2800" dirty="0"/>
              <a:t>užití výnosu z poplatků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Příjmy SFŽP </a:t>
            </a:r>
            <a:r>
              <a:rPr lang="cs-CZ" altLang="cs-CZ" dirty="0" smtClean="0"/>
              <a:t>2012 (v mil. Kč)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12884" r="20104" b="16730"/>
          <a:stretch/>
        </p:blipFill>
        <p:spPr bwMode="auto">
          <a:xfrm>
            <a:off x="-1" y="692696"/>
            <a:ext cx="914400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067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 za znečišťování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57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400" dirty="0"/>
              <a:t>Systém poplatků v ochraně ovzduší </a:t>
            </a:r>
          </a:p>
          <a:p>
            <a:pPr lvl="1">
              <a:defRPr/>
            </a:pPr>
            <a:r>
              <a:rPr lang="cs-CZ" dirty="0"/>
              <a:t>poplatky za znečišťování ovzduší</a:t>
            </a:r>
          </a:p>
          <a:p>
            <a:pPr lvl="1">
              <a:defRPr/>
            </a:pPr>
            <a:r>
              <a:rPr lang="cs-CZ" dirty="0"/>
              <a:t>poplatky za výrobu a dovoz regulovaných látek a výrobků, které je </a:t>
            </a:r>
            <a:r>
              <a:rPr lang="cs-CZ" dirty="0" smtClean="0"/>
              <a:t>obsahují</a:t>
            </a:r>
          </a:p>
          <a:p>
            <a:pPr>
              <a:defRPr/>
            </a:pPr>
            <a:r>
              <a:rPr lang="cs-CZ" dirty="0" smtClean="0"/>
              <a:t>Do roku 2012</a:t>
            </a:r>
            <a:endParaRPr lang="cs-CZ" dirty="0"/>
          </a:p>
        </p:txBody>
      </p:sp>
      <p:graphicFrame>
        <p:nvGraphicFramePr>
          <p:cNvPr id="5" name="Group 1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633164"/>
              </p:ext>
            </p:extLst>
          </p:nvPr>
        </p:nvGraphicFramePr>
        <p:xfrm>
          <a:off x="611560" y="3429000"/>
          <a:ext cx="7693025" cy="1946275"/>
        </p:xfrm>
        <a:graphic>
          <a:graphicData uri="http://schemas.openxmlformats.org/drawingml/2006/table">
            <a:tbl>
              <a:tblPr/>
              <a:tblGrid>
                <a:gridCol w="3084512"/>
                <a:gridCol w="1536700"/>
                <a:gridCol w="1535113"/>
                <a:gridCol w="1536700"/>
              </a:tblGrid>
              <a:tr h="45065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Poplatky za znečišťování ovzduší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Vyměřování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Výběr a vymáhání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Příjemce výnosů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943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Provozovatelé zvláště velkých a velkých stacionárních zdrojů (nad 50MW, 5-50MW)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Kraj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Celní úřad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SFŽP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83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Provozovatelé středních stacionárních zdrojů (0,2-5MW)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Obec s rozšířenou působností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Celní úřad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SFŽP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4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Provozovatelé malých stacionárních zdrojů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Obec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Obec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Obec</a:t>
                      </a:r>
                    </a:p>
                  </a:txBody>
                  <a:tcPr marT="45700" marB="457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11560" y="5661248"/>
            <a:ext cx="60486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600" dirty="0"/>
              <a:t>Od </a:t>
            </a:r>
            <a:r>
              <a:rPr lang="cs-CZ" sz="2600" dirty="0" smtClean="0"/>
              <a:t>1. 9. 2012 pouze </a:t>
            </a:r>
            <a:r>
              <a:rPr lang="cs-CZ" sz="2600" dirty="0"/>
              <a:t>krajská úroveň</a:t>
            </a:r>
          </a:p>
        </p:txBody>
      </p:sp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Znečišťující látky vnášené do ovzduší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4392488" cy="49377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cs-CZ" altLang="cs-CZ" sz="2100" dirty="0">
                <a:solidFill>
                  <a:schemeClr val="tx2"/>
                </a:solidFill>
              </a:rPr>
              <a:t>Hlavní zpoplatněné znečišťující </a:t>
            </a:r>
            <a:r>
              <a:rPr lang="cs-CZ" altLang="cs-CZ" sz="2100" dirty="0" smtClean="0">
                <a:solidFill>
                  <a:schemeClr val="tx2"/>
                </a:solidFill>
              </a:rPr>
              <a:t>látky do r. 2012:</a:t>
            </a:r>
            <a:endParaRPr lang="cs-CZ" altLang="cs-CZ" sz="2100" dirty="0">
              <a:solidFill>
                <a:schemeClr val="tx2"/>
              </a:solidFill>
            </a:endParaRP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tuhé znečišťující látky,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anorganické kyslíkaté sloučeniny síry vyjádřené jako oxid siřičitý (dále jen „oxid siřičitý“),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anorganické kyslíkaté sloučeniny dusíku vyjádřené jako oxid dusičitý (dále jen „oxidy dusíku“),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těkavé organické látky – vyjma zvláště vyjmenovaných mezi ostatními zpoplatněnými znečišťujícími látkami ve třídách I - II,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těžké kovy a jejich sloučeniny vyjádřené jako kov (dále jen „těžké kovy“); těžkými kovy se rozumí kovy, případně metaloidy, které jsou stabilní a jejich specifická hmotnost je větší než 4 500 kg/m3,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oxid </a:t>
            </a:r>
            <a:r>
              <a:rPr lang="cs-CZ" altLang="cs-CZ" sz="1500" dirty="0" smtClean="0"/>
              <a:t>uhelnatý</a:t>
            </a:r>
            <a:endParaRPr lang="cs-CZ" altLang="cs-CZ" sz="1500" dirty="0"/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amoniak a soli amonné vyjádřené jako amoniak (dále jen „amoniak</a:t>
            </a:r>
            <a:r>
              <a:rPr lang="cs-CZ" altLang="cs-CZ" sz="1500" dirty="0" smtClean="0"/>
              <a:t>“)</a:t>
            </a:r>
            <a:endParaRPr lang="cs-CZ" altLang="cs-CZ" sz="1500" dirty="0"/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/>
              <a:t>polycyklické aromatické uhlovodíky,</a:t>
            </a:r>
          </a:p>
          <a:p>
            <a:pPr marL="563880" indent="-381000" algn="just">
              <a:lnSpc>
                <a:spcPct val="80000"/>
              </a:lnSpc>
            </a:pPr>
            <a:r>
              <a:rPr lang="cs-CZ" altLang="cs-CZ" sz="1500" dirty="0" err="1"/>
              <a:t>methan</a:t>
            </a:r>
            <a:r>
              <a:rPr lang="cs-CZ" altLang="cs-CZ" sz="1500" dirty="0"/>
              <a:t>.</a:t>
            </a:r>
          </a:p>
          <a:p>
            <a:pPr algn="just"/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88024" y="1196752"/>
            <a:ext cx="4176464" cy="493776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100" dirty="0">
                <a:solidFill>
                  <a:schemeClr val="tx2"/>
                </a:solidFill>
              </a:rPr>
              <a:t>Ostatní zpoplatněné znečišťující </a:t>
            </a:r>
            <a:r>
              <a:rPr lang="cs-CZ" altLang="cs-CZ" sz="2100" dirty="0" smtClean="0">
                <a:solidFill>
                  <a:schemeClr val="tx2"/>
                </a:solidFill>
              </a:rPr>
              <a:t>látky do r. 2012:</a:t>
            </a:r>
            <a:endParaRPr lang="cs-CZ" altLang="cs-CZ" sz="21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altLang="cs-CZ" sz="1500" dirty="0">
                <a:solidFill>
                  <a:schemeClr val="tx1"/>
                </a:solidFill>
              </a:rPr>
              <a:t>I. třída: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Azbest,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Benzen,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 err="1"/>
              <a:t>Berylium</a:t>
            </a:r>
            <a:r>
              <a:rPr lang="cs-CZ" altLang="cs-CZ" sz="1500" dirty="0"/>
              <a:t> a jeho sloučeniny vyjádřené jako </a:t>
            </a:r>
            <a:r>
              <a:rPr lang="cs-CZ" altLang="cs-CZ" sz="1500" dirty="0" err="1"/>
              <a:t>Be</a:t>
            </a:r>
            <a:r>
              <a:rPr lang="cs-CZ" altLang="cs-CZ" sz="1500" dirty="0"/>
              <a:t>.</a:t>
            </a:r>
          </a:p>
          <a:p>
            <a:pPr lvl="1">
              <a:lnSpc>
                <a:spcPct val="80000"/>
              </a:lnSpc>
            </a:pPr>
            <a:r>
              <a:rPr lang="cs-CZ" altLang="cs-CZ" sz="1500" dirty="0">
                <a:solidFill>
                  <a:schemeClr val="tx1"/>
                </a:solidFill>
              </a:rPr>
              <a:t>II. třída: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Fluor a jeho organické sloučeniny vyjádřené jako F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Chlor a jeho organické sloučeniny vyjádřené jako Cl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Brom a jeho organické sloučeniny vyjádřené jako Br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Fluor a jeho anorganické sloučeniny vyjádřené jako F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Chlor a jeho anorganické sloučeniny vyjádřené jako Cl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Brom a jeho anorganické sloučeniny vyjádřené jako Br x,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Sulfan,</a:t>
            </a:r>
          </a:p>
          <a:p>
            <a:pPr lvl="2">
              <a:lnSpc>
                <a:spcPct val="80000"/>
              </a:lnSpc>
            </a:pPr>
            <a:r>
              <a:rPr lang="cs-CZ" altLang="cs-CZ" sz="1500" dirty="0"/>
              <a:t>Sirouhlík </a:t>
            </a:r>
          </a:p>
        </p:txBody>
      </p:sp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Sazby poplatků produkované </a:t>
            </a:r>
            <a:r>
              <a:rPr lang="cs-CZ" altLang="cs-CZ" dirty="0" smtClean="0"/>
              <a:t>velkými </a:t>
            </a:r>
            <a:r>
              <a:rPr lang="cs-CZ" altLang="cs-CZ" dirty="0"/>
              <a:t>a středními stacionárními </a:t>
            </a:r>
            <a:r>
              <a:rPr lang="cs-CZ" altLang="cs-CZ" dirty="0" smtClean="0"/>
              <a:t>zdroji do r. 2012</a:t>
            </a:r>
            <a:endParaRPr lang="cs-CZ" dirty="0"/>
          </a:p>
        </p:txBody>
      </p:sp>
      <p:graphicFrame>
        <p:nvGraphicFramePr>
          <p:cNvPr id="4" name="Group 1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1080214"/>
              </p:ext>
            </p:extLst>
          </p:nvPr>
        </p:nvGraphicFramePr>
        <p:xfrm>
          <a:off x="467544" y="1412776"/>
          <a:ext cx="3770313" cy="3724278"/>
        </p:xfrm>
        <a:graphic>
          <a:graphicData uri="http://schemas.openxmlformats.org/drawingml/2006/table">
            <a:tbl>
              <a:tblPr/>
              <a:tblGrid>
                <a:gridCol w="2451100"/>
                <a:gridCol w="1319213"/>
              </a:tblGrid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Znečišťující látka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Sazba 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(Kč/t)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Tuhé znečišťující látky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3 000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Oxid siřičitý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1 000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Oxidy dusíku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800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Těkavé organické látky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2 000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Těžké kovy a jejich sloučeniny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Oxid uhelnatý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Amoniak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Methan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Polycyklické aromatické uhlovodíky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182470"/>
              </p:ext>
            </p:extLst>
          </p:nvPr>
        </p:nvGraphicFramePr>
        <p:xfrm>
          <a:off x="5004048" y="1412776"/>
          <a:ext cx="2835275" cy="1138239"/>
        </p:xfrm>
        <a:graphic>
          <a:graphicData uri="http://schemas.openxmlformats.org/drawingml/2006/table">
            <a:tbl>
              <a:tblPr/>
              <a:tblGrid>
                <a:gridCol w="1843087"/>
                <a:gridCol w="992188"/>
              </a:tblGrid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Znečišťující látka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Sazba </a:t>
                      </a:r>
                      <a:r>
                        <a:rPr kumimoji="0" lang="cs-CZ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(Kč/t)</a:t>
                      </a:r>
                      <a:endParaRPr kumimoji="0" lang="cs-CZ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Třída I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Třída II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10 000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7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Sazby </a:t>
            </a:r>
            <a:r>
              <a:rPr lang="cs-CZ" altLang="cs-CZ" dirty="0" smtClean="0"/>
              <a:t>poplatků </a:t>
            </a:r>
            <a:r>
              <a:rPr lang="cs-CZ" altLang="cs-CZ" dirty="0"/>
              <a:t>produkované </a:t>
            </a:r>
            <a:r>
              <a:rPr lang="cs-CZ" altLang="cs-CZ" dirty="0" smtClean="0"/>
              <a:t>malými stacionárními zdroji do r. 2012</a:t>
            </a:r>
            <a:endParaRPr lang="cs-CZ" dirty="0"/>
          </a:p>
        </p:txBody>
      </p:sp>
      <p:graphicFrame>
        <p:nvGraphicFramePr>
          <p:cNvPr id="5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74183"/>
              </p:ext>
            </p:extLst>
          </p:nvPr>
        </p:nvGraphicFramePr>
        <p:xfrm>
          <a:off x="395536" y="1638092"/>
          <a:ext cx="7272337" cy="2057400"/>
        </p:xfrm>
        <a:graphic>
          <a:graphicData uri="http://schemas.openxmlformats.org/drawingml/2006/table">
            <a:tbl>
              <a:tblPr/>
              <a:tblGrid>
                <a:gridCol w="3275012"/>
                <a:gridCol w="1998663"/>
                <a:gridCol w="1998662"/>
              </a:tblGrid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Palivo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Rozmezí sazeb 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(Kč/rok)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Jmenovitý tepelný výkon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nad 50 do 100 kW včetně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nad 100 do 200 kW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Topné oleje s obsahem síry od 0,1 do 0,2 %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1 000 – 1 500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1 500 –   2 000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Topné oleje s obsahem síry do 1 %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1 500 – 2 500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2 500 –   3 000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Jiná kapalná paliva a látky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6 000 – 8 000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8 000 – 12 000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Černé uhlí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1 500 – 2 000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2 000 –   3 000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Hnědé uhlí tříděné, palivo z hnědého uhlí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2 500 – 4 000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4 000 –   5 000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Hnědé uhlí energetické, lignit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4 000 – 6 000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6 000 – 10 000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Uhelné kaly, proplástky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10 000 – 20 000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20 000 – 40 000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62452" y="3933056"/>
            <a:ext cx="3600450" cy="431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 smtClean="0"/>
              <a:t>u malých ostatních zdrojů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44121" y="1196752"/>
            <a:ext cx="3600450" cy="4318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u malých spalovacích zdrojů </a:t>
            </a:r>
          </a:p>
        </p:txBody>
      </p:sp>
      <p:graphicFrame>
        <p:nvGraphicFramePr>
          <p:cNvPr id="8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75202"/>
              </p:ext>
            </p:extLst>
          </p:nvPr>
        </p:nvGraphicFramePr>
        <p:xfrm>
          <a:off x="382296" y="4437112"/>
          <a:ext cx="5256212" cy="685800"/>
        </p:xfrm>
        <a:graphic>
          <a:graphicData uri="http://schemas.openxmlformats.org/drawingml/2006/table">
            <a:tbl>
              <a:tblPr/>
              <a:tblGrid>
                <a:gridCol w="3211512"/>
                <a:gridCol w="2044700"/>
              </a:tblGrid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Typ zdroje znečišťování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Rozmezí sazeb </a:t>
                      </a: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(Kč/rok)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Zdroje emisí těkavých organických látek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 – 2 000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Zdroje emisí tuhých znečišťujících látek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 – 5 000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7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Novelizace 1. 9. 2012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99377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Poplatek pouze </a:t>
            </a:r>
            <a:r>
              <a:rPr lang="en-US" dirty="0" smtClean="0"/>
              <a:t>&gt;</a:t>
            </a:r>
            <a:r>
              <a:rPr lang="cs-CZ" dirty="0" smtClean="0"/>
              <a:t>50 tis. Kč za provozovnu</a:t>
            </a:r>
          </a:p>
          <a:p>
            <a:pPr algn="just"/>
            <a:r>
              <a:rPr lang="cs-CZ" dirty="0"/>
              <a:t>Základem poplatku za znečišťování je množství emisí ze </a:t>
            </a:r>
            <a:r>
              <a:rPr lang="cs-CZ" dirty="0" smtClean="0"/>
              <a:t>stacionárního </a:t>
            </a:r>
            <a:r>
              <a:rPr lang="cs-CZ" dirty="0"/>
              <a:t>zdroje </a:t>
            </a:r>
            <a:r>
              <a:rPr lang="cs-CZ" dirty="0" smtClean="0"/>
              <a:t>nebo zdrojů </a:t>
            </a:r>
            <a:r>
              <a:rPr lang="cs-CZ" dirty="0"/>
              <a:t>v </a:t>
            </a:r>
            <a:r>
              <a:rPr lang="cs-CZ" dirty="0" smtClean="0"/>
              <a:t>tunách</a:t>
            </a:r>
          </a:p>
          <a:p>
            <a:pPr algn="just"/>
            <a:r>
              <a:rPr lang="cs-CZ" dirty="0" smtClean="0"/>
              <a:t>Součin základu a sazby (příloha 9 zákona č. 201/2012 Sb.) a koeficientu dle dosahované úrovně emisí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391982"/>
              </p:ext>
            </p:extLst>
          </p:nvPr>
        </p:nvGraphicFramePr>
        <p:xfrm>
          <a:off x="467544" y="3356992"/>
          <a:ext cx="5112569" cy="136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785"/>
                <a:gridCol w="972499"/>
                <a:gridCol w="666857"/>
                <a:gridCol w="666857"/>
                <a:gridCol w="666857"/>
                <a:gridCol w="666857"/>
                <a:gridCol w="666857"/>
              </a:tblGrid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Kč/t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2013 až 2016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2017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2018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2019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2020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2021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TZL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6 300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8 400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10 500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12 600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14 700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3630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200" b="1" u="none" strike="noStrike" dirty="0">
                          <a:effectLst/>
                        </a:rPr>
                        <a:t>SO2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1 350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2 100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2 800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3 500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u="none" strike="noStrike">
                          <a:effectLst/>
                        </a:rPr>
                        <a:t>4 200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4 900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err="1">
                          <a:effectLst/>
                        </a:rPr>
                        <a:t>NOx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1 100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1 700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2 800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3 300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3 900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73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VOC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2 700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4 200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5 600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7 000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8 400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9 800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247032"/>
              </p:ext>
            </p:extLst>
          </p:nvPr>
        </p:nvGraphicFramePr>
        <p:xfrm>
          <a:off x="467544" y="5085184"/>
          <a:ext cx="5112567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653"/>
                <a:gridCol w="1118374"/>
                <a:gridCol w="766885"/>
                <a:gridCol w="766885"/>
                <a:gridCol w="766885"/>
                <a:gridCol w="766885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do 50 </a:t>
                      </a:r>
                      <a:r>
                        <a:rPr lang="cs-CZ" sz="1100" u="none" strike="noStrike" dirty="0" smtClean="0">
                          <a:effectLst/>
                        </a:rPr>
                        <a:t>% (do 2017)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50-60 %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60-70 %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80-90 %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přes 90 %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koeficient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</a:rPr>
                        <a:t>0,8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</a:rPr>
                        <a:t>1,0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7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Platby za komunální odpad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1800" dirty="0"/>
              <a:t>Způsoby stanovení platby :</a:t>
            </a:r>
          </a:p>
          <a:p>
            <a:pPr lvl="1"/>
            <a:r>
              <a:rPr lang="cs-CZ" altLang="cs-CZ" sz="1800" dirty="0"/>
              <a:t>Zákon 185/2001 Sb. o odpadech</a:t>
            </a:r>
          </a:p>
          <a:p>
            <a:pPr lvl="2"/>
            <a:r>
              <a:rPr lang="cs-CZ" altLang="cs-CZ" sz="1800" dirty="0"/>
              <a:t>úhrada za shromažďování, sběr, přepravu, třídění, využívání a odstraňování komunálních odpadů</a:t>
            </a:r>
          </a:p>
          <a:p>
            <a:pPr lvl="3"/>
            <a:r>
              <a:rPr lang="cs-CZ" altLang="cs-CZ" dirty="0"/>
              <a:t>smluvní poplatek (§ 17)</a:t>
            </a:r>
          </a:p>
          <a:p>
            <a:pPr lvl="2"/>
            <a:r>
              <a:rPr lang="cs-CZ" altLang="cs-CZ" sz="1800" dirty="0"/>
              <a:t>poplatek za komunální odpad</a:t>
            </a:r>
          </a:p>
          <a:p>
            <a:pPr lvl="3"/>
            <a:r>
              <a:rPr lang="cs-CZ" altLang="cs-CZ" dirty="0"/>
              <a:t>OZV (§ 17a)</a:t>
            </a:r>
          </a:p>
          <a:p>
            <a:pPr lvl="1"/>
            <a:r>
              <a:rPr lang="cs-CZ" altLang="cs-CZ" sz="1800" dirty="0"/>
              <a:t>Zákon 565/1990 Sb. o místních poplatcích</a:t>
            </a:r>
          </a:p>
          <a:p>
            <a:pPr lvl="2"/>
            <a:r>
              <a:rPr lang="cs-CZ" altLang="cs-CZ" sz="1800" dirty="0"/>
              <a:t>místní poplatek za provoz systému shromažďování, sběru, přepravy, třídění, využívání a odstraňování komunálních odpadů</a:t>
            </a:r>
          </a:p>
          <a:p>
            <a:pPr lvl="3"/>
            <a:r>
              <a:rPr lang="cs-CZ" altLang="cs-CZ" dirty="0"/>
              <a:t>místní poplatek (§ 10b)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Institucionální zabezpečení ochrany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altLang="cs-CZ" sz="3200" dirty="0" smtClean="0"/>
              <a:t>Legislativní nástroje</a:t>
            </a:r>
          </a:p>
          <a:p>
            <a:pPr lvl="1"/>
            <a:endParaRPr lang="cs-CZ" altLang="cs-CZ" sz="3200" dirty="0" smtClean="0"/>
          </a:p>
          <a:p>
            <a:pPr lvl="1"/>
            <a:r>
              <a:rPr lang="cs-CZ" altLang="cs-CZ" sz="3200" dirty="0" smtClean="0"/>
              <a:t>Institucionálně </a:t>
            </a:r>
            <a:r>
              <a:rPr lang="cs-CZ" altLang="cs-CZ" sz="3200" dirty="0"/>
              <a:t>organizační nástroje</a:t>
            </a:r>
          </a:p>
          <a:p>
            <a:pPr lvl="1"/>
            <a:r>
              <a:rPr lang="cs-CZ" altLang="cs-CZ" sz="3200" dirty="0" smtClean="0"/>
              <a:t>Administrativní </a:t>
            </a:r>
            <a:r>
              <a:rPr lang="cs-CZ" altLang="cs-CZ" sz="3200" dirty="0"/>
              <a:t>nástroje</a:t>
            </a:r>
          </a:p>
          <a:p>
            <a:pPr lvl="1"/>
            <a:r>
              <a:rPr lang="cs-CZ" altLang="cs-CZ" sz="3200" dirty="0" smtClean="0"/>
              <a:t>Programové </a:t>
            </a:r>
            <a:r>
              <a:rPr lang="cs-CZ" altLang="cs-CZ" sz="3200" dirty="0"/>
              <a:t>a strategické nástroje</a:t>
            </a:r>
          </a:p>
          <a:p>
            <a:pPr lvl="1"/>
            <a:r>
              <a:rPr lang="cs-CZ" altLang="cs-CZ" sz="3200" dirty="0" smtClean="0"/>
              <a:t>Ekonomické </a:t>
            </a:r>
            <a:r>
              <a:rPr lang="cs-CZ" altLang="cs-CZ" sz="3200" dirty="0"/>
              <a:t>nástroje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209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Poplatky na podporu sběru, zpracování, využití a odstranění vybraných autovraků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§ 37e zákona o odpadech</a:t>
            </a:r>
          </a:p>
          <a:p>
            <a:pPr lvl="1"/>
            <a:r>
              <a:rPr lang="cs-CZ" altLang="cs-CZ" sz="2200" dirty="0"/>
              <a:t>3.000 Kč v případě splnění mezních hodnot emisí EURO 2 (přibližně vozidla vyrobená v letech 1996-1999)</a:t>
            </a:r>
          </a:p>
          <a:p>
            <a:pPr lvl="1"/>
            <a:r>
              <a:rPr lang="cs-CZ" altLang="cs-CZ" sz="2200" dirty="0"/>
              <a:t>5.000 Kč v případě splnění mezních hodnot emisí EURO 1 (1993-1995)</a:t>
            </a:r>
          </a:p>
          <a:p>
            <a:pPr lvl="1"/>
            <a:r>
              <a:rPr lang="cs-CZ" altLang="cs-CZ" sz="2200" dirty="0"/>
              <a:t>10.000 Kč v případě, kdy vozidlo nevyhoví ani normě EURO 1 (před rokem 1993).</a:t>
            </a:r>
          </a:p>
          <a:p>
            <a:pPr lvl="1"/>
            <a:r>
              <a:rPr lang="cs-CZ" altLang="cs-CZ" sz="2200" dirty="0"/>
              <a:t>poplatek neplacen - minimálně mezní hodnoty emisí podle normy EURO 3 (cca od roku výroby 2000)</a:t>
            </a:r>
          </a:p>
        </p:txBody>
      </p:sp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Poplatky za uložení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2 složky:</a:t>
            </a:r>
          </a:p>
          <a:p>
            <a:pPr lvl="1"/>
            <a:r>
              <a:rPr lang="cs-CZ" altLang="cs-CZ" dirty="0"/>
              <a:t>základní složka - uložení odpadu</a:t>
            </a:r>
          </a:p>
          <a:p>
            <a:pPr lvl="2"/>
            <a:r>
              <a:rPr lang="cs-CZ" altLang="cs-CZ" dirty="0"/>
              <a:t>příjmem obce</a:t>
            </a:r>
          </a:p>
          <a:p>
            <a:pPr lvl="1"/>
            <a:r>
              <a:rPr lang="cs-CZ" altLang="cs-CZ" dirty="0"/>
              <a:t>riziková složka - uložení nebezpečného odpadu</a:t>
            </a:r>
          </a:p>
          <a:p>
            <a:pPr lvl="2"/>
            <a:r>
              <a:rPr lang="cs-CZ" altLang="cs-CZ" dirty="0"/>
              <a:t>příjmem Státního fondu životního prostředí</a:t>
            </a:r>
          </a:p>
          <a:p>
            <a:pPr lvl="3" algn="just"/>
            <a:r>
              <a:rPr lang="cs-CZ" altLang="cs-CZ" dirty="0"/>
              <a:t>např. výbušnost, oxidační schopnost, hořlavost, dráždivost, toxicita, </a:t>
            </a:r>
            <a:r>
              <a:rPr lang="cs-CZ" altLang="cs-CZ" dirty="0" err="1"/>
              <a:t>karcinogenita</a:t>
            </a:r>
            <a:r>
              <a:rPr lang="cs-CZ" altLang="cs-CZ" dirty="0"/>
              <a:t>, infekčnost atd. Jako příklad nebezpečných odpadů lze uvést odpady polychlorovaných bifenylů (PCB), infekční zdravotnické odpady nebo odpady obsahující rtuť či olovo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Sazby poplatků za uložení odpadů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1608"/>
          </a:xfrm>
        </p:spPr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400" dirty="0"/>
              <a:t>Základní sazba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3429000"/>
            <a:ext cx="8229600" cy="481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400" dirty="0" smtClean="0"/>
              <a:t>Riziková </a:t>
            </a:r>
            <a:r>
              <a:rPr lang="cs-CZ" altLang="cs-CZ" sz="2400" dirty="0"/>
              <a:t>sazba</a:t>
            </a:r>
          </a:p>
          <a:p>
            <a:endParaRPr lang="cs-CZ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43118" r="28378" b="45224"/>
          <a:stretch>
            <a:fillRect/>
          </a:stretch>
        </p:blipFill>
        <p:spPr bwMode="auto">
          <a:xfrm>
            <a:off x="467544" y="1772817"/>
            <a:ext cx="527174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9" t="63182" r="28253" b="27943"/>
          <a:stretch>
            <a:fillRect/>
          </a:stretch>
        </p:blipFill>
        <p:spPr>
          <a:xfrm>
            <a:off x="456903" y="4005263"/>
            <a:ext cx="5282387" cy="7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Registrační a evidenční poplatky dle zákona o obalech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000" dirty="0"/>
              <a:t>§ 30 zákona č. 477/2001 Sb. o obalech</a:t>
            </a:r>
          </a:p>
          <a:p>
            <a:pPr lvl="1"/>
            <a:r>
              <a:rPr lang="cs-CZ" altLang="cs-CZ" sz="2000" dirty="0"/>
              <a:t>zápis do Seznamu nositelů povinnosti zpětného odběru nebo využití odpadu z obalů</a:t>
            </a:r>
          </a:p>
          <a:p>
            <a:pPr lvl="2"/>
            <a:r>
              <a:rPr lang="cs-CZ" altLang="cs-CZ" dirty="0"/>
              <a:t>800 Kč</a:t>
            </a:r>
          </a:p>
          <a:p>
            <a:pPr lvl="1"/>
            <a:r>
              <a:rPr lang="cs-CZ" altLang="cs-CZ" sz="2000" dirty="0"/>
              <a:t>rozhodnutí o autorizaci</a:t>
            </a:r>
          </a:p>
          <a:p>
            <a:pPr lvl="2"/>
            <a:r>
              <a:rPr lang="cs-CZ" altLang="cs-CZ" dirty="0"/>
              <a:t>2 000 Kč</a:t>
            </a:r>
          </a:p>
          <a:p>
            <a:pPr lvl="1"/>
            <a:r>
              <a:rPr lang="cs-CZ" altLang="cs-CZ" sz="2000" dirty="0"/>
              <a:t>smlouva o zajištění plnění povinnosti zpětného odběru a využití odpadu z obalů (smlouva o sdruženém plnění)</a:t>
            </a:r>
          </a:p>
          <a:p>
            <a:pPr lvl="2"/>
            <a:r>
              <a:rPr lang="cs-CZ" altLang="cs-CZ" dirty="0"/>
              <a:t>nad 300 Kg/rok</a:t>
            </a:r>
          </a:p>
          <a:p>
            <a:pPr lvl="2"/>
            <a:r>
              <a:rPr lang="cs-CZ" altLang="cs-CZ" dirty="0"/>
              <a:t>800 Kč za každou smlouvu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Odvody za odnětí půdy ze zemědělského půdního fondu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000" dirty="0"/>
              <a:t>zákon 334/1992 Sb. o ochraně ZPF</a:t>
            </a:r>
          </a:p>
          <a:p>
            <a:pPr lvl="1"/>
            <a:r>
              <a:rPr lang="cs-CZ" altLang="cs-CZ" sz="2000" dirty="0"/>
              <a:t>základní hodnotové ukazatele zemědělské půdy v Kč za 1 ha </a:t>
            </a:r>
          </a:p>
          <a:p>
            <a:pPr lvl="2"/>
            <a:r>
              <a:rPr lang="cs-CZ" altLang="cs-CZ" dirty="0"/>
              <a:t>podle hlavních půdních jednotek</a:t>
            </a:r>
          </a:p>
          <a:p>
            <a:pPr lvl="2"/>
            <a:r>
              <a:rPr lang="cs-CZ" altLang="cs-CZ" dirty="0"/>
              <a:t>podle klimatických regionů</a:t>
            </a:r>
          </a:p>
          <a:p>
            <a:pPr lvl="1"/>
            <a:r>
              <a:rPr lang="cs-CZ" altLang="cs-CZ" sz="2000" dirty="0"/>
              <a:t>ekologická váha vlivu</a:t>
            </a:r>
          </a:p>
          <a:p>
            <a:pPr lvl="1"/>
            <a:r>
              <a:rPr lang="cs-CZ" altLang="cs-CZ" sz="2000" dirty="0" smtClean="0"/>
              <a:t>poškození </a:t>
            </a:r>
            <a:r>
              <a:rPr lang="cs-CZ" altLang="cs-CZ" sz="2000" dirty="0"/>
              <a:t>zemědělské půdy</a:t>
            </a:r>
          </a:p>
          <a:p>
            <a:r>
              <a:rPr lang="cs-CZ" altLang="cs-CZ" sz="2000" dirty="0" smtClean="0"/>
              <a:t>Příjem </a:t>
            </a:r>
            <a:r>
              <a:rPr lang="cs-CZ" altLang="cs-CZ" sz="2000" dirty="0"/>
              <a:t>40% obec / 60% SFŽP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338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Poplatek za odnětí </a:t>
            </a:r>
            <a:r>
              <a:rPr lang="cs-CZ" altLang="cs-CZ" dirty="0" smtClean="0"/>
              <a:t>pozemků určených k </a:t>
            </a:r>
            <a:r>
              <a:rPr lang="cs-CZ" altLang="cs-CZ" dirty="0"/>
              <a:t>plnění funkcí </a:t>
            </a:r>
            <a:r>
              <a:rPr lang="cs-CZ" altLang="cs-CZ" dirty="0" smtClean="0"/>
              <a:t>lesa (PUPFL)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289/1995 Sb. lesní zákon</a:t>
            </a:r>
          </a:p>
          <a:p>
            <a:pPr lvl="1"/>
            <a:r>
              <a:rPr lang="cs-CZ" altLang="cs-CZ" dirty="0"/>
              <a:t>Výše ročního poplatku za 1 ha</a:t>
            </a:r>
          </a:p>
          <a:p>
            <a:pPr lvl="2"/>
            <a:r>
              <a:rPr lang="cs-CZ" altLang="cs-CZ" dirty="0"/>
              <a:t>součin </a:t>
            </a:r>
          </a:p>
          <a:p>
            <a:pPr lvl="3"/>
            <a:r>
              <a:rPr lang="cs-CZ" altLang="cs-CZ" dirty="0"/>
              <a:t>průměrné roční potenciální produkce lesů</a:t>
            </a:r>
          </a:p>
          <a:p>
            <a:pPr lvl="4"/>
            <a:r>
              <a:rPr lang="cs-CZ" altLang="cs-CZ" dirty="0"/>
              <a:t>6,3 m</a:t>
            </a:r>
            <a:r>
              <a:rPr lang="cs-CZ" altLang="cs-CZ" baseline="30000" dirty="0"/>
              <a:t>3</a:t>
            </a:r>
            <a:r>
              <a:rPr lang="cs-CZ" altLang="cs-CZ" dirty="0"/>
              <a:t>/ha</a:t>
            </a:r>
          </a:p>
          <a:p>
            <a:pPr lvl="3"/>
            <a:r>
              <a:rPr lang="cs-CZ" altLang="cs-CZ" dirty="0"/>
              <a:t>průměrné ceny dřeva na odvozním místě - 983 Kč za 1 m</a:t>
            </a:r>
            <a:r>
              <a:rPr lang="cs-CZ" altLang="cs-CZ" baseline="30000" dirty="0"/>
              <a:t>3</a:t>
            </a:r>
            <a:r>
              <a:rPr lang="cs-CZ" altLang="cs-CZ" dirty="0"/>
              <a:t> </a:t>
            </a:r>
          </a:p>
          <a:p>
            <a:pPr lvl="3"/>
            <a:r>
              <a:rPr lang="cs-CZ" altLang="cs-CZ" dirty="0"/>
              <a:t>faktoru ekologické váhy lesa</a:t>
            </a:r>
          </a:p>
          <a:p>
            <a:pPr lvl="4"/>
            <a:r>
              <a:rPr lang="cs-CZ" altLang="cs-CZ" dirty="0"/>
              <a:t>od 1,4 do 5,0</a:t>
            </a:r>
          </a:p>
          <a:p>
            <a:pPr lvl="1"/>
            <a:r>
              <a:rPr lang="cs-CZ" altLang="cs-CZ" dirty="0"/>
              <a:t>Příjem 40% obec / 60% SFŽP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338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Úhrada z dobývacího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§ 32a 44/1988 Sb. horní zákon</a:t>
            </a:r>
          </a:p>
          <a:p>
            <a:pPr lvl="1"/>
            <a:r>
              <a:rPr lang="cs-CZ" altLang="cs-CZ" dirty="0"/>
              <a:t>roční platba</a:t>
            </a:r>
          </a:p>
          <a:p>
            <a:pPr lvl="2"/>
            <a:r>
              <a:rPr lang="cs-CZ" altLang="cs-CZ" dirty="0"/>
              <a:t>Nejvýše 10% z tržní ceny</a:t>
            </a:r>
          </a:p>
          <a:p>
            <a:pPr lvl="1"/>
            <a:r>
              <a:rPr lang="cs-CZ" altLang="cs-CZ" dirty="0"/>
              <a:t>započatý hektar plochy dobývacího prostoru</a:t>
            </a:r>
          </a:p>
          <a:p>
            <a:pPr lvl="2"/>
            <a:r>
              <a:rPr lang="cs-CZ" altLang="cs-CZ" dirty="0"/>
              <a:t>rozmezí 100 Kč až 1.000 Kč na hektar</a:t>
            </a:r>
          </a:p>
          <a:p>
            <a:pPr lvl="1"/>
            <a:r>
              <a:rPr lang="cs-CZ" altLang="cs-CZ" dirty="0"/>
              <a:t>příjem obcí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60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pPr algn="just"/>
            <a:r>
              <a:rPr lang="cs-CZ" altLang="cs-CZ" dirty="0"/>
              <a:t>Úhrada z vydobytých nerostů na výhradních ložiskách nebo vyhrazených nerostů po jejich úpravě a zušlechtění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96112"/>
          </a:xfrm>
        </p:spPr>
        <p:txBody>
          <a:bodyPr/>
          <a:lstStyle/>
          <a:p>
            <a:r>
              <a:rPr lang="cs-CZ" altLang="cs-CZ" dirty="0"/>
              <a:t>§ 32a 44/1988 Sb. horní zákon</a:t>
            </a:r>
          </a:p>
          <a:p>
            <a:pPr lvl="1"/>
            <a:r>
              <a:rPr lang="cs-CZ" altLang="cs-CZ" dirty="0"/>
              <a:t>roční platba</a:t>
            </a:r>
          </a:p>
          <a:p>
            <a:pPr lvl="2"/>
            <a:r>
              <a:rPr lang="cs-CZ" altLang="cs-CZ" dirty="0"/>
              <a:t>sazba </a:t>
            </a:r>
          </a:p>
          <a:p>
            <a:pPr lvl="3"/>
            <a:r>
              <a:rPr lang="cs-CZ" altLang="cs-CZ" dirty="0"/>
              <a:t>od 0,5 % např. radioaktivní nerosty, uhlí </a:t>
            </a:r>
            <a:r>
              <a:rPr lang="cs-CZ" altLang="cs-CZ" dirty="0" err="1" smtClean="0"/>
              <a:t>hlubinně</a:t>
            </a:r>
            <a:r>
              <a:rPr lang="cs-CZ" altLang="cs-CZ" dirty="0" smtClean="0"/>
              <a:t> </a:t>
            </a:r>
            <a:r>
              <a:rPr lang="cs-CZ" altLang="cs-CZ" dirty="0"/>
              <a:t>dobývané </a:t>
            </a:r>
          </a:p>
          <a:p>
            <a:pPr lvl="3"/>
            <a:r>
              <a:rPr lang="cs-CZ" altLang="cs-CZ" dirty="0"/>
              <a:t>do 10 % např. magnezit, kamenná sůl</a:t>
            </a:r>
          </a:p>
          <a:p>
            <a:pPr lvl="2"/>
            <a:r>
              <a:rPr lang="cs-CZ" altLang="cs-CZ" dirty="0"/>
              <a:t>příjem 25 % SR / 75 % obce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Poplatek za odebrané množství podzemní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/>
          <a:lstStyle/>
          <a:p>
            <a:r>
              <a:rPr lang="cs-CZ" altLang="cs-CZ" dirty="0"/>
              <a:t>§ 88 254/2001 Sb. vodní zákon</a:t>
            </a:r>
          </a:p>
          <a:p>
            <a:pPr lvl="1"/>
            <a:r>
              <a:rPr lang="cs-CZ" altLang="cs-CZ" dirty="0"/>
              <a:t>Poplatek neplacen</a:t>
            </a:r>
          </a:p>
          <a:p>
            <a:pPr lvl="2"/>
            <a:r>
              <a:rPr lang="cs-CZ" altLang="cs-CZ" dirty="0"/>
              <a:t>pod 6 000 m</a:t>
            </a:r>
            <a:r>
              <a:rPr lang="cs-CZ" altLang="cs-CZ" baseline="30000" dirty="0"/>
              <a:t>3</a:t>
            </a:r>
            <a:r>
              <a:rPr lang="cs-CZ" altLang="cs-CZ" dirty="0"/>
              <a:t> za kalendářní rok nebo méně nebo rovno 500 m</a:t>
            </a:r>
            <a:r>
              <a:rPr lang="cs-CZ" altLang="cs-CZ" baseline="30000" dirty="0"/>
              <a:t>3</a:t>
            </a:r>
            <a:r>
              <a:rPr lang="cs-CZ" altLang="cs-CZ" dirty="0"/>
              <a:t> v každém měsíci</a:t>
            </a:r>
          </a:p>
          <a:p>
            <a:pPr lvl="2"/>
            <a:r>
              <a:rPr lang="cs-CZ" altLang="cs-CZ" dirty="0"/>
              <a:t>odběry povolené k účelu získání tepelné energie</a:t>
            </a:r>
          </a:p>
          <a:p>
            <a:pPr lvl="2"/>
            <a:r>
              <a:rPr lang="cs-CZ" altLang="cs-CZ" dirty="0"/>
              <a:t>odběry vody ke snížení znečištění podzemních vod apod.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t="48737" r="28516" b="41573"/>
          <a:stretch>
            <a:fillRect/>
          </a:stretch>
        </p:blipFill>
        <p:spPr bwMode="auto">
          <a:xfrm>
            <a:off x="611560" y="3933056"/>
            <a:ext cx="5002213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Poplatky za vypouštění odpadních vod do vod povrchových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25624"/>
          </a:xfrm>
        </p:spPr>
        <p:txBody>
          <a:bodyPr/>
          <a:lstStyle/>
          <a:p>
            <a:r>
              <a:rPr lang="cs-CZ" altLang="cs-CZ" dirty="0"/>
              <a:t>§ 89-99 254/2001 Sb. vodní zákon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2" t="43488" r="21788" b="13815"/>
          <a:stretch>
            <a:fillRect/>
          </a:stretch>
        </p:blipFill>
        <p:spPr bwMode="auto">
          <a:xfrm>
            <a:off x="395536" y="1844824"/>
            <a:ext cx="5969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</a:t>
            </a:r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Co je cílem či účelem využívání administrativních nástrojů v ochraně ŽP?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392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Další poplatky související s vodou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Poplatek za povolené vypouštění odpadních vod do vod podzemních</a:t>
            </a:r>
          </a:p>
          <a:p>
            <a:pPr lvl="1"/>
            <a:r>
              <a:rPr lang="cs-CZ" altLang="cs-CZ" dirty="0"/>
              <a:t>§ 100 254/2001 Sb. vodní zákon</a:t>
            </a:r>
          </a:p>
          <a:p>
            <a:pPr lvl="1"/>
            <a:r>
              <a:rPr lang="cs-CZ" altLang="cs-CZ" dirty="0"/>
              <a:t>3.500 Kč za kalendářní rok</a:t>
            </a:r>
          </a:p>
          <a:p>
            <a:r>
              <a:rPr lang="cs-CZ" altLang="cs-CZ" dirty="0"/>
              <a:t>Platba k úhradě správy vodních toků a správy povodí</a:t>
            </a:r>
          </a:p>
          <a:p>
            <a:pPr lvl="1"/>
            <a:r>
              <a:rPr lang="cs-CZ" altLang="cs-CZ" dirty="0"/>
              <a:t>§ 101 254/2001 Sb. vodní zákon</a:t>
            </a:r>
          </a:p>
          <a:p>
            <a:pPr lvl="1"/>
            <a:r>
              <a:rPr lang="cs-CZ" altLang="cs-CZ" dirty="0"/>
              <a:t>větší odběr než 6 000 m</a:t>
            </a:r>
            <a:r>
              <a:rPr lang="cs-CZ" altLang="cs-CZ" baseline="30000" dirty="0"/>
              <a:t>3</a:t>
            </a:r>
            <a:r>
              <a:rPr lang="cs-CZ" altLang="cs-CZ" dirty="0"/>
              <a:t> za kalendářní rok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581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Nepřímé nástroje pozitivní stimulace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Poskytnutí úlev na daních</a:t>
            </a:r>
          </a:p>
          <a:p>
            <a:pPr lvl="1"/>
            <a:r>
              <a:rPr lang="cs-CZ" altLang="cs-CZ" dirty="0"/>
              <a:t>Daň z příjmů FO</a:t>
            </a:r>
          </a:p>
          <a:p>
            <a:pPr lvl="1"/>
            <a:r>
              <a:rPr lang="cs-CZ" altLang="cs-CZ" dirty="0"/>
              <a:t>Daň z příjmů PO</a:t>
            </a:r>
          </a:p>
          <a:p>
            <a:pPr lvl="1"/>
            <a:r>
              <a:rPr lang="cs-CZ" altLang="cs-CZ" dirty="0"/>
              <a:t>Silniční daň</a:t>
            </a:r>
          </a:p>
          <a:p>
            <a:pPr lvl="1"/>
            <a:r>
              <a:rPr lang="cs-CZ" altLang="cs-CZ" dirty="0"/>
              <a:t>DPH</a:t>
            </a:r>
          </a:p>
          <a:p>
            <a:pPr lvl="1"/>
            <a:r>
              <a:rPr lang="cs-CZ" altLang="cs-CZ" i="1" dirty="0"/>
              <a:t>Spotřební daň</a:t>
            </a:r>
          </a:p>
          <a:p>
            <a:pPr lvl="1"/>
            <a:r>
              <a:rPr lang="cs-CZ" altLang="cs-CZ" dirty="0"/>
              <a:t>Daň z nemovitosti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842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daních z příjmů 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Zákon o daních z příjmů č. 586/1992 Sb.</a:t>
            </a:r>
          </a:p>
          <a:p>
            <a:pPr lvl="1"/>
            <a:r>
              <a:rPr lang="cs-CZ" altLang="cs-CZ" dirty="0" smtClean="0"/>
              <a:t>Dary</a:t>
            </a:r>
          </a:p>
          <a:p>
            <a:pPr lvl="2"/>
            <a:r>
              <a:rPr lang="cs-CZ" altLang="cs-CZ" dirty="0" smtClean="0"/>
              <a:t>z </a:t>
            </a:r>
            <a:r>
              <a:rPr lang="cs-CZ" altLang="cs-CZ" dirty="0"/>
              <a:t>daňového základu lze odečíst hodnotu darů na ekologické účely</a:t>
            </a:r>
          </a:p>
          <a:p>
            <a:pPr lvl="3"/>
            <a:r>
              <a:rPr lang="cs-CZ" altLang="cs-CZ" dirty="0"/>
              <a:t>§ 15 odst. 1 zákona 586/1992 Sb.</a:t>
            </a:r>
          </a:p>
          <a:p>
            <a:pPr lvl="4"/>
            <a:r>
              <a:rPr lang="cs-CZ" altLang="cs-CZ" dirty="0"/>
              <a:t>u FO ve výši 2 – 10% základu daně</a:t>
            </a:r>
          </a:p>
          <a:p>
            <a:pPr lvl="4"/>
            <a:r>
              <a:rPr lang="cs-CZ" altLang="cs-CZ" dirty="0"/>
              <a:t>minimální částka je 1000 Kč</a:t>
            </a:r>
          </a:p>
          <a:p>
            <a:pPr lvl="4"/>
            <a:r>
              <a:rPr lang="cs-CZ" altLang="cs-CZ" dirty="0"/>
              <a:t>nejvýše však do 2% ze základu daně na jeden dar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842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daních z příjmů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Zákon o daních z příjmů č. 586/1992 Sb.</a:t>
            </a:r>
          </a:p>
          <a:p>
            <a:pPr lvl="1"/>
            <a:r>
              <a:rPr lang="cs-CZ" altLang="cs-CZ" dirty="0" smtClean="0"/>
              <a:t>Dary</a:t>
            </a:r>
          </a:p>
          <a:p>
            <a:pPr lvl="2"/>
            <a:r>
              <a:rPr lang="cs-CZ" altLang="cs-CZ" dirty="0" smtClean="0"/>
              <a:t>z </a:t>
            </a:r>
            <a:r>
              <a:rPr lang="cs-CZ" altLang="cs-CZ" dirty="0"/>
              <a:t>daňového základu lze odečíst hodnotu darů na ekologické účely</a:t>
            </a:r>
          </a:p>
          <a:p>
            <a:pPr lvl="3"/>
            <a:r>
              <a:rPr lang="cs-CZ" altLang="cs-CZ" dirty="0"/>
              <a:t>§ 20 odst. 8 zákona 586/1992 Sb.</a:t>
            </a:r>
          </a:p>
          <a:p>
            <a:pPr lvl="4"/>
            <a:r>
              <a:rPr lang="cs-CZ" altLang="cs-CZ" dirty="0"/>
              <a:t>u PO musí činit hodnota daru minimálně 2000 Kč, nejvýše lze odečíst 5% základu daně</a:t>
            </a:r>
          </a:p>
          <a:p>
            <a:pPr lvl="1"/>
            <a:r>
              <a:rPr lang="cs-CZ" altLang="cs-CZ" dirty="0" smtClean="0"/>
              <a:t>Zařízení k ochraně ŽP</a:t>
            </a:r>
          </a:p>
          <a:p>
            <a:pPr lvl="2"/>
            <a:r>
              <a:rPr lang="cs-CZ" altLang="cs-CZ" dirty="0" smtClean="0"/>
              <a:t>mezi </a:t>
            </a:r>
            <a:r>
              <a:rPr lang="cs-CZ" altLang="cs-CZ" dirty="0"/>
              <a:t>náklady je možné zahrnout výdaje na provoz vlastního zařízení k ochraně životního prostředí</a:t>
            </a:r>
          </a:p>
          <a:p>
            <a:pPr lvl="3"/>
            <a:r>
              <a:rPr lang="cs-CZ" altLang="cs-CZ" dirty="0"/>
              <a:t>§ 24 odst. 2g zákona 586/1992 Sb.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daních z příjmů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Zákon o daních z příjmů č. 586/1992 Sb.</a:t>
            </a:r>
          </a:p>
          <a:p>
            <a:pPr lvl="1"/>
            <a:r>
              <a:rPr lang="cs-CZ" altLang="cs-CZ" dirty="0" smtClean="0"/>
              <a:t>Obnovitelné zdroje</a:t>
            </a:r>
          </a:p>
          <a:p>
            <a:pPr lvl="2"/>
            <a:r>
              <a:rPr lang="cs-CZ" altLang="cs-CZ" dirty="0" smtClean="0"/>
              <a:t>§ </a:t>
            </a:r>
            <a:r>
              <a:rPr lang="cs-CZ" altLang="cs-CZ" dirty="0"/>
              <a:t>40 odst. 3 zákona 586/1992 Sb.</a:t>
            </a:r>
          </a:p>
          <a:p>
            <a:pPr lvl="3"/>
            <a:r>
              <a:rPr lang="cs-CZ" altLang="cs-CZ" dirty="0"/>
              <a:t>příjmy z provozu </a:t>
            </a:r>
          </a:p>
          <a:p>
            <a:pPr lvl="4"/>
            <a:r>
              <a:rPr lang="cs-CZ" altLang="cs-CZ" dirty="0"/>
              <a:t>malých vodních elektráren do výkonu 1 MW</a:t>
            </a:r>
          </a:p>
          <a:p>
            <a:pPr lvl="4"/>
            <a:r>
              <a:rPr lang="cs-CZ" altLang="cs-CZ" dirty="0"/>
              <a:t>větrných elektráren</a:t>
            </a:r>
          </a:p>
          <a:p>
            <a:pPr lvl="4"/>
            <a:r>
              <a:rPr lang="cs-CZ" altLang="cs-CZ" dirty="0"/>
              <a:t>solárních elektráren (ale 180/2005 o </a:t>
            </a:r>
            <a:r>
              <a:rPr lang="cs-CZ" altLang="cs-CZ" dirty="0" err="1"/>
              <a:t>vyr</a:t>
            </a:r>
            <a:r>
              <a:rPr lang="cs-CZ" altLang="cs-CZ" dirty="0"/>
              <a:t>. el. z </a:t>
            </a:r>
            <a:r>
              <a:rPr lang="cs-CZ" altLang="cs-CZ" dirty="0" err="1"/>
              <a:t>obn</a:t>
            </a:r>
            <a:r>
              <a:rPr lang="cs-CZ" altLang="cs-CZ" dirty="0"/>
              <a:t>. </a:t>
            </a:r>
            <a:r>
              <a:rPr lang="cs-CZ" altLang="cs-CZ" dirty="0" err="1"/>
              <a:t>zdr</a:t>
            </a:r>
            <a:r>
              <a:rPr lang="cs-CZ" altLang="cs-CZ" dirty="0"/>
              <a:t>.)</a:t>
            </a:r>
          </a:p>
          <a:p>
            <a:pPr lvl="5"/>
            <a:r>
              <a:rPr lang="cs-CZ" altLang="cs-CZ" dirty="0"/>
              <a:t>odvod 26% výkupní cena / 28% zelený bonus, mimo do 30kW a umístění na střešní krytině)</a:t>
            </a:r>
          </a:p>
          <a:p>
            <a:pPr lvl="4"/>
            <a:r>
              <a:rPr lang="cs-CZ" altLang="cs-CZ" dirty="0"/>
              <a:t>zařízení na výrobu bioplynu</a:t>
            </a:r>
          </a:p>
          <a:p>
            <a:pPr lvl="4"/>
            <a:r>
              <a:rPr lang="cs-CZ" altLang="cs-CZ" dirty="0"/>
              <a:t>geotermálních zdrojů</a:t>
            </a:r>
          </a:p>
          <a:p>
            <a:pPr lvl="3"/>
            <a:r>
              <a:rPr lang="cs-CZ" altLang="cs-CZ" dirty="0"/>
              <a:t>příjmy jsou osvobozeny po dobu 5 let po roce uvedení zařízení do </a:t>
            </a:r>
            <a:r>
              <a:rPr lang="cs-CZ" altLang="cs-CZ" dirty="0" smtClean="0"/>
              <a:t>provozu</a:t>
            </a:r>
          </a:p>
          <a:p>
            <a:pPr lvl="1"/>
            <a:r>
              <a:rPr lang="cs-CZ" altLang="cs-CZ" dirty="0"/>
              <a:t>ČOV a třídění</a:t>
            </a:r>
          </a:p>
          <a:p>
            <a:pPr lvl="2"/>
            <a:r>
              <a:rPr lang="cs-CZ" altLang="cs-CZ" dirty="0"/>
              <a:t>§ 32 odst. 2 zákona 586/1992 Sb.</a:t>
            </a:r>
          </a:p>
          <a:p>
            <a:pPr lvl="3" algn="just"/>
            <a:r>
              <a:rPr lang="cs-CZ" altLang="cs-CZ" dirty="0"/>
              <a:t>z daňového základu lze odečíst 15%  ze vstupní ceny zařízení na čištění a úpravu vod a třídících a úpravárenských zařízení na zhodnocení druhotných surovin</a:t>
            </a:r>
          </a:p>
          <a:p>
            <a:pPr lvl="2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silniční dani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33736"/>
          </a:xfrm>
        </p:spPr>
        <p:txBody>
          <a:bodyPr/>
          <a:lstStyle/>
          <a:p>
            <a:r>
              <a:rPr lang="cs-CZ" altLang="cs-CZ" dirty="0"/>
              <a:t>Zákon č. 16/1993 o dani silniční</a:t>
            </a:r>
          </a:p>
          <a:p>
            <a:pPr lvl="1"/>
            <a:r>
              <a:rPr lang="cs-CZ" altLang="cs-CZ" dirty="0"/>
              <a:t>§ 6 zákona č. 16/1993 o dani silniční</a:t>
            </a:r>
          </a:p>
          <a:p>
            <a:pPr lvl="2"/>
            <a:r>
              <a:rPr lang="cs-CZ" altLang="cs-CZ" dirty="0"/>
              <a:t>snížena sazba daně u vozidel ekologicky šetrných k životnímu prostředí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93686"/>
              </p:ext>
            </p:extLst>
          </p:nvPr>
        </p:nvGraphicFramePr>
        <p:xfrm>
          <a:off x="467544" y="3284984"/>
          <a:ext cx="5472113" cy="230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8920"/>
                <a:gridCol w="1443193"/>
              </a:tblGrid>
              <a:tr h="2444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Kubatura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Daň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4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do 800 cm3  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1 200 Kč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43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nad 800 cm3 do 1250 cm3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1 800 Kč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4424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nad 1250 cm3 do 1500 cm3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2 400 Kč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4424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nad 1500 cm3 do 2000 cm3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3 000 Kč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442434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nad 2000 cm3 do 3000 cm3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3 600 Kč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  <a:tr h="2444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nad 3000 cm3   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4 200 Kč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DPH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Zákon č. 235/2004 Sb. o dani z přidané hodnoty</a:t>
            </a:r>
          </a:p>
          <a:p>
            <a:pPr lvl="2"/>
            <a:r>
              <a:rPr lang="cs-CZ" altLang="cs-CZ" dirty="0" smtClean="0"/>
              <a:t>zrušeno</a:t>
            </a:r>
            <a:endParaRPr lang="cs-CZ" altLang="cs-CZ" dirty="0"/>
          </a:p>
          <a:p>
            <a:pPr lvl="2"/>
            <a:r>
              <a:rPr lang="cs-CZ" altLang="cs-CZ" dirty="0">
                <a:solidFill>
                  <a:srgbClr val="FF0000"/>
                </a:solidFill>
              </a:rPr>
              <a:t>§ 47 zákona č. 235/2004 Sb. o DPH</a:t>
            </a:r>
          </a:p>
          <a:p>
            <a:pPr lvl="3"/>
            <a:r>
              <a:rPr lang="cs-CZ" altLang="cs-CZ" dirty="0">
                <a:solidFill>
                  <a:srgbClr val="FF0000"/>
                </a:solidFill>
              </a:rPr>
              <a:t>Dříve 22 % versus 5 %</a:t>
            </a:r>
          </a:p>
          <a:p>
            <a:pPr lvl="3"/>
            <a:r>
              <a:rPr lang="cs-CZ" altLang="cs-CZ" dirty="0">
                <a:solidFill>
                  <a:srgbClr val="FF0000"/>
                </a:solidFill>
              </a:rPr>
              <a:t>20 % versus 14 %</a:t>
            </a:r>
          </a:p>
          <a:p>
            <a:pPr lvl="2"/>
            <a:r>
              <a:rPr lang="cs-CZ" altLang="cs-CZ" dirty="0">
                <a:solidFill>
                  <a:srgbClr val="FF0000"/>
                </a:solidFill>
              </a:rPr>
              <a:t>Příloha č. 2 zákona č. 235/2004 Sb. o DPH</a:t>
            </a:r>
          </a:p>
          <a:p>
            <a:pPr lvl="3"/>
            <a:r>
              <a:rPr lang="cs-CZ" altLang="cs-CZ" dirty="0">
                <a:solidFill>
                  <a:srgbClr val="FF0000"/>
                </a:solidFill>
              </a:rPr>
              <a:t>Odvádění a čištění odpadních vod včetně ostatních služeb souvisejících s těmito činnostmi</a:t>
            </a:r>
          </a:p>
          <a:p>
            <a:pPr lvl="3"/>
            <a:r>
              <a:rPr lang="cs-CZ" altLang="cs-CZ" dirty="0">
                <a:solidFill>
                  <a:srgbClr val="FF0000"/>
                </a:solidFill>
              </a:rPr>
              <a:t>Sběr a přeprava komunálního odpadu</a:t>
            </a:r>
          </a:p>
          <a:p>
            <a:pPr lvl="3"/>
            <a:r>
              <a:rPr lang="cs-CZ" altLang="cs-CZ" dirty="0">
                <a:solidFill>
                  <a:srgbClr val="FF0000"/>
                </a:solidFill>
              </a:rPr>
              <a:t>Příprava k likvidaci a likvidace komunálního odpadu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Sazby spotřební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Vysoké zdanění uhlovodíkových paliv </a:t>
            </a:r>
          </a:p>
          <a:p>
            <a:pPr lvl="1" algn="just"/>
            <a:r>
              <a:rPr lang="cs-CZ" altLang="cs-CZ" dirty="0"/>
              <a:t>cena pohonných hmot je významným faktorem ovlivňujícím rozvoj individuální automobilové dopravy</a:t>
            </a:r>
          </a:p>
          <a:p>
            <a:pPr lvl="1"/>
            <a:r>
              <a:rPr lang="cs-CZ" altLang="cs-CZ" dirty="0"/>
              <a:t>§ 48 zákona č. 353/2003 Sb. o spotřebních daních</a:t>
            </a:r>
          </a:p>
          <a:p>
            <a:pPr lvl="2"/>
            <a:r>
              <a:rPr lang="cs-CZ" altLang="cs-CZ" dirty="0"/>
              <a:t>12 480 až 13 710 Kč / 1000 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Poskytnutí úlev na dani z nemovitostí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Zákon č. 338/1992 Sb. o dani z nemovitostí</a:t>
            </a:r>
          </a:p>
          <a:p>
            <a:pPr lvl="1"/>
            <a:r>
              <a:rPr lang="cs-CZ" altLang="cs-CZ" dirty="0"/>
              <a:t>§ 4 zákona č. 338/1992 Sb. </a:t>
            </a:r>
          </a:p>
          <a:p>
            <a:pPr lvl="1"/>
            <a:r>
              <a:rPr lang="cs-CZ" altLang="cs-CZ" dirty="0"/>
              <a:t>pozemky</a:t>
            </a:r>
          </a:p>
          <a:p>
            <a:pPr lvl="2" algn="just"/>
            <a:r>
              <a:rPr lang="cs-CZ" altLang="cs-CZ" dirty="0"/>
              <a:t>Ochranné lesy a lesy zvláštního určeni a vodní plochy </a:t>
            </a:r>
          </a:p>
          <a:p>
            <a:pPr lvl="3" algn="just"/>
            <a:r>
              <a:rPr lang="cs-CZ" altLang="cs-CZ" dirty="0"/>
              <a:t>s výjimkou rybníků s intenzivním chovem ryb</a:t>
            </a:r>
          </a:p>
          <a:p>
            <a:pPr lvl="2" algn="just"/>
            <a:r>
              <a:rPr lang="cs-CZ" altLang="cs-CZ" dirty="0"/>
              <a:t>pozemky území zvláště chráněných podle předpisů o ochraně přírody a krajiny</a:t>
            </a:r>
          </a:p>
          <a:p>
            <a:pPr lvl="2" algn="just"/>
            <a:r>
              <a:rPr lang="cs-CZ" altLang="cs-CZ" dirty="0"/>
              <a:t>pozemky remízků, hájů a větrolamů a mezí na orné půdě, trvalých travních porostech</a:t>
            </a:r>
          </a:p>
          <a:p>
            <a:pPr lvl="2" algn="just"/>
            <a:r>
              <a:rPr lang="cs-CZ" altLang="cs-CZ" dirty="0"/>
              <a:t>pozemky pásma hygienické ochrany vod I. stupně</a:t>
            </a:r>
          </a:p>
          <a:p>
            <a:pPr lvl="1" algn="just"/>
            <a:r>
              <a:rPr lang="cs-CZ" altLang="cs-CZ" dirty="0"/>
              <a:t>§ 7 zákona č. 338/1992 Sb. </a:t>
            </a:r>
          </a:p>
          <a:p>
            <a:pPr lvl="2" algn="just"/>
            <a:r>
              <a:rPr lang="cs-CZ" altLang="cs-CZ" dirty="0"/>
              <a:t>stavby sloužící výlučně k účelům zlepšení stavu životního prostředí</a:t>
            </a:r>
          </a:p>
          <a:p>
            <a:pPr lvl="2" algn="just"/>
            <a:r>
              <a:rPr lang="cs-CZ" altLang="cs-CZ" dirty="0"/>
              <a:t>Vyhláška MF ČR 12/1993 Sb. ze dne 18. prosince 1992, kterou se provádějí některá ustanovení zákona České národní rady č. 338/1992 Sb., o dani z nemovitostí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Stavby sloužící výlučně k účelům zlepšení stavu životního </a:t>
            </a:r>
            <a:r>
              <a:rPr lang="cs-CZ" altLang="cs-CZ" dirty="0" smtClean="0"/>
              <a:t>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219200"/>
            <a:ext cx="4320480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altLang="cs-CZ" dirty="0"/>
              <a:t>a) k umístění a provozu veřejné </a:t>
            </a:r>
            <a:r>
              <a:rPr lang="cs-CZ" altLang="cs-CZ" b="1" dirty="0"/>
              <a:t>monitorovací sítě </a:t>
            </a:r>
            <a:r>
              <a:rPr lang="cs-CZ" altLang="cs-CZ" dirty="0"/>
              <a:t>zajišťující informace o stavu jednotlivých složek životního prostředí financované z prostředků státních rozpočtů nebo rozpočtu obcí</a:t>
            </a:r>
          </a:p>
          <a:p>
            <a:pPr algn="just"/>
            <a:r>
              <a:rPr lang="cs-CZ" altLang="cs-CZ" dirty="0"/>
              <a:t>b) k </a:t>
            </a:r>
            <a:r>
              <a:rPr lang="cs-CZ" altLang="cs-CZ" b="1" dirty="0"/>
              <a:t>úpravě odpadů </a:t>
            </a:r>
            <a:r>
              <a:rPr lang="cs-CZ" altLang="cs-CZ" dirty="0"/>
              <a:t>a pro jejich další využití</a:t>
            </a:r>
          </a:p>
          <a:p>
            <a:pPr algn="just"/>
            <a:r>
              <a:rPr lang="cs-CZ" altLang="cs-CZ" dirty="0"/>
              <a:t>c) k asanaci a </a:t>
            </a:r>
            <a:r>
              <a:rPr lang="cs-CZ" altLang="cs-CZ" b="1" dirty="0"/>
              <a:t>rekultivaci skládek </a:t>
            </a:r>
            <a:r>
              <a:rPr lang="cs-CZ" altLang="cs-CZ" dirty="0"/>
              <a:t>odpadů</a:t>
            </a:r>
          </a:p>
          <a:p>
            <a:pPr algn="just"/>
            <a:r>
              <a:rPr lang="cs-CZ" altLang="cs-CZ" dirty="0"/>
              <a:t>d) k </a:t>
            </a:r>
            <a:r>
              <a:rPr lang="cs-CZ" altLang="cs-CZ" b="1" dirty="0"/>
              <a:t>asanaci kontaminovaných pozemků</a:t>
            </a:r>
            <a:r>
              <a:rPr lang="cs-CZ" altLang="cs-CZ" dirty="0"/>
              <a:t>, podzemních </a:t>
            </a:r>
            <a:r>
              <a:rPr lang="cs-CZ" altLang="cs-CZ" b="1" dirty="0"/>
              <a:t>vod</a:t>
            </a:r>
            <a:r>
              <a:rPr lang="cs-CZ" altLang="cs-CZ" dirty="0"/>
              <a:t> a objektů</a:t>
            </a:r>
          </a:p>
          <a:p>
            <a:pPr algn="just"/>
            <a:r>
              <a:rPr lang="cs-CZ" altLang="cs-CZ" dirty="0"/>
              <a:t>e) pro </a:t>
            </a:r>
            <a:r>
              <a:rPr lang="cs-CZ" altLang="cs-CZ" b="1" dirty="0"/>
              <a:t>třídění a sběr odpadů</a:t>
            </a:r>
          </a:p>
          <a:p>
            <a:pPr algn="just"/>
            <a:r>
              <a:rPr lang="cs-CZ" altLang="cs-CZ" dirty="0"/>
              <a:t>f) pro tepelné, biologické, chemické a fyzikální </a:t>
            </a:r>
            <a:r>
              <a:rPr lang="cs-CZ" altLang="cs-CZ" b="1" dirty="0"/>
              <a:t>zneškodňování odpadů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1196752"/>
            <a:ext cx="432048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sz="1800" dirty="0"/>
              <a:t>g) pro skládky odpadů splňující podmínky stanovené pro provoz skládky zvláštními předpisy</a:t>
            </a:r>
          </a:p>
          <a:p>
            <a:pPr algn="just"/>
            <a:r>
              <a:rPr lang="cs-CZ" altLang="cs-CZ" sz="1800" dirty="0"/>
              <a:t>h) provozu </a:t>
            </a:r>
            <a:r>
              <a:rPr lang="cs-CZ" altLang="cs-CZ" sz="1800" b="1" dirty="0"/>
              <a:t>malých vodních elektráren</a:t>
            </a:r>
            <a:r>
              <a:rPr lang="cs-CZ" altLang="cs-CZ" sz="1800" dirty="0"/>
              <a:t> do výkonu 1 MW</a:t>
            </a:r>
          </a:p>
          <a:p>
            <a:pPr algn="just"/>
            <a:r>
              <a:rPr lang="cs-CZ" altLang="cs-CZ" sz="1800" dirty="0"/>
              <a:t>ch) pro </a:t>
            </a:r>
            <a:r>
              <a:rPr lang="cs-CZ" altLang="cs-CZ" sz="1800" b="1" dirty="0"/>
              <a:t>generátory s větrným </a:t>
            </a:r>
            <a:r>
              <a:rPr lang="cs-CZ" altLang="cs-CZ" sz="1800" b="1" dirty="0" smtClean="0"/>
              <a:t>pohonem</a:t>
            </a:r>
            <a:endParaRPr lang="cs-CZ" altLang="cs-CZ" sz="1800" b="1" dirty="0"/>
          </a:p>
          <a:p>
            <a:pPr algn="just"/>
            <a:r>
              <a:rPr lang="cs-CZ" altLang="cs-CZ" sz="1800" dirty="0"/>
              <a:t>i) pro </a:t>
            </a:r>
            <a:r>
              <a:rPr lang="cs-CZ" altLang="cs-CZ" sz="1800" b="1" dirty="0"/>
              <a:t>generátory bioplynu </a:t>
            </a:r>
            <a:r>
              <a:rPr lang="cs-CZ" altLang="cs-CZ" sz="1800" dirty="0"/>
              <a:t>včetně systémů jejich využití, pokud je získaná energie dodávána do sítě nebo dalším spotřebitelům</a:t>
            </a:r>
          </a:p>
          <a:p>
            <a:pPr algn="just"/>
            <a:r>
              <a:rPr lang="cs-CZ" altLang="cs-CZ" sz="1800" dirty="0"/>
              <a:t>j) pro zdroje využívající </a:t>
            </a:r>
            <a:r>
              <a:rPr lang="cs-CZ" altLang="cs-CZ" sz="1800" b="1" dirty="0"/>
              <a:t>geotermální energie</a:t>
            </a:r>
            <a:r>
              <a:rPr lang="cs-CZ" altLang="cs-CZ" sz="1800" dirty="0"/>
              <a:t> včetně tepelných čerpadel, které dodávají teplo spotřebitelům</a:t>
            </a:r>
          </a:p>
          <a:p>
            <a:pPr algn="just"/>
            <a:r>
              <a:rPr lang="cs-CZ" altLang="cs-CZ" sz="1800" dirty="0"/>
              <a:t>k) jako </a:t>
            </a:r>
            <a:r>
              <a:rPr lang="cs-CZ" altLang="cs-CZ" sz="1800" b="1" dirty="0"/>
              <a:t>funkční sluneční kolektory</a:t>
            </a:r>
          </a:p>
          <a:p>
            <a:pPr algn="just"/>
            <a:r>
              <a:rPr lang="cs-CZ" altLang="cs-CZ" sz="1800" dirty="0"/>
              <a:t>l) jako </a:t>
            </a:r>
            <a:r>
              <a:rPr lang="cs-CZ" altLang="cs-CZ" sz="1800" b="1" dirty="0"/>
              <a:t>zdroje energie z biomasy</a:t>
            </a:r>
          </a:p>
          <a:p>
            <a:pPr algn="just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Administrativní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Cílem</a:t>
            </a:r>
          </a:p>
          <a:p>
            <a:pPr lvl="1"/>
            <a:r>
              <a:rPr lang="cs-CZ" altLang="cs-CZ" dirty="0"/>
              <a:t>dodržování přípustné míry znečištění životního prostředí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Forma </a:t>
            </a:r>
            <a:r>
              <a:rPr lang="cs-CZ" altLang="cs-CZ" dirty="0"/>
              <a:t>direktivně prosazovaného </a:t>
            </a:r>
          </a:p>
          <a:p>
            <a:pPr lvl="1"/>
            <a:r>
              <a:rPr lang="cs-CZ" altLang="cs-CZ" dirty="0"/>
              <a:t>Příkazu</a:t>
            </a:r>
          </a:p>
          <a:p>
            <a:pPr lvl="1"/>
            <a:r>
              <a:rPr lang="cs-CZ" altLang="cs-CZ" dirty="0"/>
              <a:t>Zákazu</a:t>
            </a:r>
          </a:p>
          <a:p>
            <a:pPr lvl="1"/>
            <a:r>
              <a:rPr lang="cs-CZ" altLang="cs-CZ" dirty="0"/>
              <a:t>Limitu</a:t>
            </a:r>
          </a:p>
          <a:p>
            <a:pPr lvl="1"/>
            <a:r>
              <a:rPr lang="cs-CZ" altLang="cs-CZ" dirty="0"/>
              <a:t>Normy </a:t>
            </a:r>
          </a:p>
          <a:p>
            <a:pPr lvl="1"/>
            <a:r>
              <a:rPr lang="cs-CZ" altLang="cs-CZ" dirty="0"/>
              <a:t>Předepsaného administrativního postupu nebo omezení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Přímé ekonomické nástroje pozitivní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2800" dirty="0"/>
              <a:t>poskytnuté investiční dotace nebo subvence z veřejných zdrojů financování</a:t>
            </a:r>
          </a:p>
          <a:p>
            <a:r>
              <a:rPr lang="cs-CZ" altLang="cs-CZ" sz="2800" dirty="0"/>
              <a:t>poskytnutí úvěrů za výhodných podmínek</a:t>
            </a:r>
          </a:p>
          <a:p>
            <a:r>
              <a:rPr lang="cs-CZ" altLang="cs-CZ" sz="2800" dirty="0"/>
              <a:t>poskytnutí úlev z plateb (daní, poplatků, vyměřených pokut nebo náhrad škod) při realizaci opatření na ochranu životního prostředí</a:t>
            </a:r>
          </a:p>
          <a:p>
            <a:r>
              <a:rPr lang="cs-CZ" altLang="cs-CZ" sz="2800" dirty="0"/>
              <a:t>poskytnutí platby ze strany jiného znečišťovatele</a:t>
            </a:r>
          </a:p>
          <a:p>
            <a:r>
              <a:rPr lang="cs-CZ" altLang="cs-CZ" sz="2800" dirty="0"/>
              <a:t>poskytnutí platby z veřejných fondů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Institucionální zabezpečení přímé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ČR</a:t>
            </a:r>
          </a:p>
          <a:p>
            <a:pPr lvl="1"/>
            <a:r>
              <a:rPr lang="cs-CZ" altLang="cs-CZ" dirty="0"/>
              <a:t>Státní fond životního prostředí</a:t>
            </a:r>
          </a:p>
          <a:p>
            <a:r>
              <a:rPr lang="cs-CZ" altLang="cs-CZ" dirty="0"/>
              <a:t>Rakousko</a:t>
            </a:r>
          </a:p>
          <a:p>
            <a:pPr lvl="1"/>
            <a:r>
              <a:rPr lang="cs-CZ" altLang="cs-CZ" dirty="0"/>
              <a:t>Fond hospodaření s vodou</a:t>
            </a:r>
          </a:p>
          <a:p>
            <a:pPr lvl="1"/>
            <a:r>
              <a:rPr lang="cs-CZ" altLang="cs-CZ" dirty="0"/>
              <a:t>Fond životního prostředí</a:t>
            </a:r>
          </a:p>
          <a:p>
            <a:pPr lvl="1"/>
            <a:r>
              <a:rPr lang="cs-CZ" altLang="cs-CZ" dirty="0"/>
              <a:t>Fond pro sanaci kontaminovaných lokalit</a:t>
            </a:r>
          </a:p>
          <a:p>
            <a:pPr lvl="1"/>
            <a:r>
              <a:rPr lang="cs-CZ" altLang="cs-CZ" dirty="0"/>
              <a:t>Fond pro ekologickou energii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Státní fond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zákon č. 388/1991 Sb. o Státním fondu životního prostředí České republiky</a:t>
            </a:r>
          </a:p>
          <a:p>
            <a:r>
              <a:rPr lang="cs-CZ" altLang="cs-CZ" dirty="0"/>
              <a:t>4. 10. 1991</a:t>
            </a:r>
          </a:p>
          <a:p>
            <a:r>
              <a:rPr lang="cs-CZ" altLang="cs-CZ" dirty="0"/>
              <a:t>Správcem Fondu je Ministerstvo životního prostředí</a:t>
            </a:r>
          </a:p>
          <a:p>
            <a:r>
              <a:rPr lang="cs-CZ" altLang="cs-CZ" dirty="0"/>
              <a:t>O poskytování prostředků z Fondu rozhoduje ministr</a:t>
            </a:r>
          </a:p>
          <a:p>
            <a:r>
              <a:rPr lang="cs-CZ" altLang="cs-CZ" dirty="0"/>
              <a:t>Na poskytnutí prostředků z Fondu není právní nárok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Příjmy </a:t>
            </a:r>
            <a:r>
              <a:rPr lang="cs-CZ" altLang="cs-CZ" dirty="0"/>
              <a:t>SFŽP 1992 </a:t>
            </a:r>
            <a:r>
              <a:rPr lang="cs-CZ" altLang="cs-CZ" dirty="0" smtClean="0"/>
              <a:t>– 2013 (v mil. Kč)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4" t="19808" r="16927" b="25769"/>
          <a:stretch/>
        </p:blipFill>
        <p:spPr bwMode="auto">
          <a:xfrm>
            <a:off x="1955150" y="1219200"/>
            <a:ext cx="52337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116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Výdaje SFŽP 1992 - </a:t>
            </a:r>
            <a:r>
              <a:rPr lang="cs-CZ" altLang="cs-CZ" dirty="0" smtClean="0"/>
              <a:t>2012</a:t>
            </a: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28461" r="11826" b="10577"/>
          <a:stretch/>
        </p:blipFill>
        <p:spPr bwMode="auto">
          <a:xfrm>
            <a:off x="499262" y="1219200"/>
            <a:ext cx="814547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Dotace,  subvence, granty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SFŽP</a:t>
            </a:r>
          </a:p>
          <a:p>
            <a:pPr lvl="1"/>
            <a:r>
              <a:rPr lang="cs-CZ" altLang="cs-CZ" dirty="0"/>
              <a:t>EU</a:t>
            </a:r>
          </a:p>
          <a:p>
            <a:pPr lvl="2"/>
            <a:r>
              <a:rPr lang="cs-CZ" altLang="cs-CZ" dirty="0"/>
              <a:t>Operační program Životní prostředí</a:t>
            </a:r>
          </a:p>
          <a:p>
            <a:pPr lvl="2"/>
            <a:r>
              <a:rPr lang="cs-CZ" altLang="cs-CZ" dirty="0"/>
              <a:t>Operační program Infrastruktura (min. období)</a:t>
            </a:r>
          </a:p>
          <a:p>
            <a:pPr lvl="2"/>
            <a:r>
              <a:rPr lang="cs-CZ" altLang="cs-CZ" dirty="0"/>
              <a:t>ISPA (Instrument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Structural</a:t>
            </a:r>
            <a:r>
              <a:rPr lang="cs-CZ" altLang="cs-CZ" dirty="0"/>
              <a:t> </a:t>
            </a:r>
            <a:r>
              <a:rPr lang="cs-CZ" altLang="cs-CZ" dirty="0" err="1"/>
              <a:t>Policies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Pre-Accession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/>
              <a:t>ČR</a:t>
            </a:r>
          </a:p>
          <a:p>
            <a:pPr lvl="2"/>
            <a:r>
              <a:rPr lang="cs-CZ" altLang="cs-CZ" dirty="0"/>
              <a:t>Zelená úsporám</a:t>
            </a:r>
          </a:p>
          <a:p>
            <a:pPr lvl="2"/>
            <a:r>
              <a:rPr lang="cs-CZ" altLang="cs-CZ" dirty="0"/>
              <a:t>Národní programy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375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ISPA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065784"/>
          </a:xfrm>
        </p:spPr>
        <p:txBody>
          <a:bodyPr/>
          <a:lstStyle/>
          <a:p>
            <a:r>
              <a:rPr lang="cs-CZ" altLang="cs-CZ" sz="2800" dirty="0"/>
              <a:t>Instrument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Structural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Policies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for</a:t>
            </a:r>
            <a:r>
              <a:rPr lang="cs-CZ" altLang="cs-CZ" sz="2800" dirty="0"/>
              <a:t> </a:t>
            </a:r>
            <a:r>
              <a:rPr lang="cs-CZ" altLang="cs-CZ" sz="2800" dirty="0" err="1" smtClean="0"/>
              <a:t>Pre-Accession</a:t>
            </a:r>
            <a:r>
              <a:rPr lang="cs-CZ" altLang="cs-CZ" sz="2800" dirty="0" smtClean="0"/>
              <a:t> 2000 </a:t>
            </a:r>
            <a:r>
              <a:rPr lang="cs-CZ" altLang="cs-CZ" sz="2800" dirty="0"/>
              <a:t>– 2004</a:t>
            </a:r>
          </a:p>
          <a:p>
            <a:r>
              <a:rPr lang="cs-CZ" altLang="cs-CZ" sz="2800" dirty="0" smtClean="0"/>
              <a:t>Infrastruktura</a:t>
            </a:r>
          </a:p>
          <a:p>
            <a:r>
              <a:rPr lang="cs-CZ" altLang="cs-CZ" sz="2800" dirty="0" smtClean="0"/>
              <a:t>Životní prostředí</a:t>
            </a:r>
            <a:endParaRPr lang="cs-CZ" altLang="cs-CZ" sz="2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76747"/>
              </p:ext>
            </p:extLst>
          </p:nvPr>
        </p:nvGraphicFramePr>
        <p:xfrm>
          <a:off x="467544" y="3356992"/>
          <a:ext cx="8064897" cy="280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7279"/>
                <a:gridCol w="1464010"/>
                <a:gridCol w="1464010"/>
                <a:gridCol w="1335588"/>
                <a:gridCol w="1464010"/>
              </a:tblGrid>
              <a:tr h="42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r>
                        <a:rPr lang="cs-CZ" sz="1600" u="none" strike="noStrike" dirty="0" smtClean="0">
                          <a:effectLst/>
                        </a:rPr>
                        <a:t>EUR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ISPA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SR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ÚSC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Celkem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76783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ISPA celkem abs.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347 973 631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143 271 416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64 961 894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556 206 941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2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ISPA celkem 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62,56%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25,76%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11,68%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76783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ISPA žp abs.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171 988 016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11 131 390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64 961 894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248 081 300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2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</a:rPr>
                        <a:t>ISPA žp 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49,43%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7,77%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</a:rPr>
                        <a:t>100,00%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 dirty="0">
                          <a:effectLst/>
                        </a:rPr>
                        <a:t>44,60%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42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Operační program Infrastruktura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2" indent="-342900">
              <a:defRPr/>
            </a:pPr>
            <a:r>
              <a:rPr lang="cs-CZ" sz="2800" dirty="0"/>
              <a:t>2004 – 2006</a:t>
            </a:r>
          </a:p>
          <a:p>
            <a:pPr>
              <a:defRPr/>
            </a:pPr>
            <a:r>
              <a:rPr lang="cs-CZ" dirty="0"/>
              <a:t>Cíl</a:t>
            </a:r>
          </a:p>
          <a:p>
            <a:pPr lvl="1">
              <a:defRPr/>
            </a:pPr>
            <a:r>
              <a:rPr lang="cs-CZ" dirty="0"/>
              <a:t>ochrana a zlepšování stavu životního prostředí a rozvoj a zkvalitňování dopravní infrastruktury</a:t>
            </a:r>
          </a:p>
          <a:p>
            <a:pPr>
              <a:defRPr/>
            </a:pPr>
            <a:r>
              <a:rPr lang="cs-CZ" dirty="0"/>
              <a:t>cca 591 mil. EUR</a:t>
            </a:r>
          </a:p>
          <a:p>
            <a:pPr lvl="1"/>
            <a:r>
              <a:rPr lang="cs-CZ" altLang="cs-CZ" dirty="0"/>
              <a:t>Priorita 2 - Snížení negativních důsledků dopravy na životní prostředí</a:t>
            </a:r>
          </a:p>
          <a:p>
            <a:pPr lvl="2"/>
            <a:r>
              <a:rPr lang="cs-CZ" altLang="cs-CZ" dirty="0"/>
              <a:t>Opatření 2.1 Realizace ochranných opatření na dopravní síti k zabezpečení ochrany životního prostředí</a:t>
            </a:r>
          </a:p>
          <a:p>
            <a:pPr lvl="2"/>
            <a:r>
              <a:rPr lang="cs-CZ" altLang="cs-CZ" dirty="0"/>
              <a:t>Opatření 2.2 Podpora kombinované dopravy</a:t>
            </a:r>
          </a:p>
          <a:p>
            <a:pPr lvl="2"/>
            <a:r>
              <a:rPr lang="cs-CZ" altLang="cs-CZ" dirty="0"/>
              <a:t>Opatření 2.3 Podpora zavádění alternativních paliv</a:t>
            </a:r>
          </a:p>
          <a:p>
            <a:pPr lvl="2"/>
            <a:r>
              <a:rPr lang="cs-CZ" altLang="cs-CZ" dirty="0"/>
              <a:t>Opatření 2.4 Studijní a výzkumné projekty k zabezpečování problematiky zlepšení životního prostředí z hlediska dopravy</a:t>
            </a:r>
          </a:p>
          <a:p>
            <a:pPr lvl="1"/>
            <a:r>
              <a:rPr lang="cs-CZ" altLang="cs-CZ" dirty="0"/>
              <a:t>Priorita 3 - Zlepšování environmentální infrastruktury</a:t>
            </a:r>
          </a:p>
          <a:p>
            <a:pPr lvl="2"/>
            <a:r>
              <a:rPr lang="cs-CZ" altLang="cs-CZ" dirty="0"/>
              <a:t>Opatření 3.1 Obnova environmentálních funkcí území</a:t>
            </a:r>
          </a:p>
          <a:p>
            <a:pPr lvl="2"/>
            <a:r>
              <a:rPr lang="cs-CZ" altLang="cs-CZ" dirty="0"/>
              <a:t>Opatření 3.2. Zlepšování infrastruktury ve vodním hospodářství</a:t>
            </a:r>
          </a:p>
          <a:p>
            <a:pPr lvl="2"/>
            <a:r>
              <a:rPr lang="cs-CZ" altLang="cs-CZ" dirty="0"/>
              <a:t>Opatření 3.3 Zlepšování infrastruktury ochrany ovzduší</a:t>
            </a:r>
          </a:p>
          <a:p>
            <a:pPr lvl="2"/>
            <a:r>
              <a:rPr lang="cs-CZ" altLang="cs-CZ" dirty="0"/>
              <a:t>Opatření 3.4 Nakládání s odpady a odstraňování starých zátěží</a:t>
            </a:r>
          </a:p>
        </p:txBody>
      </p:sp>
    </p:spTree>
    <p:extLst>
      <p:ext uri="{BB962C8B-B14F-4D97-AF65-F5344CB8AC3E}">
        <p14:creationId xmlns:p14="http://schemas.microsoft.com/office/powerpoint/2010/main" val="3207842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Regionální rozložení výdajů ISPA a OPI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001128"/>
              </p:ext>
            </p:extLst>
          </p:nvPr>
        </p:nvGraphicFramePr>
        <p:xfrm>
          <a:off x="107502" y="1628800"/>
          <a:ext cx="8856987" cy="194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2"/>
                <a:gridCol w="626144"/>
                <a:gridCol w="870288"/>
                <a:gridCol w="870288"/>
                <a:gridCol w="979073"/>
                <a:gridCol w="1178513"/>
                <a:gridCol w="870288"/>
                <a:gridCol w="797763"/>
                <a:gridCol w="1074260"/>
                <a:gridCol w="870288"/>
              </a:tblGrid>
              <a:tr h="676253">
                <a:tc>
                  <a:txBody>
                    <a:bodyPr/>
                    <a:lstStyle/>
                    <a:p>
                      <a:pPr algn="l" fontAlgn="b"/>
                      <a:r>
                        <a:rPr kumimoji="0"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cs-CZ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</a:p>
                    <a:p>
                      <a:pPr algn="l" fontAlgn="b"/>
                      <a:endParaRPr kumimoji="0" lang="cs-CZ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cs-CZ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Praha</a:t>
                      </a: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Střední Čechy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Jihozápad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effectLst/>
                        </a:rPr>
                        <a:t>Severo-západ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effectLst/>
                        </a:rPr>
                        <a:t>Severovýchod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Jihovýchod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Střední Morava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 smtClean="0">
                          <a:effectLst/>
                        </a:rPr>
                        <a:t>Moravsko-slezský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 smtClean="0">
                          <a:effectLst/>
                        </a:rPr>
                        <a:t>Celkem</a:t>
                      </a: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</a:tr>
              <a:tr h="81601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ISPA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0,00%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0,00%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0,00%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3,82%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17,49%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17,26%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43,68%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17,76%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100,00%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</a:tr>
              <a:tr h="45083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OP 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0,00%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>
                          <a:effectLst/>
                        </a:rPr>
                        <a:t>17,38%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13,96%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9,96%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8,04%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25,69%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10,07%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14,89%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u="none" strike="noStrike" dirty="0">
                          <a:effectLst/>
                        </a:rPr>
                        <a:t>100,00%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942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Operační program Životní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sz="1600" dirty="0"/>
              <a:t>Zlepšování vodohospodářské infrastruktury a snižování rizika povodní</a:t>
            </a:r>
          </a:p>
          <a:p>
            <a:pPr lvl="1"/>
            <a:r>
              <a:rPr lang="cs-CZ" altLang="cs-CZ" sz="1200" i="1" dirty="0"/>
              <a:t>1,99 mld. €, tj. 40,4 % OPŽP</a:t>
            </a:r>
            <a:endParaRPr lang="cs-CZ" altLang="cs-CZ" sz="1200" dirty="0"/>
          </a:p>
          <a:p>
            <a:r>
              <a:rPr lang="cs-CZ" altLang="cs-CZ" sz="1600" dirty="0"/>
              <a:t>Zlepšování kvality ovzduší a snižování emisí</a:t>
            </a:r>
            <a:endParaRPr lang="cs-CZ" altLang="cs-CZ" sz="1800" dirty="0"/>
          </a:p>
          <a:p>
            <a:pPr lvl="1"/>
            <a:r>
              <a:rPr lang="cs-CZ" altLang="cs-CZ" sz="1400" i="1" dirty="0"/>
              <a:t>0,63 mld. €, tj. 12,9 % OPŽP</a:t>
            </a:r>
            <a:endParaRPr lang="cs-CZ" altLang="cs-CZ" sz="1400" dirty="0"/>
          </a:p>
          <a:p>
            <a:r>
              <a:rPr lang="cs-CZ" altLang="cs-CZ" sz="1600" dirty="0"/>
              <a:t>Udržitelné využívání zdrojů energie</a:t>
            </a:r>
          </a:p>
          <a:p>
            <a:pPr lvl="1"/>
            <a:r>
              <a:rPr lang="cs-CZ" altLang="cs-CZ" sz="1200" i="1" dirty="0"/>
              <a:t>0,67 mld. €, tj. 13,7 % OPŽP</a:t>
            </a:r>
            <a:endParaRPr lang="cs-CZ" altLang="cs-CZ" sz="1200" dirty="0"/>
          </a:p>
          <a:p>
            <a:r>
              <a:rPr lang="cs-CZ" altLang="cs-CZ" sz="1600" dirty="0"/>
              <a:t>Zkvalitnění nakládání s odpady a odstraňování starých ekologických zátěží</a:t>
            </a:r>
          </a:p>
          <a:p>
            <a:pPr lvl="1"/>
            <a:r>
              <a:rPr lang="cs-CZ" altLang="cs-CZ" sz="1200" i="1" dirty="0"/>
              <a:t>0,78 mld. €, tj. 15,8 % OPŽP</a:t>
            </a:r>
            <a:endParaRPr lang="cs-CZ" altLang="cs-CZ" sz="1200" dirty="0"/>
          </a:p>
          <a:p>
            <a:r>
              <a:rPr lang="cs-CZ" altLang="cs-CZ" sz="1600" dirty="0"/>
              <a:t>Omezování průmyslového znečištění a snižování environmentálních rizik</a:t>
            </a:r>
          </a:p>
          <a:p>
            <a:pPr lvl="1"/>
            <a:r>
              <a:rPr lang="cs-CZ" altLang="cs-CZ" sz="1200" i="1" dirty="0"/>
              <a:t>0,06 mld. €, tj. 1,2 % OPŽP</a:t>
            </a:r>
            <a:endParaRPr lang="cs-CZ" altLang="cs-CZ" sz="1200" dirty="0"/>
          </a:p>
          <a:p>
            <a:r>
              <a:rPr lang="cs-CZ" altLang="cs-CZ" sz="1600" dirty="0"/>
              <a:t>Zlepšování stavu přírody a krajiny</a:t>
            </a:r>
          </a:p>
          <a:p>
            <a:pPr lvl="1"/>
            <a:r>
              <a:rPr lang="cs-CZ" altLang="cs-CZ" sz="1200" i="1" dirty="0"/>
              <a:t>0,60 mld. €, tj. 12,2 % OPŽP</a:t>
            </a:r>
            <a:endParaRPr lang="cs-CZ" altLang="cs-CZ" sz="1200" dirty="0"/>
          </a:p>
          <a:p>
            <a:r>
              <a:rPr lang="cs-CZ" altLang="cs-CZ" sz="1600" dirty="0"/>
              <a:t>Rozvoj infrastruktury pro environmentální vzdělávání, poradenství a osvětu</a:t>
            </a:r>
          </a:p>
          <a:p>
            <a:pPr lvl="1"/>
            <a:r>
              <a:rPr lang="cs-CZ" altLang="cs-CZ" sz="1200" i="1" dirty="0"/>
              <a:t>0,04 mld. €, tj. 0,9 % OPŽP</a:t>
            </a:r>
            <a:endParaRPr lang="cs-CZ" altLang="cs-CZ" sz="1200" dirty="0"/>
          </a:p>
          <a:p>
            <a:r>
              <a:rPr lang="cs-CZ" altLang="cs-CZ" sz="1600" dirty="0"/>
              <a:t>Technická pomoc</a:t>
            </a:r>
          </a:p>
          <a:p>
            <a:pPr lvl="1"/>
            <a:r>
              <a:rPr lang="cs-CZ" altLang="cs-CZ" sz="1400" i="1" dirty="0"/>
              <a:t>0,14 mld. €, tj. 2,9 % </a:t>
            </a:r>
            <a:r>
              <a:rPr lang="cs-CZ" altLang="cs-CZ" sz="1400" i="1" dirty="0" smtClean="0"/>
              <a:t>OPŽP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4094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Administrativní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altLang="cs-CZ" dirty="0"/>
              <a:t>Příkazy a zákazy </a:t>
            </a:r>
          </a:p>
          <a:p>
            <a:pPr lvl="1"/>
            <a:r>
              <a:rPr lang="cs-CZ" altLang="cs-CZ" dirty="0"/>
              <a:t>zakotveny v konkrétních právních </a:t>
            </a:r>
            <a:r>
              <a:rPr lang="cs-CZ" altLang="cs-CZ" dirty="0" smtClean="0"/>
              <a:t>normách</a:t>
            </a:r>
          </a:p>
          <a:p>
            <a:pPr lvl="1"/>
            <a:r>
              <a:rPr lang="cs-CZ" altLang="cs-CZ" dirty="0"/>
              <a:t>obecně platné nebo adresné nařízení autority ke změně technologie</a:t>
            </a:r>
          </a:p>
          <a:p>
            <a:r>
              <a:rPr lang="cs-CZ" altLang="cs-CZ" dirty="0" smtClean="0"/>
              <a:t>Limity</a:t>
            </a:r>
          </a:p>
          <a:p>
            <a:pPr lvl="1" algn="just"/>
            <a:r>
              <a:rPr lang="cs-CZ" altLang="cs-CZ" dirty="0" smtClean="0"/>
              <a:t>emisní</a:t>
            </a:r>
          </a:p>
          <a:p>
            <a:pPr lvl="2" algn="just"/>
            <a:r>
              <a:rPr lang="cs-CZ" altLang="cs-CZ" dirty="0" smtClean="0"/>
              <a:t>limity </a:t>
            </a:r>
            <a:r>
              <a:rPr lang="cs-CZ" altLang="cs-CZ" dirty="0"/>
              <a:t>na emise škodlivin vypouštěných do ovzduší z určitého zdroje znečištění</a:t>
            </a:r>
          </a:p>
          <a:p>
            <a:pPr lvl="2" algn="just"/>
            <a:r>
              <a:rPr lang="cs-CZ" altLang="cs-CZ" dirty="0"/>
              <a:t>limity na obsah škodlivin v jednotce vypouštěných odpadních plynů nebo </a:t>
            </a:r>
            <a:r>
              <a:rPr lang="cs-CZ" altLang="cs-CZ" dirty="0" smtClean="0"/>
              <a:t>vody</a:t>
            </a:r>
          </a:p>
          <a:p>
            <a:pPr lvl="1" algn="just"/>
            <a:r>
              <a:rPr lang="cs-CZ" altLang="cs-CZ" dirty="0"/>
              <a:t>i</a:t>
            </a:r>
            <a:r>
              <a:rPr lang="cs-CZ" altLang="cs-CZ" dirty="0" smtClean="0"/>
              <a:t>misní</a:t>
            </a:r>
          </a:p>
          <a:p>
            <a:pPr lvl="2" algn="just"/>
            <a:r>
              <a:rPr lang="cs-CZ" altLang="cs-CZ" dirty="0"/>
              <a:t>stanovení nejvyššího přípustného množství znečišťujících látek v ovzduší, odpadních vodách a </a:t>
            </a:r>
            <a:r>
              <a:rPr lang="cs-CZ" altLang="cs-CZ" dirty="0" smtClean="0"/>
              <a:t>půdě</a:t>
            </a:r>
            <a:endParaRPr lang="cs-CZ" altLang="cs-CZ" dirty="0"/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600" dirty="0">
                <a:solidFill>
                  <a:schemeClr val="tx1"/>
                </a:solidFill>
              </a:rPr>
              <a:t>Normy</a:t>
            </a:r>
          </a:p>
          <a:p>
            <a:pPr marL="548640" lvl="2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300" dirty="0">
                <a:solidFill>
                  <a:schemeClr val="tx2"/>
                </a:solidFill>
              </a:rPr>
              <a:t>hygiena</a:t>
            </a:r>
          </a:p>
          <a:p>
            <a:pPr marL="274320" lvl="1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600" dirty="0">
                <a:solidFill>
                  <a:schemeClr val="tx1"/>
                </a:solidFill>
              </a:rPr>
              <a:t>Předepsaného administrativního postupu nebo omezení</a:t>
            </a:r>
          </a:p>
          <a:p>
            <a:pPr marL="548640" lvl="2" algn="just">
              <a:spcBef>
                <a:spcPts val="600"/>
              </a:spcBef>
              <a:buClr>
                <a:schemeClr val="accent1"/>
              </a:buClr>
            </a:pPr>
            <a:r>
              <a:rPr lang="cs-CZ" altLang="cs-CZ" sz="2300" dirty="0" smtClean="0">
                <a:solidFill>
                  <a:schemeClr val="tx2"/>
                </a:solidFill>
              </a:rPr>
              <a:t>EIA, SEA, IPPC</a:t>
            </a:r>
            <a:endParaRPr lang="cs-CZ" altLang="cs-CZ" sz="2300" dirty="0">
              <a:solidFill>
                <a:schemeClr val="tx2"/>
              </a:solidFill>
            </a:endParaRPr>
          </a:p>
          <a:p>
            <a:pPr marL="548640" lvl="2" algn="just">
              <a:spcBef>
                <a:spcPts val="600"/>
              </a:spcBef>
              <a:buClr>
                <a:schemeClr val="accent1"/>
              </a:buClr>
            </a:pPr>
            <a:endParaRPr lang="cs-CZ" alt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Operační program Životní prostředí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Celkem poskytnuto</a:t>
            </a:r>
          </a:p>
          <a:p>
            <a:pPr lvl="1"/>
            <a:r>
              <a:rPr lang="cs-CZ" dirty="0" smtClean="0"/>
              <a:t>4,92 </a:t>
            </a:r>
            <a:r>
              <a:rPr lang="cs-CZ" altLang="cs-CZ" dirty="0" smtClean="0"/>
              <a:t>mld</a:t>
            </a:r>
            <a:r>
              <a:rPr lang="cs-CZ" altLang="cs-CZ" dirty="0"/>
              <a:t>. €</a:t>
            </a:r>
            <a:r>
              <a:rPr lang="cs-CZ" dirty="0"/>
              <a:t> </a:t>
            </a:r>
            <a:r>
              <a:rPr lang="cs-CZ" dirty="0" smtClean="0"/>
              <a:t> - cca 126 mld. Kč</a:t>
            </a:r>
          </a:p>
          <a:p>
            <a:endParaRPr lang="cs-CZ" dirty="0" smtClean="0"/>
          </a:p>
          <a:p>
            <a:r>
              <a:rPr lang="cs-CZ" dirty="0"/>
              <a:t>Ř</a:t>
            </a:r>
            <a:r>
              <a:rPr lang="cs-CZ" dirty="0" smtClean="0"/>
              <a:t>íjen 2013</a:t>
            </a:r>
            <a:endParaRPr lang="cs-CZ" dirty="0" smtClean="0"/>
          </a:p>
          <a:p>
            <a:pPr lvl="1"/>
            <a:r>
              <a:rPr lang="cs-CZ" dirty="0" smtClean="0"/>
              <a:t>Celkem alokováno 57 </a:t>
            </a:r>
            <a:r>
              <a:rPr lang="cs-CZ" dirty="0" smtClean="0"/>
              <a:t>mld. Kč</a:t>
            </a:r>
          </a:p>
          <a:p>
            <a:pPr lvl="1"/>
            <a:r>
              <a:rPr lang="cs-CZ" dirty="0" smtClean="0"/>
              <a:t>Celkem proplaceno </a:t>
            </a:r>
            <a:r>
              <a:rPr lang="cs-CZ" dirty="0" smtClean="0"/>
              <a:t>46 mld. </a:t>
            </a:r>
            <a:r>
              <a:rPr lang="cs-CZ" dirty="0" smtClean="0"/>
              <a:t>Kč</a:t>
            </a:r>
          </a:p>
          <a:p>
            <a:r>
              <a:rPr lang="cs-CZ" dirty="0" smtClean="0"/>
              <a:t>Říjen 2014</a:t>
            </a:r>
          </a:p>
          <a:p>
            <a:pPr lvl="1"/>
            <a:r>
              <a:rPr lang="cs-CZ" dirty="0"/>
              <a:t>Celkem alokováno </a:t>
            </a:r>
            <a:r>
              <a:rPr lang="cs-CZ" dirty="0" smtClean="0"/>
              <a:t>94 </a:t>
            </a:r>
            <a:r>
              <a:rPr lang="cs-CZ" dirty="0"/>
              <a:t>mld. Kč</a:t>
            </a:r>
          </a:p>
          <a:p>
            <a:pPr lvl="1"/>
            <a:r>
              <a:rPr lang="cs-CZ" dirty="0"/>
              <a:t>Celkem proplaceno </a:t>
            </a:r>
            <a:r>
              <a:rPr lang="cs-CZ" dirty="0" smtClean="0"/>
              <a:t>64 </a:t>
            </a:r>
            <a:r>
              <a:rPr lang="cs-CZ" dirty="0"/>
              <a:t>mld. </a:t>
            </a:r>
            <a:r>
              <a:rPr lang="cs-CZ" dirty="0" smtClean="0"/>
              <a:t>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24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Národní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sz="2800" dirty="0"/>
              <a:t>Program ochrany ozónové vrstvy Země (33,6 mil. Kč)</a:t>
            </a:r>
          </a:p>
          <a:p>
            <a:r>
              <a:rPr lang="pl-PL" altLang="cs-CZ" sz="2800" dirty="0"/>
              <a:t>Program na podporu výkupů pozemků </a:t>
            </a:r>
            <a:r>
              <a:rPr lang="cs-CZ" altLang="cs-CZ" sz="2800" dirty="0"/>
              <a:t>ve zvláště chráněných územích, jejich ochranných pásmech a významných krajinných prvcích (87,0 mil. Kč)</a:t>
            </a:r>
          </a:p>
          <a:p>
            <a:r>
              <a:rPr lang="cs-CZ" altLang="cs-CZ" sz="2800" dirty="0"/>
              <a:t>Program podpory </a:t>
            </a:r>
            <a:r>
              <a:rPr lang="cs-CZ" altLang="cs-CZ" sz="2800" dirty="0" err="1"/>
              <a:t>EVVOaP</a:t>
            </a:r>
            <a:r>
              <a:rPr lang="cs-CZ" altLang="cs-CZ" sz="2800" dirty="0"/>
              <a:t> (56,0 mil. Kč)</a:t>
            </a:r>
          </a:p>
          <a:p>
            <a:r>
              <a:rPr lang="pl-PL" altLang="cs-CZ" sz="2800" dirty="0"/>
              <a:t>Program podpory obcí ležících v regionech </a:t>
            </a:r>
            <a:r>
              <a:rPr lang="cs-CZ" altLang="cs-CZ" sz="2800" dirty="0"/>
              <a:t>NP (28,0 mil. Kč)</a:t>
            </a:r>
          </a:p>
          <a:p>
            <a:r>
              <a:rPr lang="pl-PL" altLang="cs-CZ" sz="2800" dirty="0"/>
              <a:t>Program podpory zajištění monitoringu vod (</a:t>
            </a:r>
            <a:r>
              <a:rPr lang="cs-CZ" altLang="cs-CZ" sz="2800" dirty="0"/>
              <a:t>19,2 mil. Kč)</a:t>
            </a:r>
          </a:p>
          <a:p>
            <a:r>
              <a:rPr lang="pl-PL" altLang="cs-CZ" sz="2800" dirty="0"/>
              <a:t>Program na podporu systému pro </a:t>
            </a:r>
            <a:r>
              <a:rPr lang="cs-CZ" altLang="cs-CZ" sz="2800" dirty="0"/>
              <a:t>nakládání s autovraky (35,9 mil. Kč)</a:t>
            </a:r>
          </a:p>
          <a:p>
            <a:r>
              <a:rPr lang="cs-CZ" altLang="cs-CZ" sz="2800" dirty="0"/>
              <a:t>Program podpory předkladatelů návrhů projektů z fondů EU (0,9 mil. Kč)</a:t>
            </a:r>
          </a:p>
          <a:p>
            <a:r>
              <a:rPr lang="pl-PL" altLang="cs-CZ" sz="2800" dirty="0"/>
              <a:t>Program na podporu druhové diverzity </a:t>
            </a:r>
            <a:r>
              <a:rPr lang="cs-CZ" altLang="cs-CZ" sz="2800" dirty="0"/>
              <a:t>neprodukčních rostlin a zachování jejich genových zdrojů (25,0 mil. Kč)</a:t>
            </a:r>
          </a:p>
          <a:p>
            <a:r>
              <a:rPr lang="cs-CZ" altLang="cs-CZ" sz="2800" dirty="0"/>
              <a:t>Program pro vítěze ocenění Zelená stuha </a:t>
            </a:r>
            <a:r>
              <a:rPr lang="pt-BR" altLang="cs-CZ" sz="2800" dirty="0"/>
              <a:t>ČR – péče o zeleň a ŽP</a:t>
            </a:r>
            <a:r>
              <a:rPr lang="cs-CZ" altLang="cs-CZ" sz="2800" dirty="0"/>
              <a:t> mil. Kč)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842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Ekonomické nástroje mikroekonomického charakteru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ocenění přírodních statků</a:t>
            </a:r>
          </a:p>
          <a:p>
            <a:pPr lvl="1"/>
            <a:r>
              <a:rPr lang="cs-CZ" altLang="cs-CZ" dirty="0"/>
              <a:t>Přímé vs. nepřímé</a:t>
            </a:r>
          </a:p>
          <a:p>
            <a:r>
              <a:rPr lang="cs-CZ" altLang="cs-CZ" dirty="0"/>
              <a:t>zařazení do ekonomické kalkulace</a:t>
            </a:r>
          </a:p>
          <a:p>
            <a:pPr lvl="1"/>
            <a:r>
              <a:rPr lang="cs-CZ" altLang="cs-CZ" dirty="0"/>
              <a:t>Finanční část vs. ekonomická část</a:t>
            </a:r>
          </a:p>
          <a:p>
            <a:r>
              <a:rPr lang="cs-CZ" altLang="cs-CZ" dirty="0"/>
              <a:t>environmentální management</a:t>
            </a:r>
          </a:p>
          <a:p>
            <a:pPr lvl="1"/>
            <a:r>
              <a:rPr lang="cs-CZ" altLang="cs-CZ" dirty="0"/>
              <a:t>Efektivita vs. životní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3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016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Limity využití území</a:t>
            </a:r>
          </a:p>
          <a:p>
            <a:r>
              <a:rPr lang="cs-CZ" dirty="0" smtClean="0"/>
              <a:t>Imisní limity</a:t>
            </a:r>
          </a:p>
          <a:p>
            <a:r>
              <a:rPr lang="cs-CZ" dirty="0" smtClean="0"/>
              <a:t>Apod.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8081"/>
              </p:ext>
            </p:extLst>
          </p:nvPr>
        </p:nvGraphicFramePr>
        <p:xfrm>
          <a:off x="3347864" y="2708920"/>
          <a:ext cx="5472608" cy="34563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953"/>
                <a:gridCol w="1559376"/>
                <a:gridCol w="1052263"/>
                <a:gridCol w="1403016"/>
              </a:tblGrid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Znečišťující látka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Doba průměrování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Imisní limity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Max. překročení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Oxid siřičitý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hodina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350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Oxid siřičitý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 hodin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125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Oxid dusičitý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1hodina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200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Oxid dusičitý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Oxid uhelnatý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 hod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 mg/m3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Benzen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PM10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24 hodin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PM10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PM2,5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25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Olovo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0,5 µg/m3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0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24616" r="28854" b="25000"/>
          <a:stretch/>
        </p:blipFill>
        <p:spPr bwMode="auto">
          <a:xfrm>
            <a:off x="179512" y="1196752"/>
            <a:ext cx="41814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Překročení imisních limitů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t="30374" r="29167" b="19231"/>
          <a:stretch/>
        </p:blipFill>
        <p:spPr bwMode="auto">
          <a:xfrm>
            <a:off x="4860032" y="1196753"/>
            <a:ext cx="4123402" cy="24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 t="26154" r="29271" b="17885"/>
          <a:stretch/>
        </p:blipFill>
        <p:spPr bwMode="auto">
          <a:xfrm>
            <a:off x="179512" y="3692302"/>
            <a:ext cx="4181475" cy="28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1" t="22115" r="31146" b="10193"/>
          <a:stretch/>
        </p:blipFill>
        <p:spPr bwMode="auto">
          <a:xfrm>
            <a:off x="4828381" y="3676471"/>
            <a:ext cx="3416027" cy="306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0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Ekonomické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Makroekonomické</a:t>
            </a:r>
          </a:p>
          <a:p>
            <a:pPr lvl="1"/>
            <a:r>
              <a:rPr lang="cs-CZ" altLang="cs-CZ" dirty="0"/>
              <a:t>Pozitivní stimulace</a:t>
            </a:r>
          </a:p>
          <a:p>
            <a:pPr lvl="2"/>
            <a:r>
              <a:rPr lang="cs-CZ" altLang="cs-CZ" dirty="0"/>
              <a:t>Přímé (podpůrné programy)</a:t>
            </a:r>
          </a:p>
          <a:p>
            <a:pPr lvl="2"/>
            <a:r>
              <a:rPr lang="cs-CZ" altLang="cs-CZ" dirty="0"/>
              <a:t>Nepřímé (daňový systém)</a:t>
            </a:r>
          </a:p>
          <a:p>
            <a:pPr lvl="1"/>
            <a:r>
              <a:rPr lang="cs-CZ" altLang="cs-CZ" dirty="0"/>
              <a:t>Negativní </a:t>
            </a:r>
            <a:r>
              <a:rPr lang="cs-CZ" altLang="cs-CZ" dirty="0" smtClean="0"/>
              <a:t>stimulace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Mikroekonomické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64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402</TotalTime>
  <Words>2651</Words>
  <Application>Microsoft Office PowerPoint</Application>
  <PresentationFormat>Předvádění na obrazovce (4:3)</PresentationFormat>
  <Paragraphs>691</Paragraphs>
  <Slides>62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Původ</vt:lpstr>
      <vt:lpstr>Environmentální ekonomie     Ekonomické a administrativní nástroje ochrany ŽP </vt:lpstr>
      <vt:lpstr>Otázka 1</vt:lpstr>
      <vt:lpstr>Institucionální zabezpečení ochrany ŽP</vt:lpstr>
      <vt:lpstr>Otázka 2</vt:lpstr>
      <vt:lpstr>Administrativní nástroje</vt:lpstr>
      <vt:lpstr>Administrativní nástroje</vt:lpstr>
      <vt:lpstr>Limity</vt:lpstr>
      <vt:lpstr>Překročení imisních limitů</vt:lpstr>
      <vt:lpstr>Ekonomické nástroje</vt:lpstr>
      <vt:lpstr>Funkce ekonomických nástrojů</vt:lpstr>
      <vt:lpstr>Ekonomické nástroje negativní stimulace</vt:lpstr>
      <vt:lpstr>Otázka 3</vt:lpstr>
      <vt:lpstr>Poplatky</vt:lpstr>
      <vt:lpstr>Metodická úskalí zavádění poplatků</vt:lpstr>
      <vt:lpstr>Poplatky v ŽP dle OECD</vt:lpstr>
      <vt:lpstr>Poplatky za znečišťování životního prostředí</vt:lpstr>
      <vt:lpstr>Poplatky za využívání přírodních zdrojů</vt:lpstr>
      <vt:lpstr>Uživatelské poplatky</vt:lpstr>
      <vt:lpstr>Poplatky užívané v ČR</vt:lpstr>
      <vt:lpstr>Poplatky za znečišťování životního prostředí v ČR</vt:lpstr>
      <vt:lpstr>Poplatky za využívání přírodních zdrojů v ČR</vt:lpstr>
      <vt:lpstr>Komponenty poplatkového systému</vt:lpstr>
      <vt:lpstr>Příjmy SFŽP 2012 (v mil. Kč)</vt:lpstr>
      <vt:lpstr>Poplatky za znečišťování ovzduší</vt:lpstr>
      <vt:lpstr>Znečišťující látky vnášené do ovzduší</vt:lpstr>
      <vt:lpstr>Sazby poplatků produkované velkými a středními stacionárními zdroji do r. 2012</vt:lpstr>
      <vt:lpstr>Sazby poplatků produkované malými stacionárními zdroji do r. 2012</vt:lpstr>
      <vt:lpstr>Novelizace 1. 9. 2012</vt:lpstr>
      <vt:lpstr>Platby za komunální odpad</vt:lpstr>
      <vt:lpstr>Poplatky na podporu sběru, zpracování, využití a odstranění vybraných autovraků</vt:lpstr>
      <vt:lpstr>Poplatky za uložení odpadů</vt:lpstr>
      <vt:lpstr>Sazby poplatků za uložení odpadů</vt:lpstr>
      <vt:lpstr>Registrační a evidenční poplatky dle zákona o obalech</vt:lpstr>
      <vt:lpstr>Odvody za odnětí půdy ze zemědělského půdního fondu</vt:lpstr>
      <vt:lpstr>Poplatek za odnětí pozemků určených k plnění funkcí lesa (PUPFL)</vt:lpstr>
      <vt:lpstr>Úhrada z dobývacího prostoru</vt:lpstr>
      <vt:lpstr>Úhrada z vydobytých nerostů na výhradních ložiskách nebo vyhrazených nerostů po jejich úpravě a zušlechtění</vt:lpstr>
      <vt:lpstr>Poplatek za odebrané množství podzemní vody</vt:lpstr>
      <vt:lpstr>Poplatky za vypouštění odpadních vod do vod povrchových</vt:lpstr>
      <vt:lpstr>Další poplatky související s vodou</vt:lpstr>
      <vt:lpstr>Nepřímé nástroje pozitivní stimulace </vt:lpstr>
      <vt:lpstr>Poskytnutí úlev na daních z příjmů FO</vt:lpstr>
      <vt:lpstr>Poskytnutí úlev na daních z příjmů PO</vt:lpstr>
      <vt:lpstr>Poskytnutí úlev na daních z příjmů PO</vt:lpstr>
      <vt:lpstr>Poskytnutí úlev na silniční dani</vt:lpstr>
      <vt:lpstr>Poskytnutí úlev na DPH</vt:lpstr>
      <vt:lpstr>Sazby spotřební daně</vt:lpstr>
      <vt:lpstr>Poskytnutí úlev na dani z nemovitostí</vt:lpstr>
      <vt:lpstr>Stavby sloužící výlučně k účelům zlepšení stavu životního prostředí</vt:lpstr>
      <vt:lpstr>Přímé ekonomické nástroje pozitivní stimulace</vt:lpstr>
      <vt:lpstr>Institucionální zabezpečení přímé podpory</vt:lpstr>
      <vt:lpstr>Státní fond životního prostředí</vt:lpstr>
      <vt:lpstr>Příjmy SFŽP 1992 – 2013 (v mil. Kč)</vt:lpstr>
      <vt:lpstr>Výdaje SFŽP 1992 - 2012</vt:lpstr>
      <vt:lpstr>Dotace,  subvence, granty</vt:lpstr>
      <vt:lpstr>ISPA</vt:lpstr>
      <vt:lpstr>Operační program Infrastruktura</vt:lpstr>
      <vt:lpstr>Regionální rozložení výdajů ISPA a OPI</vt:lpstr>
      <vt:lpstr>Operační program Životní prostředí</vt:lpstr>
      <vt:lpstr>Operační program Životní prostředí</vt:lpstr>
      <vt:lpstr>Národní programy</vt:lpstr>
      <vt:lpstr>Ekonomické nástroje mikroekonomického charakteru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a regenerace kulturních hodnot v území </dc:title>
  <dc:creator>Pařil Vilém</dc:creator>
  <cp:lastModifiedBy>Vilém Pařil</cp:lastModifiedBy>
  <cp:revision>70</cp:revision>
  <dcterms:created xsi:type="dcterms:W3CDTF">2012-09-11T10:49:52Z</dcterms:created>
  <dcterms:modified xsi:type="dcterms:W3CDTF">2014-10-16T08:54:24Z</dcterms:modified>
</cp:coreProperties>
</file>