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3" r:id="rId3"/>
    <p:sldId id="294" r:id="rId4"/>
    <p:sldId id="295" r:id="rId5"/>
    <p:sldId id="313" r:id="rId6"/>
    <p:sldId id="296" r:id="rId7"/>
    <p:sldId id="336" r:id="rId8"/>
    <p:sldId id="337" r:id="rId9"/>
    <p:sldId id="338" r:id="rId10"/>
    <p:sldId id="339" r:id="rId11"/>
    <p:sldId id="346" r:id="rId12"/>
    <p:sldId id="297" r:id="rId13"/>
    <p:sldId id="340" r:id="rId14"/>
    <p:sldId id="347" r:id="rId15"/>
    <p:sldId id="344" r:id="rId16"/>
    <p:sldId id="310" r:id="rId17"/>
    <p:sldId id="309" r:id="rId18"/>
    <p:sldId id="298" r:id="rId19"/>
    <p:sldId id="311" r:id="rId20"/>
    <p:sldId id="345" r:id="rId21"/>
    <p:sldId id="301" r:id="rId22"/>
    <p:sldId id="300" r:id="rId23"/>
    <p:sldId id="299" r:id="rId24"/>
    <p:sldId id="348" r:id="rId25"/>
    <p:sldId id="343" r:id="rId26"/>
    <p:sldId id="341" r:id="rId27"/>
    <p:sldId id="304" r:id="rId28"/>
    <p:sldId id="342" r:id="rId29"/>
    <p:sldId id="335" r:id="rId30"/>
    <p:sldId id="334" r:id="rId31"/>
    <p:sldId id="315" r:id="rId32"/>
    <p:sldId id="316" r:id="rId33"/>
    <p:sldId id="317" r:id="rId34"/>
    <p:sldId id="318" r:id="rId35"/>
    <p:sldId id="349" r:id="rId36"/>
    <p:sldId id="319" r:id="rId37"/>
    <p:sldId id="320" r:id="rId38"/>
    <p:sldId id="321" r:id="rId39"/>
    <p:sldId id="323" r:id="rId40"/>
    <p:sldId id="324" r:id="rId41"/>
    <p:sldId id="325" r:id="rId42"/>
    <p:sldId id="326" r:id="rId43"/>
    <p:sldId id="327" r:id="rId44"/>
    <p:sldId id="328" r:id="rId45"/>
    <p:sldId id="329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68" y="-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vis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db.org/en/topics/environment/what-is-the-global-environment-facility,2808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Environmentální ekonomie</a:t>
            </a:r>
            <a:br>
              <a:rPr lang="cs-CZ" dirty="0" smtClean="0"/>
            </a:br>
            <a:r>
              <a:rPr lang="cs-CZ" altLang="cs-CZ" i="1" dirty="0"/>
              <a:t>Ekologická </a:t>
            </a:r>
            <a:r>
              <a:rPr lang="cs-CZ" altLang="cs-CZ" i="1" dirty="0" smtClean="0"/>
              <a:t>politika II	Instituce ŹP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Vilém Pařil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Snižování energetické a materiálové náročnosti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Nedaří </a:t>
            </a:r>
            <a:r>
              <a:rPr lang="cs-CZ" dirty="0" smtClean="0"/>
              <a:t>se</a:t>
            </a:r>
          </a:p>
          <a:p>
            <a:pPr lvl="1" algn="just"/>
            <a:r>
              <a:rPr lang="cs-CZ" dirty="0" smtClean="0"/>
              <a:t>snižovat </a:t>
            </a:r>
            <a:r>
              <a:rPr lang="cs-CZ" dirty="0"/>
              <a:t>skládkování biologicky rozložitelných komunálních odpadů (BRKO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/>
              <a:t>využít 50 % komunálních </a:t>
            </a:r>
            <a:r>
              <a:rPr lang="cs-CZ" dirty="0" smtClean="0"/>
              <a:t>odpadů</a:t>
            </a:r>
          </a:p>
          <a:p>
            <a:pPr lvl="1" algn="just"/>
            <a:r>
              <a:rPr lang="cs-CZ" dirty="0" smtClean="0"/>
              <a:t>X nahrazeno </a:t>
            </a:r>
            <a:r>
              <a:rPr lang="cs-CZ" dirty="0"/>
              <a:t>50 % složek komunálních </a:t>
            </a:r>
            <a:r>
              <a:rPr lang="cs-CZ" dirty="0" smtClean="0"/>
              <a:t>odpadů (plasty, papír, sklo, kovy)</a:t>
            </a:r>
          </a:p>
          <a:p>
            <a:pPr algn="just"/>
            <a:r>
              <a:rPr lang="cs-CZ" dirty="0" smtClean="0"/>
              <a:t>2009 využito </a:t>
            </a:r>
            <a:r>
              <a:rPr lang="cs-CZ" dirty="0"/>
              <a:t>74,7 % odpadů z celkové produkce odpadů </a:t>
            </a:r>
            <a:endParaRPr lang="cs-CZ" dirty="0" smtClean="0"/>
          </a:p>
          <a:p>
            <a:pPr lvl="1" algn="just"/>
            <a:r>
              <a:rPr lang="cs-CZ" dirty="0" smtClean="0"/>
              <a:t>z </a:t>
            </a:r>
            <a:r>
              <a:rPr lang="cs-CZ" dirty="0"/>
              <a:t>toho materiálové využití činilo 72,5 </a:t>
            </a:r>
            <a:r>
              <a:rPr lang="cs-CZ" dirty="0" smtClean="0"/>
              <a:t>%</a:t>
            </a:r>
          </a:p>
          <a:p>
            <a:pPr algn="just"/>
            <a:r>
              <a:rPr lang="cs-CZ" dirty="0" smtClean="0"/>
              <a:t>Skládkováno</a:t>
            </a:r>
          </a:p>
          <a:p>
            <a:pPr lvl="1" algn="just"/>
            <a:r>
              <a:rPr lang="cs-CZ" dirty="0" smtClean="0"/>
              <a:t>2005: 17,9 %</a:t>
            </a:r>
          </a:p>
          <a:p>
            <a:pPr lvl="1" algn="just"/>
            <a:r>
              <a:rPr lang="cs-CZ" dirty="0" smtClean="0"/>
              <a:t>2009: 14,6 %</a:t>
            </a:r>
          </a:p>
          <a:p>
            <a:pPr lvl="1" algn="just"/>
            <a:r>
              <a:rPr lang="cs-CZ" dirty="0" smtClean="0"/>
              <a:t>Vysoký podíl skládkovaného SKO </a:t>
            </a:r>
            <a:r>
              <a:rPr lang="cs-CZ" dirty="0"/>
              <a:t>84 </a:t>
            </a:r>
            <a:r>
              <a:rPr lang="cs-CZ" dirty="0" smtClean="0"/>
              <a:t>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169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94366102"/>
              </p:ext>
            </p:extLst>
          </p:nvPr>
        </p:nvGraphicFramePr>
        <p:xfrm>
          <a:off x="107504" y="116630"/>
          <a:ext cx="8856984" cy="6685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2679"/>
                <a:gridCol w="1125547"/>
                <a:gridCol w="1197012"/>
                <a:gridCol w="1071949"/>
                <a:gridCol w="1071949"/>
                <a:gridCol w="1817848"/>
              </a:tblGrid>
              <a:tr h="386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Indikátor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Všechny odpady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Nebezpečné odpady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Ostatní odpady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Komunální odpady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 </a:t>
                      </a:r>
                      <a:r>
                        <a:rPr lang="cs-CZ" sz="1100" b="1" dirty="0" smtClean="0">
                          <a:effectLst/>
                        </a:rPr>
                        <a:t>Jednotka</a:t>
                      </a:r>
                      <a:endParaRPr lang="cs-CZ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164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produkce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32 267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2 161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30 106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5 324 244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1000t/rok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produkce odpadů na jednotku HDP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0,160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0,010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0,150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0,030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t/1000 PPS/rok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na celkové produkci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100,0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6,700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93,300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16,500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%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Produkce odpadů na obyvatele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3 076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206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2 870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kg/</a:t>
                      </a:r>
                      <a:r>
                        <a:rPr lang="cs-CZ" sz="1100" dirty="0" err="1">
                          <a:effectLst/>
                        </a:rPr>
                        <a:t>obyv</a:t>
                      </a:r>
                      <a:r>
                        <a:rPr lang="cs-CZ" sz="1100" dirty="0">
                          <a:effectLst/>
                        </a:rPr>
                        <a:t>/rok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využitých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74,680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43,000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76,950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28,660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% z celkové produkce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materiálově využitých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72,510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40,290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74,820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22,660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% z celkové produkce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energeticky využitých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2,170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2,710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2,130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6,000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% z celkové produkce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odpadů odstraněných skládkováním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14,580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1,920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15,490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64,040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% z celkové produkce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odpadů odstraněných jiným uložením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% z celkové produkce odpadů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odpadů odstraněných spalováním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0,220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2,890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0,020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0,040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% z celkové produkce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odpadů vyvážených za účelem jejich odstranění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nehodnotí se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nehodnotí se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% z celkové produkce odpadů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4925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Podíl odpadů dovážených za účelem jejich materiálového využití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nehodnotí se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0,484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nehodnotí se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0,009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% z celkové produkce odpadů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kapacita zařízení pro využívání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75 933 710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18 402 185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74 662 136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37 964 783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t/rok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4925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kapacita zařízení pro materiálové využívání 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74 693 105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17 297 930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73 421 915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37 516 765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t/rok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4925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kapacita zařízení pro energetické využivání 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1 240 605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1 104 255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1 240 221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448 018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t/rok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kapacita zařízení pro spalování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101 083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98 423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78 423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62 123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t/rok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kapacita zařízení pro skládkování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125 934 193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15 839 513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110 094 680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125 934 193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</a:t>
                      </a:r>
                      <a:r>
                        <a:rPr lang="cs-CZ" sz="1100" baseline="30000" dirty="0">
                          <a:effectLst/>
                        </a:rPr>
                        <a:t>3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  <a:tr h="32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Celková kapacita zařízení pro jiné uložení odpadů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31 098 550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1 220 000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29 878 550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31 098 550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</a:t>
                      </a:r>
                      <a:r>
                        <a:rPr lang="cs-CZ" sz="1100" baseline="30000" dirty="0">
                          <a:effectLst/>
                        </a:rPr>
                        <a:t>3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586" marR="3358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132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Hodnocení SPŽP 2004 - 2010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800" dirty="0"/>
              <a:t>podporovat změnu podílu osobní a nákladní přepravy ve prospěch environmentálně  šetrnějších druhů, jako je </a:t>
            </a:r>
            <a:r>
              <a:rPr lang="cs-CZ" altLang="cs-CZ" sz="2800" b="1" dirty="0"/>
              <a:t>železniční</a:t>
            </a:r>
            <a:r>
              <a:rPr lang="cs-CZ" altLang="cs-CZ" sz="2800" dirty="0"/>
              <a:t>, kombinovaná a dále </a:t>
            </a:r>
            <a:r>
              <a:rPr lang="cs-CZ" altLang="cs-CZ" sz="2800" b="1" dirty="0"/>
              <a:t>veřejná osobní</a:t>
            </a:r>
            <a:r>
              <a:rPr lang="cs-CZ" altLang="cs-CZ" sz="2800" dirty="0"/>
              <a:t> a </a:t>
            </a:r>
            <a:r>
              <a:rPr lang="cs-CZ" altLang="cs-CZ" sz="2800" b="1" dirty="0"/>
              <a:t>cyklistická doprava</a:t>
            </a:r>
          </a:p>
          <a:p>
            <a:pPr algn="just"/>
            <a:endParaRPr lang="cs-CZ" altLang="cs-CZ" sz="2800" i="1" dirty="0"/>
          </a:p>
          <a:p>
            <a:pPr algn="just"/>
            <a:r>
              <a:rPr lang="cs-CZ" altLang="cs-CZ" sz="2800" i="1" dirty="0"/>
              <a:t>Plněno částečně. Změna podílu dopravy ve prospěch environmentálně šetrných druhů dopravy se nedaří především v oblasti </a:t>
            </a:r>
            <a:r>
              <a:rPr lang="cs-CZ" altLang="cs-CZ" sz="2800" b="1" i="1" dirty="0"/>
              <a:t>nákladní dopravy</a:t>
            </a:r>
            <a:r>
              <a:rPr lang="cs-CZ" altLang="cs-CZ" sz="2800" i="1" dirty="0"/>
              <a:t>. Nejsou </a:t>
            </a:r>
            <a:r>
              <a:rPr lang="cs-CZ" altLang="cs-CZ" sz="2800" i="1" dirty="0" err="1"/>
              <a:t>internalizovány</a:t>
            </a:r>
            <a:r>
              <a:rPr lang="cs-CZ" altLang="cs-CZ" sz="2800" i="1" dirty="0"/>
              <a:t> externí náklady a proto se přepravcům vyplácí vozit zboží spíše kamionovou nákladní dopravou než využívat environmentálně šetrnější železniční dopravy. Vzhledem k </a:t>
            </a:r>
            <a:r>
              <a:rPr lang="cs-CZ" altLang="cs-CZ" sz="2800" b="1" i="1" dirty="0"/>
              <a:t>neexistenci bezpečné husté sítě cyklostezek </a:t>
            </a:r>
            <a:r>
              <a:rPr lang="cs-CZ" altLang="cs-CZ" sz="2800" i="1" dirty="0"/>
              <a:t>pro denní využívání není rozvinut potenciál osobní cyklistické dopravy. 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630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zhodnocení SPŽP 2004-2010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6873535"/>
              </p:ext>
            </p:extLst>
          </p:nvPr>
        </p:nvGraphicFramePr>
        <p:xfrm>
          <a:off x="323528" y="1412776"/>
          <a:ext cx="4800600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Graf" r:id="rId3" imgW="4800760" imgH="2905272" progId="MSGraph.Chart.8">
                  <p:embed/>
                </p:oleObj>
              </mc:Choice>
              <mc:Fallback>
                <p:oleObj name="Graf" r:id="rId3" imgW="4800760" imgH="2905272" progId="MSGraph.Char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4800600" cy="290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4005063"/>
            <a:ext cx="51435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139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zhodnocení SPŽP 2004-2010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21968542"/>
              </p:ext>
            </p:extLst>
          </p:nvPr>
        </p:nvGraphicFramePr>
        <p:xfrm>
          <a:off x="323528" y="1412776"/>
          <a:ext cx="8568952" cy="1872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9380"/>
                <a:gridCol w="945539"/>
                <a:gridCol w="1044033"/>
              </a:tblGrid>
              <a:tr h="4364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Dílčí cíl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Spíše plněno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Spíše neplněno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120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1.Ochrana přírody, krajiny a biologické rozmanitosti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33,33%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66,67%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20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2. Udržitelné  využívání  </a:t>
                      </a:r>
                      <a:r>
                        <a:rPr lang="cs-CZ" sz="1400" u="none" strike="noStrike" dirty="0" err="1">
                          <a:effectLst/>
                        </a:rPr>
                        <a:t>přír</a:t>
                      </a:r>
                      <a:r>
                        <a:rPr lang="cs-CZ" sz="1400" u="none" strike="noStrike" dirty="0">
                          <a:effectLst/>
                        </a:rPr>
                        <a:t>. </a:t>
                      </a:r>
                      <a:r>
                        <a:rPr lang="cs-CZ" sz="1400" u="none" strike="noStrike" dirty="0" smtClean="0">
                          <a:effectLst/>
                        </a:rPr>
                        <a:t> zdrojů</a:t>
                      </a:r>
                      <a:r>
                        <a:rPr lang="cs-CZ" sz="1400" u="none" strike="noStrike" dirty="0">
                          <a:effectLst/>
                        </a:rPr>
                        <a:t>,  materiál. toky  a  nakládání s odpady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74,00%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26,00%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20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3. Životní prostředí a kvalita života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64,29%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35,71%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092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4. Ochrana klimatického systému Země a omezení dálkového přenosu znečištění ovzduší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84,21%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15,79%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20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 smtClean="0">
                          <a:effectLst/>
                        </a:rPr>
                        <a:t>Průměr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63,96%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36,04%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29111"/>
              </p:ext>
            </p:extLst>
          </p:nvPr>
        </p:nvGraphicFramePr>
        <p:xfrm>
          <a:off x="323528" y="3429000"/>
          <a:ext cx="8568952" cy="32403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9380"/>
                <a:gridCol w="945539"/>
                <a:gridCol w="1044033"/>
              </a:tblGrid>
              <a:tr h="49650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Sektor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Spíše plněno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effectLst/>
                        </a:rPr>
                        <a:t>Spíše neplněno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7438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400" u="none" strike="noStrike" dirty="0">
                          <a:effectLst/>
                        </a:rPr>
                        <a:t>Energetika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88,46%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11,54%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400" u="none" strike="noStrike" dirty="0">
                          <a:effectLst/>
                        </a:rPr>
                        <a:t>Těžba nerostných surovin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92,86%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7,14%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400" u="none" strike="noStrike" dirty="0">
                          <a:effectLst/>
                        </a:rPr>
                        <a:t>Průmysl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81,82%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18,18%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just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Obchod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27,27%</a:t>
                      </a:r>
                      <a:endParaRPr lang="cs-CZ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72,73%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Doprava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32,14%</a:t>
                      </a:r>
                      <a:endParaRPr lang="cs-CZ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67,86%</a:t>
                      </a:r>
                      <a:endParaRPr lang="cs-CZ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Zemědělství a lesní hospodářství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85,00%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15,00%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Ochrana a užívání vod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93,33%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6,67%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Životní prostředí  a zdraví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100,00%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0,00%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Regionální rozvoj, obnova venkova a cestovní ruch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</a:rPr>
                        <a:t>73,68%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</a:rPr>
                        <a:t>26,32%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 smtClean="0">
                          <a:effectLst/>
                        </a:rPr>
                        <a:t>Průměr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74,95%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25,05%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67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zhodnocení SPŽP </a:t>
            </a:r>
            <a:r>
              <a:rPr lang="cs-CZ" dirty="0" smtClean="0"/>
              <a:t>2004-2010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10890630"/>
              </p:ext>
            </p:extLst>
          </p:nvPr>
        </p:nvGraphicFramePr>
        <p:xfrm>
          <a:off x="611560" y="1484783"/>
          <a:ext cx="8064895" cy="4680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2357"/>
                <a:gridCol w="889919"/>
                <a:gridCol w="982619"/>
              </a:tblGrid>
              <a:tr h="6636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Nástroj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Spíše plněno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Spíše neplněno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EVVO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58,33%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41,67%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Právní nástroje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62,50%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37,50%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Ekonomické nástroje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69,57%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30,43%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Dobrovolné nástroje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</a:rPr>
                        <a:t>57,14%</a:t>
                      </a:r>
                      <a:endParaRPr lang="cs-CZ" sz="16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42,86%</a:t>
                      </a:r>
                      <a:endParaRPr lang="cs-CZ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Informační nástroje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73,33%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26,67%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Nástroje strategického plánování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50,00%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50,00%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Nástroje zapojování veřejnosti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40,00%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60,00%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Výzkum a vývoj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92,86%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7,14%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2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Mezinárodní spolupráce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100,00%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0,00%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>
                          <a:effectLst/>
                        </a:rPr>
                        <a:t>Institucionální nástroje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86,67%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13,33%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75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>
                          <a:effectLst/>
                        </a:rPr>
                        <a:t>Celkem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>
                          <a:effectLst/>
                        </a:rPr>
                        <a:t>72,00%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28,00%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618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SPŽP 2012 - 2020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 rizika</a:t>
            </a:r>
          </a:p>
          <a:p>
            <a:pPr lvl="1" algn="just"/>
            <a:r>
              <a:rPr lang="cs-CZ" sz="2500" dirty="0" smtClean="0"/>
              <a:t>rozvoj </a:t>
            </a:r>
            <a:r>
              <a:rPr lang="cs-CZ" sz="2500" dirty="0"/>
              <a:t>sídel </a:t>
            </a:r>
            <a:endParaRPr lang="cs-CZ" sz="2500" dirty="0" smtClean="0"/>
          </a:p>
          <a:p>
            <a:pPr lvl="2" algn="just"/>
            <a:r>
              <a:rPr lang="cs-CZ" sz="2200" dirty="0" smtClean="0"/>
              <a:t>(</a:t>
            </a:r>
            <a:r>
              <a:rPr lang="cs-CZ" sz="2200" dirty="0"/>
              <a:t>rozšiřování zástavby, </a:t>
            </a:r>
            <a:r>
              <a:rPr lang="cs-CZ" sz="2200" dirty="0" smtClean="0"/>
              <a:t>změna </a:t>
            </a:r>
            <a:r>
              <a:rPr lang="cs-CZ" sz="2200" dirty="0"/>
              <a:t>funkčního </a:t>
            </a:r>
            <a:r>
              <a:rPr lang="cs-CZ" sz="2200" dirty="0" smtClean="0"/>
              <a:t>využití území)</a:t>
            </a:r>
          </a:p>
          <a:p>
            <a:pPr lvl="1" algn="just"/>
            <a:r>
              <a:rPr lang="cs-CZ" sz="2500" dirty="0" smtClean="0"/>
              <a:t>rozvoj silniční infrastruktury</a:t>
            </a:r>
          </a:p>
          <a:p>
            <a:pPr lvl="1" algn="just"/>
            <a:r>
              <a:rPr lang="cs-CZ" sz="2500" dirty="0" smtClean="0"/>
              <a:t>nárůst </a:t>
            </a:r>
            <a:r>
              <a:rPr lang="cs-CZ" sz="2500" dirty="0"/>
              <a:t>intenzity </a:t>
            </a:r>
            <a:r>
              <a:rPr lang="cs-CZ" sz="2500" dirty="0" smtClean="0"/>
              <a:t>dopravy</a:t>
            </a:r>
          </a:p>
          <a:p>
            <a:pPr lvl="1" algn="just"/>
            <a:r>
              <a:rPr lang="cs-CZ" sz="2500" dirty="0" smtClean="0"/>
              <a:t>intenzivní způsoby </a:t>
            </a:r>
            <a:r>
              <a:rPr lang="cs-CZ" sz="2500" dirty="0"/>
              <a:t>hospodaření v </a:t>
            </a:r>
            <a:r>
              <a:rPr lang="cs-CZ" sz="2500" dirty="0" smtClean="0"/>
              <a:t>krajině</a:t>
            </a:r>
          </a:p>
          <a:p>
            <a:pPr lvl="1" algn="just"/>
            <a:r>
              <a:rPr lang="cs-CZ" sz="2500" dirty="0" smtClean="0"/>
              <a:t>spotřební </a:t>
            </a:r>
            <a:r>
              <a:rPr lang="cs-CZ" sz="2500" dirty="0"/>
              <a:t>chování domácností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166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r>
              <a:rPr lang="cs-CZ" altLang="cs-CZ" dirty="0"/>
              <a:t>SPŽP </a:t>
            </a:r>
            <a:r>
              <a:rPr lang="cs-CZ" altLang="cs-CZ" dirty="0" smtClean="0"/>
              <a:t>2012 </a:t>
            </a:r>
            <a:r>
              <a:rPr lang="cs-CZ" altLang="cs-CZ" dirty="0"/>
              <a:t>- </a:t>
            </a:r>
            <a:r>
              <a:rPr lang="cs-CZ" altLang="cs-CZ" dirty="0" smtClean="0"/>
              <a:t>2020</a:t>
            </a:r>
            <a:endParaRPr lang="cs-CZ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5" t="19885" r="14584" b="1100"/>
          <a:stretch/>
        </p:blipFill>
        <p:spPr bwMode="auto">
          <a:xfrm>
            <a:off x="395536" y="836712"/>
            <a:ext cx="8352928" cy="583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4348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SPŽP 2012 </a:t>
            </a:r>
            <a:r>
              <a:rPr lang="cs-CZ" altLang="cs-CZ" dirty="0" smtClean="0"/>
              <a:t>– 2020 -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1.1.1 </a:t>
            </a:r>
            <a:r>
              <a:rPr lang="cs-CZ" dirty="0"/>
              <a:t>Zajištění realizace Programů monitoringu povrchových a podzemních vod </a:t>
            </a:r>
            <a:r>
              <a:rPr lang="cs-CZ" dirty="0" smtClean="0"/>
              <a:t>pro vyhodnocení</a:t>
            </a:r>
          </a:p>
          <a:p>
            <a:pPr algn="just"/>
            <a:r>
              <a:rPr lang="cs-CZ" dirty="0" smtClean="0"/>
              <a:t>1.1.2 </a:t>
            </a:r>
            <a:r>
              <a:rPr lang="cs-CZ" dirty="0"/>
              <a:t>Dosažení alespoň dobrého ekologického stavu nebo potenciálu a </a:t>
            </a:r>
            <a:r>
              <a:rPr lang="cs-CZ" dirty="0" smtClean="0"/>
              <a:t>dobrého chemického </a:t>
            </a:r>
            <a:r>
              <a:rPr lang="cs-CZ" dirty="0"/>
              <a:t>stavu útvarů povrchových a </a:t>
            </a:r>
            <a:r>
              <a:rPr lang="cs-CZ" dirty="0" smtClean="0"/>
              <a:t>podzemních vod </a:t>
            </a:r>
          </a:p>
          <a:p>
            <a:pPr algn="just"/>
            <a:r>
              <a:rPr lang="cs-CZ" b="1" dirty="0" smtClean="0"/>
              <a:t>1.2.1 </a:t>
            </a:r>
            <a:r>
              <a:rPr lang="cs-CZ" b="1" dirty="0"/>
              <a:t>Snížit podíl skládkování na celkovém odstraňování odpadů</a:t>
            </a:r>
          </a:p>
          <a:p>
            <a:pPr algn="just"/>
            <a:r>
              <a:rPr lang="cs-CZ" b="1" dirty="0"/>
              <a:t>1.2.2 Zvyšování materiálového a energetického využití komunálních </a:t>
            </a:r>
            <a:r>
              <a:rPr lang="cs-CZ" b="1" dirty="0" smtClean="0"/>
              <a:t>odpadů</a:t>
            </a:r>
          </a:p>
          <a:p>
            <a:pPr algn="just"/>
            <a:r>
              <a:rPr lang="cs-CZ" b="1" dirty="0" smtClean="0"/>
              <a:t>1.3.1 Omezovat </a:t>
            </a:r>
            <a:r>
              <a:rPr lang="cs-CZ" b="1" dirty="0"/>
              <a:t>trvalý zábor zemědělské půdy a podložních </a:t>
            </a:r>
            <a:r>
              <a:rPr lang="cs-CZ" b="1" dirty="0" smtClean="0"/>
              <a:t>hornin</a:t>
            </a:r>
          </a:p>
          <a:p>
            <a:pPr algn="just"/>
            <a:r>
              <a:rPr lang="cs-CZ" dirty="0" smtClean="0"/>
              <a:t>2.1.2 </a:t>
            </a:r>
            <a:r>
              <a:rPr lang="cs-CZ" dirty="0"/>
              <a:t>Snížení emisí skleníkových plynů v rámci EU </a:t>
            </a:r>
            <a:r>
              <a:rPr lang="cs-CZ" dirty="0" smtClean="0"/>
              <a:t>ETS (systém emisních povolenek) </a:t>
            </a:r>
            <a:r>
              <a:rPr lang="cs-CZ" dirty="0"/>
              <a:t>o 21 % a omezení nárůstu </a:t>
            </a:r>
            <a:r>
              <a:rPr lang="cs-CZ" dirty="0" smtClean="0"/>
              <a:t>emisí </a:t>
            </a:r>
            <a:r>
              <a:rPr lang="pl-PL" dirty="0" smtClean="0"/>
              <a:t>mimo </a:t>
            </a:r>
            <a:r>
              <a:rPr lang="pl-PL" dirty="0"/>
              <a:t>EU ETS na 9 % do roku 2020 oproti úrovni roku </a:t>
            </a:r>
            <a:r>
              <a:rPr lang="pl-PL" dirty="0" smtClean="0"/>
              <a:t>2005</a:t>
            </a:r>
          </a:p>
          <a:p>
            <a:pPr algn="just"/>
            <a:r>
              <a:rPr lang="cs-CZ" dirty="0"/>
              <a:t>2.3.1 Zajištění 13% podílu energie z obnovitelných zdrojů na </a:t>
            </a:r>
            <a:r>
              <a:rPr lang="cs-CZ" dirty="0" smtClean="0"/>
              <a:t>hrubé konečné </a:t>
            </a:r>
            <a:r>
              <a:rPr lang="cs-CZ" dirty="0"/>
              <a:t>spotřebě energie k roku 2020</a:t>
            </a:r>
          </a:p>
          <a:p>
            <a:r>
              <a:rPr lang="cs-CZ" dirty="0"/>
              <a:t>2.3.2 Zajištění 10% podílu energie z obnovitelných zdrojů v dopravě k roku 2020 </a:t>
            </a:r>
            <a:r>
              <a:rPr lang="cs-CZ" dirty="0" smtClean="0"/>
              <a:t>při současném </a:t>
            </a:r>
            <a:r>
              <a:rPr lang="cs-CZ" dirty="0"/>
              <a:t>snížení emisí </a:t>
            </a:r>
            <a:r>
              <a:rPr lang="cs-CZ" dirty="0" err="1"/>
              <a:t>NOx</a:t>
            </a:r>
            <a:r>
              <a:rPr lang="cs-CZ" dirty="0"/>
              <a:t>, VOC a PM2,5 z </a:t>
            </a:r>
            <a:r>
              <a:rPr lang="cs-CZ" dirty="0" smtClean="0"/>
              <a:t>dopravy</a:t>
            </a:r>
          </a:p>
          <a:p>
            <a:r>
              <a:rPr lang="cs-CZ" b="1" dirty="0" smtClean="0"/>
              <a:t>3.1.3 </a:t>
            </a:r>
            <a:r>
              <a:rPr lang="cs-CZ" b="1" dirty="0"/>
              <a:t>Omezení a zmírnění dopadů fragmentace krajiny</a:t>
            </a:r>
          </a:p>
        </p:txBody>
      </p:sp>
    </p:spTree>
    <p:extLst>
      <p:ext uri="{BB962C8B-B14F-4D97-AF65-F5344CB8AC3E}">
        <p14:creationId xmlns:p14="http://schemas.microsoft.com/office/powerpoint/2010/main" val="2701630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SPŽP 2012 – 2020 </a:t>
            </a:r>
            <a:r>
              <a:rPr lang="cs-CZ" altLang="cs-CZ" dirty="0" smtClean="0"/>
              <a:t>– vybraná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1.2.1 </a:t>
            </a:r>
            <a:r>
              <a:rPr lang="cs-CZ" dirty="0" smtClean="0"/>
              <a:t>do </a:t>
            </a:r>
            <a:r>
              <a:rPr lang="cs-CZ" dirty="0"/>
              <a:t>roku 2013 snížit množství biologicky rozložitelných </a:t>
            </a:r>
            <a:r>
              <a:rPr lang="cs-CZ" dirty="0" smtClean="0"/>
              <a:t>komunálních odpadů </a:t>
            </a:r>
            <a:r>
              <a:rPr lang="cs-CZ" dirty="0"/>
              <a:t>ukládaných na skládky na 50 % </a:t>
            </a:r>
            <a:r>
              <a:rPr lang="cs-CZ" dirty="0" smtClean="0"/>
              <a:t>hmotnostních </a:t>
            </a:r>
            <a:r>
              <a:rPr lang="cs-CZ" dirty="0"/>
              <a:t>z celkového </a:t>
            </a:r>
            <a:r>
              <a:rPr lang="cs-CZ" dirty="0" smtClean="0"/>
              <a:t>množství biologicky </a:t>
            </a:r>
            <a:r>
              <a:rPr lang="cs-CZ" dirty="0"/>
              <a:t>rozložitelných komunálních odpadů vyprodukovaných v roce </a:t>
            </a:r>
            <a:r>
              <a:rPr lang="cs-CZ" dirty="0" smtClean="0"/>
              <a:t>1995 </a:t>
            </a:r>
            <a:r>
              <a:rPr lang="cs-CZ" dirty="0"/>
              <a:t>a </a:t>
            </a:r>
            <a:r>
              <a:rPr lang="cs-CZ" dirty="0" smtClean="0"/>
              <a:t>do roku </a:t>
            </a:r>
            <a:r>
              <a:rPr lang="cs-CZ" dirty="0"/>
              <a:t>2020 na 35 %</a:t>
            </a:r>
            <a:endParaRPr lang="cs-CZ" dirty="0" smtClean="0"/>
          </a:p>
          <a:p>
            <a:pPr algn="just"/>
            <a:r>
              <a:rPr lang="cs-CZ" dirty="0" smtClean="0"/>
              <a:t>1.2.2 </a:t>
            </a:r>
            <a:r>
              <a:rPr lang="cs-CZ" dirty="0"/>
              <a:t>U odpadů z obalů zvyšovat do roku 2020 míru jejich materiálového využití až </a:t>
            </a:r>
            <a:r>
              <a:rPr lang="cs-CZ" dirty="0" smtClean="0"/>
              <a:t>na úroveň </a:t>
            </a:r>
            <a:r>
              <a:rPr lang="cs-CZ" dirty="0"/>
              <a:t>70 %, cílová míra celkového využití obalů v roce 2020 je 80 </a:t>
            </a:r>
            <a:r>
              <a:rPr lang="cs-CZ" dirty="0" smtClean="0"/>
              <a:t>%.</a:t>
            </a:r>
          </a:p>
          <a:p>
            <a:pPr algn="just"/>
            <a:r>
              <a:rPr lang="cs-CZ" dirty="0" smtClean="0"/>
              <a:t>1.3.1 </a:t>
            </a:r>
            <a:r>
              <a:rPr lang="cs-CZ" dirty="0"/>
              <a:t>Snížit úbytek zemědělské půdy využíváním pozemků </a:t>
            </a:r>
            <a:r>
              <a:rPr lang="cs-CZ" dirty="0" err="1" smtClean="0"/>
              <a:t>brownfields</a:t>
            </a:r>
            <a:endParaRPr lang="cs-CZ" dirty="0" smtClean="0"/>
          </a:p>
          <a:p>
            <a:pPr algn="just"/>
            <a:r>
              <a:rPr lang="cs-CZ" dirty="0" smtClean="0"/>
              <a:t>3.1.3 </a:t>
            </a:r>
            <a:r>
              <a:rPr lang="cs-CZ" dirty="0"/>
              <a:t>Přednostně </a:t>
            </a:r>
            <a:r>
              <a:rPr lang="cs-CZ" b="1" dirty="0"/>
              <a:t>posilovat kapacitu stávajících dopravních koridorů </a:t>
            </a:r>
            <a:r>
              <a:rPr lang="cs-CZ" dirty="0"/>
              <a:t>před </a:t>
            </a:r>
            <a:r>
              <a:rPr lang="cs-CZ" b="1" dirty="0" smtClean="0"/>
              <a:t>budováním souběžných </a:t>
            </a:r>
            <a:r>
              <a:rPr lang="cs-CZ" b="1" dirty="0"/>
              <a:t>komunikací </a:t>
            </a:r>
            <a:r>
              <a:rPr lang="cs-CZ" dirty="0"/>
              <a:t>s obdobnou kapacitou dopravy obsluhujících stejná </a:t>
            </a:r>
            <a:r>
              <a:rPr lang="cs-CZ" dirty="0" smtClean="0"/>
              <a:t>území. Dopravní </a:t>
            </a:r>
            <a:r>
              <a:rPr lang="cs-CZ" dirty="0"/>
              <a:t>koridory a stavby plánovat, navrhovat a realizovat s ohledem na </a:t>
            </a:r>
            <a:r>
              <a:rPr lang="cs-CZ" dirty="0" smtClean="0"/>
              <a:t>požadavek zajištění </a:t>
            </a:r>
            <a:r>
              <a:rPr lang="cs-CZ" dirty="0"/>
              <a:t>konektivity populací volně žijících živočichů a zajištění </a:t>
            </a:r>
            <a:r>
              <a:rPr lang="cs-CZ" dirty="0" smtClean="0"/>
              <a:t>jejich dostatečné</a:t>
            </a:r>
            <a:r>
              <a:rPr lang="cs-CZ" dirty="0"/>
              <a:t> </a:t>
            </a:r>
            <a:r>
              <a:rPr lang="cs-CZ" dirty="0" smtClean="0"/>
              <a:t>migrační </a:t>
            </a:r>
            <a:r>
              <a:rPr lang="cs-CZ" dirty="0"/>
              <a:t>prostupnosti.</a:t>
            </a:r>
          </a:p>
        </p:txBody>
      </p:sp>
    </p:spTree>
    <p:extLst>
      <p:ext uri="{BB962C8B-B14F-4D97-AF65-F5344CB8AC3E}">
        <p14:creationId xmlns:p14="http://schemas.microsoft.com/office/powerpoint/2010/main" val="197164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Proces tvorby politiky 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/>
              <a:t>analýza současné situace v ochraně ŽP a identifikace problému</a:t>
            </a:r>
          </a:p>
          <a:p>
            <a:r>
              <a:rPr lang="cs-CZ" altLang="cs-CZ" sz="2800" dirty="0"/>
              <a:t>formulace základních cílů </a:t>
            </a:r>
          </a:p>
          <a:p>
            <a:r>
              <a:rPr lang="it-IT" altLang="cs-CZ" sz="2800" dirty="0"/>
              <a:t>identifikace zásad a principů politiky </a:t>
            </a:r>
            <a:endParaRPr lang="cs-CZ" altLang="cs-CZ" sz="2800" dirty="0"/>
          </a:p>
          <a:p>
            <a:r>
              <a:rPr lang="cs-CZ" altLang="cs-CZ" sz="2800" dirty="0"/>
              <a:t>analýza existujících právních norem </a:t>
            </a:r>
          </a:p>
          <a:p>
            <a:r>
              <a:rPr lang="cs-CZ" altLang="cs-CZ" sz="2800" dirty="0"/>
              <a:t>definice konkrétních opatření </a:t>
            </a:r>
          </a:p>
          <a:p>
            <a:r>
              <a:rPr lang="cs-CZ" altLang="cs-CZ" sz="2800" dirty="0"/>
              <a:t>formulace nástrojů pro realizaci vybraných opatření a identifikace subjektů odpovědných za jejich aplikaci</a:t>
            </a:r>
          </a:p>
          <a:p>
            <a:r>
              <a:rPr lang="cs-CZ" altLang="cs-CZ" sz="2800" dirty="0"/>
              <a:t>zpětná vazba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183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</a:t>
            </a:r>
            <a:r>
              <a:rPr lang="cs-CZ" dirty="0" smtClean="0"/>
              <a:t>dokumenty </a:t>
            </a:r>
            <a:r>
              <a:rPr lang="cs-CZ" dirty="0"/>
              <a:t>- </a:t>
            </a:r>
            <a:r>
              <a:rPr lang="cs-CZ" dirty="0" smtClean="0"/>
              <a:t>ovzduší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Národní úroveň</a:t>
            </a:r>
          </a:p>
          <a:p>
            <a:pPr lvl="1" algn="just"/>
            <a:r>
              <a:rPr lang="cs-CZ" altLang="cs-CZ" dirty="0" smtClean="0"/>
              <a:t>Národní </a:t>
            </a:r>
            <a:r>
              <a:rPr lang="cs-CZ" altLang="cs-CZ" dirty="0"/>
              <a:t>program na zmírnění dopadů změny klimatu v ČR</a:t>
            </a:r>
          </a:p>
          <a:p>
            <a:pPr lvl="2" algn="just"/>
            <a:r>
              <a:rPr lang="pl-PL" altLang="cs-CZ" dirty="0"/>
              <a:t>hodnotí vývoj a stav (od roku 1990)</a:t>
            </a:r>
          </a:p>
          <a:p>
            <a:pPr lvl="2" algn="just"/>
            <a:r>
              <a:rPr lang="cs-CZ" altLang="cs-CZ" dirty="0"/>
              <a:t>predikce vývoje emisí do roku 2020 </a:t>
            </a:r>
          </a:p>
          <a:p>
            <a:pPr lvl="1" algn="just"/>
            <a:r>
              <a:rPr lang="cs-CZ" altLang="cs-CZ" dirty="0" smtClean="0"/>
              <a:t>Národní </a:t>
            </a:r>
            <a:r>
              <a:rPr lang="cs-CZ" altLang="cs-CZ" dirty="0"/>
              <a:t>program snižování emisí České </a:t>
            </a:r>
            <a:r>
              <a:rPr lang="cs-CZ" altLang="cs-CZ" dirty="0" smtClean="0"/>
              <a:t>republiky</a:t>
            </a:r>
          </a:p>
          <a:p>
            <a:pPr algn="just"/>
            <a:r>
              <a:rPr lang="cs-CZ" dirty="0" smtClean="0"/>
              <a:t>Regionální </a:t>
            </a:r>
            <a:r>
              <a:rPr lang="cs-CZ" dirty="0" smtClean="0"/>
              <a:t>úroveň</a:t>
            </a:r>
          </a:p>
          <a:p>
            <a:pPr lvl="1" algn="just"/>
            <a:r>
              <a:rPr lang="cs-CZ" dirty="0"/>
              <a:t>Integrovaný program ke zlepšení kvality </a:t>
            </a:r>
            <a:r>
              <a:rPr lang="cs-CZ" dirty="0" smtClean="0"/>
              <a:t>ovzduší (kraj)</a:t>
            </a:r>
            <a:endParaRPr lang="cs-CZ" dirty="0"/>
          </a:p>
          <a:p>
            <a:pPr lvl="1" algn="just"/>
            <a:r>
              <a:rPr lang="cs-CZ" dirty="0" smtClean="0"/>
              <a:t>Programy </a:t>
            </a:r>
            <a:r>
              <a:rPr lang="cs-CZ" dirty="0"/>
              <a:t>ke zlepšení kvality ovzduší pro zóny a aglomerace (aktualizace 3 roky)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8563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Programové </a:t>
            </a:r>
            <a:r>
              <a:rPr lang="cs-CZ" dirty="0"/>
              <a:t>dokumenty - </a:t>
            </a:r>
            <a:r>
              <a:rPr lang="cs-CZ" altLang="cs-CZ" dirty="0" smtClean="0"/>
              <a:t>voda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Národní úroveň (akt. 2013 – 2015 pro období 2016 - 2021)</a:t>
            </a:r>
          </a:p>
          <a:p>
            <a:pPr lvl="1"/>
            <a:r>
              <a:rPr lang="cs-CZ" altLang="cs-CZ" sz="2000" dirty="0" smtClean="0"/>
              <a:t>Plán </a:t>
            </a:r>
            <a:r>
              <a:rPr lang="cs-CZ" altLang="cs-CZ" sz="2000" dirty="0"/>
              <a:t>hlavních povodí České republiky (PHP ČR)</a:t>
            </a:r>
          </a:p>
          <a:p>
            <a:pPr lvl="2"/>
            <a:r>
              <a:rPr lang="cs-CZ" altLang="cs-CZ" dirty="0"/>
              <a:t>Plán národní části mezinárodní oblasti povodí Dunaje</a:t>
            </a:r>
          </a:p>
          <a:p>
            <a:pPr lvl="2"/>
            <a:r>
              <a:rPr lang="cs-CZ" altLang="cs-CZ" dirty="0"/>
              <a:t>Plán národní části mezinárodní oblasti povodí Labe</a:t>
            </a:r>
          </a:p>
          <a:p>
            <a:pPr lvl="2"/>
            <a:r>
              <a:rPr lang="cs-CZ" altLang="cs-CZ" dirty="0"/>
              <a:t>Plán národní části mezinárodní oblasti povodí </a:t>
            </a:r>
            <a:r>
              <a:rPr lang="cs-CZ" altLang="cs-CZ" dirty="0" smtClean="0"/>
              <a:t>Odry</a:t>
            </a:r>
          </a:p>
          <a:p>
            <a:pPr lvl="1"/>
            <a:r>
              <a:rPr lang="cs-CZ" sz="2000" dirty="0"/>
              <a:t>Plány pro zvládání povodňových </a:t>
            </a:r>
            <a:r>
              <a:rPr lang="cs-CZ" sz="2000" dirty="0" smtClean="0"/>
              <a:t>rizik (vypracovat do 22. 12. 2015)</a:t>
            </a:r>
          </a:p>
          <a:p>
            <a:pPr lvl="2"/>
            <a:r>
              <a:rPr lang="cs-CZ" altLang="cs-CZ" dirty="0"/>
              <a:t>Povodňový informační systém</a:t>
            </a:r>
          </a:p>
          <a:p>
            <a:pPr lvl="2"/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www.povis.cz</a:t>
            </a:r>
            <a:endParaRPr lang="cs-CZ" dirty="0" smtClean="0"/>
          </a:p>
          <a:p>
            <a:r>
              <a:rPr lang="cs-CZ" altLang="cs-CZ" sz="2400" dirty="0" smtClean="0"/>
              <a:t>Regionální </a:t>
            </a:r>
            <a:r>
              <a:rPr lang="cs-CZ" altLang="cs-CZ" sz="2400" dirty="0"/>
              <a:t>úroveň</a:t>
            </a:r>
          </a:p>
          <a:p>
            <a:pPr lvl="1" algn="just"/>
            <a:r>
              <a:rPr lang="cs-CZ" altLang="cs-CZ" sz="2100" dirty="0"/>
              <a:t>Plán oblastí povodí (POP</a:t>
            </a:r>
            <a:r>
              <a:rPr lang="cs-CZ" altLang="cs-CZ" sz="2100" dirty="0" smtClean="0"/>
              <a:t>) – pořizovatelem Povodí, schvaluje zastupitelstvo dotčeného kraje </a:t>
            </a:r>
            <a:endParaRPr lang="cs-CZ" altLang="cs-CZ" sz="2100" dirty="0"/>
          </a:p>
          <a:p>
            <a:pPr lvl="2"/>
            <a:r>
              <a:rPr lang="cs-CZ" altLang="cs-CZ" sz="1800" dirty="0"/>
              <a:t>Programy opatření usměrněné pro potřeby </a:t>
            </a:r>
            <a:r>
              <a:rPr lang="cs-CZ" altLang="cs-CZ" sz="1800"/>
              <a:t>oblastí </a:t>
            </a:r>
            <a:r>
              <a:rPr lang="cs-CZ" altLang="cs-CZ" sz="1800" smtClean="0"/>
              <a:t>povodí</a:t>
            </a: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007747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Programové </a:t>
            </a:r>
            <a:r>
              <a:rPr lang="cs-CZ" dirty="0" smtClean="0"/>
              <a:t>dokumenty – příroda a krajina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Národní úroveň</a:t>
            </a:r>
          </a:p>
          <a:p>
            <a:pPr lvl="1"/>
            <a:r>
              <a:rPr lang="cs-CZ" altLang="cs-CZ" dirty="0" smtClean="0"/>
              <a:t>Státní </a:t>
            </a:r>
            <a:r>
              <a:rPr lang="cs-CZ" altLang="cs-CZ" dirty="0"/>
              <a:t>program ochrany přírody a krajiny </a:t>
            </a:r>
            <a:r>
              <a:rPr lang="cs-CZ" altLang="cs-CZ" dirty="0" smtClean="0"/>
              <a:t>ČR (SPOPK)</a:t>
            </a:r>
          </a:p>
          <a:p>
            <a:pPr lvl="1"/>
            <a:r>
              <a:rPr lang="cs-CZ" dirty="0"/>
              <a:t>Strategie ochrany biologické rozmanitosti </a:t>
            </a:r>
            <a:r>
              <a:rPr lang="cs-CZ" dirty="0" smtClean="0"/>
              <a:t>ČR</a:t>
            </a:r>
            <a:endParaRPr lang="cs-CZ" altLang="cs-CZ" dirty="0"/>
          </a:p>
          <a:p>
            <a:pPr lvl="1"/>
            <a:r>
              <a:rPr lang="cs-CZ" dirty="0"/>
              <a:t>Národní </a:t>
            </a:r>
            <a:r>
              <a:rPr lang="cs-CZ" dirty="0" smtClean="0"/>
              <a:t>politika </a:t>
            </a:r>
            <a:r>
              <a:rPr lang="cs-CZ" dirty="0"/>
              <a:t>ochrany mokřadů (SPOPK 3.2.2</a:t>
            </a:r>
            <a:r>
              <a:rPr lang="cs-CZ" dirty="0" smtClean="0"/>
              <a:t>.)</a:t>
            </a:r>
          </a:p>
          <a:p>
            <a:pPr lvl="2"/>
            <a:r>
              <a:rPr lang="cs-CZ" altLang="cs-CZ" dirty="0" smtClean="0"/>
              <a:t>Nebyla přijata</a:t>
            </a:r>
          </a:p>
          <a:p>
            <a:r>
              <a:rPr lang="cs-CZ" altLang="cs-CZ" dirty="0" smtClean="0"/>
              <a:t>Regionální úroveň</a:t>
            </a:r>
            <a:endParaRPr lang="cs-CZ" altLang="cs-CZ" dirty="0"/>
          </a:p>
          <a:p>
            <a:pPr lvl="1"/>
            <a:r>
              <a:rPr lang="cs-CZ" altLang="cs-CZ" dirty="0" smtClean="0"/>
              <a:t>Plány péče ZCHÚ</a:t>
            </a:r>
          </a:p>
          <a:p>
            <a:pPr lvl="2"/>
            <a:r>
              <a:rPr lang="cs-CZ" altLang="cs-CZ" dirty="0" smtClean="0"/>
              <a:t>VZCHÚ,  NPR, NPP (MŽP – AOPK)</a:t>
            </a:r>
          </a:p>
          <a:p>
            <a:pPr lvl="2"/>
            <a:r>
              <a:rPr lang="cs-CZ" altLang="cs-CZ" dirty="0" smtClean="0"/>
              <a:t>PP, PR (Správy CHKO)</a:t>
            </a:r>
          </a:p>
          <a:p>
            <a:pPr marL="0" indent="0" algn="just">
              <a:buNone/>
            </a:pPr>
            <a:endParaRPr lang="cs-CZ" dirty="0" smtClean="0"/>
          </a:p>
          <a:p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059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</a:t>
            </a:r>
            <a:r>
              <a:rPr lang="cs-CZ" dirty="0" smtClean="0"/>
              <a:t>dokumenty - odpady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Plán odpadového hospodářství </a:t>
            </a:r>
            <a:r>
              <a:rPr lang="cs-CZ" altLang="cs-CZ" dirty="0" smtClean="0"/>
              <a:t>ČR 2003 </a:t>
            </a:r>
            <a:r>
              <a:rPr lang="cs-CZ" altLang="cs-CZ" dirty="0"/>
              <a:t>-2013</a:t>
            </a:r>
          </a:p>
          <a:p>
            <a:pPr algn="just"/>
            <a:r>
              <a:rPr lang="cs-CZ" dirty="0" smtClean="0"/>
              <a:t>Program přecházení </a:t>
            </a:r>
            <a:r>
              <a:rPr lang="cs-CZ" dirty="0"/>
              <a:t>vzniku </a:t>
            </a:r>
            <a:r>
              <a:rPr lang="cs-CZ" dirty="0" smtClean="0"/>
              <a:t>odpadů</a:t>
            </a:r>
          </a:p>
          <a:p>
            <a:pPr lvl="1" algn="just"/>
            <a:r>
              <a:rPr lang="cs-CZ" dirty="0" smtClean="0"/>
              <a:t>Do konce roku 2013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Realizační programy </a:t>
            </a:r>
            <a:r>
              <a:rPr lang="cs-CZ" dirty="0"/>
              <a:t>ČR na podporu využívání recyklovaných </a:t>
            </a:r>
            <a:r>
              <a:rPr lang="cs-CZ" dirty="0" smtClean="0"/>
              <a:t>materiálů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01630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Programové dokumenty </a:t>
            </a:r>
            <a:r>
              <a:rPr lang="cs-CZ" dirty="0" smtClean="0"/>
              <a:t>– výrobky a obaly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nástrojů na podporu zvýšení materiálového využití odpadů</a:t>
            </a:r>
          </a:p>
          <a:p>
            <a:pPr lvl="2"/>
            <a:r>
              <a:rPr lang="cs-CZ" dirty="0" smtClean="0"/>
              <a:t>Realizační </a:t>
            </a:r>
            <a:r>
              <a:rPr lang="cs-CZ" dirty="0"/>
              <a:t>program ČR pro obaly a odpady z obalů</a:t>
            </a:r>
          </a:p>
          <a:p>
            <a:pPr lvl="2"/>
            <a:r>
              <a:rPr lang="cs-CZ" dirty="0"/>
              <a:t>Realizační program ČR pro elektrická a elektronická zařízení</a:t>
            </a:r>
          </a:p>
          <a:p>
            <a:pPr lvl="2"/>
            <a:r>
              <a:rPr lang="cs-CZ" dirty="0"/>
              <a:t>Realizační program ČR pro PVC a odpady s obsahem PVC</a:t>
            </a:r>
          </a:p>
          <a:p>
            <a:pPr lvl="2"/>
            <a:r>
              <a:rPr lang="cs-CZ" dirty="0"/>
              <a:t>Realizační program ČR pro autovraky</a:t>
            </a:r>
          </a:p>
          <a:p>
            <a:pPr lvl="2"/>
            <a:r>
              <a:rPr lang="cs-CZ" dirty="0"/>
              <a:t>Realizační program ČR pro kaly z </a:t>
            </a:r>
            <a:r>
              <a:rPr lang="cs-CZ" dirty="0" smtClean="0"/>
              <a:t>ČOV</a:t>
            </a:r>
          </a:p>
          <a:p>
            <a:pPr lvl="1"/>
            <a:r>
              <a:rPr lang="cs-CZ" dirty="0" smtClean="0"/>
              <a:t>Nebezpečné odpady</a:t>
            </a:r>
          </a:p>
          <a:p>
            <a:pPr lvl="2"/>
            <a:r>
              <a:rPr lang="cs-CZ" sz="2200" dirty="0"/>
              <a:t>Realizační program ČR pro oleje</a:t>
            </a:r>
          </a:p>
          <a:p>
            <a:pPr lvl="2"/>
            <a:r>
              <a:rPr lang="cs-CZ" sz="2200" dirty="0"/>
              <a:t>Realizační program ČR pro baterie a akumulátory</a:t>
            </a:r>
          </a:p>
          <a:p>
            <a:pPr lvl="2" algn="just"/>
            <a:r>
              <a:rPr lang="cs-CZ" sz="2200" dirty="0"/>
              <a:t>Realizační programy ČR pro další specifické skupiny </a:t>
            </a:r>
            <a:r>
              <a:rPr lang="cs-CZ" sz="2200" dirty="0" smtClean="0"/>
              <a:t>odpadů</a:t>
            </a:r>
            <a:endParaRPr lang="cs-CZ" sz="2200" dirty="0"/>
          </a:p>
          <a:p>
            <a:pPr lvl="2"/>
            <a:r>
              <a:rPr lang="cs-CZ" dirty="0" smtClean="0"/>
              <a:t>Realizační program </a:t>
            </a:r>
            <a:r>
              <a:rPr lang="cs-CZ" dirty="0"/>
              <a:t>ČR pro odpady ze zdravotnictví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61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</a:t>
            </a:r>
            <a:r>
              <a:rPr lang="cs-CZ" dirty="0" smtClean="0"/>
              <a:t>dokumenty </a:t>
            </a:r>
            <a:r>
              <a:rPr lang="cs-CZ" dirty="0"/>
              <a:t>- </a:t>
            </a:r>
            <a:r>
              <a:rPr lang="cs-CZ" dirty="0" smtClean="0"/>
              <a:t>půda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Úroveň EU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cs-CZ" dirty="0" smtClean="0">
                <a:solidFill>
                  <a:schemeClr val="tx1"/>
                </a:solidFill>
              </a:rPr>
              <a:t>Tematická </a:t>
            </a:r>
            <a:r>
              <a:rPr lang="cs-CZ" dirty="0">
                <a:solidFill>
                  <a:schemeClr val="tx1"/>
                </a:solidFill>
              </a:rPr>
              <a:t>strategie ochrany půdy</a:t>
            </a:r>
          </a:p>
          <a:p>
            <a:r>
              <a:rPr lang="cs-CZ" dirty="0" smtClean="0"/>
              <a:t>Národní </a:t>
            </a:r>
            <a:r>
              <a:rPr lang="cs-CZ" dirty="0"/>
              <a:t>program ochrany </a:t>
            </a:r>
            <a:r>
              <a:rPr lang="cs-CZ" dirty="0" smtClean="0"/>
              <a:t>půdy</a:t>
            </a:r>
          </a:p>
          <a:p>
            <a:pPr lvl="1"/>
            <a:r>
              <a:rPr lang="cs-CZ" dirty="0" smtClean="0"/>
              <a:t>Zatím nepřijat</a:t>
            </a:r>
          </a:p>
          <a:p>
            <a:pPr lvl="1"/>
            <a:r>
              <a:rPr lang="cs-CZ" dirty="0" smtClean="0"/>
              <a:t>Genetická banka</a:t>
            </a:r>
          </a:p>
          <a:p>
            <a:r>
              <a:rPr lang="cs-CZ" altLang="cs-CZ" dirty="0" smtClean="0"/>
              <a:t>Strategie ochrany půdy ČR před erozí</a:t>
            </a:r>
          </a:p>
          <a:p>
            <a:endParaRPr lang="cs-CZ" dirty="0" smtClean="0"/>
          </a:p>
          <a:p>
            <a:r>
              <a:rPr lang="cs-CZ" i="1" dirty="0" smtClean="0"/>
              <a:t>Národní </a:t>
            </a:r>
            <a:r>
              <a:rPr lang="cs-CZ" i="1" dirty="0"/>
              <a:t>strategie regenerace </a:t>
            </a:r>
            <a:r>
              <a:rPr lang="cs-CZ" i="1" dirty="0" err="1"/>
              <a:t>brownfieldů</a:t>
            </a:r>
            <a:endParaRPr lang="cs-CZ" i="1" dirty="0"/>
          </a:p>
          <a:p>
            <a:r>
              <a:rPr lang="cs-CZ" i="1" dirty="0"/>
              <a:t>Národní </a:t>
            </a:r>
            <a:r>
              <a:rPr lang="cs-CZ" i="1" dirty="0" smtClean="0"/>
              <a:t>lesnický program</a:t>
            </a:r>
          </a:p>
          <a:p>
            <a:pPr lvl="1"/>
            <a:r>
              <a:rPr lang="cs-CZ" i="1" dirty="0" smtClean="0"/>
              <a:t>Lesnická strategie pro EU</a:t>
            </a:r>
            <a:endParaRPr lang="cs-CZ" i="1" dirty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215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dokumenty - </a:t>
            </a:r>
            <a:r>
              <a:rPr lang="cs-CZ" dirty="0" smtClean="0"/>
              <a:t>ostatní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Akční plán zdraví a životního prostředí</a:t>
            </a:r>
          </a:p>
          <a:p>
            <a:pPr lvl="1"/>
            <a:r>
              <a:rPr lang="cs-CZ" altLang="cs-CZ" dirty="0"/>
              <a:t>Společný program MŽP a MZ</a:t>
            </a:r>
          </a:p>
          <a:p>
            <a:endParaRPr lang="cs-CZ" dirty="0" smtClean="0"/>
          </a:p>
          <a:p>
            <a:r>
              <a:rPr lang="cs-CZ" dirty="0" smtClean="0"/>
              <a:t>Strategické hlukové mapy (MZ)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149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Programové dokumenty</a:t>
            </a:r>
            <a:br>
              <a:rPr lang="cs-CZ" dirty="0" smtClean="0"/>
            </a:br>
            <a:r>
              <a:rPr lang="cs-CZ" dirty="0" smtClean="0"/>
              <a:t>Úroveň regionální - krajská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4248472" cy="4937760"/>
          </a:xfrm>
        </p:spPr>
        <p:txBody>
          <a:bodyPr>
            <a:normAutofit fontScale="77500" lnSpcReduction="20000"/>
          </a:bodyPr>
          <a:lstStyle/>
          <a:p>
            <a:r>
              <a:rPr lang="pl-PL" altLang="cs-CZ" b="1" dirty="0" smtClean="0"/>
              <a:t>Plán </a:t>
            </a:r>
            <a:r>
              <a:rPr lang="pl-PL" altLang="cs-CZ" b="1" dirty="0"/>
              <a:t>odpadového </a:t>
            </a:r>
            <a:r>
              <a:rPr lang="pl-PL" altLang="cs-CZ" b="1" dirty="0" smtClean="0"/>
              <a:t>hospodařství (POH)</a:t>
            </a:r>
          </a:p>
          <a:p>
            <a:pPr lvl="1"/>
            <a:r>
              <a:rPr lang="pl-PL" altLang="cs-CZ" dirty="0" smtClean="0"/>
              <a:t>JMK 2004 - 2014</a:t>
            </a:r>
            <a:endParaRPr lang="pl-PL" altLang="cs-CZ" dirty="0"/>
          </a:p>
          <a:p>
            <a:r>
              <a:rPr lang="cs-CZ" b="1" dirty="0"/>
              <a:t>Koncepce ochrany přírody </a:t>
            </a:r>
            <a:endParaRPr lang="cs-CZ" b="1" dirty="0" smtClean="0"/>
          </a:p>
          <a:p>
            <a:pPr lvl="1"/>
            <a:r>
              <a:rPr lang="cs-CZ" altLang="cs-CZ" dirty="0" smtClean="0"/>
              <a:t>JMK 2004 - 2014</a:t>
            </a:r>
            <a:endParaRPr lang="cs-CZ" altLang="cs-CZ" dirty="0"/>
          </a:p>
          <a:p>
            <a:pPr lvl="1"/>
            <a:r>
              <a:rPr lang="pl-PL" altLang="cs-CZ" dirty="0" smtClean="0"/>
              <a:t>Prognózy </a:t>
            </a:r>
            <a:r>
              <a:rPr lang="pl-PL" altLang="cs-CZ" dirty="0"/>
              <a:t>a koncepce strategie ochrany </a:t>
            </a:r>
            <a:r>
              <a:rPr lang="pl-PL" altLang="cs-CZ" dirty="0" smtClean="0"/>
              <a:t>přírody</a:t>
            </a:r>
          </a:p>
          <a:p>
            <a:r>
              <a:rPr lang="cs-CZ" dirty="0"/>
              <a:t>Koncepce environmentálního vzdělávání, výchovy a </a:t>
            </a:r>
            <a:r>
              <a:rPr lang="cs-CZ" dirty="0" smtClean="0"/>
              <a:t>osvěty</a:t>
            </a:r>
          </a:p>
          <a:p>
            <a:pPr lvl="1"/>
            <a:r>
              <a:rPr lang="cs-CZ" altLang="cs-CZ" dirty="0" smtClean="0"/>
              <a:t>JMK 2011 – 2020</a:t>
            </a:r>
          </a:p>
          <a:p>
            <a:r>
              <a:rPr lang="cs-CZ" dirty="0"/>
              <a:t>Plán rozvoje vodovodů a </a:t>
            </a:r>
            <a:r>
              <a:rPr lang="cs-CZ" dirty="0" smtClean="0"/>
              <a:t>kanalizací</a:t>
            </a:r>
          </a:p>
          <a:p>
            <a:pPr lvl="1"/>
            <a:r>
              <a:rPr lang="cs-CZ" altLang="cs-CZ" dirty="0" smtClean="0"/>
              <a:t>JMK 2004 - 2014</a:t>
            </a:r>
            <a:endParaRPr lang="pl-PL" altLang="cs-CZ" dirty="0"/>
          </a:p>
          <a:p>
            <a:r>
              <a:rPr lang="cs-CZ" dirty="0" smtClean="0"/>
              <a:t>Akční </a:t>
            </a:r>
            <a:r>
              <a:rPr lang="cs-CZ" dirty="0"/>
              <a:t>plán pro pozemní komunikace ve vlastnictví kraje (hluk)</a:t>
            </a:r>
          </a:p>
          <a:p>
            <a:pPr lvl="1"/>
            <a:r>
              <a:rPr lang="cs-CZ" dirty="0"/>
              <a:t>JMK 2008 - 2013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16016" y="1196752"/>
            <a:ext cx="4248472" cy="493776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Integrovaný program ke zlepšení kvality ovzduší</a:t>
            </a:r>
          </a:p>
          <a:p>
            <a:pPr lvl="1"/>
            <a:r>
              <a:rPr lang="cs-CZ" dirty="0"/>
              <a:t>JMK 2004 – 2014</a:t>
            </a:r>
          </a:p>
          <a:p>
            <a:pPr algn="just"/>
            <a:r>
              <a:rPr lang="cs-CZ" dirty="0"/>
              <a:t>Integrovaný krajský program snižování emisí TZL, SO2, </a:t>
            </a:r>
            <a:r>
              <a:rPr lang="cs-CZ" dirty="0" err="1"/>
              <a:t>NOx</a:t>
            </a:r>
            <a:r>
              <a:rPr lang="cs-CZ" dirty="0"/>
              <a:t>, TOL (VOC), amoniaku, CO, benzenu, olova, kadmia, niklu, arsenu, rtuti a polycyklických aromatických uhlovodíků</a:t>
            </a:r>
          </a:p>
          <a:p>
            <a:pPr lvl="1" algn="just"/>
            <a:r>
              <a:rPr lang="cs-CZ" dirty="0"/>
              <a:t>JMK 2004 - 2014</a:t>
            </a:r>
          </a:p>
          <a:p>
            <a:r>
              <a:rPr lang="cs-CZ" dirty="0" smtClean="0"/>
              <a:t>Územně energetické koncepce krajů (obnovitelné zdroje)</a:t>
            </a:r>
          </a:p>
          <a:p>
            <a:pPr lvl="1"/>
            <a:r>
              <a:rPr lang="cs-CZ" dirty="0" smtClean="0"/>
              <a:t>JMK 2008 - 2028 (aktualizace – 4 roky)</a:t>
            </a:r>
          </a:p>
          <a:p>
            <a:r>
              <a:rPr lang="cs-CZ" dirty="0" smtClean="0"/>
              <a:t>Zásady územního rozvoje (půda)</a:t>
            </a:r>
          </a:p>
          <a:p>
            <a:pPr lvl="1"/>
            <a:r>
              <a:rPr lang="cs-CZ" dirty="0" smtClean="0"/>
              <a:t>Vydány 2011, zrušeny rozsudkem NSS (2012)</a:t>
            </a:r>
          </a:p>
          <a:p>
            <a:r>
              <a:rPr lang="cs-CZ" dirty="0" smtClean="0"/>
              <a:t>Větrná eroze půdy (půda)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974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 </a:t>
            </a:r>
            <a:r>
              <a:rPr lang="cs-CZ" dirty="0" smtClean="0"/>
              <a:t>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Úroveň </a:t>
            </a:r>
            <a:r>
              <a:rPr lang="cs-CZ" dirty="0" smtClean="0"/>
              <a:t>regionální</a:t>
            </a:r>
          </a:p>
          <a:p>
            <a:pPr lvl="1"/>
            <a:r>
              <a:rPr lang="cs-CZ" dirty="0" smtClean="0"/>
              <a:t>Aglomerace</a:t>
            </a:r>
          </a:p>
          <a:p>
            <a:pPr lvl="2"/>
            <a:r>
              <a:rPr lang="it-IT" dirty="0"/>
              <a:t>Akční plán pro </a:t>
            </a:r>
            <a:r>
              <a:rPr lang="it-IT" dirty="0" smtClean="0"/>
              <a:t>aglomeraci</a:t>
            </a:r>
            <a:r>
              <a:rPr lang="cs-CZ" dirty="0" smtClean="0"/>
              <a:t> (hluk)</a:t>
            </a:r>
          </a:p>
          <a:p>
            <a:pPr lvl="3"/>
            <a:r>
              <a:rPr lang="it-IT" dirty="0" smtClean="0"/>
              <a:t>Brno</a:t>
            </a:r>
            <a:r>
              <a:rPr lang="cs-CZ" dirty="0" smtClean="0"/>
              <a:t> 2008 - 2013</a:t>
            </a:r>
            <a:r>
              <a:rPr lang="it-IT" dirty="0"/>
              <a:t> </a:t>
            </a:r>
            <a:endParaRPr lang="cs-CZ" dirty="0" smtClean="0"/>
          </a:p>
          <a:p>
            <a:r>
              <a:rPr lang="cs-CZ" dirty="0"/>
              <a:t>Úroveň </a:t>
            </a:r>
            <a:r>
              <a:rPr lang="cs-CZ" dirty="0" smtClean="0"/>
              <a:t>municipální</a:t>
            </a:r>
          </a:p>
          <a:p>
            <a:pPr lvl="1"/>
            <a:r>
              <a:rPr lang="cs-CZ" dirty="0" smtClean="0"/>
              <a:t>POH Brna</a:t>
            </a:r>
          </a:p>
          <a:p>
            <a:pPr lvl="1"/>
            <a:r>
              <a:rPr lang="cs-CZ" dirty="0" smtClean="0"/>
              <a:t>Generel ovzduší Brna</a:t>
            </a:r>
          </a:p>
          <a:p>
            <a:pPr lvl="1"/>
            <a:r>
              <a:rPr lang="cs-CZ" dirty="0" smtClean="0"/>
              <a:t>Generální rozptylová studie města Brna</a:t>
            </a:r>
          </a:p>
          <a:p>
            <a:pPr lvl="1"/>
            <a:r>
              <a:rPr lang="cs-CZ" dirty="0" smtClean="0"/>
              <a:t>VKP města Brna, Významné parky </a:t>
            </a:r>
            <a:r>
              <a:rPr lang="cs-CZ" dirty="0" err="1" smtClean="0"/>
              <a:t>mB</a:t>
            </a:r>
            <a:r>
              <a:rPr lang="cs-CZ" dirty="0" smtClean="0"/>
              <a:t>, Památné stromy </a:t>
            </a:r>
            <a:r>
              <a:rPr lang="cs-CZ" dirty="0" err="1" smtClean="0"/>
              <a:t>mB</a:t>
            </a:r>
            <a:endParaRPr lang="cs-CZ" dirty="0" smtClean="0"/>
          </a:p>
          <a:p>
            <a:pPr lvl="1"/>
            <a:r>
              <a:rPr lang="cs-CZ" dirty="0" smtClean="0"/>
              <a:t>Životní prostředí Brno 2010 - 2011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149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Institucionálně organizační </a:t>
            </a:r>
            <a:r>
              <a:rPr lang="cs-CZ" altLang="cs-CZ" dirty="0" smtClean="0"/>
              <a:t>nástroje</a:t>
            </a:r>
            <a:br>
              <a:rPr lang="cs-CZ" altLang="cs-CZ" dirty="0" smtClean="0"/>
            </a:br>
            <a:r>
              <a:rPr lang="cs-CZ" altLang="cs-CZ" dirty="0" smtClean="0"/>
              <a:t>Globální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 smtClean="0"/>
              <a:t>UNEP (OSN)</a:t>
            </a:r>
            <a:endParaRPr lang="cs-CZ" altLang="cs-CZ" sz="2000" dirty="0"/>
          </a:p>
          <a:p>
            <a:pPr lvl="1"/>
            <a:r>
              <a:rPr lang="cs-CZ" altLang="cs-CZ" sz="2000" dirty="0"/>
              <a:t>Program OSN pro životní prostředí</a:t>
            </a:r>
          </a:p>
          <a:p>
            <a:r>
              <a:rPr lang="cs-CZ" altLang="cs-CZ" sz="2000" dirty="0" smtClean="0"/>
              <a:t>IPPC</a:t>
            </a:r>
            <a:endParaRPr lang="cs-CZ" altLang="cs-CZ" sz="2000" dirty="0"/>
          </a:p>
          <a:p>
            <a:pPr lvl="1"/>
            <a:r>
              <a:rPr lang="cs-CZ" altLang="cs-CZ" sz="2000" dirty="0" err="1"/>
              <a:t>Intergovernmental</a:t>
            </a:r>
            <a:r>
              <a:rPr lang="cs-CZ" altLang="cs-CZ" sz="2000" dirty="0"/>
              <a:t> Panel on </a:t>
            </a:r>
            <a:r>
              <a:rPr lang="cs-CZ" altLang="cs-CZ" sz="2000" dirty="0" err="1"/>
              <a:t>Climate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Change</a:t>
            </a:r>
            <a:endParaRPr lang="cs-CZ" altLang="cs-CZ" sz="2000" dirty="0"/>
          </a:p>
          <a:p>
            <a:r>
              <a:rPr lang="cs-CZ" altLang="cs-CZ" sz="2000" dirty="0"/>
              <a:t>WMO</a:t>
            </a:r>
          </a:p>
          <a:p>
            <a:pPr lvl="1"/>
            <a:r>
              <a:rPr lang="cs-CZ" altLang="cs-CZ" sz="2000" dirty="0"/>
              <a:t>Světová meteorologická organizace</a:t>
            </a:r>
          </a:p>
          <a:p>
            <a:r>
              <a:rPr lang="cs-CZ" altLang="cs-CZ" sz="2000" dirty="0" smtClean="0"/>
              <a:t>FAO</a:t>
            </a:r>
            <a:endParaRPr lang="cs-CZ" altLang="cs-CZ" sz="2000" dirty="0"/>
          </a:p>
          <a:p>
            <a:pPr lvl="1"/>
            <a:r>
              <a:rPr lang="cs-CZ" altLang="cs-CZ" sz="2000" dirty="0"/>
              <a:t>Organizace spojených národů pro výživu a zemědělství</a:t>
            </a:r>
          </a:p>
          <a:p>
            <a:r>
              <a:rPr lang="cs-CZ" altLang="cs-CZ" sz="2000" dirty="0"/>
              <a:t>WWF </a:t>
            </a:r>
            <a:r>
              <a:rPr lang="cs-CZ" altLang="cs-CZ" sz="2000" dirty="0" err="1"/>
              <a:t>World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Wildife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Fund</a:t>
            </a:r>
            <a:endParaRPr lang="cs-CZ" altLang="cs-CZ" sz="2000" dirty="0"/>
          </a:p>
          <a:p>
            <a:pPr lvl="1"/>
            <a:r>
              <a:rPr lang="cs-CZ" altLang="cs-CZ" sz="2000" dirty="0"/>
              <a:t>Světový fond pro ochranu přírody</a:t>
            </a:r>
          </a:p>
          <a:p>
            <a:r>
              <a:rPr lang="cs-CZ" altLang="cs-CZ" sz="2000" dirty="0" err="1"/>
              <a:t>Global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Environment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Facility</a:t>
            </a:r>
            <a:r>
              <a:rPr lang="cs-CZ" altLang="cs-CZ" sz="2000" dirty="0"/>
              <a:t> (GEF)</a:t>
            </a:r>
          </a:p>
          <a:p>
            <a:pPr lvl="1"/>
            <a:r>
              <a:rPr lang="cs-CZ" altLang="cs-CZ" sz="2000" dirty="0"/>
              <a:t>Konvence o boji proti desertifikaci</a:t>
            </a:r>
          </a:p>
          <a:p>
            <a:pPr lvl="3"/>
            <a:r>
              <a:rPr lang="cs-CZ" altLang="cs-CZ" sz="1400" dirty="0">
                <a:hlinkClick r:id="rId2"/>
              </a:rPr>
              <a:t>http://</a:t>
            </a:r>
            <a:r>
              <a:rPr lang="cs-CZ" altLang="cs-CZ" sz="1400" dirty="0" smtClean="0">
                <a:hlinkClick r:id="rId2"/>
              </a:rPr>
              <a:t>www.iadb.org/en/topics/environment/what-is-the-global-environment-facility,2808.html</a:t>
            </a: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58353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Státní politika životního prostředí 2004-2010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princip </a:t>
            </a:r>
            <a:r>
              <a:rPr lang="cs-CZ" altLang="cs-CZ" dirty="0"/>
              <a:t>trvale udržitelného rozvoje</a:t>
            </a:r>
          </a:p>
          <a:p>
            <a:r>
              <a:rPr lang="cs-CZ" altLang="cs-CZ" dirty="0"/>
              <a:t>základní koncepční dokument</a:t>
            </a:r>
          </a:p>
          <a:p>
            <a:r>
              <a:rPr lang="cs-CZ" altLang="cs-CZ" dirty="0"/>
              <a:t>Integrace politiky ŽP do sektorových politik</a:t>
            </a:r>
          </a:p>
          <a:p>
            <a:r>
              <a:rPr lang="cs-CZ" altLang="cs-CZ" dirty="0"/>
              <a:t>Východiska</a:t>
            </a:r>
          </a:p>
          <a:p>
            <a:pPr lvl="1"/>
            <a:r>
              <a:rPr lang="cs-CZ" altLang="cs-CZ" dirty="0"/>
              <a:t>zpráva Hodnocení efektivnosti </a:t>
            </a:r>
            <a:r>
              <a:rPr lang="cs-CZ" altLang="cs-CZ" dirty="0" smtClean="0"/>
              <a:t>systému </a:t>
            </a:r>
            <a:r>
              <a:rPr lang="cs-CZ" altLang="cs-CZ" dirty="0"/>
              <a:t>ochrany životního prostředí v ČR - OECD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6308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Institucionálně organizační nástroje</a:t>
            </a:r>
            <a:br>
              <a:rPr lang="cs-CZ" altLang="cs-CZ" dirty="0"/>
            </a:br>
            <a:r>
              <a:rPr lang="cs-CZ" altLang="cs-CZ" dirty="0"/>
              <a:t>Globální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EEA (</a:t>
            </a:r>
            <a:r>
              <a:rPr lang="cs-CZ" altLang="cs-CZ" dirty="0" err="1" smtClean="0"/>
              <a:t>European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Environment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Agency</a:t>
            </a:r>
            <a:r>
              <a:rPr lang="cs-CZ" altLang="cs-CZ" dirty="0" smtClean="0"/>
              <a:t>)</a:t>
            </a:r>
          </a:p>
          <a:p>
            <a:pPr lvl="1"/>
            <a:r>
              <a:rPr lang="cs-CZ" altLang="cs-CZ" dirty="0" err="1" smtClean="0"/>
              <a:t>Environment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Plan</a:t>
            </a:r>
            <a:r>
              <a:rPr lang="cs-CZ" altLang="cs-CZ" dirty="0" smtClean="0"/>
              <a:t> – EAP 6 (7)</a:t>
            </a:r>
          </a:p>
          <a:p>
            <a:r>
              <a:rPr lang="cs-CZ" altLang="cs-CZ" dirty="0" err="1" smtClean="0"/>
              <a:t>Environmental</a:t>
            </a:r>
            <a:r>
              <a:rPr lang="cs-CZ" altLang="cs-CZ" dirty="0" smtClean="0"/>
              <a:t> </a:t>
            </a:r>
            <a:r>
              <a:rPr lang="cs-CZ" altLang="cs-CZ" dirty="0" err="1"/>
              <a:t>Assessment</a:t>
            </a:r>
            <a:r>
              <a:rPr lang="cs-CZ" altLang="cs-CZ" dirty="0"/>
              <a:t> Institute</a:t>
            </a:r>
          </a:p>
          <a:p>
            <a:pPr lvl="1"/>
            <a:r>
              <a:rPr lang="cs-CZ" altLang="cs-CZ" dirty="0"/>
              <a:t>Kodaň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5322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Organizace ochrany ŽP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Státní správa</a:t>
            </a:r>
          </a:p>
          <a:p>
            <a:pPr lvl="1"/>
            <a:r>
              <a:rPr lang="cs-CZ" dirty="0" smtClean="0"/>
              <a:t>MŽP</a:t>
            </a:r>
          </a:p>
          <a:p>
            <a:pPr lvl="2"/>
            <a:r>
              <a:rPr lang="cs-CZ" altLang="cs-CZ" dirty="0"/>
              <a:t>Státní fond životního prostředí</a:t>
            </a:r>
          </a:p>
          <a:p>
            <a:pPr lvl="2"/>
            <a:r>
              <a:rPr lang="cs-CZ" altLang="cs-CZ" dirty="0" smtClean="0"/>
              <a:t>Česká </a:t>
            </a:r>
            <a:r>
              <a:rPr lang="cs-CZ" altLang="cs-CZ" dirty="0"/>
              <a:t>inspekce životního </a:t>
            </a:r>
            <a:r>
              <a:rPr lang="cs-CZ" altLang="cs-CZ" dirty="0" smtClean="0"/>
              <a:t>prostředí (OSS)</a:t>
            </a:r>
          </a:p>
          <a:p>
            <a:pPr lvl="1"/>
            <a:r>
              <a:rPr lang="cs-CZ" altLang="cs-CZ" dirty="0" smtClean="0"/>
              <a:t>Kraje</a:t>
            </a:r>
          </a:p>
          <a:p>
            <a:pPr lvl="1"/>
            <a:r>
              <a:rPr lang="cs-CZ" altLang="cs-CZ" dirty="0" smtClean="0"/>
              <a:t>ORP</a:t>
            </a:r>
          </a:p>
          <a:p>
            <a:r>
              <a:rPr lang="cs-CZ" altLang="cs-CZ" dirty="0" smtClean="0"/>
              <a:t>Samospráva</a:t>
            </a:r>
          </a:p>
          <a:p>
            <a:pPr lvl="1"/>
            <a:r>
              <a:rPr lang="cs-CZ" altLang="cs-CZ" dirty="0" smtClean="0"/>
              <a:t>Kraje</a:t>
            </a:r>
          </a:p>
          <a:p>
            <a:pPr lvl="1"/>
            <a:r>
              <a:rPr lang="cs-CZ" altLang="cs-CZ" dirty="0" smtClean="0"/>
              <a:t>Obce</a:t>
            </a:r>
          </a:p>
          <a:p>
            <a:r>
              <a:rPr lang="cs-CZ" altLang="cs-CZ" dirty="0" smtClean="0"/>
              <a:t>Nestátní</a:t>
            </a:r>
          </a:p>
          <a:p>
            <a:pPr lvl="1"/>
            <a:r>
              <a:rPr lang="cs-CZ" altLang="cs-CZ" dirty="0" smtClean="0"/>
              <a:t>NNO</a:t>
            </a:r>
          </a:p>
          <a:p>
            <a:pPr lvl="1"/>
            <a:r>
              <a:rPr lang="cs-CZ" altLang="cs-CZ" dirty="0" smtClean="0"/>
              <a:t>Podniky, firmy (dobrovolné nástroje)</a:t>
            </a:r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Česká inspekce životního </a:t>
            </a:r>
            <a:r>
              <a:rPr lang="cs-CZ" altLang="cs-CZ" dirty="0" smtClean="0"/>
              <a:t>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OSS</a:t>
            </a:r>
          </a:p>
          <a:p>
            <a:r>
              <a:rPr lang="cs-CZ" altLang="cs-CZ" dirty="0"/>
              <a:t>1991</a:t>
            </a:r>
          </a:p>
          <a:p>
            <a:pPr algn="just"/>
            <a:r>
              <a:rPr lang="cs-CZ" altLang="cs-CZ" dirty="0"/>
              <a:t>dozor nad respektováním zákonných norem v oblasti ŽP</a:t>
            </a:r>
          </a:p>
          <a:p>
            <a:pPr algn="just"/>
            <a:r>
              <a:rPr lang="cs-CZ" altLang="cs-CZ" dirty="0"/>
              <a:t>zákon České národní rady č. 282/1991 Sb.</a:t>
            </a:r>
          </a:p>
          <a:p>
            <a:pPr algn="just"/>
            <a:r>
              <a:rPr lang="cs-CZ" altLang="cs-CZ" dirty="0"/>
              <a:t>ukládá poplatky, pokuty a sankce za ohrožování nebo poškozování ŽP až po zastavení výroby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Státní fond životního </a:t>
            </a:r>
            <a:r>
              <a:rPr lang="cs-CZ" altLang="cs-CZ" dirty="0" smtClean="0"/>
              <a:t>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1991</a:t>
            </a:r>
          </a:p>
          <a:p>
            <a:r>
              <a:rPr lang="cs-CZ" altLang="cs-CZ" dirty="0"/>
              <a:t>Příjmy</a:t>
            </a:r>
          </a:p>
          <a:p>
            <a:pPr lvl="1" algn="just"/>
            <a:r>
              <a:rPr lang="cs-CZ" altLang="cs-CZ" dirty="0"/>
              <a:t>poplatky za vypouštění odpadních vod, odvody za odnětí půdy, poplatky za znečištění ovzduší, poplatky za ukládání odpadů </a:t>
            </a:r>
          </a:p>
          <a:p>
            <a:pPr algn="just"/>
            <a:r>
              <a:rPr lang="pl-PL" altLang="cs-CZ" dirty="0"/>
              <a:t>o použití finančních prostředků z Fondu rozhoduje ze zákona ministr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/>
              <a:t>Agentura ochrany přírody a krajiny České </a:t>
            </a:r>
            <a:r>
              <a:rPr lang="cs-CZ" altLang="cs-CZ" dirty="0" smtClean="0"/>
              <a:t>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OSS</a:t>
            </a:r>
          </a:p>
          <a:p>
            <a:r>
              <a:rPr lang="cs-CZ" altLang="cs-CZ" dirty="0"/>
              <a:t>Předmětem činnosti</a:t>
            </a:r>
          </a:p>
          <a:p>
            <a:pPr lvl="1" algn="just"/>
            <a:r>
              <a:rPr lang="cs-CZ" altLang="cs-CZ" dirty="0"/>
              <a:t>sledování stavu, změn a vývojových trendů vybraných biotopů a populací ohrožených druhů a krajiny</a:t>
            </a:r>
          </a:p>
          <a:p>
            <a:pPr lvl="1" algn="just"/>
            <a:r>
              <a:rPr lang="cs-CZ" altLang="cs-CZ" dirty="0"/>
              <a:t>odborná podpora výkonu státní správy</a:t>
            </a:r>
          </a:p>
          <a:p>
            <a:pPr lvl="1" algn="just"/>
            <a:r>
              <a:rPr lang="cs-CZ" altLang="cs-CZ" dirty="0"/>
              <a:t>metodická a znalecká činnost</a:t>
            </a:r>
          </a:p>
          <a:p>
            <a:pPr lvl="1" algn="just"/>
            <a:r>
              <a:rPr lang="cs-CZ" altLang="cs-CZ" dirty="0"/>
              <a:t>výkon státní správy v ochraně přírody a krajiny na území chráněných krajinných oblastí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ŽP: OSS a POS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Správy národních parků</a:t>
            </a:r>
          </a:p>
          <a:p>
            <a:pPr lvl="1"/>
            <a:r>
              <a:rPr lang="cs-CZ" dirty="0" smtClean="0"/>
              <a:t>KRNAP (POS)</a:t>
            </a:r>
          </a:p>
          <a:p>
            <a:pPr lvl="1"/>
            <a:r>
              <a:rPr lang="cs-CZ" dirty="0" smtClean="0"/>
              <a:t>Šumava (POS)</a:t>
            </a:r>
          </a:p>
          <a:p>
            <a:pPr lvl="1"/>
            <a:r>
              <a:rPr lang="cs-CZ" dirty="0" smtClean="0"/>
              <a:t>Podyjí (POS)</a:t>
            </a:r>
          </a:p>
          <a:p>
            <a:pPr lvl="1"/>
            <a:r>
              <a:rPr lang="cs-CZ" dirty="0" smtClean="0"/>
              <a:t>České Švýcarsko (OSS)</a:t>
            </a:r>
          </a:p>
          <a:p>
            <a:r>
              <a:rPr lang="cs-CZ" dirty="0" smtClean="0"/>
              <a:t>CENIA – česká informační agentura životního prostředí (POS)</a:t>
            </a:r>
          </a:p>
          <a:p>
            <a:r>
              <a:rPr lang="cs-CZ" dirty="0" smtClean="0"/>
              <a:t>Správa jeskyní ČR (POS)</a:t>
            </a:r>
          </a:p>
          <a:p>
            <a:r>
              <a:rPr lang="cs-CZ" dirty="0" smtClean="0"/>
              <a:t>Český hydrometeorologický ústav (POS)</a:t>
            </a:r>
          </a:p>
          <a:p>
            <a:r>
              <a:rPr lang="cs-CZ" dirty="0" smtClean="0"/>
              <a:t>Česká geologická služba (POS)</a:t>
            </a:r>
          </a:p>
        </p:txBody>
      </p:sp>
    </p:spTree>
    <p:extLst>
      <p:ext uri="{BB962C8B-B14F-4D97-AF65-F5344CB8AC3E}">
        <p14:creationId xmlns:p14="http://schemas.microsoft.com/office/powerpoint/2010/main" val="785687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Další </a:t>
            </a:r>
            <a:r>
              <a:rPr lang="cs-CZ" altLang="cs-CZ" dirty="0" smtClean="0"/>
              <a:t>ministerstva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Ministerstvo zemědělství</a:t>
            </a:r>
          </a:p>
          <a:p>
            <a:r>
              <a:rPr lang="cs-CZ" altLang="cs-CZ" dirty="0"/>
              <a:t>Ministerstvo zdravotnictví</a:t>
            </a:r>
          </a:p>
          <a:p>
            <a:r>
              <a:rPr lang="cs-CZ" altLang="cs-CZ" dirty="0"/>
              <a:t>Ministerstvo průmyslu a obchodu</a:t>
            </a:r>
          </a:p>
          <a:p>
            <a:r>
              <a:rPr lang="cs-CZ" altLang="cs-CZ" dirty="0"/>
              <a:t>Ministerstvo pro místní rozvoj</a:t>
            </a:r>
          </a:p>
          <a:p>
            <a:r>
              <a:rPr lang="cs-CZ" altLang="cs-CZ" dirty="0"/>
              <a:t>Ministerstvo dopravy</a:t>
            </a:r>
          </a:p>
          <a:p>
            <a:r>
              <a:rPr lang="cs-CZ" altLang="cs-CZ" dirty="0"/>
              <a:t>Ministerstvo vnitra</a:t>
            </a:r>
          </a:p>
          <a:p>
            <a:r>
              <a:rPr lang="cs-CZ" altLang="cs-CZ" dirty="0"/>
              <a:t>Ministerstvo obrany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cs-CZ" altLang="cs-CZ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Další ÚOSS</a:t>
            </a:r>
            <a:endParaRPr lang="cs-CZ" sz="29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94310" indent="-342900"/>
            <a:r>
              <a:rPr lang="cs-CZ" altLang="cs-CZ" dirty="0"/>
              <a:t>Český báňský úřad</a:t>
            </a:r>
          </a:p>
          <a:p>
            <a:pPr marL="194310" indent="-342900"/>
            <a:r>
              <a:rPr lang="cs-CZ" altLang="cs-CZ" dirty="0"/>
              <a:t>Státní úřad pro jadernou bezpečnost</a:t>
            </a:r>
          </a:p>
          <a:p>
            <a:pPr marL="194310" indent="-342900"/>
            <a:r>
              <a:rPr lang="cs-CZ" altLang="cs-CZ" dirty="0"/>
              <a:t>Energetický regulační úřad 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Územní </a:t>
            </a:r>
            <a:r>
              <a:rPr lang="cs-CZ" altLang="cs-CZ" dirty="0"/>
              <a:t>stupeň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krajské úřady</a:t>
            </a:r>
          </a:p>
          <a:p>
            <a:pPr lvl="1"/>
            <a:r>
              <a:rPr lang="cs-CZ" altLang="cs-CZ" dirty="0"/>
              <a:t>1. 1. 2003</a:t>
            </a:r>
          </a:p>
          <a:p>
            <a:r>
              <a:rPr lang="cs-CZ" altLang="cs-CZ" dirty="0"/>
              <a:t>obce s přenesenou působnosti 3. stupně</a:t>
            </a:r>
          </a:p>
          <a:p>
            <a:pPr lvl="1"/>
            <a:r>
              <a:rPr lang="cs-CZ" altLang="cs-CZ" dirty="0"/>
              <a:t>ORP</a:t>
            </a:r>
          </a:p>
          <a:p>
            <a:endParaRPr lang="pl-PL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Nevládní neziskové organizace NNO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Český svaz ochránců přírody</a:t>
            </a:r>
          </a:p>
          <a:p>
            <a:r>
              <a:rPr lang="cs-CZ" altLang="cs-CZ" dirty="0"/>
              <a:t>Greenpeace</a:t>
            </a:r>
          </a:p>
          <a:p>
            <a:r>
              <a:rPr lang="cs-CZ" altLang="cs-CZ" dirty="0"/>
              <a:t>Hnutí "Duha„</a:t>
            </a:r>
          </a:p>
          <a:p>
            <a:r>
              <a:rPr lang="cs-CZ" altLang="cs-CZ" dirty="0"/>
              <a:t>Děti Země</a:t>
            </a:r>
          </a:p>
          <a:p>
            <a:r>
              <a:rPr lang="cs-CZ" altLang="cs-CZ" dirty="0"/>
              <a:t>Společnost pro trvale udržitelné žití (STUŽ)</a:t>
            </a:r>
          </a:p>
          <a:p>
            <a:r>
              <a:rPr lang="cs-CZ" altLang="cs-CZ" dirty="0"/>
              <a:t>Klub ekologické výchovy</a:t>
            </a:r>
          </a:p>
          <a:p>
            <a:r>
              <a:rPr lang="cs-CZ" altLang="cs-CZ" dirty="0"/>
              <a:t>Zelený kříž</a:t>
            </a:r>
          </a:p>
          <a:p>
            <a:r>
              <a:rPr lang="cs-CZ" altLang="cs-CZ" dirty="0"/>
              <a:t>Rezekvítek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</a:t>
            </a:r>
            <a:r>
              <a:rPr lang="cs-CZ" altLang="cs-CZ" dirty="0"/>
              <a:t>SPŽP 2004 </a:t>
            </a:r>
            <a:r>
              <a:rPr lang="cs-CZ" altLang="cs-CZ" dirty="0" smtClean="0"/>
              <a:t>– 2010 (zachováno)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dirty="0"/>
              <a:t>Princip předběžné opatrnosti</a:t>
            </a:r>
          </a:p>
          <a:p>
            <a:r>
              <a:rPr lang="cs-CZ" altLang="cs-CZ" sz="2800" dirty="0"/>
              <a:t>Princip prevence</a:t>
            </a:r>
          </a:p>
          <a:p>
            <a:r>
              <a:rPr lang="cs-CZ" altLang="cs-CZ" sz="2800" dirty="0"/>
              <a:t>Princip snižování rizika již u zdroje</a:t>
            </a:r>
          </a:p>
          <a:p>
            <a:r>
              <a:rPr lang="cs-CZ" altLang="cs-CZ" sz="2800" dirty="0"/>
              <a:t>Princip ekonomické odpovědnosti</a:t>
            </a:r>
          </a:p>
          <a:p>
            <a:r>
              <a:rPr lang="it-IT" altLang="cs-CZ" sz="2800" dirty="0"/>
              <a:t>Princip sdílené a diferenciované odpovědnosti</a:t>
            </a:r>
            <a:endParaRPr lang="cs-CZ" altLang="cs-CZ" sz="2800" dirty="0"/>
          </a:p>
          <a:p>
            <a:r>
              <a:rPr lang="cs-CZ" altLang="cs-CZ" sz="2800" dirty="0"/>
              <a:t>Princip subsidiarity</a:t>
            </a:r>
          </a:p>
          <a:p>
            <a:r>
              <a:rPr lang="cs-CZ" altLang="cs-CZ" sz="2800" dirty="0"/>
              <a:t>Princip integrace</a:t>
            </a:r>
          </a:p>
          <a:p>
            <a:r>
              <a:rPr lang="cs-CZ" altLang="cs-CZ" sz="2800" dirty="0"/>
              <a:t>Princip nejlepší dostupné techniky (BAT)</a:t>
            </a:r>
          </a:p>
          <a:p>
            <a:r>
              <a:rPr lang="cs-CZ" altLang="cs-CZ" sz="2800" dirty="0"/>
              <a:t>Princip nákladově efektivních řešení</a:t>
            </a:r>
          </a:p>
          <a:p>
            <a:r>
              <a:rPr lang="cs-CZ" altLang="cs-CZ" sz="2800" dirty="0"/>
              <a:t>Princip </a:t>
            </a:r>
            <a:r>
              <a:rPr lang="cs-CZ" altLang="cs-CZ" sz="2800" dirty="0" smtClean="0"/>
              <a:t>substituce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7016308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Český svaz ochránců </a:t>
            </a:r>
            <a:r>
              <a:rPr lang="cs-CZ" altLang="cs-CZ" dirty="0" smtClean="0"/>
              <a:t>přírody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1979</a:t>
            </a:r>
          </a:p>
          <a:p>
            <a:r>
              <a:rPr lang="cs-CZ" altLang="cs-CZ" dirty="0"/>
              <a:t>ochrana přírody a genofondu, ekologická výchova a poradenství</a:t>
            </a:r>
          </a:p>
          <a:p>
            <a:r>
              <a:rPr lang="cs-CZ" altLang="cs-CZ" dirty="0"/>
              <a:t>8 tis. členů</a:t>
            </a:r>
          </a:p>
          <a:p>
            <a:r>
              <a:rPr lang="cs-CZ" altLang="cs-CZ" dirty="0"/>
              <a:t>Světový svaz ochrany přírody (IUCN)</a:t>
            </a:r>
          </a:p>
          <a:p>
            <a:pPr lvl="1"/>
            <a:r>
              <a:rPr lang="cs-CZ" altLang="cs-CZ" dirty="0"/>
              <a:t>časopisy Nika a </a:t>
            </a:r>
            <a:r>
              <a:rPr lang="cs-CZ" altLang="cs-CZ" dirty="0" err="1" smtClean="0"/>
              <a:t>Veronica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152400"/>
            <a:ext cx="6419056" cy="612304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Greenpeace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dirty="0" smtClean="0"/>
              <a:t>1971</a:t>
            </a:r>
            <a:endParaRPr lang="cs-CZ" alt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Cíle</a:t>
            </a:r>
          </a:p>
          <a:p>
            <a:pPr lvl="1" algn="just"/>
            <a:r>
              <a:rPr lang="cs-CZ" b="1" dirty="0" smtClean="0"/>
              <a:t>prosazení </a:t>
            </a:r>
            <a:r>
              <a:rPr lang="cs-CZ" b="1" dirty="0"/>
              <a:t>energetické revoluce</a:t>
            </a:r>
            <a:r>
              <a:rPr lang="cs-CZ" dirty="0"/>
              <a:t>, abychom mohli čelit největší hrozbě pro naši planetu: globální změně klimatu</a:t>
            </a:r>
          </a:p>
          <a:p>
            <a:pPr lvl="1" algn="just"/>
            <a:r>
              <a:rPr lang="cs-CZ" b="1" dirty="0"/>
              <a:t>ochranu světových oceánů </a:t>
            </a:r>
            <a:r>
              <a:rPr lang="cs-CZ" dirty="0"/>
              <a:t>bez nadměrného rybolovu a destruktivních rybolovných metod a vytvoření globální sítě mořských rezervací</a:t>
            </a:r>
          </a:p>
          <a:p>
            <a:pPr lvl="1" algn="just"/>
            <a:r>
              <a:rPr lang="cs-CZ" b="1" dirty="0"/>
              <a:t>ochranu světových pralesů </a:t>
            </a:r>
            <a:r>
              <a:rPr lang="cs-CZ" dirty="0"/>
              <a:t>a živočichů, rostlin a lidí, kteří na nich závisí</a:t>
            </a:r>
          </a:p>
          <a:p>
            <a:pPr lvl="1" algn="just"/>
            <a:r>
              <a:rPr lang="cs-CZ" b="1" dirty="0"/>
              <a:t>globální odzbrojení</a:t>
            </a:r>
            <a:r>
              <a:rPr lang="cs-CZ" dirty="0"/>
              <a:t>, mír, nenásilné řešení konfliktů a odstranění všech jaderných zbraní</a:t>
            </a:r>
          </a:p>
          <a:p>
            <a:pPr lvl="1" algn="just"/>
            <a:r>
              <a:rPr lang="cs-CZ" b="1" dirty="0"/>
              <a:t>budoucnost bez toxických látek</a:t>
            </a:r>
            <a:r>
              <a:rPr lang="cs-CZ" dirty="0"/>
              <a:t> s bezpečnými alternativami k nebezpečným chemikáliím v dnešních produktech i výrobních postupech</a:t>
            </a:r>
          </a:p>
          <a:p>
            <a:pPr lvl="1" algn="just"/>
            <a:r>
              <a:rPr lang="cs-CZ" b="1" dirty="0"/>
              <a:t>trvale udržitelné zemědělství </a:t>
            </a:r>
            <a:r>
              <a:rPr lang="cs-CZ" dirty="0"/>
              <a:t>bez geneticky modifikovaných organismů, ochranu biodiverzity a podporu společensky odpovědného </a:t>
            </a:r>
            <a:r>
              <a:rPr lang="cs-CZ" dirty="0" smtClean="0"/>
              <a:t>farmaření</a:t>
            </a:r>
          </a:p>
          <a:p>
            <a:r>
              <a:rPr lang="cs-CZ" dirty="0" smtClean="0"/>
              <a:t>Úspěchy</a:t>
            </a:r>
          </a:p>
          <a:p>
            <a:pPr lvl="1"/>
            <a:r>
              <a:rPr lang="cs-CZ" dirty="0" smtClean="0"/>
              <a:t>Přijetí </a:t>
            </a:r>
            <a:r>
              <a:rPr lang="cs-CZ" dirty="0"/>
              <a:t>zákazu vývozu toxického odpadu do méně rozvinutých zemí (Basilejská úmluva)</a:t>
            </a:r>
          </a:p>
          <a:p>
            <a:pPr lvl="1"/>
            <a:r>
              <a:rPr lang="cs-CZ" dirty="0"/>
              <a:t>Moratorium na komerční lov velryb</a:t>
            </a:r>
          </a:p>
          <a:p>
            <a:pPr lvl="1"/>
            <a:r>
              <a:rPr lang="cs-CZ" dirty="0"/>
              <a:t>Úmluva OSN zajišťující lepší management světového rybolovu</a:t>
            </a:r>
          </a:p>
          <a:p>
            <a:pPr lvl="1"/>
            <a:r>
              <a:rPr lang="cs-CZ" dirty="0"/>
              <a:t>Velrybí rezervace v Jižním oceánu</a:t>
            </a:r>
          </a:p>
          <a:p>
            <a:pPr lvl="1"/>
            <a:r>
              <a:rPr lang="cs-CZ" dirty="0"/>
              <a:t>Padesátileté moratorium na těžbu nerostů v Antarktidě</a:t>
            </a:r>
          </a:p>
          <a:p>
            <a:pPr lvl="1"/>
            <a:r>
              <a:rPr lang="cs-CZ" dirty="0"/>
              <a:t>Zákaz ukládání radioaktivního a průmyslového odpadu na mořské dno</a:t>
            </a:r>
          </a:p>
          <a:p>
            <a:pPr lvl="1"/>
            <a:r>
              <a:rPr lang="cs-CZ" dirty="0"/>
              <a:t>Zákaz potápění starých ropných plošin</a:t>
            </a:r>
          </a:p>
          <a:p>
            <a:pPr lvl="1"/>
            <a:r>
              <a:rPr lang="cs-CZ" dirty="0"/>
              <a:t>Ukončení velkoplošného používání vlečných sítí na hlubokém </a:t>
            </a:r>
            <a:r>
              <a:rPr lang="cs-CZ" dirty="0" smtClean="0"/>
              <a:t>moři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Hnutí "Duha</a:t>
            </a:r>
            <a:r>
              <a:rPr lang="cs-CZ" altLang="cs-CZ" dirty="0" smtClean="0"/>
              <a:t>„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 smtClean="0"/>
              <a:t>1981</a:t>
            </a:r>
            <a:endParaRPr lang="cs-CZ" altLang="cs-CZ" dirty="0"/>
          </a:p>
          <a:p>
            <a:r>
              <a:rPr lang="cs-CZ" altLang="cs-CZ" dirty="0"/>
              <a:t>časopis Sedmá generace</a:t>
            </a:r>
          </a:p>
          <a:p>
            <a:r>
              <a:rPr lang="cs-CZ" altLang="cs-CZ" dirty="0"/>
              <a:t>organizuje protestní a petiční akce a snaží se rovněž o osvětové působeni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Děti </a:t>
            </a:r>
            <a:r>
              <a:rPr lang="cs-CZ" altLang="cs-CZ" dirty="0" smtClean="0"/>
              <a:t>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altLang="cs-CZ" dirty="0" smtClean="0"/>
              <a:t>propagace </a:t>
            </a:r>
            <a:r>
              <a:rPr lang="cs-CZ" altLang="cs-CZ" dirty="0"/>
              <a:t>alternativních zdrojů energie</a:t>
            </a:r>
          </a:p>
          <a:p>
            <a:r>
              <a:rPr lang="cs-CZ" altLang="cs-CZ" dirty="0"/>
              <a:t>boj proti </a:t>
            </a:r>
          </a:p>
          <a:p>
            <a:pPr lvl="1"/>
            <a:r>
              <a:rPr lang="cs-CZ" altLang="cs-CZ" dirty="0"/>
              <a:t>znečišťovaní ovzduší (zejména působením freonů)</a:t>
            </a:r>
          </a:p>
          <a:p>
            <a:pPr lvl="1"/>
            <a:r>
              <a:rPr lang="cs-CZ" altLang="cs-CZ" dirty="0"/>
              <a:t>environmentálně kontroverzním dopravním projektům</a:t>
            </a:r>
          </a:p>
          <a:p>
            <a:r>
              <a:rPr lang="cs-CZ" altLang="cs-CZ" dirty="0"/>
              <a:t>časopis 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2814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Společnost pro trvale udržitelné žití (STUŽ)</a:t>
            </a:r>
          </a:p>
          <a:p>
            <a:pPr lvl="1"/>
            <a:r>
              <a:rPr lang="cs-CZ" altLang="cs-CZ" dirty="0"/>
              <a:t>vlastní výzkumné programy cílené na hledaní cest k udržitelnému rozvoji</a:t>
            </a:r>
          </a:p>
          <a:p>
            <a:r>
              <a:rPr lang="cs-CZ" altLang="cs-CZ" dirty="0"/>
              <a:t>Klub ekologické výchovy</a:t>
            </a:r>
          </a:p>
          <a:p>
            <a:pPr lvl="1"/>
            <a:r>
              <a:rPr lang="cs-CZ" altLang="cs-CZ" dirty="0"/>
              <a:t>podpora programů ekologické výchovy, zejména pro žáky ZŠ</a:t>
            </a:r>
          </a:p>
          <a:p>
            <a:r>
              <a:rPr lang="cs-CZ" altLang="cs-CZ" dirty="0"/>
              <a:t>Zelený kříž</a:t>
            </a:r>
          </a:p>
          <a:p>
            <a:pPr lvl="1"/>
            <a:r>
              <a:rPr lang="pl-PL" altLang="cs-CZ" dirty="0"/>
              <a:t>dobrovolné seskupení samostatných nevládních organizací</a:t>
            </a:r>
          </a:p>
          <a:p>
            <a:pPr lvl="1"/>
            <a:r>
              <a:rPr lang="cs-CZ" altLang="cs-CZ" dirty="0"/>
              <a:t>Mezinárodni zelený kříž</a:t>
            </a:r>
          </a:p>
          <a:p>
            <a:r>
              <a:rPr lang="cs-CZ" altLang="cs-CZ" dirty="0"/>
              <a:t>Rezekvítek</a:t>
            </a:r>
          </a:p>
          <a:p>
            <a:pPr lvl="1"/>
            <a:r>
              <a:rPr lang="cs-CZ" altLang="cs-CZ" dirty="0"/>
              <a:t>občanské sdružení pro mimoškolní ekologickou výchovu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3996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Brontosaurus</a:t>
            </a:r>
          </a:p>
          <a:p>
            <a:r>
              <a:rPr lang="cs-CZ" altLang="cs-CZ" dirty="0"/>
              <a:t>Zelený kruh</a:t>
            </a:r>
          </a:p>
          <a:p>
            <a:r>
              <a:rPr lang="cs-CZ" altLang="cs-CZ" dirty="0" err="1"/>
              <a:t>Friends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Earth</a:t>
            </a:r>
            <a:endParaRPr lang="cs-CZ" altLang="cs-CZ" dirty="0"/>
          </a:p>
          <a:p>
            <a:r>
              <a:rPr lang="cs-CZ" altLang="cs-CZ" dirty="0"/>
              <a:t>Czech </a:t>
            </a:r>
            <a:r>
              <a:rPr lang="cs-CZ" altLang="cs-CZ" dirty="0" err="1"/>
              <a:t>Cleaner</a:t>
            </a:r>
            <a:r>
              <a:rPr lang="cs-CZ" altLang="cs-CZ" dirty="0"/>
              <a:t> </a:t>
            </a:r>
            <a:r>
              <a:rPr lang="cs-CZ" altLang="cs-CZ" dirty="0" err="1"/>
              <a:t>Production</a:t>
            </a:r>
            <a:r>
              <a:rPr lang="cs-CZ" altLang="cs-CZ" dirty="0"/>
              <a:t> Center </a:t>
            </a:r>
          </a:p>
          <a:p>
            <a:r>
              <a:rPr lang="cs-CZ" altLang="cs-CZ" dirty="0"/>
              <a:t>Společnost pro trvale udržitelný rozvoj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39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SPŽP 2004 - 2010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/>
          <a:lstStyle/>
          <a:p>
            <a:r>
              <a:rPr lang="cs-CZ" dirty="0" smtClean="0"/>
              <a:t>Prioritní oblasti</a:t>
            </a:r>
          </a:p>
          <a:p>
            <a:pPr lvl="1"/>
            <a:r>
              <a:rPr lang="cs-CZ" dirty="0" smtClean="0"/>
              <a:t>Ochrana přírody, krajiny a biologické rozmanitosti</a:t>
            </a:r>
          </a:p>
          <a:p>
            <a:pPr lvl="1"/>
            <a:r>
              <a:rPr lang="cs-CZ" dirty="0" smtClean="0"/>
              <a:t>Udržitelné využívání zdrojů a nakládání s odpady</a:t>
            </a:r>
          </a:p>
          <a:p>
            <a:pPr lvl="1"/>
            <a:r>
              <a:rPr lang="cs-CZ" dirty="0" smtClean="0"/>
              <a:t>Životní prostředí a kvalita života</a:t>
            </a:r>
          </a:p>
          <a:p>
            <a:pPr lvl="1"/>
            <a:r>
              <a:rPr lang="cs-CZ" dirty="0" smtClean="0"/>
              <a:t>Ochrana klimatu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Sektorové politiky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288308"/>
              </p:ext>
            </p:extLst>
          </p:nvPr>
        </p:nvGraphicFramePr>
        <p:xfrm>
          <a:off x="395535" y="4365104"/>
          <a:ext cx="8280919" cy="1944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5"/>
                <a:gridCol w="1401385"/>
                <a:gridCol w="1751733"/>
                <a:gridCol w="1528785"/>
                <a:gridCol w="1942831"/>
              </a:tblGrid>
              <a:tr h="114247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Dílčí cíl/sektor/nástroj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Plněno/ Splněno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Plněno průběžně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Plněno částečně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Neplněno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008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Celkem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200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125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0086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Celkem 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26,37%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42,19%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26,37%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5,06%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13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Hodnocení </a:t>
            </a:r>
            <a:r>
              <a:rPr lang="cs-CZ" altLang="cs-CZ" dirty="0" smtClean="0"/>
              <a:t>SPŽP </a:t>
            </a:r>
            <a:r>
              <a:rPr lang="cs-CZ" altLang="cs-CZ" dirty="0"/>
              <a:t>2004 - 2010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4906888" cy="4937760"/>
          </a:xfrm>
        </p:spPr>
        <p:txBody>
          <a:bodyPr/>
          <a:lstStyle/>
          <a:p>
            <a:r>
              <a:rPr lang="cs-CZ" altLang="cs-CZ" dirty="0" smtClean="0"/>
              <a:t>Biodiverzita</a:t>
            </a:r>
          </a:p>
          <a:p>
            <a:pPr lvl="1"/>
            <a:r>
              <a:rPr lang="cs-CZ" altLang="cs-CZ" dirty="0" smtClean="0"/>
              <a:t>v </a:t>
            </a:r>
            <a:r>
              <a:rPr lang="cs-CZ" altLang="cs-CZ" dirty="0"/>
              <a:t>ČR ohroženo </a:t>
            </a:r>
          </a:p>
          <a:p>
            <a:pPr lvl="2"/>
            <a:r>
              <a:rPr lang="cs-CZ" altLang="cs-CZ" dirty="0"/>
              <a:t>34 % druhů savců</a:t>
            </a:r>
          </a:p>
          <a:p>
            <a:pPr lvl="2"/>
            <a:r>
              <a:rPr lang="cs-CZ" altLang="cs-CZ" dirty="0"/>
              <a:t>52 % druhů u nás hnízdících ptáků</a:t>
            </a:r>
          </a:p>
          <a:p>
            <a:pPr lvl="2"/>
            <a:r>
              <a:rPr lang="cs-CZ" altLang="cs-CZ" dirty="0"/>
              <a:t>50 % druhů plazů</a:t>
            </a:r>
          </a:p>
          <a:p>
            <a:pPr lvl="2"/>
            <a:r>
              <a:rPr lang="cs-CZ" altLang="cs-CZ" dirty="0"/>
              <a:t>43 % druhů obojživelníků</a:t>
            </a:r>
          </a:p>
          <a:p>
            <a:pPr lvl="2"/>
            <a:r>
              <a:rPr lang="cs-CZ" altLang="cs-CZ" dirty="0"/>
              <a:t>43 % druhů ryb</a:t>
            </a:r>
          </a:p>
          <a:p>
            <a:pPr lvl="2"/>
            <a:r>
              <a:rPr lang="cs-CZ" altLang="cs-CZ" dirty="0"/>
              <a:t>60 % druhů vyšších rostlin </a:t>
            </a:r>
          </a:p>
          <a:p>
            <a:pPr lvl="2"/>
            <a:r>
              <a:rPr lang="cs-CZ" altLang="cs-CZ" dirty="0"/>
              <a:t>43 % mechorostů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Vymizení</a:t>
            </a:r>
          </a:p>
          <a:p>
            <a:pPr lvl="2"/>
            <a:r>
              <a:rPr lang="cs-CZ" dirty="0"/>
              <a:t>drop </a:t>
            </a:r>
            <a:r>
              <a:rPr lang="cs-CZ" dirty="0" smtClean="0"/>
              <a:t>velký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63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3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Ochrana přírody, krajiny a biologické rozmanitosti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41; 9 % rozlohy ČR</a:t>
            </a:r>
          </a:p>
          <a:p>
            <a:r>
              <a:rPr lang="cs-CZ" dirty="0" smtClean="0"/>
              <a:t>EVL</a:t>
            </a:r>
          </a:p>
          <a:p>
            <a:pPr lvl="1"/>
            <a:r>
              <a:rPr lang="cs-CZ" dirty="0" smtClean="0"/>
              <a:t>2004 – 863</a:t>
            </a:r>
          </a:p>
          <a:p>
            <a:pPr lvl="1"/>
            <a:r>
              <a:rPr lang="cs-CZ" dirty="0" smtClean="0"/>
              <a:t>2007 – 879</a:t>
            </a:r>
          </a:p>
          <a:p>
            <a:pPr lvl="1"/>
            <a:r>
              <a:rPr lang="cs-CZ" dirty="0" smtClean="0"/>
              <a:t>2009 – 1082; 10 % ČR</a:t>
            </a:r>
          </a:p>
          <a:p>
            <a:r>
              <a:rPr lang="cs-CZ" dirty="0" smtClean="0"/>
              <a:t>PO + EVL = 14,31 %</a:t>
            </a:r>
          </a:p>
          <a:p>
            <a:r>
              <a:rPr lang="cs-CZ" dirty="0" smtClean="0"/>
              <a:t>PO + EVL + ZCHÚ = 20,37 %</a:t>
            </a:r>
          </a:p>
          <a:p>
            <a:pPr lvl="1"/>
            <a:r>
              <a:rPr lang="cs-CZ" dirty="0" smtClean="0"/>
              <a:t>ZCHÚ 16,4 %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28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Mokřady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poškozeno technickými úpravami cca 22 tis. km vodních </a:t>
            </a:r>
            <a:r>
              <a:rPr lang="cs-CZ" dirty="0" smtClean="0"/>
              <a:t>toků</a:t>
            </a:r>
          </a:p>
          <a:p>
            <a:pPr lvl="1"/>
            <a:r>
              <a:rPr lang="cs-CZ" dirty="0" smtClean="0"/>
              <a:t>zkrácení </a:t>
            </a:r>
            <a:r>
              <a:rPr lang="cs-CZ" dirty="0"/>
              <a:t>až o jednu </a:t>
            </a:r>
            <a:r>
              <a:rPr lang="cs-CZ" dirty="0" smtClean="0"/>
              <a:t>třetinu</a:t>
            </a:r>
          </a:p>
          <a:p>
            <a:r>
              <a:rPr lang="cs-CZ" dirty="0" smtClean="0"/>
              <a:t>poškozena fragmentací </a:t>
            </a:r>
            <a:r>
              <a:rPr lang="cs-CZ" dirty="0"/>
              <a:t>prakticky celá říční </a:t>
            </a:r>
            <a:r>
              <a:rPr lang="cs-CZ" dirty="0" smtClean="0"/>
              <a:t>síť</a:t>
            </a:r>
          </a:p>
          <a:p>
            <a:pPr lvl="1"/>
            <a:r>
              <a:rPr lang="cs-CZ" dirty="0" smtClean="0"/>
              <a:t>více </a:t>
            </a:r>
            <a:r>
              <a:rPr lang="cs-CZ" dirty="0"/>
              <a:t>než 6000 příčných překážek vyšších než 1 </a:t>
            </a:r>
            <a:r>
              <a:rPr lang="cs-CZ" dirty="0" smtClean="0"/>
              <a:t>m</a:t>
            </a:r>
          </a:p>
          <a:p>
            <a:r>
              <a:rPr lang="cs-CZ" dirty="0" err="1" smtClean="0"/>
              <a:t>Ramsarská</a:t>
            </a:r>
            <a:r>
              <a:rPr lang="cs-CZ" dirty="0" smtClean="0"/>
              <a:t> úmluva</a:t>
            </a:r>
          </a:p>
          <a:p>
            <a:pPr lvl="1"/>
            <a:r>
              <a:rPr lang="cs-CZ" dirty="0" smtClean="0"/>
              <a:t>Seznam </a:t>
            </a:r>
            <a:r>
              <a:rPr lang="cs-CZ" dirty="0"/>
              <a:t>mokřadů mezinárodního </a:t>
            </a:r>
            <a:r>
              <a:rPr lang="cs-CZ" dirty="0" smtClean="0"/>
              <a:t>seznamu</a:t>
            </a:r>
          </a:p>
          <a:p>
            <a:pPr lvl="1"/>
            <a:r>
              <a:rPr lang="cs-CZ" dirty="0"/>
              <a:t>12 mokřadů o celkové rozloze 58 </a:t>
            </a:r>
            <a:r>
              <a:rPr lang="cs-CZ" dirty="0" smtClean="0"/>
              <a:t>537 ha</a:t>
            </a:r>
          </a:p>
          <a:p>
            <a:pPr lvl="1"/>
            <a:r>
              <a:rPr lang="cs-CZ" dirty="0"/>
              <a:t>Český </a:t>
            </a:r>
            <a:r>
              <a:rPr lang="cs-CZ" dirty="0" err="1"/>
              <a:t>ramsarský</a:t>
            </a:r>
            <a:r>
              <a:rPr lang="cs-CZ" dirty="0"/>
              <a:t> výbor</a:t>
            </a:r>
          </a:p>
        </p:txBody>
      </p:sp>
    </p:spTree>
    <p:extLst>
      <p:ext uri="{BB962C8B-B14F-4D97-AF65-F5344CB8AC3E}">
        <p14:creationId xmlns:p14="http://schemas.microsoft.com/office/powerpoint/2010/main" val="201261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Obnovitelné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2010 cíl: 8 % energie z OZE</a:t>
            </a:r>
          </a:p>
          <a:p>
            <a:pPr lvl="1"/>
            <a:r>
              <a:rPr lang="cs-CZ" dirty="0" smtClean="0"/>
              <a:t>2005: 4,48 %</a:t>
            </a:r>
          </a:p>
          <a:p>
            <a:pPr lvl="1"/>
            <a:r>
              <a:rPr lang="cs-CZ" dirty="0" smtClean="0"/>
              <a:t>2012: 10,04 %</a:t>
            </a:r>
          </a:p>
          <a:p>
            <a:pPr lvl="1"/>
            <a:r>
              <a:rPr lang="cs-CZ" dirty="0" smtClean="0"/>
              <a:t>2020 cíl: 13% pro ČR (20 % v EU)</a:t>
            </a:r>
          </a:p>
          <a:p>
            <a:pPr lvl="1"/>
            <a:endParaRPr lang="cs-CZ" dirty="0" smtClean="0"/>
          </a:p>
          <a:p>
            <a:pPr algn="just"/>
            <a:r>
              <a:rPr lang="cs-CZ" dirty="0"/>
              <a:t>Zjednodušit povolovací řízení při výstavbě zařízení na využívání </a:t>
            </a:r>
            <a:r>
              <a:rPr lang="cs-CZ" dirty="0" smtClean="0"/>
              <a:t>OZE</a:t>
            </a:r>
          </a:p>
          <a:p>
            <a:pPr lvl="1"/>
            <a:r>
              <a:rPr lang="cs-CZ" dirty="0"/>
              <a:t>FVE,VTE, MVE, BPS</a:t>
            </a:r>
          </a:p>
        </p:txBody>
      </p:sp>
    </p:spTree>
    <p:extLst>
      <p:ext uri="{BB962C8B-B14F-4D97-AF65-F5344CB8AC3E}">
        <p14:creationId xmlns:p14="http://schemas.microsoft.com/office/powerpoint/2010/main" val="3435169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1713</TotalTime>
  <Words>2257</Words>
  <Application>Microsoft Office PowerPoint</Application>
  <PresentationFormat>Předvádění na obrazovce (4:3)</PresentationFormat>
  <Paragraphs>571</Paragraphs>
  <Slides>45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7" baseType="lpstr">
      <vt:lpstr>Původ</vt:lpstr>
      <vt:lpstr>Graf</vt:lpstr>
      <vt:lpstr>Environmentální ekonomie Ekologická politika II Instituce ŹP  </vt:lpstr>
      <vt:lpstr>Proces tvorby politiky ŽP</vt:lpstr>
      <vt:lpstr>Státní politika životního prostředí 2004-2010</vt:lpstr>
      <vt:lpstr>Principy SPŽP 2004 – 2010 (zachováno)</vt:lpstr>
      <vt:lpstr>SPŽP 2004 - 2010</vt:lpstr>
      <vt:lpstr>Hodnocení SPŽP 2004 - 2010</vt:lpstr>
      <vt:lpstr>Ochrana přírody, krajiny a biologické rozmanitosti</vt:lpstr>
      <vt:lpstr>Mokřady</vt:lpstr>
      <vt:lpstr>Obnovitelné zdroje</vt:lpstr>
      <vt:lpstr>Snižování energetické a materiálové náročnosti</vt:lpstr>
      <vt:lpstr>Prezentace aplikace PowerPoint</vt:lpstr>
      <vt:lpstr>Hodnocení SPŽP 2004 - 2010</vt:lpstr>
      <vt:lpstr>Shrnutí zhodnocení SPŽP 2004-2010</vt:lpstr>
      <vt:lpstr>Shrnutí zhodnocení SPŽP 2004-2010</vt:lpstr>
      <vt:lpstr>Shrnutí zhodnocení SPŽP 2004-2010</vt:lpstr>
      <vt:lpstr>SPŽP 2012 - 2020</vt:lpstr>
      <vt:lpstr>SPŽP 2012 - 2020</vt:lpstr>
      <vt:lpstr>SPŽP 2012 – 2020 - cíle</vt:lpstr>
      <vt:lpstr>SPŽP 2012 – 2020 – vybraná opatření</vt:lpstr>
      <vt:lpstr>Programové dokumenty - ovzduší</vt:lpstr>
      <vt:lpstr>Programové dokumenty - voda</vt:lpstr>
      <vt:lpstr>Programové dokumenty – příroda a krajina</vt:lpstr>
      <vt:lpstr>Programové dokumenty - odpady</vt:lpstr>
      <vt:lpstr>Programové dokumenty – výrobky a obaly</vt:lpstr>
      <vt:lpstr>Programové dokumenty - půda</vt:lpstr>
      <vt:lpstr>Programové dokumenty - ostatní</vt:lpstr>
      <vt:lpstr>Programové dokumenty Úroveň regionální - krajská</vt:lpstr>
      <vt:lpstr>Programové dokumenty</vt:lpstr>
      <vt:lpstr>Institucionálně organizační nástroje Globální úroveň</vt:lpstr>
      <vt:lpstr>Institucionálně organizační nástroje Globální úroveň</vt:lpstr>
      <vt:lpstr>Organizace ochrany ŽP v ČR</vt:lpstr>
      <vt:lpstr>Česká inspekce životního prostředí</vt:lpstr>
      <vt:lpstr>Státní fond životního prostředí</vt:lpstr>
      <vt:lpstr>Agentura ochrany přírody a krajiny České republiky</vt:lpstr>
      <vt:lpstr>Ministerstvo ŽP: OSS a POS</vt:lpstr>
      <vt:lpstr>Další ministerstva</vt:lpstr>
      <vt:lpstr>Další ÚOSS</vt:lpstr>
      <vt:lpstr>Územní stupeň</vt:lpstr>
      <vt:lpstr>Nevládní neziskové organizace NNO</vt:lpstr>
      <vt:lpstr>Český svaz ochránců přírody</vt:lpstr>
      <vt:lpstr>Greenpeace</vt:lpstr>
      <vt:lpstr>Hnutí "Duha„</vt:lpstr>
      <vt:lpstr>Děti Země</vt:lpstr>
      <vt:lpstr>Další NNO</vt:lpstr>
      <vt:lpstr>Další NNO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Vilém Pařil</cp:lastModifiedBy>
  <cp:revision>221</cp:revision>
  <dcterms:created xsi:type="dcterms:W3CDTF">2012-09-11T10:49:52Z</dcterms:created>
  <dcterms:modified xsi:type="dcterms:W3CDTF">2013-11-28T10:03:43Z</dcterms:modified>
</cp:coreProperties>
</file>