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</p:sldMasterIdLst>
  <p:notesMasterIdLst>
    <p:notesMasterId r:id="rId27"/>
  </p:notesMasterIdLst>
  <p:sldIdLst>
    <p:sldId id="256" r:id="rId4"/>
    <p:sldId id="286" r:id="rId5"/>
    <p:sldId id="287" r:id="rId6"/>
    <p:sldId id="288" r:id="rId7"/>
    <p:sldId id="292" r:id="rId8"/>
    <p:sldId id="285" r:id="rId9"/>
    <p:sldId id="258" r:id="rId10"/>
    <p:sldId id="266" r:id="rId11"/>
    <p:sldId id="259" r:id="rId12"/>
    <p:sldId id="275" r:id="rId13"/>
    <p:sldId id="267" r:id="rId14"/>
    <p:sldId id="268" r:id="rId15"/>
    <p:sldId id="263" r:id="rId16"/>
    <p:sldId id="269" r:id="rId17"/>
    <p:sldId id="264" r:id="rId18"/>
    <p:sldId id="270" r:id="rId19"/>
    <p:sldId id="271" r:id="rId20"/>
    <p:sldId id="265" r:id="rId21"/>
    <p:sldId id="276" r:id="rId22"/>
    <p:sldId id="277" r:id="rId23"/>
    <p:sldId id="278" r:id="rId24"/>
    <p:sldId id="279" r:id="rId25"/>
    <p:sldId id="273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99CCFF"/>
    <a:srgbClr val="CC99FF"/>
    <a:srgbClr val="FF2D2D"/>
    <a:srgbClr val="FFFF99"/>
    <a:srgbClr val="FF66FF"/>
    <a:srgbClr val="FF33CC"/>
    <a:srgbClr val="339933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81" d="100"/>
          <a:sy n="81" d="100"/>
        </p:scale>
        <p:origin x="-1354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E07DCFF-92CD-4E48-9BAE-5BDCD8F4F5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8366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A55C63-D2E1-489C-8202-E301F521DC1D}" type="slidenum">
              <a:rPr lang="cs-CZ"/>
              <a:pPr/>
              <a:t>1</a:t>
            </a:fld>
            <a:endParaRPr 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07DCFF-92CD-4E48-9BAE-5BDCD8F4F57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Soukromé je dobré, státní špatné,</a:t>
            </a:r>
            <a:r>
              <a:rPr lang="cs-CZ" baseline="0" dirty="0" smtClean="0"/>
              <a:t> negativní pojetí svobody, proti jakémukoli kolektivismu, jedině volný trh, jedině nízké daně vedou růstu investic.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07DCFF-92CD-4E48-9BAE-5BDCD8F4F57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4907B-B004-4E02-AF0A-FC024ECC9D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E6512-23D2-4C53-82A9-5AD44F8754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62EE5-9C33-402C-8975-55E246EC5E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D4907B-B004-4E02-AF0A-FC024ECC9D9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A9597-AC89-4B85-8FE3-6C3B79A00D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04A0A-F147-4B94-8EA4-B65A9F8264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45038-3A34-4364-8BCC-C7D2DB68F8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BEB2D-056E-4F99-AB62-84F60BEAC7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9EE34-4419-4A0D-90EC-5F38F37E46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91AD7-6F62-4EF2-8577-BB53A5DCC7F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951F21-45D1-4665-A9CA-58DB7432760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A9597-AC89-4B85-8FE3-6C3B79A00D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2D38C3-B915-4E0E-85C0-CC366D31DD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E6512-23D2-4C53-82A9-5AD44F8754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062EE5-9C33-402C-8975-55E246EC5E1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D4907B-B004-4E02-AF0A-FC024ECC9D9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4A9597-AC89-4B85-8FE3-6C3B79A00D2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04A0A-F147-4B94-8EA4-B65A9F8264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A45038-3A34-4364-8BCC-C7D2DB68F8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CBEB2D-056E-4F99-AB62-84F60BEAC7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9EE34-4419-4A0D-90EC-5F38F37E46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591AD7-6F62-4EF2-8577-BB53A5DCC7F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04A0A-F147-4B94-8EA4-B65A9F8264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951F21-45D1-4665-A9CA-58DB7432760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2D38C3-B915-4E0E-85C0-CC366D31DD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E6512-23D2-4C53-82A9-5AD44F8754C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062EE5-9C33-402C-8975-55E246EC5E1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A45038-3A34-4364-8BCC-C7D2DB68F8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BEB2D-056E-4F99-AB62-84F60BEAC7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9EE34-4419-4A0D-90EC-5F38F37E46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91AD7-6F62-4EF2-8577-BB53A5DCC7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51F21-45D1-4665-A9CA-58DB743276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D38C3-B915-4E0E-85C0-CC366D31DD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FECAA8D-AE6E-4547-B5F0-394788C81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ECAA8D-AE6E-4547-B5F0-394788C811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ECAA8D-AE6E-4547-B5F0-394788C811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Ch5ZCGi0PQ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cs-CZ" sz="4800" b="1" dirty="0" smtClean="0"/>
              <a:t>Politické </a:t>
            </a:r>
            <a:r>
              <a:rPr lang="cs-CZ" sz="4800" b="1" dirty="0" smtClean="0"/>
              <a:t>ideologie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Hlavní ideologické směry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814763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b="1" smtClean="0"/>
              <a:t>„Velká trojka“: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Liberalismus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Konzervatismus</a:t>
            </a:r>
          </a:p>
          <a:p>
            <a:pPr eaLnBrk="1" hangingPunct="1">
              <a:lnSpc>
                <a:spcPct val="90000"/>
              </a:lnSpc>
            </a:pPr>
            <a:r>
              <a:rPr lang="cs-CZ" smtClean="0"/>
              <a:t>Socialismus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981200"/>
            <a:ext cx="3814762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400" b="1" smtClean="0"/>
              <a:t>Ostatní:</a:t>
            </a:r>
          </a:p>
          <a:p>
            <a:pPr eaLnBrk="1" hangingPunct="1"/>
            <a:r>
              <a:rPr lang="cs-CZ" sz="2400" smtClean="0"/>
              <a:t>Anarchismus</a:t>
            </a:r>
          </a:p>
          <a:p>
            <a:pPr eaLnBrk="1" hangingPunct="1"/>
            <a:r>
              <a:rPr lang="cs-CZ" sz="2400" smtClean="0"/>
              <a:t>Feminismus</a:t>
            </a:r>
          </a:p>
          <a:p>
            <a:pPr eaLnBrk="1" hangingPunct="1"/>
            <a:r>
              <a:rPr lang="cs-CZ" sz="2400" smtClean="0"/>
              <a:t>Nacionalismus</a:t>
            </a:r>
          </a:p>
          <a:p>
            <a:pPr eaLnBrk="1" hangingPunct="1"/>
            <a:r>
              <a:rPr lang="cs-CZ" sz="2400" smtClean="0"/>
              <a:t>Environmentalismus</a:t>
            </a:r>
          </a:p>
          <a:p>
            <a:pPr eaLnBrk="1" hangingPunct="1"/>
            <a:r>
              <a:rPr lang="cs-CZ" sz="2400" smtClean="0"/>
              <a:t>Fašismus a nacismus</a:t>
            </a:r>
          </a:p>
          <a:p>
            <a:pPr eaLnBrk="1" hangingPunct="1"/>
            <a:r>
              <a:rPr lang="cs-CZ" sz="2400" smtClean="0"/>
              <a:t>(Náboženský fundamentalismus)</a:t>
            </a:r>
          </a:p>
          <a:p>
            <a:pPr eaLnBrk="1" hangingPunct="1"/>
            <a:r>
              <a:rPr lang="cs-CZ" sz="2400" smtClean="0"/>
              <a:t>(Multikulturalismus)</a:t>
            </a:r>
          </a:p>
          <a:p>
            <a:pPr eaLnBrk="1" hangingPunct="1"/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88640"/>
            <a:ext cx="7772400" cy="8509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Liberalismus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5000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Zakladatel J. </a:t>
            </a:r>
            <a:r>
              <a:rPr lang="cs-CZ" sz="2400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Locke</a:t>
            </a:r>
            <a:r>
              <a:rPr lang="cs-CZ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(17. st.)</a:t>
            </a:r>
            <a:r>
              <a:rPr lang="cs-CZ" sz="2400" dirty="0" smtClean="0"/>
              <a:t> – </a:t>
            </a:r>
            <a:r>
              <a:rPr lang="cs-CZ" sz="2400" dirty="0" smtClean="0">
                <a:solidFill>
                  <a:srgbClr val="FF0000"/>
                </a:solidFill>
              </a:rPr>
              <a:t>přirozená práva</a:t>
            </a:r>
            <a:r>
              <a:rPr lang="cs-CZ" sz="2400" dirty="0" smtClean="0"/>
              <a:t>; </a:t>
            </a:r>
            <a:r>
              <a:rPr lang="cs-CZ" sz="2400" dirty="0" smtClean="0">
                <a:solidFill>
                  <a:srgbClr val="FF0000"/>
                </a:solidFill>
              </a:rPr>
              <a:t>dělba moci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A. </a:t>
            </a:r>
            <a:r>
              <a:rPr lang="cs-CZ" sz="2400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Smith</a:t>
            </a:r>
            <a:r>
              <a:rPr lang="cs-CZ" sz="2400" dirty="0" smtClean="0"/>
              <a:t> – </a:t>
            </a:r>
            <a:r>
              <a:rPr lang="cs-CZ" sz="2400" dirty="0" smtClean="0">
                <a:solidFill>
                  <a:srgbClr val="FF0000"/>
                </a:solidFill>
              </a:rPr>
              <a:t>volný obchod</a:t>
            </a:r>
            <a:r>
              <a:rPr lang="cs-CZ" sz="2400" dirty="0" smtClean="0"/>
              <a:t>, neviditelná ruka trhu</a:t>
            </a:r>
            <a:br>
              <a:rPr lang="cs-CZ" sz="2400" dirty="0" smtClean="0"/>
            </a:br>
            <a:r>
              <a:rPr lang="cs-CZ" sz="2400" dirty="0" smtClean="0"/>
              <a:t>- skotské osvícenství</a:t>
            </a:r>
            <a:endParaRPr lang="cs-CZ" sz="2400" b="1" u="sng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J.S. </a:t>
            </a:r>
            <a:r>
              <a:rPr lang="cs-CZ" sz="2400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Mill</a:t>
            </a:r>
            <a:r>
              <a:rPr lang="cs-CZ" sz="2400" dirty="0" smtClean="0"/>
              <a:t> – přechod mezi </a:t>
            </a:r>
            <a:r>
              <a:rPr lang="cs-CZ" sz="2400" b="1" dirty="0" smtClean="0"/>
              <a:t>klasickým</a:t>
            </a:r>
            <a:r>
              <a:rPr lang="cs-CZ" sz="2400" dirty="0" smtClean="0"/>
              <a:t> a </a:t>
            </a:r>
            <a:r>
              <a:rPr lang="cs-CZ" sz="2400" b="1" dirty="0" smtClean="0"/>
              <a:t>moderním</a:t>
            </a:r>
            <a:r>
              <a:rPr lang="cs-CZ" sz="2400" dirty="0" smtClean="0"/>
              <a:t> liberalismem</a:t>
            </a:r>
            <a:br>
              <a:rPr lang="cs-CZ" sz="2400" dirty="0" smtClean="0"/>
            </a:br>
            <a:endParaRPr lang="cs-CZ" sz="2400" dirty="0" smtClean="0"/>
          </a:p>
          <a:p>
            <a:pPr algn="ctr" eaLnBrk="1" hangingPunct="1">
              <a:lnSpc>
                <a:spcPct val="80000"/>
              </a:lnSpc>
              <a:buFontTx/>
              <a:buChar char="-"/>
              <a:defRPr/>
            </a:pPr>
            <a:r>
              <a:rPr lang="cs-CZ" sz="2400" dirty="0" smtClean="0"/>
              <a:t>idea </a:t>
            </a:r>
            <a:r>
              <a:rPr lang="cs-CZ" sz="2400" dirty="0" smtClean="0">
                <a:solidFill>
                  <a:srgbClr val="FF0000"/>
                </a:solidFill>
              </a:rPr>
              <a:t>plnohodnotného rozvoje</a:t>
            </a:r>
            <a:r>
              <a:rPr lang="cs-CZ" sz="2400" dirty="0" smtClean="0"/>
              <a:t> jednotlivce</a:t>
            </a:r>
          </a:p>
          <a:p>
            <a:pPr eaLnBrk="1" hangingPunct="1">
              <a:defRPr/>
            </a:pPr>
            <a:r>
              <a:rPr lang="cs-CZ" sz="2400" dirty="0" smtClean="0"/>
              <a:t>Představitelé současného politického liberalismu: </a:t>
            </a:r>
            <a:r>
              <a:rPr lang="cs-CZ" sz="2400" b="1" dirty="0" smtClean="0"/>
              <a:t>J. </a:t>
            </a:r>
            <a:r>
              <a:rPr lang="cs-CZ" sz="2400" b="1" dirty="0" err="1" smtClean="0"/>
              <a:t>Rawls</a:t>
            </a:r>
            <a:r>
              <a:rPr lang="cs-CZ" sz="2400" dirty="0" smtClean="0"/>
              <a:t>, </a:t>
            </a:r>
            <a:r>
              <a:rPr lang="cs-CZ" sz="2400" b="1" dirty="0" smtClean="0"/>
              <a:t>R. </a:t>
            </a:r>
            <a:r>
              <a:rPr lang="cs-CZ" sz="2400" b="1" dirty="0" err="1" smtClean="0"/>
              <a:t>Dworkin</a:t>
            </a:r>
            <a:r>
              <a:rPr lang="cs-CZ" sz="2400" dirty="0" smtClean="0"/>
              <a:t>, </a:t>
            </a:r>
            <a:r>
              <a:rPr lang="cs-CZ" sz="2400" b="1" dirty="0" smtClean="0"/>
              <a:t>R. </a:t>
            </a:r>
            <a:r>
              <a:rPr lang="cs-CZ" sz="2400" b="1" dirty="0" err="1" smtClean="0"/>
              <a:t>Nozick</a:t>
            </a:r>
            <a:r>
              <a:rPr lang="cs-CZ" sz="2400" dirty="0" smtClean="0"/>
              <a:t> ad. </a:t>
            </a: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lang="cs-CZ" b="1" u="sng" dirty="0" smtClean="0"/>
              <a:t>Principy</a:t>
            </a:r>
            <a:r>
              <a:rPr lang="cs-CZ" dirty="0" smtClean="0"/>
              <a:t>: individualismus, svoboda, rozum, tolerance, konsenzus, konstitucionalismus, sekularizace politiky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Liberalismus - štěpení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b="1" u="sng" dirty="0" smtClean="0"/>
              <a:t>Klasický x moderní liberalismus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/>
              <a:t>M.L.: Ovlivnění </a:t>
            </a:r>
            <a:r>
              <a:rPr lang="cs-CZ" sz="2800" b="1" dirty="0" smtClean="0"/>
              <a:t>romantismem</a:t>
            </a:r>
            <a:r>
              <a:rPr lang="cs-CZ" sz="2800" dirty="0" smtClean="0"/>
              <a:t>, reakce na vzestup </a:t>
            </a:r>
            <a:r>
              <a:rPr lang="cs-CZ" sz="2800" b="1" dirty="0" smtClean="0"/>
              <a:t>socialistických</a:t>
            </a:r>
            <a:r>
              <a:rPr lang="cs-CZ" sz="2800" dirty="0" smtClean="0"/>
              <a:t> myšlenek</a:t>
            </a:r>
            <a:br>
              <a:rPr lang="cs-CZ" sz="2800" dirty="0" smtClean="0"/>
            </a:br>
            <a:r>
              <a:rPr lang="cs-CZ" sz="2800" dirty="0" smtClean="0"/>
              <a:t>- </a:t>
            </a:r>
            <a:r>
              <a:rPr lang="cs-CZ" sz="2800" i="1" dirty="0" smtClean="0">
                <a:solidFill>
                  <a:srgbClr val="FF0000"/>
                </a:solidFill>
              </a:rPr>
              <a:t>Negativní</a:t>
            </a:r>
            <a:r>
              <a:rPr lang="cs-CZ" sz="2800" i="1" dirty="0" smtClean="0"/>
              <a:t> x </a:t>
            </a:r>
            <a:r>
              <a:rPr lang="cs-CZ" sz="2800" i="1" dirty="0" smtClean="0">
                <a:solidFill>
                  <a:srgbClr val="FF0000"/>
                </a:solidFill>
              </a:rPr>
              <a:t>pozitivní</a:t>
            </a:r>
            <a:r>
              <a:rPr lang="cs-CZ" sz="2800" dirty="0" smtClean="0"/>
              <a:t> svoboda</a:t>
            </a:r>
            <a:br>
              <a:rPr lang="cs-CZ" sz="2800" dirty="0" smtClean="0"/>
            </a:br>
            <a:r>
              <a:rPr lang="cs-CZ" sz="2800" dirty="0" smtClean="0"/>
              <a:t>- Napětí </a:t>
            </a:r>
            <a:r>
              <a:rPr lang="cs-CZ" sz="2800" i="1" dirty="0" smtClean="0">
                <a:solidFill>
                  <a:srgbClr val="FF0000"/>
                </a:solidFill>
              </a:rPr>
              <a:t>rovnost</a:t>
            </a:r>
            <a:r>
              <a:rPr lang="cs-CZ" sz="2800" i="1" dirty="0" smtClean="0"/>
              <a:t> x </a:t>
            </a:r>
            <a:r>
              <a:rPr lang="cs-CZ" sz="2800" i="1" dirty="0" smtClean="0">
                <a:solidFill>
                  <a:srgbClr val="FF0000"/>
                </a:solidFill>
              </a:rPr>
              <a:t>svoboda </a:t>
            </a:r>
            <a:r>
              <a:rPr lang="cs-CZ" sz="2800" dirty="0" smtClean="0"/>
              <a:t>(rovnostářský lib. vs. 	</a:t>
            </a:r>
            <a:r>
              <a:rPr lang="cs-CZ" sz="2800" dirty="0" err="1" smtClean="0"/>
              <a:t>libertarianismus</a:t>
            </a:r>
            <a:r>
              <a:rPr lang="cs-CZ" sz="2800" dirty="0" smtClean="0"/>
              <a:t>) </a:t>
            </a:r>
            <a:endParaRPr lang="cs-CZ" sz="2800" i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Neoliberalismus 20. st. (tedy ekonomický liberalismus) je především obhajobou tržních principů oproti praxi socialistických společností - nejznámější představitelé: Friedrich A. </a:t>
            </a:r>
            <a:r>
              <a:rPr lang="cs-CZ" sz="2400" b="1" dirty="0" err="1" smtClean="0"/>
              <a:t>Hayek</a:t>
            </a:r>
            <a:r>
              <a:rPr lang="cs-CZ" sz="2400" dirty="0" smtClean="0"/>
              <a:t>, </a:t>
            </a:r>
            <a:r>
              <a:rPr lang="cs-CZ" sz="2400" dirty="0" err="1" smtClean="0"/>
              <a:t>Milton</a:t>
            </a:r>
            <a:r>
              <a:rPr lang="cs-CZ" sz="2400" dirty="0" smtClean="0"/>
              <a:t> </a:t>
            </a:r>
            <a:r>
              <a:rPr lang="cs-CZ" sz="2400" b="1" dirty="0" err="1" smtClean="0"/>
              <a:t>Friedman</a:t>
            </a:r>
            <a:endParaRPr lang="cs-CZ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Otázka </a:t>
            </a:r>
            <a:r>
              <a:rPr lang="cs-CZ" sz="2800" i="1" dirty="0" smtClean="0">
                <a:solidFill>
                  <a:srgbClr val="FF0000"/>
                </a:solidFill>
              </a:rPr>
              <a:t>univerzálních hodnot</a:t>
            </a:r>
            <a:r>
              <a:rPr lang="cs-CZ" sz="2800" dirty="0" smtClean="0"/>
              <a:t> (lidská práva)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cs-CZ" sz="3600" b="1" u="sng" smtClean="0"/>
              <a:t>Konzervatismus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3622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Zakladatelem konzervatismu je Edmund BURKE (18. st.). Další představitelé klasického konzervatismu: M. </a:t>
            </a:r>
            <a:r>
              <a:rPr lang="cs-CZ" sz="2800" dirty="0" err="1" smtClean="0"/>
              <a:t>Oakeshott</a:t>
            </a:r>
            <a:r>
              <a:rPr lang="cs-CZ" sz="2800" dirty="0" smtClean="0"/>
              <a:t>, R. </a:t>
            </a:r>
            <a:r>
              <a:rPr lang="cs-CZ" sz="2800" dirty="0" err="1" smtClean="0"/>
              <a:t>Scruton</a:t>
            </a:r>
            <a:r>
              <a:rPr lang="cs-CZ" sz="2800" dirty="0" smtClean="0"/>
              <a:t> aj.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Představitelé </a:t>
            </a:r>
            <a:r>
              <a:rPr lang="cs-CZ" sz="2800" dirty="0" err="1" smtClean="0"/>
              <a:t>neokonzervatismu</a:t>
            </a:r>
            <a:r>
              <a:rPr lang="cs-CZ" sz="2800" dirty="0" smtClean="0"/>
              <a:t>: Daniel Bell, </a:t>
            </a:r>
            <a:r>
              <a:rPr lang="cs-CZ" sz="2800" dirty="0" err="1" smtClean="0"/>
              <a:t>Seymour</a:t>
            </a:r>
            <a:r>
              <a:rPr lang="cs-CZ" sz="2800" dirty="0" smtClean="0"/>
              <a:t> M. </a:t>
            </a:r>
            <a:r>
              <a:rPr lang="cs-CZ" sz="2800" dirty="0" err="1" smtClean="0"/>
              <a:t>Lipset</a:t>
            </a:r>
            <a:r>
              <a:rPr lang="cs-CZ" sz="2800" dirty="0" smtClean="0"/>
              <a:t>, Samuel </a:t>
            </a:r>
            <a:r>
              <a:rPr lang="cs-CZ" sz="2800" dirty="0" err="1" smtClean="0"/>
              <a:t>Huntington</a:t>
            </a:r>
            <a:r>
              <a:rPr lang="cs-CZ" sz="2800" dirty="0" smtClean="0"/>
              <a:t> aj.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b="1" u="sng" dirty="0" smtClean="0"/>
              <a:t>Principy</a:t>
            </a:r>
            <a:r>
              <a:rPr lang="cs-CZ" dirty="0" smtClean="0"/>
              <a:t>: Tradice a historie, pragmatismus, nedokonalost člověka, meze racionality, </a:t>
            </a:r>
            <a:r>
              <a:rPr lang="cs-CZ" dirty="0" err="1" smtClean="0"/>
              <a:t>organicismus</a:t>
            </a:r>
            <a:r>
              <a:rPr lang="cs-CZ" dirty="0" smtClean="0"/>
              <a:t>, hierarchie, autorita, majetek.</a:t>
            </a:r>
          </a:p>
          <a:p>
            <a:pPr eaLnBrk="1" hangingPunct="1">
              <a:lnSpc>
                <a:spcPct val="90000"/>
              </a:lnSpc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27125" y="1311275"/>
            <a:ext cx="64087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3200" dirty="0">
                <a:latin typeface="Arial" charset="0"/>
              </a:rPr>
              <a:t>Reakce na </a:t>
            </a:r>
            <a:r>
              <a:rPr lang="cs-CZ" sz="3200" b="1" dirty="0">
                <a:latin typeface="Arial" charset="0"/>
              </a:rPr>
              <a:t>průmyslovou</a:t>
            </a:r>
            <a:r>
              <a:rPr lang="cs-CZ" sz="3200" dirty="0">
                <a:latin typeface="Arial" charset="0"/>
              </a:rPr>
              <a:t> revoluci </a:t>
            </a:r>
          </a:p>
          <a:p>
            <a:pPr algn="ctr"/>
            <a:r>
              <a:rPr lang="cs-CZ" sz="3200" dirty="0">
                <a:latin typeface="Arial" charset="0"/>
              </a:rPr>
              <a:t>a </a:t>
            </a:r>
            <a:r>
              <a:rPr lang="cs-CZ" sz="3200" b="1" dirty="0">
                <a:latin typeface="Arial" charset="0"/>
              </a:rPr>
              <a:t>demokratickou</a:t>
            </a:r>
            <a:r>
              <a:rPr lang="cs-CZ" sz="3200" dirty="0">
                <a:latin typeface="Arial" charset="0"/>
              </a:rPr>
              <a:t> revoluci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8509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99CC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Konzervatismus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040313"/>
          </a:xfrm>
        </p:spPr>
        <p:txBody>
          <a:bodyPr/>
          <a:lstStyle/>
          <a:p>
            <a:pPr eaLnBrk="1" hangingPunct="1">
              <a:defRPr/>
            </a:pPr>
            <a:r>
              <a:rPr lang="cs-CZ" b="1" i="1" dirty="0" smtClean="0"/>
              <a:t>Autoritativní</a:t>
            </a:r>
            <a:r>
              <a:rPr lang="cs-CZ" dirty="0" smtClean="0"/>
              <a:t> k. – podpora fašismu a nacismu</a:t>
            </a:r>
          </a:p>
          <a:p>
            <a:pPr eaLnBrk="1" hangingPunct="1">
              <a:defRPr/>
            </a:pPr>
            <a:r>
              <a:rPr lang="cs-CZ" b="1" i="1" dirty="0" smtClean="0"/>
              <a:t>Paternalistický</a:t>
            </a:r>
            <a:r>
              <a:rPr lang="cs-CZ" dirty="0" smtClean="0"/>
              <a:t> k. – posun blíže k levici; pragmatické úvahy – „střední cesta“</a:t>
            </a:r>
          </a:p>
          <a:p>
            <a:pPr eaLnBrk="1" hangingPunct="1">
              <a:defRPr/>
            </a:pPr>
            <a:r>
              <a:rPr lang="cs-CZ" b="1" dirty="0" smtClean="0"/>
              <a:t>Nová pravice</a:t>
            </a:r>
            <a:r>
              <a:rPr lang="cs-CZ" dirty="0" smtClean="0"/>
              <a:t> – </a:t>
            </a:r>
            <a:r>
              <a:rPr lang="cs-CZ" i="1" dirty="0" smtClean="0">
                <a:solidFill>
                  <a:srgbClr val="FF0000"/>
                </a:solidFill>
              </a:rPr>
              <a:t>neoliberalismus</a:t>
            </a:r>
            <a:r>
              <a:rPr lang="cs-CZ" dirty="0" smtClean="0"/>
              <a:t> a </a:t>
            </a:r>
            <a:r>
              <a:rPr lang="cs-CZ" i="1" dirty="0" err="1" smtClean="0">
                <a:solidFill>
                  <a:srgbClr val="FF0000"/>
                </a:solidFill>
              </a:rPr>
              <a:t>neokonzervatismus</a:t>
            </a:r>
            <a:r>
              <a:rPr lang="cs-CZ" dirty="0" smtClean="0"/>
              <a:t>; reakce na 60./70. léta, ekonomickou krizi a úpadek tradičních hodnot, obavy z hodnot nové levice</a:t>
            </a:r>
            <a:br>
              <a:rPr lang="cs-CZ" dirty="0" smtClean="0"/>
            </a:br>
            <a:r>
              <a:rPr lang="cs-CZ" dirty="0" smtClean="0"/>
              <a:t>- M. </a:t>
            </a:r>
            <a:r>
              <a:rPr lang="cs-CZ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Thatcher</a:t>
            </a:r>
            <a:r>
              <a:rPr lang="cs-CZ" dirty="0" smtClean="0"/>
              <a:t>, R. </a:t>
            </a:r>
            <a:r>
              <a:rPr lang="cs-CZ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Reagan</a:t>
            </a:r>
            <a:r>
              <a:rPr lang="cs-CZ" dirty="0" smtClean="0"/>
              <a:t> </a:t>
            </a:r>
          </a:p>
          <a:p>
            <a:pPr eaLnBrk="1" hangingPunct="1">
              <a:defRPr/>
            </a:pPr>
            <a:r>
              <a:rPr lang="cs-CZ" dirty="0" smtClean="0"/>
              <a:t>Rozdíl mezi </a:t>
            </a:r>
            <a:r>
              <a:rPr lang="cs-CZ" b="1" dirty="0" smtClean="0"/>
              <a:t>americkým</a:t>
            </a:r>
            <a:r>
              <a:rPr lang="cs-CZ" dirty="0" smtClean="0"/>
              <a:t> a </a:t>
            </a:r>
            <a:r>
              <a:rPr lang="cs-CZ" b="1" dirty="0" smtClean="0"/>
              <a:t>kontinentálním</a:t>
            </a:r>
            <a:r>
              <a:rPr lang="cs-CZ" dirty="0" smtClean="0"/>
              <a:t> konzervatismem (!).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5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cs-CZ" sz="3600" b="1" u="sng" dirty="0" smtClean="0"/>
              <a:t/>
            </a:r>
            <a:br>
              <a:rPr lang="cs-CZ" sz="3600" b="1" u="sng" dirty="0" smtClean="0"/>
            </a:br>
            <a:r>
              <a:rPr lang="cs-CZ" sz="4900" b="1" dirty="0" smtClean="0">
                <a:solidFill>
                  <a:srgbClr val="FF7C80"/>
                </a:solidFill>
                <a:latin typeface="Times New Roman" pitchFamily="18" charset="0"/>
                <a:cs typeface="Times New Roman" pitchFamily="18" charset="0"/>
              </a:rPr>
              <a:t>Socialismus</a:t>
            </a:r>
            <a:r>
              <a:rPr lang="cs-CZ" sz="4900" b="1" u="sng" dirty="0" smtClean="0">
                <a:solidFill>
                  <a:srgbClr val="FF7C8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4900" b="1" u="sng" dirty="0" smtClean="0">
                <a:solidFill>
                  <a:srgbClr val="FF7C80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sz="4900" b="1" u="sng" dirty="0" smtClean="0">
              <a:solidFill>
                <a:srgbClr val="FF7C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6288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Vzniká jako reakce na průmyslovou revoluci.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Počátky představuje utopický socialismus vznikající na přelomu 18. a 19. st. (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Saint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-Simon, Ch. Fourier, R. </a:t>
            </a:r>
            <a:r>
              <a:rPr lang="cs-CZ" sz="2800" dirty="0" err="1" smtClean="0">
                <a:latin typeface="Times New Roman" pitchFamily="18" charset="0"/>
                <a:cs typeface="Times New Roman" pitchFamily="18" charset="0"/>
              </a:rPr>
              <a:t>Owen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aj) .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Hlavní představitelé: Karl Marx, Friedrich Engels.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Pod hlavičku socialismu v politické vědě zařazujeme nesmírně široké rozpětí politických směrů.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Principy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: kolektivismus/pospolitost, spolupráce, společenské třídy, rovnost, společné vlastnictví, odcizení, vykořisťování, historický materialismus, revoluce (komunismus)</a:t>
            </a:r>
          </a:p>
          <a:p>
            <a:pPr eaLnBrk="1" hangingPunct="1">
              <a:lnSpc>
                <a:spcPct val="90000"/>
              </a:lnSpc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800" dirty="0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3775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Socialismus - štěpení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b="1" dirty="0" smtClean="0"/>
              <a:t>Revoluční</a:t>
            </a:r>
            <a:r>
              <a:rPr lang="cs-CZ" dirty="0" smtClean="0"/>
              <a:t> x </a:t>
            </a:r>
            <a:r>
              <a:rPr lang="cs-CZ" b="1" dirty="0" smtClean="0"/>
              <a:t>evoluční (reformistický)</a:t>
            </a:r>
            <a:endParaRPr lang="cs-CZ" dirty="0" smtClean="0"/>
          </a:p>
          <a:p>
            <a:pPr eaLnBrk="1" hangingPunct="1">
              <a:buFontTx/>
              <a:buNone/>
              <a:defRPr/>
            </a:pPr>
            <a:r>
              <a:rPr lang="cs-CZ" dirty="0" smtClean="0"/>
              <a:t>(1) </a:t>
            </a:r>
            <a:r>
              <a:rPr lang="cs-CZ" b="1" dirty="0" smtClean="0"/>
              <a:t>Revoluční/Komunismus</a:t>
            </a:r>
            <a:r>
              <a:rPr lang="cs-CZ" dirty="0" smtClean="0"/>
              <a:t>: teoreticky rozpracoval V.I. </a:t>
            </a:r>
            <a:r>
              <a:rPr lang="cs-CZ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Lenin</a:t>
            </a:r>
            <a:r>
              <a:rPr lang="cs-CZ" b="1" u="sng" dirty="0" smtClean="0"/>
              <a:t/>
            </a:r>
            <a:br>
              <a:rPr lang="cs-CZ" b="1" u="sng" dirty="0" smtClean="0"/>
            </a:br>
            <a:r>
              <a:rPr lang="cs-CZ" dirty="0" smtClean="0"/>
              <a:t>- </a:t>
            </a:r>
            <a:r>
              <a:rPr lang="cs-CZ" i="1" dirty="0" smtClean="0"/>
              <a:t>Avantgardní strana</a:t>
            </a:r>
            <a:r>
              <a:rPr lang="cs-CZ" dirty="0" smtClean="0"/>
              <a:t> =</a:t>
            </a:r>
            <a:r>
              <a:rPr lang="en-US" dirty="0" smtClean="0"/>
              <a:t>&gt;</a:t>
            </a:r>
            <a:r>
              <a:rPr lang="cs-CZ" dirty="0" smtClean="0"/>
              <a:t> mobilizace dělnictva, internacionalismus</a:t>
            </a:r>
            <a:br>
              <a:rPr lang="cs-CZ" dirty="0" smtClean="0"/>
            </a:br>
            <a:r>
              <a:rPr lang="cs-CZ" b="1" dirty="0" smtClean="0"/>
              <a:t>Stalinismus</a:t>
            </a:r>
            <a:r>
              <a:rPr lang="cs-CZ" dirty="0" smtClean="0"/>
              <a:t> – model ortodoxního komunismu (v praxi totalitní  režim)</a:t>
            </a:r>
            <a:br>
              <a:rPr lang="cs-CZ" dirty="0" smtClean="0"/>
            </a:br>
            <a:r>
              <a:rPr lang="cs-CZ" b="1" dirty="0" smtClean="0"/>
              <a:t>Západní marxismus</a:t>
            </a:r>
            <a:r>
              <a:rPr lang="cs-CZ" dirty="0" smtClean="0"/>
              <a:t> – vzdání se myšlenky násilné revoluce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83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772400" cy="993775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Socialismus - štěpení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defRPr/>
            </a:pPr>
            <a:r>
              <a:rPr lang="cs-CZ" b="1" dirty="0" smtClean="0"/>
              <a:t>Revoluční</a:t>
            </a:r>
            <a:r>
              <a:rPr lang="cs-CZ" dirty="0" smtClean="0"/>
              <a:t> x </a:t>
            </a:r>
            <a:r>
              <a:rPr lang="cs-CZ" b="1" dirty="0" smtClean="0"/>
              <a:t>evoluční (reformistický)</a:t>
            </a:r>
            <a:endParaRPr lang="cs-CZ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dirty="0" smtClean="0"/>
              <a:t>(2) </a:t>
            </a:r>
            <a:r>
              <a:rPr lang="cs-CZ" b="1" dirty="0" smtClean="0"/>
              <a:t>Evoluční/Sociální demokracie</a:t>
            </a:r>
            <a:r>
              <a:rPr lang="cs-CZ" dirty="0" smtClean="0"/>
              <a:t>: humanistická tradice; </a:t>
            </a:r>
            <a:r>
              <a:rPr lang="cs-CZ" i="1" dirty="0" smtClean="0">
                <a:solidFill>
                  <a:srgbClr val="FF0000"/>
                </a:solidFill>
              </a:rPr>
              <a:t>morální kritika</a:t>
            </a:r>
            <a:r>
              <a:rPr lang="cs-CZ" dirty="0" smtClean="0"/>
              <a:t> kapitalismu; sblížení s moderním liberalismem</a:t>
            </a:r>
            <a:br>
              <a:rPr lang="cs-CZ" dirty="0" smtClean="0"/>
            </a:br>
            <a:r>
              <a:rPr lang="cs-CZ" dirty="0" smtClean="0"/>
              <a:t>- doktrína </a:t>
            </a:r>
            <a:r>
              <a:rPr lang="cs-CZ" b="1" dirty="0" err="1" smtClean="0"/>
              <a:t>keynesianismu</a:t>
            </a:r>
            <a:r>
              <a:rPr lang="cs-CZ" dirty="0" smtClean="0"/>
              <a:t>, vzestup státu blahobytu (</a:t>
            </a:r>
            <a:r>
              <a:rPr lang="cs-CZ" b="1" dirty="0" err="1" smtClean="0">
                <a:solidFill>
                  <a:srgbClr val="FF0000"/>
                </a:solidFill>
              </a:rPr>
              <a:t>welfare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state</a:t>
            </a:r>
            <a:r>
              <a:rPr lang="cs-CZ" dirty="0" smtClean="0"/>
              <a:t>) </a:t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dirty="0" err="1" smtClean="0"/>
              <a:t>Labour</a:t>
            </a:r>
            <a:r>
              <a:rPr lang="cs-CZ" dirty="0" smtClean="0"/>
              <a:t> Party, FRA Socialistická strana</a:t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b="1" dirty="0" smtClean="0">
                <a:solidFill>
                  <a:srgbClr val="FF0000"/>
                </a:solidFill>
              </a:rPr>
              <a:t>Třetí cesta</a:t>
            </a:r>
            <a:r>
              <a:rPr lang="cs-CZ" dirty="0" smtClean="0"/>
              <a:t> (A. </a:t>
            </a:r>
            <a:r>
              <a:rPr lang="cs-CZ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Giddens</a:t>
            </a:r>
            <a:r>
              <a:rPr lang="cs-CZ" dirty="0" smtClean="0"/>
              <a:t>) – reakce na globalizaci, ekologické otázky, pád socialismu v praxi, krizi </a:t>
            </a:r>
            <a:r>
              <a:rPr lang="cs-CZ" dirty="0" err="1" smtClean="0"/>
              <a:t>welfare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utoUpdateAnimBg="0"/>
      <p:bldP spid="2150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u="sng" smtClean="0"/>
              <a:t>Charakteristiky politické linie Třetí cesty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pPr eaLnBrk="1" hangingPunct="1"/>
            <a:r>
              <a:rPr lang="cs-CZ" sz="2400" smtClean="0"/>
              <a:t>nová politika (jdoucí přímo k lidem- renovace demokracie) </a:t>
            </a:r>
          </a:p>
          <a:p>
            <a:pPr eaLnBrk="1" hangingPunct="1"/>
            <a:r>
              <a:rPr lang="cs-CZ" sz="2400" smtClean="0"/>
              <a:t>nové vztahy (spojující stát s trhy a obč. společností)</a:t>
            </a:r>
          </a:p>
          <a:p>
            <a:pPr eaLnBrk="1" hangingPunct="1"/>
            <a:r>
              <a:rPr lang="cs-CZ" sz="2400" smtClean="0"/>
              <a:t>příspěvkovou politiku (sociální investice, především do školství a infrastruktury)</a:t>
            </a:r>
          </a:p>
          <a:p>
            <a:pPr eaLnBrk="1" hangingPunct="1"/>
            <a:r>
              <a:rPr lang="cs-CZ" sz="2400" smtClean="0"/>
              <a:t>reformu zaopatřovacího státu (nalezení nové rovnováhy, modernizace veřejných služeb)</a:t>
            </a:r>
          </a:p>
          <a:p>
            <a:pPr eaLnBrk="1" hangingPunct="1"/>
            <a:r>
              <a:rPr lang="cs-CZ" sz="2400" smtClean="0"/>
              <a:t>nový vztah k životnímu prostředí </a:t>
            </a:r>
          </a:p>
          <a:p>
            <a:pPr eaLnBrk="1" hangingPunct="1"/>
            <a:r>
              <a:rPr lang="cs-CZ" sz="2400" smtClean="0"/>
              <a:t>angažovanost ve světě</a:t>
            </a:r>
          </a:p>
          <a:p>
            <a:pPr eaLnBrk="1" hangingPunct="1">
              <a:buFontTx/>
              <a:buNone/>
            </a:pPr>
            <a:endParaRPr lang="cs-CZ" sz="2400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04800" y="1447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/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429000" y="5791200"/>
            <a:ext cx="51673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/>
              <a:t>Přeloženo z </a:t>
            </a:r>
            <a:r>
              <a:rPr lang="cs-CZ" i="1"/>
              <a:t>Foreign Affairs</a:t>
            </a:r>
            <a:r>
              <a:rPr lang="cs-CZ"/>
              <a:t>, roč. 78, č.5.</a:t>
            </a:r>
          </a:p>
          <a:p>
            <a:r>
              <a:rPr lang="cs-CZ"/>
              <a:t>	Převzato z Cabada, Kubát, 2002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77875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Anarchismus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184775"/>
          </a:xfrm>
        </p:spPr>
        <p:txBody>
          <a:bodyPr/>
          <a:lstStyle/>
          <a:p>
            <a:pPr eaLnBrk="1" hangingPunct="1"/>
            <a:r>
              <a:rPr lang="cs-CZ" smtClean="0"/>
              <a:t>Víra ve spontánní </a:t>
            </a:r>
            <a:r>
              <a:rPr lang="cs-CZ" b="1" smtClean="0"/>
              <a:t>samoorganizaci</a:t>
            </a:r>
            <a:r>
              <a:rPr lang="cs-CZ" smtClean="0"/>
              <a:t> společnosti</a:t>
            </a:r>
          </a:p>
          <a:p>
            <a:pPr eaLnBrk="1" hangingPunct="1"/>
            <a:r>
              <a:rPr lang="cs-CZ" smtClean="0"/>
              <a:t>Odpor vůči donucovací autoritě (státu) kvůli narušení </a:t>
            </a:r>
            <a:r>
              <a:rPr lang="cs-CZ" b="1" smtClean="0"/>
              <a:t>individuální autonomie</a:t>
            </a:r>
          </a:p>
          <a:p>
            <a:pPr eaLnBrk="1" hangingPunct="1"/>
            <a:r>
              <a:rPr lang="cs-CZ" smtClean="0"/>
              <a:t>Nikdy se nepodařilo získat moc</a:t>
            </a:r>
          </a:p>
          <a:p>
            <a:pPr algn="ctr" eaLnBrk="1" hangingPunct="1">
              <a:buFontTx/>
              <a:buNone/>
            </a:pPr>
            <a:endParaRPr lang="cs-CZ" b="1" smtClean="0"/>
          </a:p>
          <a:p>
            <a:pPr algn="ctr" eaLnBrk="1" hangingPunct="1">
              <a:buFontTx/>
              <a:buNone/>
            </a:pPr>
            <a:r>
              <a:rPr lang="cs-CZ" b="1" smtClean="0"/>
              <a:t>Principy: </a:t>
            </a:r>
            <a:r>
              <a:rPr lang="cs-CZ" smtClean="0"/>
              <a:t>negace autority, dobrá přirozenost lidí a schopnost používat rozum, decentralizace, samospráva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50900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 je ideologie?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197700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u="sng" dirty="0" smtClean="0"/>
              <a:t>D. de </a:t>
            </a:r>
            <a:r>
              <a:rPr lang="cs-CZ" sz="2800" b="1" u="sng" dirty="0" err="1" smtClean="0"/>
              <a:t>Tracy</a:t>
            </a:r>
            <a:r>
              <a:rPr lang="cs-CZ" sz="2800" b="1" u="sng" dirty="0" smtClean="0"/>
              <a:t> </a:t>
            </a:r>
            <a:r>
              <a:rPr lang="cs-CZ" sz="2800" dirty="0" smtClean="0"/>
              <a:t>(konec 18. stol.) – „všeobecná </a:t>
            </a:r>
            <a:r>
              <a:rPr lang="cs-CZ" sz="2800" b="1" i="1" dirty="0" smtClean="0">
                <a:solidFill>
                  <a:srgbClr val="FF0000"/>
                </a:solidFill>
              </a:rPr>
              <a:t>věda o idejích</a:t>
            </a:r>
            <a:r>
              <a:rPr lang="cs-CZ" sz="2800" dirty="0" smtClean="0"/>
              <a:t>“</a:t>
            </a:r>
            <a:r>
              <a:rPr lang="cs-CZ" sz="2800" b="1" i="1" dirty="0" smtClean="0">
                <a:solidFill>
                  <a:srgbClr val="FF0000"/>
                </a:solidFill>
              </a:rPr>
              <a:t> </a:t>
            </a:r>
            <a:r>
              <a:rPr lang="cs-CZ" sz="2800" i="1" dirty="0" smtClean="0"/>
              <a:t>(určena pro systematickou analýzu myšlenek)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i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800" i="1" dirty="0" smtClean="0"/>
          </a:p>
          <a:p>
            <a:pPr eaLnBrk="1" hangingPunct="1">
              <a:lnSpc>
                <a:spcPct val="80000"/>
              </a:lnSpc>
              <a:buNone/>
              <a:defRPr/>
            </a:pPr>
            <a:endParaRPr lang="cs-CZ" sz="2800" i="1" dirty="0" smtClean="0"/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cs-CZ" sz="2800" dirty="0">
                <a:hlinkClick r:id="rId2"/>
              </a:rPr>
              <a:t>https://</a:t>
            </a:r>
            <a:r>
              <a:rPr lang="cs-CZ" sz="2800" dirty="0" smtClean="0">
                <a:hlinkClick r:id="rId2"/>
              </a:rPr>
              <a:t>www.youtube.com/watch?v=5Ch5ZCGi0PQ</a:t>
            </a:r>
            <a:endParaRPr lang="cs-CZ" sz="2800" dirty="0" smtClean="0"/>
          </a:p>
          <a:p>
            <a:pPr algn="ctr" eaLnBrk="1" hangingPunct="1">
              <a:lnSpc>
                <a:spcPct val="80000"/>
              </a:lnSpc>
              <a:buNone/>
              <a:defRPr/>
            </a:pPr>
            <a:endParaRPr lang="cs-CZ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22338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Feminismus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929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smtClean="0"/>
              <a:t>1. vlna – </a:t>
            </a:r>
            <a:r>
              <a:rPr lang="cs-CZ" sz="2800" smtClean="0"/>
              <a:t>kampaň za </a:t>
            </a:r>
            <a:r>
              <a:rPr lang="cs-CZ" sz="2800" smtClean="0">
                <a:solidFill>
                  <a:srgbClr val="FF0000"/>
                </a:solidFill>
              </a:rPr>
              <a:t>volební právo</a:t>
            </a:r>
            <a:r>
              <a:rPr lang="cs-CZ" sz="2800" smtClean="0"/>
              <a:t> žen (18.-20. století); jazyk přirozených práv (</a:t>
            </a:r>
            <a:r>
              <a:rPr lang="cs-CZ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Locke</a:t>
            </a:r>
            <a:r>
              <a:rPr lang="cs-CZ" sz="280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smtClean="0"/>
              <a:t>M. </a:t>
            </a:r>
            <a:r>
              <a:rPr lang="cs-CZ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Wollstonecraft</a:t>
            </a:r>
            <a:r>
              <a:rPr lang="cs-CZ" sz="2800" smtClean="0"/>
              <a:t>, H. </a:t>
            </a:r>
            <a:r>
              <a:rPr lang="cs-CZ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Taylor</a:t>
            </a:r>
            <a:r>
              <a:rPr lang="cs-CZ" sz="2800" smtClean="0"/>
              <a:t>, J.S. </a:t>
            </a:r>
            <a:r>
              <a:rPr lang="cs-CZ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Mill</a:t>
            </a:r>
            <a:endParaRPr lang="cs-CZ" sz="28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smtClean="0"/>
              <a:t>2. vlna</a:t>
            </a:r>
            <a:r>
              <a:rPr lang="cs-CZ" sz="2800" smtClean="0"/>
              <a:t> – od 60. let 20. století; širší a komplexnější analýzy společnosti (odmítnutí „titulu“ PhT. – putting husband through)</a:t>
            </a:r>
            <a:br>
              <a:rPr lang="cs-CZ" sz="2800" smtClean="0"/>
            </a:br>
            <a:r>
              <a:rPr lang="cs-CZ" sz="2800" smtClean="0"/>
              <a:t>- </a:t>
            </a:r>
            <a:r>
              <a:rPr lang="cs-CZ" sz="2800" i="1" smtClean="0"/>
              <a:t>Politika privátního</a:t>
            </a:r>
            <a:r>
              <a:rPr lang="cs-CZ" sz="2800" smtClean="0"/>
              <a:t/>
            </a:r>
            <a:br>
              <a:rPr lang="cs-CZ" sz="2800" smtClean="0"/>
            </a:br>
            <a:r>
              <a:rPr lang="cs-CZ" sz="2800" smtClean="0"/>
              <a:t>- </a:t>
            </a:r>
            <a:r>
              <a:rPr lang="cs-CZ" sz="2800" i="1" smtClean="0"/>
              <a:t>Patriarchát - </a:t>
            </a:r>
            <a:r>
              <a:rPr lang="cs-CZ" sz="2800" b="1" smtClean="0"/>
              <a:t>sexismus</a:t>
            </a:r>
            <a:r>
              <a:rPr lang="cs-CZ" sz="2800" smtClean="0"/>
              <a:t/>
            </a:r>
            <a:br>
              <a:rPr lang="cs-CZ" sz="2800" smtClean="0"/>
            </a:br>
            <a:r>
              <a:rPr lang="cs-CZ" sz="2800" smtClean="0"/>
              <a:t>- </a:t>
            </a:r>
            <a:r>
              <a:rPr lang="cs-CZ" sz="2800" i="1" smtClean="0"/>
              <a:t>Pohlaví a rod</a:t>
            </a:r>
            <a:r>
              <a:rPr lang="cs-CZ" sz="2800" smtClean="0"/>
              <a:t> (</a:t>
            </a:r>
            <a:r>
              <a:rPr lang="cs-CZ" sz="2800" smtClean="0">
                <a:solidFill>
                  <a:srgbClr val="FF0000"/>
                </a:solidFill>
              </a:rPr>
              <a:t>gender</a:t>
            </a:r>
            <a:r>
              <a:rPr lang="cs-CZ" sz="2800" smtClean="0"/>
              <a:t>) =</a:t>
            </a:r>
            <a:r>
              <a:rPr lang="en-US" sz="2800" smtClean="0"/>
              <a:t>&gt;</a:t>
            </a:r>
            <a:r>
              <a:rPr lang="cs-CZ" sz="2800" smtClean="0"/>
              <a:t> </a:t>
            </a:r>
            <a:r>
              <a:rPr lang="cs-CZ" sz="2800" b="1" i="1" smtClean="0"/>
              <a:t>stereotypizace</a:t>
            </a:r>
            <a:r>
              <a:rPr lang="cs-CZ" sz="2800" smtClean="0"/>
              <a:t> rolí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800" smtClean="0"/>
              <a:t>B. </a:t>
            </a:r>
            <a:r>
              <a:rPr lang="cs-CZ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Friedan</a:t>
            </a:r>
            <a:r>
              <a:rPr lang="cs-CZ" sz="2800" smtClean="0"/>
              <a:t>, S. de </a:t>
            </a:r>
            <a:r>
              <a:rPr lang="cs-CZ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Beauvoir</a:t>
            </a:r>
            <a:r>
              <a:rPr lang="cs-CZ" sz="2800" smtClean="0"/>
              <a:t>, G. </a:t>
            </a:r>
            <a:r>
              <a:rPr lang="cs-CZ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Greer</a:t>
            </a:r>
            <a:r>
              <a:rPr lang="cs-CZ" sz="2800" smtClean="0"/>
              <a:t>, J. </a:t>
            </a:r>
            <a:r>
              <a:rPr lang="cs-CZ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Mitchell</a:t>
            </a:r>
            <a:r>
              <a:rPr lang="cs-CZ" sz="2800" smtClean="0"/>
              <a:t>, S. </a:t>
            </a:r>
            <a:r>
              <a:rPr lang="cs-CZ" sz="28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Brownmiller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22338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Environmentalismus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340768"/>
            <a:ext cx="8229600" cy="4929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Pojem zavedl biolog E. </a:t>
            </a:r>
            <a:r>
              <a:rPr lang="cs-CZ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Haeckel</a:t>
            </a:r>
            <a:r>
              <a:rPr lang="cs-CZ" dirty="0" smtClean="0"/>
              <a:t> (1858)</a:t>
            </a:r>
            <a:endParaRPr lang="cs-CZ" b="1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Od 50./60. let 20. století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R. </a:t>
            </a:r>
            <a:r>
              <a:rPr lang="cs-CZ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Carson</a:t>
            </a:r>
            <a:r>
              <a:rPr lang="cs-CZ" dirty="0" smtClean="0"/>
              <a:t> – </a:t>
            </a:r>
            <a:r>
              <a:rPr lang="cs-CZ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Silent</a:t>
            </a:r>
            <a:r>
              <a:rPr lang="cs-CZ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Spring</a:t>
            </a:r>
            <a:r>
              <a:rPr lang="cs-CZ" dirty="0" smtClean="0"/>
              <a:t> (1962)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P. R. </a:t>
            </a:r>
            <a:r>
              <a:rPr lang="cs-CZ" b="1" u="sng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Ehrlich</a:t>
            </a:r>
            <a:r>
              <a:rPr lang="cs-CZ" dirty="0" smtClean="0"/>
              <a:t> – </a:t>
            </a:r>
            <a:r>
              <a:rPr lang="cs-CZ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Population</a:t>
            </a:r>
            <a:r>
              <a:rPr lang="cs-CZ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Bomb</a:t>
            </a:r>
            <a:r>
              <a:rPr lang="cs-CZ" dirty="0" smtClean="0"/>
              <a:t> (1968)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Zpráva </a:t>
            </a:r>
            <a:r>
              <a:rPr lang="cs-CZ" b="1" dirty="0" smtClean="0"/>
              <a:t>Římského klubu </a:t>
            </a:r>
            <a:r>
              <a:rPr lang="cs-CZ" dirty="0" smtClean="0"/>
              <a:t>– </a:t>
            </a:r>
            <a:r>
              <a:rPr lang="cs-CZ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</a:t>
            </a:r>
            <a:r>
              <a:rPr lang="cs-CZ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Limits</a:t>
            </a:r>
            <a:r>
              <a:rPr lang="cs-CZ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to </a:t>
            </a:r>
            <a:r>
              <a:rPr lang="cs-CZ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Growth</a:t>
            </a:r>
            <a:r>
              <a:rPr lang="cs-CZ" i="1" dirty="0" smtClean="0"/>
              <a:t> </a:t>
            </a:r>
            <a:r>
              <a:rPr lang="cs-CZ" dirty="0" smtClean="0"/>
              <a:t>(1972)</a:t>
            </a:r>
            <a:endParaRPr lang="cs-CZ" b="1" u="sng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Příroda není pouze </a:t>
            </a:r>
            <a:r>
              <a:rPr lang="cs-CZ" b="1" dirty="0" smtClean="0"/>
              <a:t>ekonomický zdroj</a:t>
            </a:r>
            <a:r>
              <a:rPr lang="cs-CZ" dirty="0" smtClean="0"/>
              <a:t>; hledání </a:t>
            </a:r>
            <a:r>
              <a:rPr lang="cs-CZ" b="1" dirty="0" smtClean="0"/>
              <a:t>nové rovnováhy.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22338"/>
          </a:xfrm>
        </p:spPr>
        <p:txBody>
          <a:bodyPr/>
          <a:lstStyle/>
          <a:p>
            <a:pPr eaLnBrk="1" hangingPunct="1">
              <a:defRPr/>
            </a:pPr>
            <a:r>
              <a:rPr lang="cs-CZ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Environmentalismus – teoretické a politické pozice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8244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b="1" u="sng" smtClean="0"/>
              <a:t>Teoretické pozice</a:t>
            </a:r>
            <a:r>
              <a:rPr lang="cs-CZ" sz="2400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smtClean="0"/>
              <a:t>(1) </a:t>
            </a:r>
            <a:r>
              <a:rPr lang="cs-CZ" sz="2400" i="1" smtClean="0"/>
              <a:t>Kritika vypjatého</a:t>
            </a:r>
            <a:r>
              <a:rPr lang="cs-CZ" sz="2400" smtClean="0"/>
              <a:t> </a:t>
            </a:r>
            <a:r>
              <a:rPr lang="cs-CZ" sz="2400" i="1" smtClean="0">
                <a:solidFill>
                  <a:srgbClr val="FF0000"/>
                </a:solidFill>
              </a:rPr>
              <a:t>antropocentrismu</a:t>
            </a:r>
            <a:r>
              <a:rPr lang="cs-CZ" sz="2400" i="1" smtClean="0"/>
              <a:t> </a:t>
            </a:r>
            <a:r>
              <a:rPr lang="en-US" sz="2400" i="1" smtClean="0">
                <a:cs typeface="Arial" pitchFamily="34" charset="0"/>
              </a:rPr>
              <a:t>×</a:t>
            </a:r>
            <a:r>
              <a:rPr lang="cs-CZ" sz="2400" smtClean="0"/>
              <a:t> ochrana přírody má stále význam zejména z hlediska člověka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smtClean="0"/>
              <a:t>(2)</a:t>
            </a:r>
            <a:r>
              <a:rPr lang="cs-CZ" sz="2400" i="1" smtClean="0"/>
              <a:t> Morální extenzionismus</a:t>
            </a:r>
            <a:r>
              <a:rPr lang="cs-CZ" sz="2400" smtClean="0"/>
              <a:t> – organismy schopné trpět resp. vnímat: P. </a:t>
            </a:r>
            <a:r>
              <a:rPr lang="cs-CZ" sz="24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Singer</a:t>
            </a:r>
            <a:r>
              <a:rPr lang="cs-CZ" sz="2400" smtClean="0"/>
              <a:t> a </a:t>
            </a:r>
            <a:r>
              <a:rPr lang="cs-CZ" sz="2400" b="1" smtClean="0"/>
              <a:t>utilitární kalkul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smtClean="0"/>
              <a:t>(3) </a:t>
            </a:r>
            <a:r>
              <a:rPr lang="cs-CZ" sz="2400" i="1" smtClean="0"/>
              <a:t>Zdráhavý holismus</a:t>
            </a:r>
            <a:r>
              <a:rPr lang="cs-CZ" sz="2400" smtClean="0"/>
              <a:t> – vylučuje neživou přírodu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smtClean="0"/>
              <a:t>(4) </a:t>
            </a:r>
            <a:r>
              <a:rPr lang="cs-CZ" sz="2400" i="1" smtClean="0"/>
              <a:t>Holistický ekocentrismus</a:t>
            </a:r>
            <a:r>
              <a:rPr lang="cs-CZ" sz="2400" smtClean="0"/>
              <a:t> /hlubinná ekologie: J. </a:t>
            </a:r>
            <a:r>
              <a:rPr lang="cs-CZ" sz="24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Lovelock</a:t>
            </a:r>
            <a:r>
              <a:rPr lang="cs-CZ" sz="2400" smtClean="0"/>
              <a:t> a „</a:t>
            </a:r>
            <a:r>
              <a:rPr lang="cs-CZ" sz="2400" smtClean="0">
                <a:solidFill>
                  <a:srgbClr val="FF0000"/>
                </a:solidFill>
              </a:rPr>
              <a:t>hypotéza Gaia</a:t>
            </a:r>
            <a:r>
              <a:rPr lang="cs-CZ" sz="2400" smtClean="0"/>
              <a:t>“; A. </a:t>
            </a:r>
            <a:r>
              <a:rPr lang="cs-CZ" sz="2400" b="1" u="sng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Naess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b="1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b="1" u="sng" smtClean="0"/>
              <a:t>Politické pozice</a:t>
            </a:r>
            <a:r>
              <a:rPr lang="cs-CZ" sz="2400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cs-CZ" sz="2400" smtClean="0"/>
              <a:t>od </a:t>
            </a:r>
            <a:r>
              <a:rPr lang="cs-CZ" sz="2400" smtClean="0">
                <a:solidFill>
                  <a:srgbClr val="FF0000"/>
                </a:solidFill>
              </a:rPr>
              <a:t>eko-kapitalismu</a:t>
            </a:r>
            <a:r>
              <a:rPr lang="cs-CZ" sz="2400" smtClean="0"/>
              <a:t> přes </a:t>
            </a:r>
            <a:r>
              <a:rPr lang="cs-CZ" sz="2400" smtClean="0">
                <a:solidFill>
                  <a:srgbClr val="FF0000"/>
                </a:solidFill>
              </a:rPr>
              <a:t>reformistický </a:t>
            </a:r>
            <a:r>
              <a:rPr lang="cs-CZ" sz="2400" smtClean="0"/>
              <a:t>environmentalismus a </a:t>
            </a:r>
            <a:r>
              <a:rPr lang="cs-CZ" sz="2400" smtClean="0">
                <a:solidFill>
                  <a:srgbClr val="FF0000"/>
                </a:solidFill>
              </a:rPr>
              <a:t>eko-socialismus</a:t>
            </a:r>
            <a:r>
              <a:rPr lang="cs-CZ" sz="2400" smtClean="0"/>
              <a:t> po </a:t>
            </a:r>
            <a:r>
              <a:rPr lang="cs-CZ" sz="2400" smtClean="0">
                <a:solidFill>
                  <a:srgbClr val="FF0000"/>
                </a:solidFill>
              </a:rPr>
              <a:t>anarchoenvironmentalismus</a:t>
            </a:r>
            <a:endParaRPr lang="cs-CZ" sz="24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Doporučená literatura: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/>
            <a:endParaRPr lang="cs-CZ" dirty="0" smtClean="0">
              <a:cs typeface="Times New Roman" pitchFamily="18" charset="0"/>
            </a:endParaRPr>
          </a:p>
          <a:p>
            <a:pPr eaLnBrk="1" hangingPunct="1"/>
            <a:r>
              <a:rPr lang="cs-CZ" dirty="0" err="1" smtClean="0">
                <a:cs typeface="Times New Roman" pitchFamily="18" charset="0"/>
              </a:rPr>
              <a:t>Heywood</a:t>
            </a:r>
            <a:r>
              <a:rPr lang="cs-CZ" dirty="0" smtClean="0">
                <a:cs typeface="Times New Roman" pitchFamily="18" charset="0"/>
              </a:rPr>
              <a:t>, A.: </a:t>
            </a:r>
            <a:r>
              <a:rPr lang="cs-CZ" i="1" dirty="0" smtClean="0">
                <a:cs typeface="Times New Roman" pitchFamily="18" charset="0"/>
              </a:rPr>
              <a:t>Politické ideologie</a:t>
            </a:r>
            <a:r>
              <a:rPr lang="cs-CZ" dirty="0" smtClean="0">
                <a:cs typeface="Times New Roman" pitchFamily="18" charset="0"/>
              </a:rPr>
              <a:t>. Praha: Victoria </a:t>
            </a:r>
            <a:r>
              <a:rPr lang="cs-CZ" dirty="0" err="1" smtClean="0">
                <a:cs typeface="Times New Roman" pitchFamily="18" charset="0"/>
              </a:rPr>
              <a:t>Publishing</a:t>
            </a:r>
            <a:r>
              <a:rPr lang="cs-CZ" dirty="0" smtClean="0">
                <a:cs typeface="Times New Roman" pitchFamily="18" charset="0"/>
              </a:rPr>
              <a:t>, 1994.</a:t>
            </a:r>
            <a:r>
              <a:rPr lang="cs-CZ" dirty="0" smtClean="0"/>
              <a:t> </a:t>
            </a:r>
          </a:p>
          <a:p>
            <a:pPr algn="just" eaLnBrk="1" hangingPunct="1"/>
            <a:r>
              <a:rPr lang="cs-CZ" dirty="0" smtClean="0">
                <a:cs typeface="Times New Roman" pitchFamily="18" charset="0"/>
              </a:rPr>
              <a:t>Prorok, </a:t>
            </a:r>
            <a:r>
              <a:rPr lang="cs-CZ" dirty="0" err="1" smtClean="0">
                <a:cs typeface="Times New Roman" pitchFamily="18" charset="0"/>
              </a:rPr>
              <a:t>Lupták</a:t>
            </a:r>
            <a:r>
              <a:rPr lang="cs-CZ" dirty="0" smtClean="0">
                <a:cs typeface="Times New Roman" pitchFamily="18" charset="0"/>
              </a:rPr>
              <a:t>: </a:t>
            </a:r>
            <a:r>
              <a:rPr lang="cs-CZ" i="1" dirty="0" smtClean="0">
                <a:cs typeface="Times New Roman" pitchFamily="18" charset="0"/>
              </a:rPr>
              <a:t>Politické ideologie a teorie v d</a:t>
            </a:r>
            <a:r>
              <a:rPr lang="cs-CZ" i="1" dirty="0" smtClean="0"/>
              <a:t>ě</a:t>
            </a:r>
            <a:r>
              <a:rPr lang="cs-CZ" i="1" dirty="0" smtClean="0">
                <a:cs typeface="Times New Roman" pitchFamily="18" charset="0"/>
              </a:rPr>
              <a:t>jinách</a:t>
            </a:r>
            <a:r>
              <a:rPr lang="cs-CZ" dirty="0" smtClean="0">
                <a:cs typeface="Times New Roman" pitchFamily="18" charset="0"/>
              </a:rPr>
              <a:t>. Skripta VŠE v Praze, 1998.</a:t>
            </a:r>
          </a:p>
          <a:p>
            <a:pPr eaLnBrk="1" hangingPunct="1"/>
            <a:endParaRPr lang="cs-CZ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50900"/>
          </a:xfrm>
        </p:spPr>
        <p:txBody>
          <a:bodyPr/>
          <a:lstStyle/>
          <a:p>
            <a:pPr eaLnBrk="1" hangingPunct="1">
              <a:defRPr/>
            </a:pPr>
            <a:r>
              <a:rPr lang="cs-CZ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 je ideologie?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9291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u="sng" dirty="0" smtClean="0"/>
              <a:t>1. Marxistické pojetí</a:t>
            </a:r>
            <a:r>
              <a:rPr lang="cs-CZ" sz="2800" dirty="0" smtClean="0"/>
              <a:t>: ideologie = myšlení odtržené od reality; </a:t>
            </a:r>
            <a:r>
              <a:rPr lang="cs-CZ" sz="2800" b="1" i="1" dirty="0" smtClean="0">
                <a:solidFill>
                  <a:srgbClr val="FF0000"/>
                </a:solidFill>
              </a:rPr>
              <a:t>falešné vědomí </a:t>
            </a:r>
            <a:r>
              <a:rPr lang="cs-CZ" sz="2800" i="1" dirty="0" smtClean="0"/>
              <a:t>(pomáhající udržet vykořisťovatelský systém)- </a:t>
            </a:r>
            <a:r>
              <a:rPr lang="cs-CZ" sz="2800" dirty="0" smtClean="0"/>
              <a:t>za komunismu už nebude potřeba.</a:t>
            </a:r>
            <a:br>
              <a:rPr lang="cs-CZ" sz="2800" dirty="0" smtClean="0"/>
            </a:br>
            <a:r>
              <a:rPr lang="cs-CZ" sz="2800" dirty="0" smtClean="0"/>
              <a:t>Marxismus/socialismus paradoxně jedna z nejpropracovanějších ideologií.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u="sng" dirty="0" smtClean="0"/>
              <a:t>2. Neutrální pojetí</a:t>
            </a:r>
            <a:r>
              <a:rPr lang="cs-CZ" sz="2800" dirty="0" smtClean="0"/>
              <a:t>: ideologie = systematická politická doktrína předkládající komplexní teorii člověka </a:t>
            </a:r>
            <a:br>
              <a:rPr lang="cs-CZ" sz="2800" dirty="0" smtClean="0"/>
            </a:br>
            <a:r>
              <a:rPr lang="cs-CZ" sz="2800" dirty="0" smtClean="0"/>
              <a:t>a společnosti.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2885" y="274320"/>
            <a:ext cx="8698230" cy="822960"/>
          </a:xfrm>
        </p:spPr>
        <p:txBody>
          <a:bodyPr lIns="0" tIns="0" rIns="0" bIns="0" anchor="t"/>
          <a:lstStyle/>
          <a:p>
            <a:pPr algn="l">
              <a:lnSpc>
                <a:spcPct val="95000"/>
              </a:lnSpc>
            </a:pPr>
            <a:r>
              <a:rPr lang="cs-CZ" sz="3900" dirty="0" smtClean="0">
                <a:solidFill>
                  <a:srgbClr val="000000"/>
                </a:solidFill>
                <a:latin typeface="Arial" charset="0"/>
              </a:rPr>
              <a:t>F</a:t>
            </a:r>
            <a:r>
              <a:rPr lang="en-US" sz="3900" dirty="0" err="1" smtClean="0">
                <a:solidFill>
                  <a:srgbClr val="000000"/>
                </a:solidFill>
                <a:latin typeface="Arial" charset="0"/>
              </a:rPr>
              <a:t>orm</a:t>
            </a:r>
            <a:r>
              <a:rPr lang="cs-CZ" sz="3900" dirty="0" smtClean="0">
                <a:solidFill>
                  <a:srgbClr val="000000"/>
                </a:solidFill>
                <a:latin typeface="Arial" charset="0"/>
              </a:rPr>
              <a:t>ování názorů</a:t>
            </a:r>
            <a:r>
              <a:rPr lang="en-US" sz="3900" dirty="0" smtClean="0">
                <a:solidFill>
                  <a:srgbClr val="000000"/>
                </a:solidFill>
                <a:latin typeface="Arial" charset="0"/>
              </a:rPr>
              <a:t> </a:t>
            </a:r>
            <a:endParaRPr lang="en-US" sz="39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" y="1371600"/>
            <a:ext cx="3973354" cy="5164932"/>
          </a:xfrm>
        </p:spPr>
        <p:txBody>
          <a:bodyPr lIns="0" tIns="0" rIns="0" bIns="0"/>
          <a:lstStyle/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cs-CZ" sz="2400" i="1" dirty="0" smtClean="0">
                <a:solidFill>
                  <a:srgbClr val="000000"/>
                </a:solidFill>
                <a:latin typeface="Arial" charset="0"/>
              </a:rPr>
              <a:t>Co ovlivňuje naše názory na otázky</a:t>
            </a:r>
            <a:r>
              <a:rPr lang="en-US" sz="2400" i="1" dirty="0" smtClean="0">
                <a:solidFill>
                  <a:srgbClr val="000000"/>
                </a:solidFill>
                <a:latin typeface="Arial" charset="0"/>
              </a:rPr>
              <a:t>...</a:t>
            </a:r>
            <a:endParaRPr lang="en-US" i="1" dirty="0"/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financování školství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endParaRPr lang="cs-CZ" sz="2400" dirty="0" smtClean="0">
              <a:solidFill>
                <a:srgbClr val="000000"/>
              </a:solidFill>
              <a:latin typeface="Arial" charset="0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fiskální politika</a:t>
            </a: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endParaRPr lang="cs-CZ" sz="2400" dirty="0" smtClean="0">
              <a:solidFill>
                <a:srgbClr val="000000"/>
              </a:solidFill>
              <a:latin typeface="Arial" charset="0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protidrogové politiky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endParaRPr lang="cs-CZ" sz="2400" dirty="0" smtClean="0">
              <a:solidFill>
                <a:srgbClr val="000000"/>
              </a:solidFill>
              <a:latin typeface="Arial" charset="0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sňatek homosexuálů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endParaRPr lang="cs-CZ" sz="2400" dirty="0" smtClean="0">
              <a:solidFill>
                <a:srgbClr val="000000"/>
              </a:solidFill>
              <a:latin typeface="Arial" charset="0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dis</a:t>
            </a: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k</a:t>
            </a:r>
            <a:r>
              <a:rPr lang="en-US" sz="2400" dirty="0" err="1" smtClean="0">
                <a:solidFill>
                  <a:srgbClr val="000000"/>
                </a:solidFill>
                <a:latin typeface="Arial" charset="0"/>
              </a:rPr>
              <a:t>rimina</a:t>
            </a:r>
            <a:r>
              <a:rPr lang="cs-CZ" sz="2400" dirty="0" err="1" smtClean="0">
                <a:solidFill>
                  <a:srgbClr val="000000"/>
                </a:solidFill>
                <a:latin typeface="Arial" charset="0"/>
              </a:rPr>
              <a:t>ce</a:t>
            </a:r>
            <a:r>
              <a:rPr lang="en-US" sz="2400" dirty="0">
                <a:solidFill>
                  <a:srgbClr val="000000"/>
                </a:solidFill>
                <a:latin typeface="Arial" charset="0"/>
              </a:rPr>
              <a:t/>
            </a:r>
            <a:br>
              <a:rPr lang="en-US" sz="2400" dirty="0">
                <a:solidFill>
                  <a:srgbClr val="000000"/>
                </a:solidFill>
                <a:latin typeface="Arial" charset="0"/>
              </a:rPr>
            </a:br>
            <a:endParaRPr lang="cs-CZ" sz="2400" dirty="0" smtClean="0">
              <a:solidFill>
                <a:srgbClr val="000000"/>
              </a:solidFill>
              <a:latin typeface="Arial" charset="0"/>
            </a:endParaRPr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r>
              <a:rPr lang="cs-CZ" sz="2400" dirty="0" smtClean="0">
                <a:solidFill>
                  <a:srgbClr val="000000"/>
                </a:solidFill>
                <a:latin typeface="Arial" charset="0"/>
              </a:rPr>
              <a:t>….</a:t>
            </a:r>
            <a:endParaRPr lang="en-US" dirty="0"/>
          </a:p>
          <a:p>
            <a:pPr marL="0" indent="0" algn="ctr">
              <a:lnSpc>
                <a:spcPct val="95000"/>
              </a:lnSpc>
              <a:spcBef>
                <a:spcPct val="0"/>
              </a:spcBef>
              <a:buNone/>
            </a:pP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60648"/>
            <a:ext cx="4584551" cy="304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573016"/>
            <a:ext cx="5026124" cy="268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ideologie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„Soubor idejí, kterými člověk postuluje, vysvětluje a zdůvodňuje cíle a prostředky organizovaných sociálních akcí, bez ohledu na to, zda se tyto snaží zachovat, změnit, svrhnout, či přebudovat daný společenský řád.“ </a:t>
            </a:r>
          </a:p>
          <a:p>
            <a:pPr algn="r">
              <a:buNone/>
            </a:pPr>
            <a:r>
              <a:rPr lang="cs-CZ" dirty="0" smtClean="0"/>
              <a:t>Martin </a:t>
            </a:r>
            <a:r>
              <a:rPr lang="cs-CZ" dirty="0" err="1" smtClean="0"/>
              <a:t>Seliger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784725"/>
          </a:xfrm>
        </p:spPr>
        <p:txBody>
          <a:bodyPr/>
          <a:lstStyle/>
          <a:p>
            <a:r>
              <a:rPr lang="cs-CZ" dirty="0"/>
              <a:t>Které jsou hlavní západní politické ideologie?</a:t>
            </a:r>
          </a:p>
          <a:p>
            <a:r>
              <a:rPr lang="cs-CZ" dirty="0"/>
              <a:t>Jakými tématy, principy se hlavní </a:t>
            </a:r>
            <a:r>
              <a:rPr lang="cs-CZ" dirty="0" smtClean="0"/>
              <a:t>ideologie vyznačují? Jejich rozdílné a společné prvky</a:t>
            </a:r>
          </a:p>
          <a:p>
            <a:r>
              <a:rPr lang="cs-CZ" dirty="0" smtClean="0"/>
              <a:t>Jaké konkurující si hodnoty každá z ideologií zdůrazňuje?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Běžné zařazení polit. idejí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41325" y="2555875"/>
            <a:ext cx="1922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komunismus</a:t>
            </a:r>
            <a:r>
              <a:rPr lang="cs-CZ"/>
              <a:t> 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828800" y="2971800"/>
            <a:ext cx="16722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/>
              <a:t>socialismus</a:t>
            </a:r>
            <a:endParaRPr lang="cs-CZ" b="1" dirty="0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505200" y="3505200"/>
            <a:ext cx="177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liberalismus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876800" y="2971800"/>
            <a:ext cx="223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konzervatismus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705600" y="2590800"/>
            <a:ext cx="1303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fašismus</a:t>
            </a:r>
          </a:p>
        </p:txBody>
      </p:sp>
      <p:sp>
        <p:nvSpPr>
          <p:cNvPr id="5128" name="Line 9"/>
          <p:cNvSpPr>
            <a:spLocks noChangeShapeType="1"/>
          </p:cNvSpPr>
          <p:nvPr/>
        </p:nvSpPr>
        <p:spPr bwMode="auto">
          <a:xfrm>
            <a:off x="2057400" y="25146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29" name="Line 10"/>
          <p:cNvSpPr>
            <a:spLocks noChangeShapeType="1"/>
          </p:cNvSpPr>
          <p:nvPr/>
        </p:nvSpPr>
        <p:spPr bwMode="auto">
          <a:xfrm flipV="1">
            <a:off x="2895600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30" name="Line 11"/>
          <p:cNvSpPr>
            <a:spLocks noChangeShapeType="1"/>
          </p:cNvSpPr>
          <p:nvPr/>
        </p:nvSpPr>
        <p:spPr bwMode="auto">
          <a:xfrm>
            <a:off x="1828800" y="2514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131" name="Line 12"/>
          <p:cNvSpPr>
            <a:spLocks noChangeShapeType="1"/>
          </p:cNvSpPr>
          <p:nvPr/>
        </p:nvSpPr>
        <p:spPr bwMode="auto">
          <a:xfrm flipV="1">
            <a:off x="1828800" y="2514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32" name="Line 14"/>
          <p:cNvSpPr>
            <a:spLocks noChangeShapeType="1"/>
          </p:cNvSpPr>
          <p:nvPr/>
        </p:nvSpPr>
        <p:spPr bwMode="auto">
          <a:xfrm flipV="1">
            <a:off x="4267200" y="2514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33" name="Line 15"/>
          <p:cNvSpPr>
            <a:spLocks noChangeShapeType="1"/>
          </p:cNvSpPr>
          <p:nvPr/>
        </p:nvSpPr>
        <p:spPr bwMode="auto">
          <a:xfrm flipV="1">
            <a:off x="5715000" y="2514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34" name="Line 17"/>
          <p:cNvSpPr>
            <a:spLocks noChangeShapeType="1"/>
          </p:cNvSpPr>
          <p:nvPr/>
        </p:nvSpPr>
        <p:spPr bwMode="auto">
          <a:xfrm flipV="1">
            <a:off x="6858000" y="2514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135" name="Text Box 18"/>
          <p:cNvSpPr txBox="1">
            <a:spLocks noChangeArrowheads="1"/>
          </p:cNvSpPr>
          <p:nvPr/>
        </p:nvSpPr>
        <p:spPr bwMode="auto">
          <a:xfrm>
            <a:off x="3413125" y="4841875"/>
            <a:ext cx="2073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/>
              <a:t>anarchismus ?</a:t>
            </a:r>
          </a:p>
        </p:txBody>
      </p:sp>
      <p:sp>
        <p:nvSpPr>
          <p:cNvPr id="5136" name="Text Box 19"/>
          <p:cNvSpPr txBox="1">
            <a:spLocks noChangeArrowheads="1"/>
          </p:cNvSpPr>
          <p:nvPr/>
        </p:nvSpPr>
        <p:spPr bwMode="auto">
          <a:xfrm>
            <a:off x="441325" y="1463675"/>
            <a:ext cx="4175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3200" i="1">
                <a:latin typeface="Arial" charset="0"/>
              </a:rPr>
              <a:t>1. Osa</a:t>
            </a:r>
            <a:r>
              <a:rPr lang="cs-CZ" sz="3200" b="1" i="1">
                <a:latin typeface="Arial" charset="0"/>
              </a:rPr>
              <a:t> pravice-levice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Řazení ideologií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i="1" dirty="0" smtClean="0"/>
              <a:t>2. „</a:t>
            </a:r>
            <a:r>
              <a:rPr lang="cs-CZ" b="1" i="1" dirty="0" smtClean="0"/>
              <a:t>Podkova</a:t>
            </a:r>
            <a:r>
              <a:rPr lang="cs-CZ" i="1" dirty="0" smtClean="0"/>
              <a:t>“: </a:t>
            </a:r>
            <a:r>
              <a:rPr lang="cs-CZ" dirty="0" smtClean="0"/>
              <a:t>podle sbližování nedemokratických doktrín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411413" y="3284538"/>
            <a:ext cx="1504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>
                <a:solidFill>
                  <a:srgbClr val="FF0000"/>
                </a:solidFill>
                <a:latin typeface="Arial" charset="0"/>
              </a:rPr>
              <a:t>Komunismus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763713" y="4148138"/>
            <a:ext cx="1403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>
                <a:solidFill>
                  <a:srgbClr val="FF0000"/>
                </a:solidFill>
                <a:latin typeface="Arial" charset="0"/>
              </a:rPr>
              <a:t>Socialismus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563938" y="5084763"/>
            <a:ext cx="146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>
                <a:solidFill>
                  <a:srgbClr val="FF0000"/>
                </a:solidFill>
                <a:latin typeface="Arial" charset="0"/>
              </a:rPr>
              <a:t>Liberalismus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5435600" y="4148138"/>
            <a:ext cx="1809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>
                <a:solidFill>
                  <a:srgbClr val="FF0000"/>
                </a:solidFill>
                <a:latin typeface="Arial" charset="0"/>
              </a:rPr>
              <a:t>Konzervatismus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643438" y="3284538"/>
            <a:ext cx="1162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800">
                <a:solidFill>
                  <a:srgbClr val="FF0000"/>
                </a:solidFill>
                <a:latin typeface="Arial" charset="0"/>
              </a:rPr>
              <a:t>Fašismus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2503488" y="3695700"/>
            <a:ext cx="504825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2503488" y="4487863"/>
            <a:ext cx="9366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V="1">
            <a:off x="5095875" y="4560888"/>
            <a:ext cx="1081088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5384800" y="3624263"/>
            <a:ext cx="5762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chemeClr val="bg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Dvourozměrné schéma ideologií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971800" y="1600200"/>
            <a:ext cx="2722563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75000"/>
              </a:lnSpc>
            </a:pPr>
            <a:r>
              <a:rPr lang="cs-CZ" sz="2800" b="1"/>
              <a:t>demokratický</a:t>
            </a:r>
          </a:p>
          <a:p>
            <a:pPr algn="ctr">
              <a:lnSpc>
                <a:spcPct val="75000"/>
              </a:lnSpc>
            </a:pPr>
            <a:r>
              <a:rPr lang="cs-CZ" sz="2800" b="1"/>
              <a:t>režim</a:t>
            </a:r>
          </a:p>
          <a:p>
            <a:pPr algn="ctr">
              <a:lnSpc>
                <a:spcPct val="75000"/>
              </a:lnSpc>
            </a:pPr>
            <a:r>
              <a:rPr lang="cs-CZ" sz="2800"/>
              <a:t>(princip svobody)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3048000" y="5334000"/>
            <a:ext cx="26225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75000"/>
              </a:lnSpc>
            </a:pPr>
            <a:r>
              <a:rPr lang="cs-CZ" sz="2800" b="1"/>
              <a:t>autoritativní </a:t>
            </a:r>
          </a:p>
          <a:p>
            <a:pPr algn="ctr">
              <a:lnSpc>
                <a:spcPct val="75000"/>
              </a:lnSpc>
            </a:pPr>
            <a:r>
              <a:rPr lang="cs-CZ" sz="2800" b="1"/>
              <a:t>režim</a:t>
            </a:r>
          </a:p>
          <a:p>
            <a:pPr algn="ctr">
              <a:lnSpc>
                <a:spcPct val="75000"/>
              </a:lnSpc>
            </a:pPr>
            <a:r>
              <a:rPr lang="cs-CZ" sz="2800"/>
              <a:t>(princip autority)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85800" y="3276600"/>
            <a:ext cx="1030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b="1"/>
              <a:t>levice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858000" y="3302000"/>
            <a:ext cx="1308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b="1"/>
              <a:t>pravice</a:t>
            </a:r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1752600" y="39624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>
            <a:off x="4343400" y="28956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177" name="Line 10"/>
          <p:cNvSpPr>
            <a:spLocks noChangeShapeType="1"/>
          </p:cNvSpPr>
          <p:nvPr/>
        </p:nvSpPr>
        <p:spPr bwMode="auto">
          <a:xfrm>
            <a:off x="4343400" y="47244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179" name="Oval 15"/>
          <p:cNvSpPr>
            <a:spLocks noChangeArrowheads="1"/>
          </p:cNvSpPr>
          <p:nvPr/>
        </p:nvSpPr>
        <p:spPr bwMode="auto">
          <a:xfrm>
            <a:off x="4267200" y="3886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267744" y="2924944"/>
            <a:ext cx="1207382" cy="830997"/>
          </a:xfrm>
          <a:prstGeom prst="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liberální</a:t>
            </a:r>
          </a:p>
          <a:p>
            <a:pPr algn="ctr"/>
            <a:r>
              <a:rPr lang="cs-CZ" dirty="0" smtClean="0">
                <a:solidFill>
                  <a:srgbClr val="FF0000"/>
                </a:solidFill>
              </a:rPr>
              <a:t>levice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555776" y="443711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023159" y="4293096"/>
            <a:ext cx="1828761" cy="830997"/>
          </a:xfrm>
          <a:prstGeom prst="rect">
            <a:avLst/>
          </a:prstGeom>
          <a:solidFill>
            <a:srgbClr val="FF2D2D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komunistická</a:t>
            </a:r>
          </a:p>
          <a:p>
            <a:pPr algn="ctr"/>
            <a:r>
              <a:rPr lang="cs-CZ" dirty="0" smtClean="0"/>
              <a:t>levice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199359" y="2924944"/>
            <a:ext cx="1284327" cy="830997"/>
          </a:xfrm>
          <a:prstGeom prst="rect">
            <a:avLst/>
          </a:prstGeom>
          <a:solidFill>
            <a:srgbClr val="CC99FF"/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liberální </a:t>
            </a:r>
          </a:p>
          <a:p>
            <a:pPr algn="ctr"/>
            <a:r>
              <a:rPr lang="cs-CZ" dirty="0" smtClean="0"/>
              <a:t>pravice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148064" y="4437112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886648" y="4293096"/>
            <a:ext cx="1951176" cy="83099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cs-CZ" dirty="0" smtClean="0"/>
              <a:t>konzervativní </a:t>
            </a:r>
          </a:p>
          <a:p>
            <a:pPr algn="ctr"/>
            <a:r>
              <a:rPr lang="cs-CZ" dirty="0" smtClean="0"/>
              <a:t>pravice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808080"/>
    </a:dk1>
    <a:lt1>
      <a:srgbClr val="FFFFFF"/>
    </a:lt1>
    <a:dk2>
      <a:srgbClr val="990099"/>
    </a:dk2>
    <a:lt2>
      <a:srgbClr val="FFFFFF"/>
    </a:lt2>
    <a:accent1>
      <a:srgbClr val="00CC99"/>
    </a:accent1>
    <a:accent2>
      <a:srgbClr val="3333CC"/>
    </a:accent2>
    <a:accent3>
      <a:srgbClr val="CAAACA"/>
    </a:accent3>
    <a:accent4>
      <a:srgbClr val="DADADA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E6CEE4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0E3E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E6CEE4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0E3E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1023</TotalTime>
  <Words>902</Words>
  <Application>Microsoft Office PowerPoint</Application>
  <PresentationFormat>Předvádění na obrazovce (4:3)</PresentationFormat>
  <Paragraphs>152</Paragraphs>
  <Slides>23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Default Design</vt:lpstr>
      <vt:lpstr>Motiv sady Office</vt:lpstr>
      <vt:lpstr>1_Motiv sady Office</vt:lpstr>
      <vt:lpstr>Politické ideologie</vt:lpstr>
      <vt:lpstr>Co je ideologie?</vt:lpstr>
      <vt:lpstr>Co je ideologie?</vt:lpstr>
      <vt:lpstr>Formování názorů </vt:lpstr>
      <vt:lpstr>Definice ideologie</vt:lpstr>
      <vt:lpstr>Prezentace aplikace PowerPoint</vt:lpstr>
      <vt:lpstr>Běžné zařazení polit. idejí</vt:lpstr>
      <vt:lpstr>Řazení ideologií</vt:lpstr>
      <vt:lpstr>3. Dvourozměrné schéma ideologií</vt:lpstr>
      <vt:lpstr>Hlavní ideologické směry</vt:lpstr>
      <vt:lpstr>Liberalismus</vt:lpstr>
      <vt:lpstr>Liberalismus - štěpení</vt:lpstr>
      <vt:lpstr>Konzervatismus</vt:lpstr>
      <vt:lpstr>Konzervatismus</vt:lpstr>
      <vt:lpstr> Socialismus </vt:lpstr>
      <vt:lpstr>Socialismus - štěpení</vt:lpstr>
      <vt:lpstr>Socialismus - štěpení</vt:lpstr>
      <vt:lpstr>Charakteristiky politické linie Třetí cesty</vt:lpstr>
      <vt:lpstr>Anarchismus</vt:lpstr>
      <vt:lpstr>Feminismus</vt:lpstr>
      <vt:lpstr>Environmentalismus</vt:lpstr>
      <vt:lpstr>Environmentalismus – teoretické a politické pozice</vt:lpstr>
      <vt:lpstr>Doporučená literatura:</vt:lpstr>
    </vt:vector>
  </TitlesOfParts>
  <Company>ESF -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Politické ideologie</dc:title>
  <dc:creator>laura</dc:creator>
  <cp:lastModifiedBy>Jiri</cp:lastModifiedBy>
  <cp:revision>108</cp:revision>
  <dcterms:created xsi:type="dcterms:W3CDTF">2002-12-12T18:11:29Z</dcterms:created>
  <dcterms:modified xsi:type="dcterms:W3CDTF">2016-12-09T22:44:46Z</dcterms:modified>
</cp:coreProperties>
</file>