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0" r:id="rId3"/>
    <p:sldId id="267" r:id="rId4"/>
    <p:sldId id="266" r:id="rId5"/>
    <p:sldId id="268" r:id="rId6"/>
    <p:sldId id="305" r:id="rId7"/>
    <p:sldId id="318" r:id="rId8"/>
    <p:sldId id="317" r:id="rId9"/>
    <p:sldId id="320" r:id="rId10"/>
    <p:sldId id="316" r:id="rId11"/>
    <p:sldId id="309" r:id="rId12"/>
    <p:sldId id="301" r:id="rId13"/>
    <p:sldId id="312" r:id="rId14"/>
    <p:sldId id="310" r:id="rId15"/>
    <p:sldId id="311" r:id="rId16"/>
    <p:sldId id="307" r:id="rId17"/>
    <p:sldId id="306" r:id="rId18"/>
    <p:sldId id="322" r:id="rId19"/>
    <p:sldId id="323" r:id="rId20"/>
    <p:sldId id="324" r:id="rId21"/>
    <p:sldId id="325" r:id="rId22"/>
    <p:sldId id="342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</p:sldIdLst>
  <p:sldSz cx="9144000" cy="6858000" type="screen4x3"/>
  <p:notesSz cx="6662738" cy="9926638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FF00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66" autoAdjust="0"/>
  </p:normalViewPr>
  <p:slideViewPr>
    <p:cSldViewPr>
      <p:cViewPr>
        <p:scale>
          <a:sx n="100" d="100"/>
          <a:sy n="100" d="100"/>
        </p:scale>
        <p:origin x="-194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68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304" y="0"/>
            <a:ext cx="28868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8868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304" y="9428164"/>
            <a:ext cx="28868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6DB935-90F6-4D64-B2FD-778FB7C13D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134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68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304" y="0"/>
            <a:ext cx="28868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D1AF-5306-43E3-8C6D-7D14884944AE}" type="datetimeFigureOut">
              <a:rPr lang="cs-CZ" smtClean="0"/>
              <a:pPr/>
              <a:t>30.9.2016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5963" y="4714876"/>
            <a:ext cx="533081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8868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304" y="9428164"/>
            <a:ext cx="28868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1CDC3-6596-40C7-A755-49A89A1026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38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24E36-6E1D-41E3-9E35-6E76E545CC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02225-5F6F-491F-B402-612F65C6149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6EDF3-D75D-4E8F-91CD-54D512189EB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10BC8-205A-4E99-9B21-8C2498A3216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FB701-FB50-42A0-9448-F58BE6E082C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FFE08-697F-4E97-80FE-F758A1690A2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C8396-630F-458E-A3D3-E7CC4A1EE7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01F79-12AB-400A-8F59-341D8C4AB1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E320F-4718-4ECA-A26E-792170AA7F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2833F-BDEE-42A7-9A6E-C578A152CE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A3453-A06D-42DB-A5B7-6630F408F74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7AE70E-7154-481E-8735-4B3384B1CA1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sanet.org/" TargetMode="External"/><Relationship Id="rId2" Type="http://schemas.openxmlformats.org/officeDocument/2006/relationships/hyperlink" Target="http://www.ecprnet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psa.cz/" TargetMode="External"/><Relationship Id="rId4" Type="http://schemas.openxmlformats.org/officeDocument/2006/relationships/hyperlink" Target="http://www.ipsa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pv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776"/>
            <a:ext cx="7772400" cy="295232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Přednáška č. 1:</a:t>
            </a:r>
            <a:br>
              <a:rPr lang="cs-CZ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</a:br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Úvod </a:t>
            </a:r>
            <a:r>
              <a:rPr lang="pl-PL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do problematiky - co je politologie, předmět, </a:t>
            </a:r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přístupy, současný stav disciplíny</a:t>
            </a:r>
            <a:endParaRPr lang="cs-CZ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Ukázka IV.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949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Zásady vědeckého přístupu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852988"/>
          </a:xfrm>
        </p:spPr>
        <p:txBody>
          <a:bodyPr/>
          <a:lstStyle/>
          <a:p>
            <a:pPr marL="266700"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cs-CZ" sz="2800" dirty="0" smtClean="0">
                <a:latin typeface="Cambria" pitchFamily="18" charset="0"/>
              </a:rPr>
              <a:t>Politologie jako moderní sociální věda</a:t>
            </a:r>
          </a:p>
          <a:p>
            <a:pPr marL="266700"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cs-CZ" sz="2800" dirty="0" smtClean="0">
                <a:latin typeface="Cambria" pitchFamily="18" charset="0"/>
              </a:rPr>
              <a:t>Podmínka objektivity a hodnotové neutrality (</a:t>
            </a:r>
            <a:r>
              <a:rPr lang="cs-CZ" sz="2800" i="1" dirty="0" smtClean="0">
                <a:latin typeface="Cambria" pitchFamily="18" charset="0"/>
              </a:rPr>
              <a:t>viz</a:t>
            </a:r>
            <a:r>
              <a:rPr lang="cs-CZ" sz="2800" dirty="0" smtClean="0">
                <a:latin typeface="Cambria" pitchFamily="18" charset="0"/>
              </a:rPr>
              <a:t> tzv. pozitivistická tradice, nehodnotící princip v sociologii)</a:t>
            </a:r>
          </a:p>
          <a:p>
            <a:pPr marL="266700"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cs-CZ" sz="2800" dirty="0" smtClean="0">
                <a:latin typeface="Cambria" pitchFamily="18" charset="0"/>
              </a:rPr>
              <a:t>Poskytne co nejrozsáhlejší a systematické poznání a vysvětlení politických jevů a událostí</a:t>
            </a:r>
          </a:p>
          <a:p>
            <a:pPr marL="266700"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cs-CZ" sz="2800" dirty="0" smtClean="0">
                <a:latin typeface="Cambria" pitchFamily="18" charset="0"/>
              </a:rPr>
              <a:t>Důraz na odklon od normativnosti a spekulativnosti směrem k empiricko-analytický přístupům  </a:t>
            </a:r>
          </a:p>
          <a:p>
            <a:pPr eaLnBrk="1" hangingPunct="1"/>
            <a:endParaRPr lang="cs-CZ" sz="28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Cambria" pitchFamily="18" charset="0"/>
              </a:rPr>
              <a:t>Hlavní disciplíny politologie I.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sz="2800" b="1" dirty="0" smtClean="0">
                <a:latin typeface="Cambria" pitchFamily="18" charset="0"/>
              </a:rPr>
              <a:t>Politická teorie, polit. filosofie </a:t>
            </a:r>
            <a:r>
              <a:rPr lang="cs-CZ" sz="2400" dirty="0" smtClean="0">
                <a:latin typeface="Cambria" pitchFamily="18" charset="0"/>
              </a:rPr>
              <a:t>– dějiny polit. myšlení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sz="2800" b="1" dirty="0" smtClean="0">
                <a:latin typeface="Cambria" pitchFamily="18" charset="0"/>
              </a:rPr>
              <a:t>Politické instituce a systémy </a:t>
            </a:r>
            <a:r>
              <a:rPr lang="cs-CZ" sz="2400" dirty="0" smtClean="0">
                <a:latin typeface="Cambria" pitchFamily="18" charset="0"/>
              </a:rPr>
              <a:t>– studium ústav, forem vlády, veřejné správy, </a:t>
            </a:r>
            <a:r>
              <a:rPr lang="cs-CZ" sz="2400" dirty="0" err="1" smtClean="0">
                <a:latin typeface="Cambria" pitchFamily="18" charset="0"/>
              </a:rPr>
              <a:t>ek</a:t>
            </a:r>
            <a:r>
              <a:rPr lang="cs-CZ" sz="2400" dirty="0" smtClean="0">
                <a:latin typeface="Cambria" pitchFamily="18" charset="0"/>
              </a:rPr>
              <a:t>. a sociálních </a:t>
            </a:r>
            <a:r>
              <a:rPr lang="cs-CZ" sz="2400" dirty="0" err="1" smtClean="0">
                <a:latin typeface="Cambria" pitchFamily="18" charset="0"/>
              </a:rPr>
              <a:t>fcí</a:t>
            </a:r>
            <a:r>
              <a:rPr lang="cs-CZ" sz="2400" dirty="0" smtClean="0">
                <a:latin typeface="Cambria" pitchFamily="18" charset="0"/>
              </a:rPr>
              <a:t> vlády, komparace polit. institucí a systémů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sz="2800" b="1" dirty="0" smtClean="0">
                <a:latin typeface="Cambria" pitchFamily="18" charset="0"/>
              </a:rPr>
              <a:t>Studium polit. stran, zájmových skupin a veřejného mínění </a:t>
            </a:r>
            <a:r>
              <a:rPr lang="cs-CZ" sz="2400" dirty="0" smtClean="0">
                <a:latin typeface="Cambria" pitchFamily="18" charset="0"/>
              </a:rPr>
              <a:t>(označuje se někdy jako polit. sociologie)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sz="2400" dirty="0" smtClean="0">
                <a:latin typeface="Cambria" pitchFamily="18" charset="0"/>
              </a:rPr>
              <a:t>Dnes již samostatný obor:</a:t>
            </a:r>
            <a:r>
              <a:rPr lang="cs-CZ" sz="2800" b="1" dirty="0" smtClean="0">
                <a:latin typeface="Cambria" pitchFamily="18" charset="0"/>
              </a:rPr>
              <a:t> Mezinárodní vztahy </a:t>
            </a:r>
            <a:r>
              <a:rPr lang="cs-CZ" sz="2400" dirty="0" smtClean="0">
                <a:latin typeface="Cambria" pitchFamily="18" charset="0"/>
              </a:rPr>
              <a:t>– studium mezinárodních organizací, mezinárodní politiky a mezinárodního práva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Cambria" pitchFamily="18" charset="0"/>
              </a:rPr>
              <a:t>Alternativní dělení politologických sub-disciplín (zejména USA):</a:t>
            </a:r>
          </a:p>
          <a:p>
            <a:r>
              <a:rPr lang="cs-CZ" b="1" dirty="0" smtClean="0">
                <a:latin typeface="Cambria" pitchFamily="18" charset="0"/>
              </a:rPr>
              <a:t>Srovnávací politika </a:t>
            </a:r>
            <a:r>
              <a:rPr lang="cs-CZ" dirty="0" smtClean="0">
                <a:latin typeface="Cambria" pitchFamily="18" charset="0"/>
              </a:rPr>
              <a:t>(vč. areálových studií)</a:t>
            </a:r>
          </a:p>
          <a:p>
            <a:r>
              <a:rPr lang="cs-CZ" b="1" dirty="0" smtClean="0">
                <a:latin typeface="Cambria" pitchFamily="18" charset="0"/>
              </a:rPr>
              <a:t>Mezinárodní vztahy</a:t>
            </a:r>
          </a:p>
          <a:p>
            <a:r>
              <a:rPr lang="cs-CZ" b="1" dirty="0" smtClean="0">
                <a:latin typeface="Cambria" pitchFamily="18" charset="0"/>
              </a:rPr>
              <a:t>Politická filosofie</a:t>
            </a:r>
          </a:p>
          <a:p>
            <a:r>
              <a:rPr lang="cs-CZ" b="1" dirty="0" smtClean="0">
                <a:latin typeface="Cambria" pitchFamily="18" charset="0"/>
              </a:rPr>
              <a:t>Veřejná správa</a:t>
            </a:r>
          </a:p>
          <a:p>
            <a:r>
              <a:rPr lang="cs-CZ" b="1" dirty="0" smtClean="0">
                <a:latin typeface="Cambria" pitchFamily="18" charset="0"/>
              </a:rPr>
              <a:t>Veřejné právo</a:t>
            </a:r>
            <a:endParaRPr lang="cs-CZ" b="1" dirty="0">
              <a:latin typeface="Cambria" pitchFamily="18" charset="0"/>
            </a:endParaRP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i="0" u="none" strike="noStrike" kern="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Hlavní disciplíny politologie II.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66FF33"/>
                </a:solidFill>
                <a:latin typeface="Cambria" pitchFamily="18" charset="0"/>
              </a:rPr>
              <a:t>Politologie v mezinárodním kontextu</a:t>
            </a:r>
            <a:endParaRPr lang="cs-CZ" sz="4000" dirty="0">
              <a:solidFill>
                <a:srgbClr val="66FF33"/>
              </a:solidFill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European Consortium for Political Research</a:t>
            </a:r>
            <a:r>
              <a:rPr lang="cs-CZ" dirty="0" smtClean="0">
                <a:latin typeface="Cambria" pitchFamily="18" charset="0"/>
              </a:rPr>
              <a:t> (ECPR) - </a:t>
            </a:r>
            <a:r>
              <a:rPr lang="cs-CZ" dirty="0" smtClean="0">
                <a:latin typeface="Cambria" pitchFamily="18" charset="0"/>
                <a:hlinkClick r:id="rId2"/>
              </a:rPr>
              <a:t>www.</a:t>
            </a:r>
            <a:r>
              <a:rPr lang="cs-CZ" dirty="0" err="1" smtClean="0">
                <a:latin typeface="Cambria" pitchFamily="18" charset="0"/>
                <a:hlinkClick r:id="rId2"/>
              </a:rPr>
              <a:t>ecprnet.eu</a:t>
            </a:r>
            <a:r>
              <a:rPr lang="cs-CZ" dirty="0" smtClean="0">
                <a:latin typeface="Cambria" pitchFamily="18" charset="0"/>
                <a:hlinkClick r:id="rId2"/>
              </a:rPr>
              <a:t>/</a:t>
            </a:r>
            <a:endParaRPr lang="cs-CZ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American Political Science Association</a:t>
            </a:r>
            <a:r>
              <a:rPr lang="cs-CZ" dirty="0" smtClean="0">
                <a:latin typeface="Cambria" pitchFamily="18" charset="0"/>
              </a:rPr>
              <a:t> (APSA) - </a:t>
            </a:r>
            <a:r>
              <a:rPr lang="cs-CZ" dirty="0" smtClean="0">
                <a:latin typeface="Cambria" pitchFamily="18" charset="0"/>
                <a:hlinkClick r:id="rId3"/>
              </a:rPr>
              <a:t>www.</a:t>
            </a:r>
            <a:r>
              <a:rPr lang="cs-CZ" dirty="0" err="1" smtClean="0">
                <a:latin typeface="Cambria" pitchFamily="18" charset="0"/>
                <a:hlinkClick r:id="rId3"/>
              </a:rPr>
              <a:t>apsanet.org</a:t>
            </a:r>
            <a:r>
              <a:rPr lang="cs-CZ" dirty="0" smtClean="0">
                <a:latin typeface="Cambria" pitchFamily="18" charset="0"/>
                <a:hlinkClick r:id="rId3"/>
              </a:rPr>
              <a:t>/</a:t>
            </a:r>
            <a:endParaRPr lang="cs-CZ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International Political Science Association (IPSA)</a:t>
            </a:r>
            <a:r>
              <a:rPr lang="cs-CZ" dirty="0" smtClean="0">
                <a:latin typeface="Cambria" pitchFamily="18" charset="0"/>
              </a:rPr>
              <a:t> - </a:t>
            </a:r>
            <a:r>
              <a:rPr lang="cs-CZ" dirty="0" smtClean="0">
                <a:latin typeface="Cambria" pitchFamily="18" charset="0"/>
                <a:hlinkClick r:id="rId4"/>
              </a:rPr>
              <a:t>www.</a:t>
            </a:r>
            <a:r>
              <a:rPr lang="cs-CZ" dirty="0" err="1" smtClean="0">
                <a:latin typeface="Cambria" pitchFamily="18" charset="0"/>
                <a:hlinkClick r:id="rId4"/>
              </a:rPr>
              <a:t>ipsa.org</a:t>
            </a:r>
            <a:r>
              <a:rPr lang="cs-CZ" dirty="0" smtClean="0">
                <a:latin typeface="Cambria" pitchFamily="18" charset="0"/>
                <a:hlinkClick r:id="rId4"/>
              </a:rPr>
              <a:t>/</a:t>
            </a:r>
            <a:endParaRPr lang="cs-CZ" dirty="0" smtClean="0">
              <a:latin typeface="Cambria" pitchFamily="18" charset="0"/>
            </a:endParaRPr>
          </a:p>
          <a:p>
            <a:r>
              <a:rPr lang="fr-FR" dirty="0" smtClean="0">
                <a:latin typeface="Cambria" pitchFamily="18" charset="0"/>
              </a:rPr>
              <a:t>Central European Political Science Association (CEPSA)</a:t>
            </a:r>
            <a:r>
              <a:rPr lang="cs-CZ" dirty="0" smtClean="0">
                <a:latin typeface="Cambria" pitchFamily="18" charset="0"/>
              </a:rPr>
              <a:t> – </a:t>
            </a:r>
            <a:r>
              <a:rPr lang="cs-CZ" dirty="0" smtClean="0">
                <a:latin typeface="Cambria" pitchFamily="18" charset="0"/>
                <a:hlinkClick r:id="rId5"/>
              </a:rPr>
              <a:t>www.</a:t>
            </a:r>
            <a:r>
              <a:rPr lang="cs-CZ" dirty="0" err="1" smtClean="0">
                <a:latin typeface="Cambria" pitchFamily="18" charset="0"/>
                <a:hlinkClick r:id="rId5"/>
              </a:rPr>
              <a:t>cepsa.cz</a:t>
            </a:r>
            <a:endParaRPr lang="cs-CZ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66FF33"/>
                </a:solidFill>
                <a:latin typeface="Cambria" pitchFamily="18" charset="0"/>
              </a:rPr>
              <a:t>Prestižní politologické časopisy</a:t>
            </a:r>
            <a:endParaRPr lang="cs-CZ" sz="4000" dirty="0">
              <a:solidFill>
                <a:srgbClr val="66FF33"/>
              </a:solidFill>
              <a:latin typeface="Cambria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9332371"/>
              </p:ext>
            </p:extLst>
          </p:nvPr>
        </p:nvGraphicFramePr>
        <p:xfrm>
          <a:off x="467544" y="1166813"/>
          <a:ext cx="8280919" cy="4782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795"/>
                <a:gridCol w="3074354"/>
                <a:gridCol w="743795"/>
                <a:gridCol w="743795"/>
                <a:gridCol w="743795"/>
                <a:gridCol w="743795"/>
                <a:gridCol w="743795"/>
                <a:gridCol w="743795"/>
              </a:tblGrid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Rank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Title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Type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SJR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SJR Quartile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H index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Country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Administrative Science Quarterly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10,565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137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Political Analysis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7,155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45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American Political Science Review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6,112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127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Journal of Public Administration Research and Theory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5,4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73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Handbook of Public Economics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book serie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5,111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15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Netherlands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American Journal of Political Science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5,101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114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7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Journal of Personality and Social Psychology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5,04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271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Annual Review of Sociology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4,743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121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American Sociological Review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4,644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141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10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International Security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4,424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79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Annual Review of Political Science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book serie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4,281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69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12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American Journal of Sociology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4,096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130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International Organization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3,67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106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 of Service Research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3,06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64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World Politics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2,959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80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16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 of Peace Research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2,859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68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17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European Journal of Political Research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2,791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62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Comparative Political Studies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2,77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69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Leadership Quarterly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2,77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98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20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 of Politics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2,753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82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Journal of Experimental Social Psychology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2,598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95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22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New Media and Society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2,592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61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Public Administration Review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2,53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88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Accounting, Organizations and Society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2,515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90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 of Conflict Resolution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2,51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78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26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British Journal of Political Science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2,505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63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27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European Journal of International Relations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2,503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61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Gender and Society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2,461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67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States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 of Organizational Behavior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2,412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119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United Kingdom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2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30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Security Studies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journal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2,346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Q1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33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United </a:t>
                      </a:r>
                      <a:r>
                        <a:rPr lang="cs-CZ" sz="900" u="none" strike="noStrike" dirty="0" err="1">
                          <a:effectLst/>
                        </a:rPr>
                        <a:t>Kingdom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588" marR="8588" marT="858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106" y="6097860"/>
            <a:ext cx="4629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66FF33"/>
                </a:solidFill>
                <a:latin typeface="Cambria" pitchFamily="18" charset="0"/>
              </a:rPr>
              <a:t>Česká politologie</a:t>
            </a:r>
            <a:endParaRPr lang="cs-CZ" sz="4000" dirty="0">
              <a:solidFill>
                <a:srgbClr val="66FF33"/>
              </a:solidFill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Pracoviště: FF UK, FSV UK, FSS MU, FF UP, FF UHK, …</a:t>
            </a:r>
          </a:p>
          <a:p>
            <a:r>
              <a:rPr lang="cs-CZ" dirty="0" smtClean="0">
                <a:latin typeface="Cambria" pitchFamily="18" charset="0"/>
              </a:rPr>
              <a:t>Asociace: Česká společnost pro politické vědy (</a:t>
            </a:r>
            <a:r>
              <a:rPr lang="cs-CZ" dirty="0" smtClean="0">
                <a:latin typeface="Cambria" pitchFamily="18" charset="0"/>
                <a:hlinkClick r:id="rId2"/>
              </a:rPr>
              <a:t>http://www.</a:t>
            </a:r>
            <a:r>
              <a:rPr lang="cs-CZ" dirty="0" err="1" smtClean="0">
                <a:latin typeface="Cambria" pitchFamily="18" charset="0"/>
                <a:hlinkClick r:id="rId2"/>
              </a:rPr>
              <a:t>cspv.cz</a:t>
            </a:r>
            <a:r>
              <a:rPr lang="cs-CZ" dirty="0" smtClean="0">
                <a:latin typeface="Cambria" pitchFamily="18" charset="0"/>
                <a:hlinkClick r:id="rId2"/>
              </a:rPr>
              <a:t>/</a:t>
            </a:r>
            <a:r>
              <a:rPr lang="cs-CZ" dirty="0" smtClean="0">
                <a:latin typeface="Cambria" pitchFamily="18" charset="0"/>
              </a:rPr>
              <a:t>)</a:t>
            </a:r>
          </a:p>
          <a:p>
            <a:r>
              <a:rPr lang="cs-CZ" dirty="0" smtClean="0">
                <a:latin typeface="Cambria" pitchFamily="18" charset="0"/>
              </a:rPr>
              <a:t>Časopisy: Politologická revue, Mezinárodní vztahy, Mezinárodní politika, Politologický časopis, Středoevropské politické studie</a:t>
            </a:r>
            <a:endParaRPr lang="cs-CZ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1728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66FF33"/>
                </a:solidFill>
                <a:latin typeface="Cambria" pitchFamily="18" charset="0"/>
              </a:rPr>
              <a:t>Doporučená literatura</a:t>
            </a:r>
            <a:endParaRPr lang="cs-CZ" sz="4000" dirty="0">
              <a:solidFill>
                <a:srgbClr val="66FF33"/>
              </a:solidFill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Cambria" pitchFamily="18" charset="0"/>
              </a:rPr>
              <a:t>Schmitt</a:t>
            </a:r>
            <a:r>
              <a:rPr lang="cs-CZ" dirty="0" smtClean="0">
                <a:latin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</a:rPr>
              <a:t>Carl</a:t>
            </a:r>
            <a:r>
              <a:rPr lang="cs-CZ" dirty="0" smtClean="0">
                <a:latin typeface="Cambria" pitchFamily="18" charset="0"/>
              </a:rPr>
              <a:t>. 2007. </a:t>
            </a:r>
            <a:r>
              <a:rPr lang="cs-CZ" i="1" dirty="0" smtClean="0">
                <a:latin typeface="Cambria" pitchFamily="18" charset="0"/>
              </a:rPr>
              <a:t>Pojem </a:t>
            </a:r>
            <a:r>
              <a:rPr lang="cs-CZ" i="1" dirty="0" err="1" smtClean="0">
                <a:latin typeface="Cambria" pitchFamily="18" charset="0"/>
              </a:rPr>
              <a:t>politična</a:t>
            </a:r>
            <a:r>
              <a:rPr lang="cs-CZ" dirty="0" smtClean="0">
                <a:latin typeface="Cambria" pitchFamily="18" charset="0"/>
              </a:rPr>
              <a:t>. Praha: </a:t>
            </a:r>
            <a:r>
              <a:rPr lang="cs-CZ" dirty="0" err="1" smtClean="0">
                <a:latin typeface="Cambria" pitchFamily="18" charset="0"/>
              </a:rPr>
              <a:t>Oikoymenh</a:t>
            </a:r>
            <a:r>
              <a:rPr lang="cs-CZ" dirty="0" smtClean="0">
                <a:latin typeface="Cambria" pitchFamily="18" charset="0"/>
              </a:rPr>
              <a:t>.</a:t>
            </a:r>
          </a:p>
          <a:p>
            <a:r>
              <a:rPr lang="cs-CZ" dirty="0" err="1" smtClean="0">
                <a:latin typeface="Cambria" pitchFamily="18" charset="0"/>
              </a:rPr>
              <a:t>Berg</a:t>
            </a:r>
            <a:r>
              <a:rPr lang="cs-CZ" dirty="0" smtClean="0">
                <a:latin typeface="Cambria" pitchFamily="18" charset="0"/>
              </a:rPr>
              <a:t>-</a:t>
            </a:r>
            <a:r>
              <a:rPr lang="cs-CZ" dirty="0" err="1" smtClean="0">
                <a:latin typeface="Cambria" pitchFamily="18" charset="0"/>
              </a:rPr>
              <a:t>Schlosser</a:t>
            </a:r>
            <a:r>
              <a:rPr lang="cs-CZ" dirty="0" smtClean="0">
                <a:latin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</a:rPr>
              <a:t>Dirk</a:t>
            </a:r>
            <a:r>
              <a:rPr lang="cs-CZ" dirty="0" smtClean="0">
                <a:latin typeface="Cambria" pitchFamily="18" charset="0"/>
              </a:rPr>
              <a:t>. </a:t>
            </a:r>
            <a:r>
              <a:rPr lang="cs-CZ" dirty="0" err="1" smtClean="0">
                <a:latin typeface="Cambria" pitchFamily="18" charset="0"/>
              </a:rPr>
              <a:t>Stammen</a:t>
            </a:r>
            <a:r>
              <a:rPr lang="cs-CZ" dirty="0" smtClean="0">
                <a:latin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</a:rPr>
              <a:t>Theo</a:t>
            </a:r>
            <a:r>
              <a:rPr lang="cs-CZ" dirty="0" smtClean="0">
                <a:latin typeface="Cambria" pitchFamily="18" charset="0"/>
              </a:rPr>
              <a:t>. 2000. </a:t>
            </a:r>
            <a:r>
              <a:rPr lang="cs-CZ" i="1" dirty="0" smtClean="0">
                <a:latin typeface="Cambria" pitchFamily="18" charset="0"/>
              </a:rPr>
              <a:t>Úvod do politické vědy</a:t>
            </a:r>
            <a:r>
              <a:rPr lang="cs-CZ" dirty="0" smtClean="0">
                <a:latin typeface="Cambria" pitchFamily="18" charset="0"/>
              </a:rPr>
              <a:t>. Praha: ISE.</a:t>
            </a:r>
          </a:p>
          <a:p>
            <a:r>
              <a:rPr lang="cs-CZ" dirty="0" err="1" smtClean="0">
                <a:latin typeface="Cambria" pitchFamily="18" charset="0"/>
              </a:rPr>
              <a:t>Heywood</a:t>
            </a:r>
            <a:r>
              <a:rPr lang="cs-CZ" dirty="0" smtClean="0">
                <a:latin typeface="Cambria" pitchFamily="18" charset="0"/>
              </a:rPr>
              <a:t>, </a:t>
            </a:r>
            <a:r>
              <a:rPr lang="cs-CZ" dirty="0" err="1" smtClean="0">
                <a:latin typeface="Cambria" pitchFamily="18" charset="0"/>
              </a:rPr>
              <a:t>Andrew</a:t>
            </a:r>
            <a:r>
              <a:rPr lang="cs-CZ" dirty="0" smtClean="0">
                <a:latin typeface="Cambria" pitchFamily="18" charset="0"/>
              </a:rPr>
              <a:t>. 2004. </a:t>
            </a:r>
            <a:r>
              <a:rPr lang="cs-CZ" i="1" dirty="0" smtClean="0">
                <a:latin typeface="Cambria" pitchFamily="18" charset="0"/>
              </a:rPr>
              <a:t>Politologie</a:t>
            </a:r>
            <a:r>
              <a:rPr lang="cs-CZ" dirty="0" smtClean="0">
                <a:latin typeface="Cambria" pitchFamily="18" charset="0"/>
              </a:rPr>
              <a:t>. Praha: </a:t>
            </a:r>
            <a:r>
              <a:rPr lang="cs-CZ" dirty="0" err="1" smtClean="0">
                <a:latin typeface="Cambria" pitchFamily="18" charset="0"/>
              </a:rPr>
              <a:t>Eurolex</a:t>
            </a:r>
            <a:r>
              <a:rPr lang="cs-CZ" dirty="0" smtClean="0">
                <a:latin typeface="Cambria" pitchFamily="18" charset="0"/>
              </a:rPr>
              <a:t> Bohemia.</a:t>
            </a:r>
          </a:p>
          <a:p>
            <a:r>
              <a:rPr lang="cs-CZ" dirty="0" smtClean="0">
                <a:latin typeface="Cambria" pitchFamily="18" charset="0"/>
              </a:rPr>
              <a:t>Weber, Max. 1997. </a:t>
            </a:r>
            <a:r>
              <a:rPr lang="cs-CZ" i="1" dirty="0" smtClean="0">
                <a:latin typeface="Cambria" pitchFamily="18" charset="0"/>
              </a:rPr>
              <a:t>Autorita, etika a společnost</a:t>
            </a:r>
            <a:r>
              <a:rPr lang="cs-CZ" dirty="0" smtClean="0">
                <a:latin typeface="Cambria" pitchFamily="18" charset="0"/>
              </a:rPr>
              <a:t>. Praha: Mladá fronta.</a:t>
            </a:r>
          </a:p>
        </p:txBody>
      </p:sp>
    </p:spTree>
    <p:extLst>
      <p:ext uri="{BB962C8B-B14F-4D97-AF65-F5344CB8AC3E}">
        <p14:creationId xmlns:p14="http://schemas.microsoft.com/office/powerpoint/2010/main" xmlns="" val="110952711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772400" cy="2952750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Politika </a:t>
            </a:r>
            <a:r>
              <a:rPr lang="pl-PL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jako předmět studia politologie</a:t>
            </a:r>
            <a:endParaRPr lang="cs-CZ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Obecná definice politiky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cs-CZ" altLang="cs-CZ" sz="4000" smtClean="0"/>
          </a:p>
          <a:p>
            <a:pPr algn="ctr" eaLnBrk="1" hangingPunct="1">
              <a:buFontTx/>
              <a:buNone/>
            </a:pPr>
            <a:r>
              <a:rPr lang="cs-CZ" altLang="cs-CZ" sz="4000" smtClean="0"/>
              <a:t>Činnost spjatá s </a:t>
            </a:r>
            <a:r>
              <a:rPr lang="cs-CZ" altLang="cs-CZ" sz="4000" smtClean="0">
                <a:solidFill>
                  <a:srgbClr val="FF0000"/>
                </a:solidFill>
              </a:rPr>
              <a:t>řízením a koordinací konfliktů a se spoluprácí</a:t>
            </a:r>
            <a:r>
              <a:rPr lang="cs-CZ" altLang="cs-CZ" sz="4000" smtClean="0"/>
              <a:t> v moderní společnosti (+ řešení vyvstalých </a:t>
            </a:r>
            <a:r>
              <a:rPr lang="cs-CZ" altLang="cs-CZ" sz="4000" smtClean="0">
                <a:solidFill>
                  <a:srgbClr val="FF0000"/>
                </a:solidFill>
              </a:rPr>
              <a:t>sporů</a:t>
            </a:r>
            <a:r>
              <a:rPr lang="cs-CZ" altLang="cs-CZ" sz="4000" smtClean="0"/>
              <a:t>)</a:t>
            </a:r>
            <a:br>
              <a:rPr lang="cs-CZ" altLang="cs-CZ" sz="4000" smtClean="0"/>
            </a:br>
            <a:endParaRPr lang="cs-CZ" altLang="cs-CZ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dirty="0">
                <a:latin typeface="Cambria" pitchFamily="18" charset="0"/>
              </a:rPr>
              <a:t>Neujasněná </a:t>
            </a:r>
            <a:r>
              <a:rPr lang="cs-CZ" sz="2800" b="1" dirty="0">
                <a:latin typeface="Cambria" pitchFamily="18" charset="0"/>
              </a:rPr>
              <a:t>terminologie</a:t>
            </a:r>
            <a:r>
              <a:rPr lang="cs-CZ" sz="2800" dirty="0">
                <a:latin typeface="Cambria" pitchFamily="18" charset="0"/>
              </a:rPr>
              <a:t> </a:t>
            </a:r>
            <a:r>
              <a:rPr lang="cs-CZ" sz="2800" dirty="0" smtClean="0">
                <a:latin typeface="Cambria" pitchFamily="18" charset="0"/>
              </a:rPr>
              <a:t>(nejen) v </a:t>
            </a:r>
            <a:r>
              <a:rPr lang="cs-CZ" sz="2800" dirty="0">
                <a:latin typeface="Cambria" pitchFamily="18" charset="0"/>
              </a:rPr>
              <a:t>češtině: </a:t>
            </a:r>
          </a:p>
          <a:p>
            <a:pPr marL="0" indent="0">
              <a:buNone/>
            </a:pPr>
            <a:r>
              <a:rPr lang="cs-CZ" sz="2800" i="1" dirty="0" smtClean="0">
                <a:latin typeface="Cambria" pitchFamily="18" charset="0"/>
              </a:rPr>
              <a:t>věda </a:t>
            </a:r>
            <a:r>
              <a:rPr lang="cs-CZ" sz="2800" i="1" dirty="0">
                <a:latin typeface="Cambria" pitchFamily="18" charset="0"/>
              </a:rPr>
              <a:t>o </a:t>
            </a:r>
            <a:r>
              <a:rPr lang="cs-CZ" sz="2800" i="1" dirty="0" smtClean="0">
                <a:latin typeface="Cambria" pitchFamily="18" charset="0"/>
              </a:rPr>
              <a:t>politice - politologie </a:t>
            </a:r>
            <a:r>
              <a:rPr lang="cs-CZ" sz="2800" i="1" dirty="0">
                <a:latin typeface="Cambria" pitchFamily="18" charset="0"/>
              </a:rPr>
              <a:t>– politická věda </a:t>
            </a:r>
            <a:r>
              <a:rPr lang="cs-CZ" sz="2800" i="1" dirty="0" smtClean="0">
                <a:latin typeface="Cambria" pitchFamily="18" charset="0"/>
              </a:rPr>
              <a:t>- politické vědy</a:t>
            </a:r>
            <a:endParaRPr lang="cs-CZ" sz="2800" i="1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latin typeface="Cambria" pitchFamily="18" charset="0"/>
              </a:rPr>
              <a:t>Politologie - „</a:t>
            </a:r>
            <a:r>
              <a:rPr lang="cs-CZ" sz="2800" b="1" dirty="0">
                <a:latin typeface="Cambria" pitchFamily="18" charset="0"/>
              </a:rPr>
              <a:t>polis“</a:t>
            </a:r>
            <a:r>
              <a:rPr lang="cs-CZ" sz="2800" dirty="0">
                <a:latin typeface="Cambria" pitchFamily="18" charset="0"/>
              </a:rPr>
              <a:t> </a:t>
            </a:r>
            <a:r>
              <a:rPr lang="cs-CZ" sz="2800" dirty="0" smtClean="0">
                <a:latin typeface="Cambria" pitchFamily="18" charset="0"/>
              </a:rPr>
              <a:t>(obec či řecký </a:t>
            </a:r>
            <a:r>
              <a:rPr lang="cs-CZ" sz="2800" dirty="0">
                <a:latin typeface="Cambria" pitchFamily="18" charset="0"/>
              </a:rPr>
              <a:t>městský </a:t>
            </a:r>
            <a:r>
              <a:rPr lang="cs-CZ" sz="2800" dirty="0" smtClean="0">
                <a:latin typeface="Cambria" pitchFamily="18" charset="0"/>
              </a:rPr>
              <a:t>stát) + „</a:t>
            </a:r>
            <a:r>
              <a:rPr lang="cs-CZ" sz="2800" b="1" dirty="0" smtClean="0">
                <a:latin typeface="Cambria" pitchFamily="18" charset="0"/>
              </a:rPr>
              <a:t>logos</a:t>
            </a:r>
            <a:r>
              <a:rPr lang="cs-CZ" sz="2800" dirty="0" smtClean="0">
                <a:latin typeface="Cambria" pitchFamily="18" charset="0"/>
              </a:rPr>
              <a:t>“ (rozum, slovo) ALE správně: „</a:t>
            </a:r>
            <a:r>
              <a:rPr lang="cs-CZ" sz="2800" b="1" dirty="0" err="1" smtClean="0">
                <a:latin typeface="Cambria" pitchFamily="18" charset="0"/>
              </a:rPr>
              <a:t>politikos</a:t>
            </a:r>
            <a:r>
              <a:rPr lang="cs-CZ" sz="2800" dirty="0" smtClean="0">
                <a:latin typeface="Cambria" pitchFamily="18" charset="0"/>
              </a:rPr>
              <a:t>“ (občanský, ústavní, veřejný) + „</a:t>
            </a:r>
            <a:r>
              <a:rPr lang="cs-CZ" sz="2800" b="1" dirty="0" smtClean="0">
                <a:latin typeface="Cambria" pitchFamily="18" charset="0"/>
              </a:rPr>
              <a:t>logos</a:t>
            </a:r>
            <a:r>
              <a:rPr lang="cs-CZ" sz="2800" dirty="0" smtClean="0">
                <a:latin typeface="Cambria" pitchFamily="18" charset="0"/>
              </a:rPr>
              <a:t>“ NEBO „</a:t>
            </a:r>
            <a:r>
              <a:rPr lang="cs-CZ" sz="2800" b="1" dirty="0" smtClean="0">
                <a:latin typeface="Cambria" pitchFamily="18" charset="0"/>
              </a:rPr>
              <a:t>epistémé</a:t>
            </a:r>
            <a:r>
              <a:rPr lang="cs-CZ" sz="2800" dirty="0" smtClean="0">
                <a:latin typeface="Cambria" pitchFamily="18" charset="0"/>
              </a:rPr>
              <a:t> </a:t>
            </a:r>
            <a:r>
              <a:rPr lang="cs-CZ" sz="2800" b="1" dirty="0" err="1" smtClean="0">
                <a:latin typeface="Cambria" pitchFamily="18" charset="0"/>
              </a:rPr>
              <a:t>politiké</a:t>
            </a:r>
            <a:r>
              <a:rPr lang="cs-CZ" sz="2800" dirty="0" smtClean="0">
                <a:latin typeface="Cambria" pitchFamily="18" charset="0"/>
              </a:rPr>
              <a:t>“ (znalost či věda o veřejných věcech – </a:t>
            </a:r>
            <a:r>
              <a:rPr lang="cs-CZ" sz="2800" dirty="0" err="1">
                <a:latin typeface="Cambria" pitchFamily="18" charset="0"/>
              </a:rPr>
              <a:t>A</a:t>
            </a:r>
            <a:r>
              <a:rPr lang="cs-CZ" sz="2800" dirty="0" err="1" smtClean="0">
                <a:latin typeface="Cambria" pitchFamily="18" charset="0"/>
              </a:rPr>
              <a:t>ristotelés</a:t>
            </a:r>
            <a:r>
              <a:rPr lang="cs-CZ" sz="2800" dirty="0" smtClean="0">
                <a:latin typeface="Cambria" pitchFamily="18" charset="0"/>
              </a:rPr>
              <a:t>)</a:t>
            </a:r>
            <a:endParaRPr lang="cs-CZ" sz="2800" u="sng" dirty="0">
              <a:latin typeface="Cambria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latin typeface="Cambria" pitchFamily="18" charset="0"/>
              </a:rPr>
              <a:t>Zahraničí: </a:t>
            </a:r>
            <a:r>
              <a:rPr lang="cs-CZ" sz="2800" i="1" dirty="0" err="1">
                <a:latin typeface="Cambria" pitchFamily="18" charset="0"/>
              </a:rPr>
              <a:t>political</a:t>
            </a:r>
            <a:r>
              <a:rPr lang="cs-CZ" sz="2800" i="1" dirty="0">
                <a:latin typeface="Cambria" pitchFamily="18" charset="0"/>
              </a:rPr>
              <a:t> science, la science </a:t>
            </a:r>
            <a:r>
              <a:rPr lang="cs-CZ" sz="2800" i="1" dirty="0" err="1">
                <a:latin typeface="Cambria" pitchFamily="18" charset="0"/>
              </a:rPr>
              <a:t>politique</a:t>
            </a:r>
            <a:r>
              <a:rPr lang="cs-CZ" sz="2800" i="1" dirty="0">
                <a:latin typeface="Cambria" pitchFamily="18" charset="0"/>
              </a:rPr>
              <a:t>, </a:t>
            </a:r>
            <a:r>
              <a:rPr lang="cs-CZ" sz="2800" i="1" dirty="0" err="1" smtClean="0">
                <a:latin typeface="Cambria" pitchFamily="18" charset="0"/>
              </a:rPr>
              <a:t>Politikwissenschaft</a:t>
            </a:r>
            <a:endParaRPr lang="cs-CZ" sz="2800" i="1" dirty="0"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Terminologie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Pokusy o systematické vymezení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1. Politika jako </a:t>
            </a:r>
            <a:r>
              <a:rPr lang="cs-CZ" altLang="cs-CZ" b="1" smtClean="0">
                <a:solidFill>
                  <a:srgbClr val="FF0000"/>
                </a:solidFill>
              </a:rPr>
              <a:t>vláda státu </a:t>
            </a:r>
            <a:r>
              <a:rPr lang="cs-CZ" altLang="cs-CZ" smtClean="0"/>
              <a:t>(instituce a mechanismy)</a:t>
            </a:r>
            <a:endParaRPr lang="cs-CZ" altLang="cs-CZ" b="1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mtClean="0"/>
              <a:t>2. Politika jako „</a:t>
            </a:r>
            <a:r>
              <a:rPr lang="cs-CZ" altLang="cs-CZ" b="1" smtClean="0">
                <a:solidFill>
                  <a:srgbClr val="FF0000"/>
                </a:solidFill>
              </a:rPr>
              <a:t>věci veřejné</a:t>
            </a:r>
            <a:r>
              <a:rPr lang="cs-CZ" altLang="cs-CZ" smtClean="0"/>
              <a:t>“ (</a:t>
            </a:r>
            <a:r>
              <a:rPr lang="cs-CZ" altLang="cs-CZ" i="1" smtClean="0"/>
              <a:t>res publicae</a:t>
            </a:r>
            <a:r>
              <a:rPr lang="cs-CZ" altLang="cs-CZ" smtClean="0"/>
              <a:t>) – včetně občanské společnosti</a:t>
            </a:r>
          </a:p>
          <a:p>
            <a:pPr eaLnBrk="1" hangingPunct="1"/>
            <a:r>
              <a:rPr lang="cs-CZ" altLang="cs-CZ" smtClean="0"/>
              <a:t>3. Politika jako hledání </a:t>
            </a:r>
            <a:r>
              <a:rPr lang="cs-CZ" altLang="cs-CZ" b="1" smtClean="0">
                <a:solidFill>
                  <a:srgbClr val="FF0000"/>
                </a:solidFill>
              </a:rPr>
              <a:t>konsenzu</a:t>
            </a:r>
            <a:r>
              <a:rPr lang="cs-CZ" altLang="cs-CZ" smtClean="0"/>
              <a:t> či </a:t>
            </a:r>
            <a:r>
              <a:rPr lang="cs-CZ" altLang="cs-CZ" b="1" smtClean="0">
                <a:solidFill>
                  <a:srgbClr val="FF0000"/>
                </a:solidFill>
              </a:rPr>
              <a:t>kompromisu </a:t>
            </a:r>
          </a:p>
          <a:p>
            <a:pPr eaLnBrk="1" hangingPunct="1"/>
            <a:r>
              <a:rPr lang="cs-CZ" altLang="cs-CZ" smtClean="0"/>
              <a:t>4. Politika jako </a:t>
            </a:r>
            <a:r>
              <a:rPr lang="cs-CZ" altLang="cs-CZ" b="1" smtClean="0">
                <a:solidFill>
                  <a:srgbClr val="FF0000"/>
                </a:solidFill>
              </a:rPr>
              <a:t>střet zájmů </a:t>
            </a:r>
            <a:r>
              <a:rPr lang="cs-CZ" altLang="cs-CZ" smtClean="0"/>
              <a:t>či </a:t>
            </a:r>
            <a:r>
              <a:rPr lang="cs-CZ" altLang="cs-CZ" b="1" smtClean="0">
                <a:solidFill>
                  <a:srgbClr val="FF0000"/>
                </a:solidFill>
              </a:rPr>
              <a:t>boj (o moc).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Pojem politiky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852988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latin typeface="Cambria" pitchFamily="18" charset="0"/>
              </a:rPr>
              <a:t>Normativně-ontologický </a:t>
            </a:r>
            <a:r>
              <a:rPr lang="cs-CZ" altLang="cs-CZ" sz="2800" smtClean="0">
                <a:latin typeface="Cambria" pitchFamily="18" charset="0"/>
              </a:rPr>
              <a:t>– politické jednání orientované na hodnoty a účely</a:t>
            </a:r>
          </a:p>
          <a:p>
            <a:pPr eaLnBrk="1" hangingPunct="1"/>
            <a:r>
              <a:rPr lang="cs-CZ" altLang="cs-CZ" sz="2800" b="1" smtClean="0">
                <a:latin typeface="Cambria" pitchFamily="18" charset="0"/>
              </a:rPr>
              <a:t>Realistický </a:t>
            </a:r>
            <a:r>
              <a:rPr lang="cs-CZ" altLang="cs-CZ" sz="2800" smtClean="0">
                <a:latin typeface="Cambria" pitchFamily="18" charset="0"/>
              </a:rPr>
              <a:t>– politické jednání je faktickým problémem identickým s fenoménem moci</a:t>
            </a:r>
          </a:p>
          <a:p>
            <a:pPr eaLnBrk="1" hangingPunct="1"/>
            <a:r>
              <a:rPr lang="cs-CZ" altLang="cs-CZ" sz="2800" b="1" smtClean="0">
                <a:latin typeface="Cambria" pitchFamily="18" charset="0"/>
              </a:rPr>
              <a:t>Marxistický </a:t>
            </a:r>
            <a:r>
              <a:rPr lang="cs-CZ" altLang="cs-CZ" sz="2800" smtClean="0">
                <a:latin typeface="Cambria" pitchFamily="18" charset="0"/>
              </a:rPr>
              <a:t>– politické jednání jako odvozené od socio-ekonomických vztahů</a:t>
            </a:r>
          </a:p>
          <a:p>
            <a:pPr eaLnBrk="1" hangingPunct="1"/>
            <a:r>
              <a:rPr lang="cs-CZ" altLang="cs-CZ" sz="2800" b="1" smtClean="0">
                <a:latin typeface="Cambria" pitchFamily="18" charset="0"/>
              </a:rPr>
              <a:t>Sociálně-vědní </a:t>
            </a:r>
            <a:r>
              <a:rPr lang="cs-CZ" altLang="cs-CZ" sz="2800" smtClean="0">
                <a:latin typeface="Cambria" pitchFamily="18" charset="0"/>
              </a:rPr>
              <a:t>– politické jednání jako pozorovatelný/měřitelný fenomén</a:t>
            </a:r>
          </a:p>
          <a:p>
            <a:pPr eaLnBrk="1" hangingPunct="1"/>
            <a:r>
              <a:rPr lang="cs-CZ" altLang="cs-CZ" sz="2800" b="1" smtClean="0">
                <a:latin typeface="Cambria" pitchFamily="18" charset="0"/>
              </a:rPr>
              <a:t>Konfliktualistický – </a:t>
            </a:r>
            <a:r>
              <a:rPr lang="cs-CZ" altLang="cs-CZ" sz="2800" smtClean="0">
                <a:latin typeface="Cambria" pitchFamily="18" charset="0"/>
              </a:rPr>
              <a:t>politické jednání lze odvodit z rozlišení přítel/nepřítel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cs-CZ" b="0" dirty="0" smtClean="0"/>
              <a:t>Ke </a:t>
            </a:r>
            <a:r>
              <a:rPr lang="cs-CZ" b="0" dirty="0" err="1" smtClean="0"/>
              <a:t>konfliktualistickému</a:t>
            </a:r>
            <a:r>
              <a:rPr lang="cs-CZ" b="0" dirty="0" smtClean="0"/>
              <a:t> pojetí politiky</a:t>
            </a:r>
            <a:endParaRPr lang="cs-CZ" altLang="cs-CZ" dirty="0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45259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cs-CZ" altLang="cs-CZ" dirty="0" smtClean="0"/>
          </a:p>
          <a:p>
            <a:pPr>
              <a:buFontTx/>
              <a:buNone/>
            </a:pPr>
            <a:endParaRPr lang="cs-CZ" altLang="cs-CZ" u="sng" dirty="0" smtClean="0"/>
          </a:p>
          <a:p>
            <a:pPr>
              <a:buFontTx/>
              <a:buNone/>
            </a:pPr>
            <a:r>
              <a:rPr lang="cs-CZ" altLang="cs-CZ" u="sng" dirty="0" smtClean="0"/>
              <a:t>Přečtěte </a:t>
            </a:r>
            <a:r>
              <a:rPr lang="cs-CZ" altLang="cs-CZ" u="sng" dirty="0" smtClean="0"/>
              <a:t>text</a:t>
            </a:r>
            <a:r>
              <a:rPr lang="cs-CZ" altLang="cs-CZ" dirty="0" smtClean="0"/>
              <a:t>:</a:t>
            </a:r>
            <a:endParaRPr lang="cs-CZ" altLang="cs-CZ" dirty="0" smtClean="0"/>
          </a:p>
          <a:p>
            <a:pPr>
              <a:buFontTx/>
              <a:buNone/>
            </a:pPr>
            <a:r>
              <a:rPr lang="cs-CZ" altLang="cs-CZ" dirty="0" err="1" smtClean="0">
                <a:latin typeface="Cambria" pitchFamily="18" charset="0"/>
              </a:rPr>
              <a:t>Schmitt</a:t>
            </a:r>
            <a:r>
              <a:rPr lang="cs-CZ" altLang="cs-CZ" dirty="0" smtClean="0">
                <a:latin typeface="Cambria" pitchFamily="18" charset="0"/>
              </a:rPr>
              <a:t>, </a:t>
            </a:r>
            <a:r>
              <a:rPr lang="cs-CZ" altLang="cs-CZ" dirty="0" err="1" smtClean="0">
                <a:latin typeface="Cambria" pitchFamily="18" charset="0"/>
              </a:rPr>
              <a:t>Carl</a:t>
            </a:r>
            <a:r>
              <a:rPr lang="cs-CZ" altLang="cs-CZ" dirty="0" smtClean="0">
                <a:latin typeface="Cambria" pitchFamily="18" charset="0"/>
              </a:rPr>
              <a:t>. 2007. </a:t>
            </a:r>
            <a:r>
              <a:rPr lang="cs-CZ" altLang="cs-CZ" i="1" dirty="0" smtClean="0">
                <a:latin typeface="Cambria" pitchFamily="18" charset="0"/>
              </a:rPr>
              <a:t>Pojem </a:t>
            </a:r>
            <a:r>
              <a:rPr lang="cs-CZ" altLang="cs-CZ" i="1" dirty="0" err="1" smtClean="0">
                <a:latin typeface="Cambria" pitchFamily="18" charset="0"/>
              </a:rPr>
              <a:t>politična</a:t>
            </a:r>
            <a:r>
              <a:rPr lang="cs-CZ" altLang="cs-CZ" dirty="0" smtClean="0">
                <a:latin typeface="Cambria" pitchFamily="18" charset="0"/>
              </a:rPr>
              <a:t>. Praha: </a:t>
            </a:r>
            <a:r>
              <a:rPr lang="cs-CZ" altLang="cs-CZ" dirty="0" err="1" smtClean="0">
                <a:latin typeface="Cambria" pitchFamily="18" charset="0"/>
              </a:rPr>
              <a:t>Oikoymenh</a:t>
            </a:r>
            <a:r>
              <a:rPr lang="cs-CZ" altLang="cs-CZ" dirty="0" smtClean="0">
                <a:latin typeface="Cambria" pitchFamily="18" charset="0"/>
              </a:rPr>
              <a:t>, </a:t>
            </a:r>
            <a:r>
              <a:rPr lang="cs-CZ" dirty="0"/>
              <a:t>str. 19-45</a:t>
            </a:r>
            <a:r>
              <a:rPr lang="cs-CZ" altLang="cs-CZ" dirty="0" smtClean="0"/>
              <a:t>.</a:t>
            </a:r>
            <a:endParaRPr lang="cs-CZ" altLang="cs-CZ" dirty="0" smtClean="0"/>
          </a:p>
          <a:p>
            <a:pPr>
              <a:buFontTx/>
              <a:buNone/>
            </a:pPr>
            <a:endParaRPr lang="cs-CZ" altLang="cs-CZ" dirty="0" smtClean="0"/>
          </a:p>
          <a:p>
            <a:pPr algn="ctr">
              <a:buFontTx/>
              <a:buNone/>
            </a:pPr>
            <a:r>
              <a:rPr lang="cs-CZ" altLang="cs-CZ" dirty="0" smtClean="0"/>
              <a:t>(Dostupné v Učebních materiálech předmětu)</a:t>
            </a:r>
            <a:endParaRPr lang="cs-CZ" altLang="cs-CZ" dirty="0" smtClean="0"/>
          </a:p>
          <a:p>
            <a:pPr>
              <a:buFontTx/>
              <a:buNone/>
            </a:pPr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Trojdimenzionální chápání politiky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Mnohovrstevnatý pojem; je možné jej analyticky rozdělit na 3 dimenze</a:t>
            </a:r>
          </a:p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Polity</a:t>
            </a:r>
            <a:r>
              <a:rPr lang="cs-CZ" altLang="cs-CZ" smtClean="0"/>
              <a:t> – normativní a strukturální aspekty; statický prvek</a:t>
            </a:r>
          </a:p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Politics</a:t>
            </a:r>
            <a:r>
              <a:rPr lang="cs-CZ" altLang="cs-CZ" smtClean="0"/>
              <a:t> – střet zájmů/skupin/jednotlivců; dynamický prvek</a:t>
            </a:r>
          </a:p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Policy</a:t>
            </a:r>
            <a:r>
              <a:rPr lang="cs-CZ" altLang="cs-CZ" smtClean="0"/>
              <a:t> – obsahová/materiální dimenze; výstupy (</a:t>
            </a:r>
            <a:r>
              <a:rPr lang="cs-CZ" altLang="cs-CZ" i="1" smtClean="0"/>
              <a:t>outputs</a:t>
            </a:r>
            <a:r>
              <a:rPr lang="cs-CZ" altLang="cs-CZ" smtClean="0"/>
              <a:t>) ze systému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685800" y="1524000"/>
            <a:ext cx="8458200" cy="487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Význam pojmu politika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048000" y="2819400"/>
            <a:ext cx="3048000" cy="485775"/>
          </a:xfrm>
          <a:prstGeom prst="rightArrow">
            <a:avLst>
              <a:gd name="adj1" fmla="val 50000"/>
              <a:gd name="adj2" fmla="val 156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895600" y="4267200"/>
            <a:ext cx="3124200" cy="485775"/>
          </a:xfrm>
          <a:prstGeom prst="leftArrow">
            <a:avLst>
              <a:gd name="adj1" fmla="val 50000"/>
              <a:gd name="adj2" fmla="val 160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114800" y="2235200"/>
            <a:ext cx="1050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i="1">
                <a:latin typeface="Times New Roman" pitchFamily="18" charset="0"/>
              </a:rPr>
              <a:t>policy</a:t>
            </a:r>
            <a:endParaRPr lang="cs-CZ" altLang="cs-CZ" sz="2800">
              <a:latin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267200" y="4673600"/>
            <a:ext cx="1228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i="1">
                <a:latin typeface="Times New Roman" pitchFamily="18" charset="0"/>
              </a:rPr>
              <a:t>politics</a:t>
            </a:r>
            <a:endParaRPr lang="cs-CZ" altLang="cs-CZ" sz="2800">
              <a:latin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95400" y="3530600"/>
            <a:ext cx="1112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Times New Roman" pitchFamily="18" charset="0"/>
              </a:rPr>
              <a:t>STÁT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400800" y="3378200"/>
            <a:ext cx="2574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Times New Roman" pitchFamily="18" charset="0"/>
              </a:rPr>
              <a:t>OBČANSKÁ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Times New Roman" pitchFamily="18" charset="0"/>
              </a:rPr>
              <a:t>SPOLEČNOST</a:t>
            </a:r>
            <a:endParaRPr lang="cs-CZ" altLang="cs-CZ" sz="2400" b="1">
              <a:latin typeface="Times New Roman" pitchFamily="18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1066800" y="2209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5288" y="1630363"/>
            <a:ext cx="992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1">
                <a:latin typeface="Times New Roman" pitchFamily="18" charset="0"/>
              </a:rPr>
              <a:t>polity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Vnímání politiky v ČR: politická kultura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vnímání politiky</a:t>
            </a:r>
          </a:p>
          <a:p>
            <a:r>
              <a:rPr lang="cs-CZ" altLang="cs-CZ" smtClean="0"/>
              <a:t>česká specifika – nepolitická politika</a:t>
            </a:r>
          </a:p>
          <a:p>
            <a:r>
              <a:rPr lang="cs-CZ" altLang="cs-CZ" smtClean="0"/>
              <a:t>participace – politická vs. občanská</a:t>
            </a:r>
          </a:p>
          <a:p>
            <a:r>
              <a:rPr lang="cs-CZ" altLang="cs-CZ" smtClean="0"/>
              <a:t>Konsenzuální vs. konfliktní pojetí politiky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7709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86772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ovéPole 3"/>
          <p:cNvSpPr txBox="1">
            <a:spLocks noChangeArrowheads="1"/>
          </p:cNvSpPr>
          <p:nvPr/>
        </p:nvSpPr>
        <p:spPr bwMode="auto">
          <a:xfrm>
            <a:off x="600075" y="692150"/>
            <a:ext cx="805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Úryvky z textů českých politologů ke studentským protestům (jaro 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34" y="2204864"/>
            <a:ext cx="9189746" cy="274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152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856" y="2276872"/>
            <a:ext cx="9120222" cy="22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126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ČR: spokojenost s demokracií</a:t>
            </a:r>
            <a:endParaRPr lang="en-US" altLang="cs-CZ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949782" cy="367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latin typeface="Cambria" pitchFamily="18" charset="0"/>
              </a:rPr>
              <a:t>Vznik a rozvoj politologie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 smtClean="0">
                <a:latin typeface="Cambria" pitchFamily="18" charset="0"/>
              </a:rPr>
              <a:t>Dlouhá tradice </a:t>
            </a:r>
            <a:r>
              <a:rPr lang="cs-CZ" sz="2600" b="1" dirty="0" smtClean="0">
                <a:latin typeface="Cambria" pitchFamily="18" charset="0"/>
              </a:rPr>
              <a:t>politického myšlení</a:t>
            </a:r>
            <a:r>
              <a:rPr lang="cs-CZ" sz="2600" dirty="0" smtClean="0">
                <a:latin typeface="Cambria" pitchFamily="18" charset="0"/>
              </a:rPr>
              <a:t> – kořeny sahající do antiky („stará disciplína“) – Platón, </a:t>
            </a:r>
            <a:r>
              <a:rPr lang="cs-CZ" sz="2600" dirty="0" err="1" smtClean="0">
                <a:latin typeface="Cambria" pitchFamily="18" charset="0"/>
              </a:rPr>
              <a:t>Aristotelés</a:t>
            </a:r>
            <a:endParaRPr lang="cs-CZ" sz="2600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600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 smtClean="0">
                <a:latin typeface="Cambria" pitchFamily="18" charset="0"/>
              </a:rPr>
              <a:t>August </a:t>
            </a:r>
            <a:r>
              <a:rPr lang="cs-CZ" sz="2600" dirty="0" err="1" smtClean="0">
                <a:latin typeface="Cambria" pitchFamily="18" charset="0"/>
              </a:rPr>
              <a:t>Comte</a:t>
            </a:r>
            <a:r>
              <a:rPr lang="cs-CZ" dirty="0" smtClean="0"/>
              <a:t> </a:t>
            </a:r>
            <a:r>
              <a:rPr lang="cs-CZ" sz="2600" dirty="0" smtClean="0">
                <a:latin typeface="Cambria" pitchFamily="18" charset="0"/>
              </a:rPr>
              <a:t>(1. polovina 19. století) – program </a:t>
            </a:r>
            <a:r>
              <a:rPr lang="cs-CZ" sz="2600" b="1" dirty="0" err="1" smtClean="0">
                <a:latin typeface="Cambria" pitchFamily="18" charset="0"/>
              </a:rPr>
              <a:t>pozitivizace</a:t>
            </a:r>
            <a:r>
              <a:rPr lang="cs-CZ" sz="2600" i="1" dirty="0" smtClean="0">
                <a:latin typeface="Cambria" pitchFamily="18" charset="0"/>
              </a:rPr>
              <a:t> </a:t>
            </a:r>
            <a:r>
              <a:rPr lang="cs-CZ" sz="2600" dirty="0" smtClean="0">
                <a:latin typeface="Cambria" pitchFamily="18" charset="0"/>
              </a:rPr>
              <a:t>společenských věd (</a:t>
            </a:r>
            <a:r>
              <a:rPr lang="cs-CZ" sz="2400" i="1" dirty="0" smtClean="0">
                <a:latin typeface="Cambria" pitchFamily="18" charset="0"/>
              </a:rPr>
              <a:t>viz </a:t>
            </a:r>
            <a:r>
              <a:rPr lang="cs-CZ" sz="2600" b="1" i="1" dirty="0" smtClean="0">
                <a:latin typeface="Cambria" pitchFamily="18" charset="0"/>
              </a:rPr>
              <a:t>pozitivismus</a:t>
            </a:r>
            <a:r>
              <a:rPr lang="cs-CZ" sz="2600" dirty="0" smtClean="0">
                <a:latin typeface="Cambria" pitchFamily="18" charset="0"/>
              </a:rPr>
              <a:t>);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sz="2600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 smtClean="0">
                <a:latin typeface="Cambria" pitchFamily="18" charset="0"/>
              </a:rPr>
              <a:t>Počátek rozvoje politické vědy ve smyslu moderních sociálních věd („mladá disciplína“) – </a:t>
            </a:r>
            <a:r>
              <a:rPr lang="cs-CZ" sz="2600" b="1" dirty="0" smtClean="0">
                <a:latin typeface="Cambria" pitchFamily="18" charset="0"/>
              </a:rPr>
              <a:t>empiricko-analytický</a:t>
            </a:r>
            <a:r>
              <a:rPr lang="cs-CZ" sz="2600" dirty="0" smtClean="0">
                <a:latin typeface="Cambria" pitchFamily="18" charset="0"/>
              </a:rPr>
              <a:t> směr bádání – poslední dvě století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600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 smtClean="0">
                <a:latin typeface="Cambria" pitchFamily="18" charset="0"/>
              </a:rPr>
              <a:t>1857: 1. katedra PV (Kolumbijská univerzita)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 smtClean="0">
                <a:latin typeface="Cambria" pitchFamily="18" charset="0"/>
              </a:rPr>
              <a:t>Dodnes těžiště výzkumu v USA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ČR: spokojenost s demokracií</a:t>
            </a:r>
            <a:endParaRPr lang="en-US" altLang="cs-CZ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19040"/>
            <a:ext cx="9108504" cy="30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0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ČR: důvěra v instituce</a:t>
            </a:r>
            <a:endParaRPr lang="en-US" altLang="cs-CZ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505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69" y="1988840"/>
            <a:ext cx="9032131" cy="358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8096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002" y="1628799"/>
            <a:ext cx="7971438" cy="457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0942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5260"/>
            <a:ext cx="6840760" cy="641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9890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3858"/>
            <a:ext cx="8928992" cy="499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238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</a:rPr>
              <a:t>ČR: vnímání politické historie</a:t>
            </a:r>
            <a:endParaRPr lang="en-US" altLang="cs-CZ" smtClean="0">
              <a:solidFill>
                <a:srgbClr val="7B9899"/>
              </a:solidFill>
            </a:endParaRPr>
          </a:p>
        </p:txBody>
      </p:sp>
      <p:pic>
        <p:nvPicPr>
          <p:cNvPr id="2662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95338" y="1484313"/>
            <a:ext cx="7521575" cy="49799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7B9899"/>
                </a:solidFill>
              </a:rPr>
              <a:t>ČR: vnímání politické historie</a:t>
            </a:r>
            <a:endParaRPr lang="cs-CZ" altLang="cs-CZ" smtClean="0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7425" y="1628775"/>
            <a:ext cx="7113588" cy="4632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>
                <a:solidFill>
                  <a:srgbClr val="66FF33"/>
                </a:solidFill>
                <a:latin typeface="Cambria" pitchFamily="18" charset="0"/>
              </a:rPr>
              <a:t>Doporučená literatura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>
                <a:latin typeface="Cambria" pitchFamily="18" charset="0"/>
              </a:rPr>
              <a:t>Schmitt</a:t>
            </a:r>
            <a:r>
              <a:rPr lang="cs-CZ" altLang="cs-CZ" dirty="0" smtClean="0">
                <a:latin typeface="Cambria" pitchFamily="18" charset="0"/>
              </a:rPr>
              <a:t>, </a:t>
            </a:r>
            <a:r>
              <a:rPr lang="cs-CZ" altLang="cs-CZ" dirty="0" err="1" smtClean="0">
                <a:latin typeface="Cambria" pitchFamily="18" charset="0"/>
              </a:rPr>
              <a:t>Carl</a:t>
            </a:r>
            <a:r>
              <a:rPr lang="cs-CZ" altLang="cs-CZ" dirty="0" smtClean="0">
                <a:latin typeface="Cambria" pitchFamily="18" charset="0"/>
              </a:rPr>
              <a:t>. 2007. </a:t>
            </a:r>
            <a:r>
              <a:rPr lang="cs-CZ" altLang="cs-CZ" i="1" dirty="0" smtClean="0">
                <a:latin typeface="Cambria" pitchFamily="18" charset="0"/>
              </a:rPr>
              <a:t>Pojem </a:t>
            </a:r>
            <a:r>
              <a:rPr lang="cs-CZ" altLang="cs-CZ" i="1" dirty="0" err="1" smtClean="0">
                <a:latin typeface="Cambria" pitchFamily="18" charset="0"/>
              </a:rPr>
              <a:t>politična</a:t>
            </a:r>
            <a:r>
              <a:rPr lang="cs-CZ" altLang="cs-CZ" dirty="0" smtClean="0">
                <a:latin typeface="Cambria" pitchFamily="18" charset="0"/>
              </a:rPr>
              <a:t>. Praha: </a:t>
            </a:r>
            <a:r>
              <a:rPr lang="cs-CZ" altLang="cs-CZ" dirty="0" err="1" smtClean="0">
                <a:latin typeface="Cambria" pitchFamily="18" charset="0"/>
              </a:rPr>
              <a:t>Oikoymenh</a:t>
            </a:r>
            <a:r>
              <a:rPr lang="cs-CZ" altLang="cs-CZ" dirty="0" smtClean="0">
                <a:latin typeface="Cambria" pitchFamily="18" charset="0"/>
              </a:rPr>
              <a:t>.</a:t>
            </a:r>
          </a:p>
          <a:p>
            <a:r>
              <a:rPr lang="cs-CZ" altLang="cs-CZ" dirty="0" err="1" smtClean="0">
                <a:latin typeface="Cambria" pitchFamily="18" charset="0"/>
              </a:rPr>
              <a:t>Berg</a:t>
            </a:r>
            <a:r>
              <a:rPr lang="cs-CZ" altLang="cs-CZ" dirty="0" smtClean="0">
                <a:latin typeface="Cambria" pitchFamily="18" charset="0"/>
              </a:rPr>
              <a:t>-</a:t>
            </a:r>
            <a:r>
              <a:rPr lang="cs-CZ" altLang="cs-CZ" dirty="0" err="1" smtClean="0">
                <a:latin typeface="Cambria" pitchFamily="18" charset="0"/>
              </a:rPr>
              <a:t>Schlosser</a:t>
            </a:r>
            <a:r>
              <a:rPr lang="cs-CZ" altLang="cs-CZ" dirty="0" smtClean="0">
                <a:latin typeface="Cambria" pitchFamily="18" charset="0"/>
              </a:rPr>
              <a:t>, </a:t>
            </a:r>
            <a:r>
              <a:rPr lang="cs-CZ" altLang="cs-CZ" dirty="0" err="1" smtClean="0">
                <a:latin typeface="Cambria" pitchFamily="18" charset="0"/>
              </a:rPr>
              <a:t>Dirk</a:t>
            </a:r>
            <a:r>
              <a:rPr lang="cs-CZ" altLang="cs-CZ" dirty="0" smtClean="0">
                <a:latin typeface="Cambria" pitchFamily="18" charset="0"/>
              </a:rPr>
              <a:t>. </a:t>
            </a:r>
            <a:r>
              <a:rPr lang="cs-CZ" altLang="cs-CZ" dirty="0" err="1" smtClean="0">
                <a:latin typeface="Cambria" pitchFamily="18" charset="0"/>
              </a:rPr>
              <a:t>Stammen</a:t>
            </a:r>
            <a:r>
              <a:rPr lang="cs-CZ" altLang="cs-CZ" dirty="0" smtClean="0">
                <a:latin typeface="Cambria" pitchFamily="18" charset="0"/>
              </a:rPr>
              <a:t>, </a:t>
            </a:r>
            <a:r>
              <a:rPr lang="cs-CZ" altLang="cs-CZ" dirty="0" err="1" smtClean="0">
                <a:latin typeface="Cambria" pitchFamily="18" charset="0"/>
              </a:rPr>
              <a:t>Theo</a:t>
            </a:r>
            <a:r>
              <a:rPr lang="cs-CZ" altLang="cs-CZ" dirty="0" smtClean="0">
                <a:latin typeface="Cambria" pitchFamily="18" charset="0"/>
              </a:rPr>
              <a:t>. 2000. </a:t>
            </a:r>
            <a:r>
              <a:rPr lang="cs-CZ" altLang="cs-CZ" i="1" dirty="0" smtClean="0">
                <a:latin typeface="Cambria" pitchFamily="18" charset="0"/>
              </a:rPr>
              <a:t>Úvod do politické vědy</a:t>
            </a:r>
            <a:r>
              <a:rPr lang="cs-CZ" altLang="cs-CZ" dirty="0" smtClean="0">
                <a:latin typeface="Cambria" pitchFamily="18" charset="0"/>
              </a:rPr>
              <a:t>. Praha: ISE.</a:t>
            </a:r>
          </a:p>
          <a:p>
            <a:r>
              <a:rPr lang="cs-CZ" altLang="cs-CZ" dirty="0" err="1" smtClean="0">
                <a:latin typeface="Cambria" pitchFamily="18" charset="0"/>
              </a:rPr>
              <a:t>Heywood</a:t>
            </a:r>
            <a:r>
              <a:rPr lang="cs-CZ" altLang="cs-CZ" dirty="0" smtClean="0">
                <a:latin typeface="Cambria" pitchFamily="18" charset="0"/>
              </a:rPr>
              <a:t>, </a:t>
            </a:r>
            <a:r>
              <a:rPr lang="cs-CZ" altLang="cs-CZ" dirty="0" err="1" smtClean="0">
                <a:latin typeface="Cambria" pitchFamily="18" charset="0"/>
              </a:rPr>
              <a:t>Andrew</a:t>
            </a:r>
            <a:r>
              <a:rPr lang="cs-CZ" altLang="cs-CZ" dirty="0" smtClean="0">
                <a:latin typeface="Cambria" pitchFamily="18" charset="0"/>
              </a:rPr>
              <a:t>. 2004. </a:t>
            </a:r>
            <a:r>
              <a:rPr lang="cs-CZ" altLang="cs-CZ" i="1" dirty="0" smtClean="0">
                <a:latin typeface="Cambria" pitchFamily="18" charset="0"/>
              </a:rPr>
              <a:t>Politologie</a:t>
            </a:r>
            <a:r>
              <a:rPr lang="cs-CZ" altLang="cs-CZ" dirty="0" smtClean="0">
                <a:latin typeface="Cambria" pitchFamily="18" charset="0"/>
              </a:rPr>
              <a:t>. Praha: </a:t>
            </a:r>
            <a:r>
              <a:rPr lang="cs-CZ" altLang="cs-CZ" dirty="0" err="1" smtClean="0">
                <a:latin typeface="Cambria" pitchFamily="18" charset="0"/>
              </a:rPr>
              <a:t>Eurolex</a:t>
            </a:r>
            <a:r>
              <a:rPr lang="cs-CZ" altLang="cs-CZ" dirty="0" smtClean="0">
                <a:latin typeface="Cambria" pitchFamily="18" charset="0"/>
              </a:rPr>
              <a:t> Bohemia.</a:t>
            </a:r>
          </a:p>
          <a:p>
            <a:r>
              <a:rPr lang="cs-CZ" altLang="cs-CZ" dirty="0" smtClean="0">
                <a:latin typeface="Cambria" pitchFamily="18" charset="0"/>
              </a:rPr>
              <a:t>Weber, Max. 1997. </a:t>
            </a:r>
            <a:r>
              <a:rPr lang="cs-CZ" altLang="cs-CZ" i="1" dirty="0" smtClean="0">
                <a:latin typeface="Cambria" pitchFamily="18" charset="0"/>
              </a:rPr>
              <a:t>Autorita, etika a společnost</a:t>
            </a:r>
            <a:r>
              <a:rPr lang="cs-CZ" altLang="cs-CZ" dirty="0" smtClean="0">
                <a:latin typeface="Cambria" pitchFamily="18" charset="0"/>
              </a:rPr>
              <a:t>. Praha: Mladá fronta.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Vznik a rozvoj politologie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Cambria" pitchFamily="18" charset="0"/>
              </a:rPr>
              <a:t>Ve své současné podobě souvisí s rozvojem</a:t>
            </a:r>
            <a:r>
              <a:rPr lang="cs-CZ" b="1" dirty="0" smtClean="0">
                <a:latin typeface="Cambria" pitchFamily="18" charset="0"/>
              </a:rPr>
              <a:t> moderní společnosti</a:t>
            </a:r>
          </a:p>
          <a:p>
            <a:pPr eaLnBrk="1" hangingPunct="1"/>
            <a:r>
              <a:rPr lang="cs-CZ" dirty="0">
                <a:latin typeface="Cambria" pitchFamily="18" charset="0"/>
              </a:rPr>
              <a:t>P</a:t>
            </a:r>
            <a:r>
              <a:rPr lang="cs-CZ" dirty="0" smtClean="0">
                <a:latin typeface="Cambria" pitchFamily="18" charset="0"/>
              </a:rPr>
              <a:t>růmyslová revoluce</a:t>
            </a:r>
          </a:p>
          <a:p>
            <a:pPr eaLnBrk="1" hangingPunct="1"/>
            <a:r>
              <a:rPr lang="cs-CZ" dirty="0" smtClean="0">
                <a:latin typeface="Cambria" pitchFamily="18" charset="0"/>
              </a:rPr>
              <a:t>Centralizace moci v národních státech</a:t>
            </a:r>
          </a:p>
          <a:p>
            <a:pPr eaLnBrk="1" hangingPunct="1"/>
            <a:r>
              <a:rPr lang="cs-CZ" dirty="0" smtClean="0">
                <a:latin typeface="Cambria" pitchFamily="18" charset="0"/>
              </a:rPr>
              <a:t>Rozvoj moderní společnosti</a:t>
            </a:r>
          </a:p>
          <a:p>
            <a:pPr eaLnBrk="1" hangingPunct="1"/>
            <a:r>
              <a:rPr lang="cs-CZ" dirty="0">
                <a:latin typeface="Cambria" pitchFamily="18" charset="0"/>
              </a:rPr>
              <a:t>V</a:t>
            </a:r>
            <a:r>
              <a:rPr lang="cs-CZ" dirty="0" smtClean="0">
                <a:latin typeface="Cambria" pitchFamily="18" charset="0"/>
              </a:rPr>
              <a:t>stup širšího obyvatelstva do politiky</a:t>
            </a:r>
          </a:p>
          <a:p>
            <a:pPr eaLnBrk="1" hangingPunct="1"/>
            <a:r>
              <a:rPr lang="cs-CZ" dirty="0" smtClean="0">
                <a:latin typeface="Cambria" pitchFamily="18" charset="0"/>
              </a:rPr>
              <a:t>Řízený konflikt ve společnosti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Politologie a ostatní spol. vědy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32792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600" b="1" dirty="0" smtClean="0">
                <a:latin typeface="Cambria" pitchFamily="18" charset="0"/>
              </a:rPr>
              <a:t>Filosofie</a:t>
            </a:r>
            <a:r>
              <a:rPr lang="cs-CZ" sz="2600" dirty="0" smtClean="0">
                <a:latin typeface="Cambria" pitchFamily="18" charset="0"/>
              </a:rPr>
              <a:t> – Platón: hledání  předpokladů pro dobrý politický řád; Aristoteles: královská věda; Machiavelli, </a:t>
            </a:r>
            <a:r>
              <a:rPr lang="cs-CZ" sz="2600" dirty="0" err="1" smtClean="0">
                <a:latin typeface="Cambria" pitchFamily="18" charset="0"/>
              </a:rPr>
              <a:t>Hobbes</a:t>
            </a:r>
            <a:r>
              <a:rPr lang="cs-CZ" sz="2600" dirty="0" smtClean="0">
                <a:latin typeface="Cambria" pitchFamily="18" charset="0"/>
              </a:rPr>
              <a:t>, Rousseau, </a:t>
            </a:r>
            <a:r>
              <a:rPr lang="cs-CZ" sz="2600" dirty="0" err="1" smtClean="0">
                <a:latin typeface="Cambria" pitchFamily="18" charset="0"/>
              </a:rPr>
              <a:t>Hegel</a:t>
            </a:r>
            <a:r>
              <a:rPr lang="cs-CZ" sz="2600" dirty="0" smtClean="0">
                <a:latin typeface="Cambria" pitchFamily="18" charset="0"/>
              </a:rPr>
              <a:t>, Marx, </a:t>
            </a:r>
            <a:r>
              <a:rPr lang="cs-CZ" sz="2600" dirty="0" err="1" smtClean="0">
                <a:latin typeface="Cambria" pitchFamily="18" charset="0"/>
              </a:rPr>
              <a:t>Tocqueville</a:t>
            </a:r>
            <a:r>
              <a:rPr lang="cs-CZ" sz="2600" dirty="0" smtClean="0">
                <a:latin typeface="Cambria" pitchFamily="18" charset="0"/>
              </a:rPr>
              <a:t>, Weber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600" b="1" dirty="0" smtClean="0">
                <a:latin typeface="Cambria" pitchFamily="18" charset="0"/>
              </a:rPr>
              <a:t>Sociologie</a:t>
            </a:r>
            <a:r>
              <a:rPr lang="cs-CZ" sz="2600" dirty="0" smtClean="0">
                <a:latin typeface="Cambria" pitchFamily="18" charset="0"/>
              </a:rPr>
              <a:t> – politická sociologie, teorie elit, sociologie organizace, politická socializace, sociální hnutí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600" b="1" dirty="0" smtClean="0">
                <a:latin typeface="Cambria" pitchFamily="18" charset="0"/>
              </a:rPr>
              <a:t>Právo</a:t>
            </a:r>
            <a:r>
              <a:rPr lang="cs-CZ" sz="2600" dirty="0" smtClean="0">
                <a:latin typeface="Cambria" pitchFamily="18" charset="0"/>
              </a:rPr>
              <a:t> – souvislost s politickou filosofií, státovědou; </a:t>
            </a:r>
            <a:r>
              <a:rPr lang="cs-CZ" sz="2600" dirty="0" err="1" smtClean="0">
                <a:latin typeface="Cambria" pitchFamily="18" charset="0"/>
              </a:rPr>
              <a:t>Bodin</a:t>
            </a:r>
            <a:r>
              <a:rPr lang="cs-CZ" sz="2600" dirty="0" smtClean="0">
                <a:latin typeface="Cambria" pitchFamily="18" charset="0"/>
              </a:rPr>
              <a:t>– 1. použití pojmu politická věda (1576)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600" b="1" dirty="0" smtClean="0">
                <a:latin typeface="Cambria" pitchFamily="18" charset="0"/>
              </a:rPr>
              <a:t>Ekonomie</a:t>
            </a:r>
            <a:r>
              <a:rPr lang="cs-CZ" sz="2600" dirty="0" smtClean="0">
                <a:latin typeface="Cambria" pitchFamily="18" charset="0"/>
              </a:rPr>
              <a:t> – politická ekonomie; otázka prvotnosti ekonomiky/politiky, re-distribuce, vztah státu a trhu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600" b="1" dirty="0" smtClean="0">
                <a:latin typeface="Cambria" pitchFamily="18" charset="0"/>
              </a:rPr>
              <a:t>Historie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600" b="1" dirty="0" smtClean="0">
                <a:latin typeface="Cambria" pitchFamily="18" charset="0"/>
              </a:rPr>
              <a:t>Psychologie </a:t>
            </a:r>
            <a:r>
              <a:rPr lang="cs-CZ" sz="2600" dirty="0" smtClean="0">
                <a:latin typeface="Cambria" pitchFamily="18" charset="0"/>
              </a:rPr>
              <a:t>– politický marketing, politické chování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600" dirty="0" smtClean="0">
                <a:latin typeface="Cambria" pitchFamily="18" charset="0"/>
              </a:rPr>
              <a:t>Obecně je možné politologii chápat jako </a:t>
            </a:r>
            <a:r>
              <a:rPr lang="cs-CZ" sz="2600" b="1" i="1" dirty="0" smtClean="0">
                <a:latin typeface="Cambria" pitchFamily="18" charset="0"/>
              </a:rPr>
              <a:t>interdisciplinární</a:t>
            </a:r>
            <a:r>
              <a:rPr lang="cs-CZ" sz="2600" dirty="0" smtClean="0">
                <a:latin typeface="Cambria" pitchFamily="18" charset="0"/>
              </a:rPr>
              <a:t> vědu (tj. využívá i poznatků ostatních oborů)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Teoretické přístupy v politické vědě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852988"/>
          </a:xfrm>
        </p:spPr>
        <p:txBody>
          <a:bodyPr/>
          <a:lstStyle/>
          <a:p>
            <a:pPr eaLnBrk="1" hangingPunct="1"/>
            <a:r>
              <a:rPr lang="cs-CZ" sz="3000" b="1" dirty="0" smtClean="0">
                <a:latin typeface="Cambria" pitchFamily="18" charset="0"/>
              </a:rPr>
              <a:t>Normativně-ontologický</a:t>
            </a:r>
            <a:r>
              <a:rPr lang="cs-CZ" sz="3000" dirty="0" smtClean="0">
                <a:latin typeface="Cambria" pitchFamily="18" charset="0"/>
              </a:rPr>
              <a:t> (kořeny tohoto přístupu již v antice) – jde o nalezení správných objektivně existujících měřítek fungování politické obce/společenského řádu</a:t>
            </a:r>
          </a:p>
          <a:p>
            <a:pPr eaLnBrk="1" hangingPunct="1"/>
            <a:r>
              <a:rPr lang="cs-CZ" sz="3000" b="1" dirty="0" smtClean="0">
                <a:latin typeface="Cambria" pitchFamily="18" charset="0"/>
              </a:rPr>
              <a:t>Kriticko-dialektický/</a:t>
            </a:r>
            <a:r>
              <a:rPr lang="cs-CZ" sz="3000" b="1" dirty="0" err="1" smtClean="0">
                <a:latin typeface="Cambria" pitchFamily="18" charset="0"/>
              </a:rPr>
              <a:t>neo</a:t>
            </a:r>
            <a:r>
              <a:rPr lang="cs-CZ" sz="3000" b="1" dirty="0" smtClean="0">
                <a:latin typeface="Cambria" pitchFamily="18" charset="0"/>
              </a:rPr>
              <a:t>-marxistický</a:t>
            </a:r>
            <a:r>
              <a:rPr lang="cs-CZ" sz="3000" dirty="0" smtClean="0">
                <a:latin typeface="Cambria" pitchFamily="18" charset="0"/>
              </a:rPr>
              <a:t> – mj. Frankfurtská škola (od poloviny 60-</a:t>
            </a:r>
            <a:r>
              <a:rPr lang="cs-CZ" sz="3000" dirty="0" err="1" smtClean="0">
                <a:latin typeface="Cambria" pitchFamily="18" charset="0"/>
              </a:rPr>
              <a:t>tých</a:t>
            </a:r>
            <a:r>
              <a:rPr lang="cs-CZ" sz="3000" dirty="0" smtClean="0">
                <a:latin typeface="Cambria" pitchFamily="18" charset="0"/>
              </a:rPr>
              <a:t> let 20. st.  - nejde „jen“ o analýzu, ale především o kritiku současného stavu) </a:t>
            </a:r>
          </a:p>
          <a:p>
            <a:pPr eaLnBrk="1" hangingPunct="1"/>
            <a:r>
              <a:rPr lang="cs-CZ" sz="3000" b="1" dirty="0" smtClean="0">
                <a:latin typeface="Cambria" pitchFamily="18" charset="0"/>
              </a:rPr>
              <a:t>Empiricko-analytický</a:t>
            </a:r>
            <a:r>
              <a:rPr lang="cs-CZ" sz="3000" dirty="0" smtClean="0">
                <a:latin typeface="Cambria" pitchFamily="18" charset="0"/>
              </a:rPr>
              <a:t> </a:t>
            </a:r>
            <a:r>
              <a:rPr lang="cs-CZ" sz="3000" b="1" dirty="0" smtClean="0">
                <a:latin typeface="Cambria" pitchFamily="18" charset="0"/>
              </a:rPr>
              <a:t> </a:t>
            </a:r>
            <a:r>
              <a:rPr lang="cs-CZ" sz="3000" dirty="0" smtClean="0">
                <a:latin typeface="Cambria" pitchFamily="18" charset="0"/>
              </a:rPr>
              <a:t>- analýza empiricky pozorovatelných fenoménů</a:t>
            </a:r>
            <a:endParaRPr lang="cs-CZ" sz="30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Ukázka I.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89257" y="-220906"/>
            <a:ext cx="4392488" cy="82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Ukázka II.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81940"/>
            <a:ext cx="8384697" cy="485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Ukázka III.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517" y="1340768"/>
            <a:ext cx="711888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1364</Words>
  <Application>Microsoft Office PowerPoint</Application>
  <PresentationFormat>Předvádění na obrazovce (4:3)</PresentationFormat>
  <Paragraphs>338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sady Office</vt:lpstr>
      <vt:lpstr>Přednáška č. 1: Úvod do problematiky - co je politologie, předmět, přístupy, současný stav disciplíny</vt:lpstr>
      <vt:lpstr>Snímek 2</vt:lpstr>
      <vt:lpstr>Vznik a rozvoj politologie</vt:lpstr>
      <vt:lpstr>Vznik a rozvoj politologie</vt:lpstr>
      <vt:lpstr>Politologie a ostatní spol. vědy</vt:lpstr>
      <vt:lpstr>Teoretické přístupy v politické vědě</vt:lpstr>
      <vt:lpstr>Ukázka I.</vt:lpstr>
      <vt:lpstr>Ukázka II.</vt:lpstr>
      <vt:lpstr>Ukázka III.</vt:lpstr>
      <vt:lpstr>Ukázka IV.</vt:lpstr>
      <vt:lpstr>Zásady vědeckého přístupu</vt:lpstr>
      <vt:lpstr>Hlavní disciplíny politologie I.</vt:lpstr>
      <vt:lpstr>Snímek 13</vt:lpstr>
      <vt:lpstr>Politologie v mezinárodním kontextu</vt:lpstr>
      <vt:lpstr>Prestižní politologické časopisy</vt:lpstr>
      <vt:lpstr>Česká politologie</vt:lpstr>
      <vt:lpstr>Doporučená literatura</vt:lpstr>
      <vt:lpstr>Politika jako předmět studia politologie</vt:lpstr>
      <vt:lpstr>Obecná definice politiky</vt:lpstr>
      <vt:lpstr>Pokusy o systematické vymezení</vt:lpstr>
      <vt:lpstr>Pojem politiky</vt:lpstr>
      <vt:lpstr>Ke konfliktualistickému pojetí politiky</vt:lpstr>
      <vt:lpstr>Trojdimenzionální chápání politiky</vt:lpstr>
      <vt:lpstr>Význam pojmu politika</vt:lpstr>
      <vt:lpstr>Vnímání politiky v ČR: politická kultura</vt:lpstr>
      <vt:lpstr>Snímek 26</vt:lpstr>
      <vt:lpstr>Snímek 27</vt:lpstr>
      <vt:lpstr>Snímek 28</vt:lpstr>
      <vt:lpstr>ČR: spokojenost s demokracií</vt:lpstr>
      <vt:lpstr>ČR: spokojenost s demokracií</vt:lpstr>
      <vt:lpstr>ČR: důvěra v instituce</vt:lpstr>
      <vt:lpstr>Snímek 32</vt:lpstr>
      <vt:lpstr>Snímek 33</vt:lpstr>
      <vt:lpstr>Snímek 34</vt:lpstr>
      <vt:lpstr>Snímek 35</vt:lpstr>
      <vt:lpstr>ČR: vnímání politické historie</vt:lpstr>
      <vt:lpstr>ČR: vnímání politické historie</vt:lpstr>
      <vt:lpstr>Doporučená literatura</vt:lpstr>
    </vt:vector>
  </TitlesOfParts>
  <Company>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Politologie - pojem, předmět, funkce; politika - pojem, přístupy, klíčové pojmy</dc:title>
  <dc:creator>pd</dc:creator>
  <cp:lastModifiedBy>aaaa</cp:lastModifiedBy>
  <cp:revision>155</cp:revision>
  <cp:lastPrinted>2009-09-26T13:45:28Z</cp:lastPrinted>
  <dcterms:created xsi:type="dcterms:W3CDTF">2007-09-27T12:14:42Z</dcterms:created>
  <dcterms:modified xsi:type="dcterms:W3CDTF">2016-09-30T09:49:33Z</dcterms:modified>
</cp:coreProperties>
</file>