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0" r:id="rId3"/>
    <p:sldId id="329" r:id="rId4"/>
    <p:sldId id="331" r:id="rId5"/>
    <p:sldId id="353" r:id="rId6"/>
    <p:sldId id="352" r:id="rId7"/>
    <p:sldId id="355" r:id="rId8"/>
    <p:sldId id="354" r:id="rId9"/>
    <p:sldId id="337" r:id="rId10"/>
    <p:sldId id="348" r:id="rId11"/>
    <p:sldId id="349" r:id="rId12"/>
    <p:sldId id="338" r:id="rId13"/>
    <p:sldId id="345" r:id="rId14"/>
    <p:sldId id="346" r:id="rId15"/>
    <p:sldId id="347" r:id="rId16"/>
    <p:sldId id="332" r:id="rId17"/>
    <p:sldId id="333" r:id="rId18"/>
    <p:sldId id="334" r:id="rId19"/>
    <p:sldId id="328" r:id="rId20"/>
    <p:sldId id="344" r:id="rId21"/>
    <p:sldId id="336" r:id="rId22"/>
    <p:sldId id="351" r:id="rId23"/>
    <p:sldId id="350" r:id="rId24"/>
    <p:sldId id="340" r:id="rId25"/>
    <p:sldId id="341" r:id="rId26"/>
    <p:sldId id="342" r:id="rId27"/>
    <p:sldId id="335" r:id="rId28"/>
    <p:sldId id="306" r:id="rId29"/>
  </p:sldIdLst>
  <p:sldSz cx="9144000" cy="6858000" type="screen4x3"/>
  <p:notesSz cx="6781800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66" autoAdjust="0"/>
  </p:normalViewPr>
  <p:slideViewPr>
    <p:cSldViewPr>
      <p:cViewPr>
        <p:scale>
          <a:sx n="75" d="100"/>
          <a:sy n="75" d="100"/>
        </p:scale>
        <p:origin x="-109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6DB935-90F6-4D64-B2FD-778FB7C13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4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D1AF-5306-43E3-8C6D-7D14884944AE}" type="datetimeFigureOut">
              <a:rPr lang="cs-CZ" smtClean="0"/>
              <a:pPr/>
              <a:t>15.12.2016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CDC3-6596-40C7-A755-49A89A1026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8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4E36-6E1D-41E3-9E35-6E76E545CC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2225-5F6F-491F-B402-612F65C61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EDF3-D75D-4E8F-91CD-54D512189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0BC8-205A-4E99-9B21-8C2498A321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B701-FB50-42A0-9448-F58BE6E08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FE08-697F-4E97-80FE-F758A169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8396-630F-458E-A3D3-E7CC4A1EE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1F79-12AB-400A-8F59-341D8C4AB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320F-4718-4ECA-A26E-792170AA7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833F-BDEE-42A7-9A6E-C578A152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3453-A06D-42DB-A5B7-6630F408F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7AE70E-7154-481E-8735-4B3384B1CA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woja9vZPvE" TargetMode="External"/><Relationship Id="rId2" Type="http://schemas.openxmlformats.org/officeDocument/2006/relationships/hyperlink" Target="http://www.youtube.com/watch?v=yBUZH2vCD_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ruth-and-beauty.net/projects/citi-trade-flow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2952327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Globalizace </a:t>
            </a:r>
            <a:r>
              <a:rPr lang="pl-PL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a globální politika</a:t>
            </a: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Síť mezinárodního obchodu (2010)</a:t>
            </a:r>
            <a:endParaRPr lang="cs-CZ" dirty="0"/>
          </a:p>
        </p:txBody>
      </p:sp>
      <p:pic>
        <p:nvPicPr>
          <p:cNvPr id="1026" name="Picture 2" descr="http://www.cmu.edu/joss/content/articles/volume11/8_Nag_files/No.8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620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2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Mezinárodní finanční </a:t>
            </a: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vazby </a:t>
            </a: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(Schweitzer et al. 2009)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5615"/>
            <a:ext cx="52768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2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Struktura mezinárodní korporátní moci (</a:t>
            </a:r>
            <a:r>
              <a:rPr lang="cs-CZ" sz="32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Vitali</a:t>
            </a:r>
            <a:r>
              <a:rPr lang="cs-CZ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et al. 2011)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755576" y="553026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We start from a list of 43060 TNCs identified according to the OECD definition, taken from</a:t>
            </a:r>
          </a:p>
          <a:p>
            <a:pPr algn="just"/>
            <a:r>
              <a:rPr lang="en-US" sz="1400" dirty="0"/>
              <a:t>a sample of about 30 million economic actors contained in the </a:t>
            </a:r>
            <a:r>
              <a:rPr lang="en-US" sz="1400" dirty="0" err="1"/>
              <a:t>Orbis</a:t>
            </a:r>
            <a:r>
              <a:rPr lang="en-US" sz="1400" dirty="0"/>
              <a:t> 2007 database (see SI</a:t>
            </a:r>
          </a:p>
          <a:p>
            <a:pPr algn="just"/>
            <a:r>
              <a:rPr lang="en-US" sz="1400" dirty="0"/>
              <a:t>Appendix, Sec. 2). We then apply a recursive search (Fig. S1 and SI Appendix, Sec. 2) which</a:t>
            </a:r>
          </a:p>
          <a:p>
            <a:pPr algn="just"/>
            <a:r>
              <a:rPr lang="en-US" sz="1400" dirty="0"/>
              <a:t>singles out, for the first time to our knowledge, the network of all the ownership pathways</a:t>
            </a:r>
          </a:p>
          <a:p>
            <a:pPr algn="just"/>
            <a:r>
              <a:rPr lang="en-US" sz="1400" dirty="0"/>
              <a:t>originating from and pointing to TNCs (Fig. S2). The resulting TNC network includes 600508</a:t>
            </a:r>
          </a:p>
          <a:p>
            <a:pPr algn="just"/>
            <a:r>
              <a:rPr lang="en-US" sz="1400" dirty="0"/>
              <a:t>nodes and 1006987 ownership ties.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4" y="1484784"/>
            <a:ext cx="91869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1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Přeshraniční bankovní vztahy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1475963"/>
            <a:ext cx="5390356" cy="53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Přeshraniční bankovní vztahy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4914"/>
            <a:ext cx="5544615" cy="540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9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Přeshraniční bankovní vztahy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694"/>
            <a:ext cx="9143999" cy="43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8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 smtClean="0">
                <a:latin typeface="Cambria" pitchFamily="18" charset="0"/>
              </a:rPr>
              <a:t>Neo</a:t>
            </a:r>
            <a:r>
              <a:rPr lang="cs-CZ" sz="2800" dirty="0" smtClean="0">
                <a:latin typeface="Cambria" pitchFamily="18" charset="0"/>
              </a:rPr>
              <a:t>-)marxisté – transnacionální ekonomické vztahy a role korporací klíčová, ztráta státní suverenity</a:t>
            </a:r>
          </a:p>
          <a:p>
            <a:r>
              <a:rPr lang="cs-CZ" sz="2800" dirty="0" smtClean="0">
                <a:latin typeface="Cambria" pitchFamily="18" charset="0"/>
              </a:rPr>
              <a:t>(</a:t>
            </a:r>
            <a:r>
              <a:rPr lang="cs-CZ" sz="2800" dirty="0" err="1" smtClean="0">
                <a:latin typeface="Cambria" pitchFamily="18" charset="0"/>
              </a:rPr>
              <a:t>Neo</a:t>
            </a:r>
            <a:r>
              <a:rPr lang="cs-CZ" sz="2800" dirty="0" smtClean="0">
                <a:latin typeface="Cambria" pitchFamily="18" charset="0"/>
              </a:rPr>
              <a:t>-)realisté – státy stále privilegované postavení, proměna hegemonie uvnitř systému, materiální moc státu stále klíčová (násilí)</a:t>
            </a:r>
          </a:p>
          <a:p>
            <a:r>
              <a:rPr lang="cs-CZ" sz="2800" dirty="0" smtClean="0">
                <a:latin typeface="Cambria" pitchFamily="18" charset="0"/>
              </a:rPr>
              <a:t>(</a:t>
            </a:r>
            <a:r>
              <a:rPr lang="cs-CZ" sz="2800" dirty="0" err="1" smtClean="0">
                <a:latin typeface="Cambria" pitchFamily="18" charset="0"/>
              </a:rPr>
              <a:t>Neo</a:t>
            </a:r>
            <a:r>
              <a:rPr lang="cs-CZ" sz="2800" dirty="0" smtClean="0">
                <a:latin typeface="Cambria" pitchFamily="18" charset="0"/>
              </a:rPr>
              <a:t>-)liberálové – analýza institucionálních proměn, snaha o pochopení proměn vládnutí ALE také vnímání globalizace jako „přirozeného a zdravého“ procesu šíření volného trhu</a:t>
            </a:r>
          </a:p>
          <a:p>
            <a:endParaRPr lang="cs-CZ" sz="2800" dirty="0" smtClean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Pohledy na globalizaci</a:t>
            </a:r>
          </a:p>
        </p:txBody>
      </p:sp>
    </p:spTree>
    <p:extLst>
      <p:ext uri="{BB962C8B-B14F-4D97-AF65-F5344CB8AC3E}">
        <p14:creationId xmlns:p14="http://schemas.microsoft.com/office/powerpoint/2010/main" val="230397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800" dirty="0" smtClean="0">
                <a:latin typeface="Cambria" pitchFamily="18" charset="0"/>
              </a:rPr>
              <a:t> </a:t>
            </a:r>
          </a:p>
          <a:p>
            <a:endParaRPr lang="cs-CZ" sz="2800" dirty="0" smtClean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The World’s Largest 100 Economic </a:t>
            </a:r>
            <a:r>
              <a:rPr lang="en-US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Entities</a:t>
            </a:r>
            <a:r>
              <a:rPr lang="cs-CZ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cs-CZ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(2014)</a:t>
            </a:r>
            <a:endParaRPr lang="cs-CZ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http://www.corporationsandhealth.org/wp-content/uploads/2015/08/Top-100-Corps-and-Govts-2_Pag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21" y="1700808"/>
            <a:ext cx="3827711" cy="49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3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 smtClean="0">
                <a:latin typeface="Cambria" pitchFamily="18" charset="0"/>
              </a:rPr>
              <a:t>Neo</a:t>
            </a:r>
            <a:r>
              <a:rPr lang="cs-CZ" sz="2800" dirty="0" smtClean="0">
                <a:latin typeface="Cambria" pitchFamily="18" charset="0"/>
              </a:rPr>
              <a:t>-)marxisté – transnacionální ekonomické vztahy a role korporací klíčová, ztráta státní suverenity</a:t>
            </a:r>
          </a:p>
          <a:p>
            <a:r>
              <a:rPr lang="cs-CZ" sz="2800" dirty="0" smtClean="0">
                <a:latin typeface="Cambria" pitchFamily="18" charset="0"/>
              </a:rPr>
              <a:t>(</a:t>
            </a:r>
            <a:r>
              <a:rPr lang="cs-CZ" sz="2800" dirty="0" err="1" smtClean="0">
                <a:latin typeface="Cambria" pitchFamily="18" charset="0"/>
              </a:rPr>
              <a:t>Neo</a:t>
            </a:r>
            <a:r>
              <a:rPr lang="cs-CZ" sz="2800" dirty="0" smtClean="0">
                <a:latin typeface="Cambria" pitchFamily="18" charset="0"/>
              </a:rPr>
              <a:t>-)realisté – státy stále privilegované postavení, proměna hegemonie uvnitř systému, materiální moc státu stále klíčová (násilí)</a:t>
            </a:r>
          </a:p>
          <a:p>
            <a:r>
              <a:rPr lang="cs-CZ" sz="2800" dirty="0" smtClean="0">
                <a:latin typeface="Cambria" pitchFamily="18" charset="0"/>
              </a:rPr>
              <a:t>(</a:t>
            </a:r>
            <a:r>
              <a:rPr lang="cs-CZ" sz="2800" dirty="0" err="1" smtClean="0">
                <a:latin typeface="Cambria" pitchFamily="18" charset="0"/>
              </a:rPr>
              <a:t>Neo</a:t>
            </a:r>
            <a:r>
              <a:rPr lang="cs-CZ" sz="2800" dirty="0" smtClean="0">
                <a:latin typeface="Cambria" pitchFamily="18" charset="0"/>
              </a:rPr>
              <a:t>-)liberálové – analýza institucionálních proměn, snaha o pochopení proměn vládnutí ALE také vnímání globalizace jako „přirozeného a zdravého“ procesu šíření volného trhu</a:t>
            </a:r>
          </a:p>
          <a:p>
            <a:endParaRPr lang="cs-CZ" sz="2800" dirty="0" smtClean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Pohledy na globalizaci</a:t>
            </a:r>
          </a:p>
        </p:txBody>
      </p:sp>
    </p:spTree>
    <p:extLst>
      <p:ext uri="{BB962C8B-B14F-4D97-AF65-F5344CB8AC3E}">
        <p14:creationId xmlns:p14="http://schemas.microsoft.com/office/powerpoint/2010/main" val="424940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„polity“: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„Staří aktéři“: OSN a jeho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založena </a:t>
            </a:r>
            <a:r>
              <a:rPr lang="cs-CZ" sz="2300" dirty="0">
                <a:latin typeface="Cambria" pitchFamily="18" charset="0"/>
              </a:rPr>
              <a:t>26. června 1945 v San Franciscu </a:t>
            </a:r>
            <a:r>
              <a:rPr lang="cs-CZ" sz="2300" dirty="0" smtClean="0">
                <a:latin typeface="Cambria" pitchFamily="18" charset="0"/>
              </a:rPr>
              <a:t>na </a:t>
            </a:r>
            <a:r>
              <a:rPr lang="cs-CZ" sz="2300" dirty="0">
                <a:latin typeface="Cambria" pitchFamily="18" charset="0"/>
              </a:rPr>
              <a:t>základě přijetí Charty OSN 50 státy </a:t>
            </a:r>
            <a:r>
              <a:rPr lang="cs-CZ" sz="2300" dirty="0" smtClean="0">
                <a:latin typeface="Cambria" pitchFamily="18" charset="0"/>
              </a:rPr>
              <a:t>(včetně ČSR)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Cílem </a:t>
            </a:r>
            <a:r>
              <a:rPr lang="cs-CZ" sz="2300" dirty="0" smtClean="0">
                <a:latin typeface="Cambria" pitchFamily="18" charset="0"/>
              </a:rPr>
              <a:t>je </a:t>
            </a:r>
            <a:r>
              <a:rPr lang="cs-CZ" sz="2300" dirty="0">
                <a:latin typeface="Cambria" pitchFamily="18" charset="0"/>
              </a:rPr>
              <a:t>zachování mezinárodního míru a bezpečnosti a zajištění mezinárodní </a:t>
            </a:r>
            <a:r>
              <a:rPr lang="cs-CZ" sz="2300" dirty="0" smtClean="0">
                <a:latin typeface="Cambria" pitchFamily="18" charset="0"/>
              </a:rPr>
              <a:t>spolupráce.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Členství </a:t>
            </a:r>
            <a:r>
              <a:rPr lang="cs-CZ" sz="2300" dirty="0">
                <a:latin typeface="Cambria" pitchFamily="18" charset="0"/>
              </a:rPr>
              <a:t>v OSN je založeno na principu suverénní rovnosti, státy mají svá zastoupení, tzv. stálé mise, zejména v hlavním sídle OSN New Yorku, ale také např. v Ženevě nebo ve Vídni. </a:t>
            </a:r>
            <a:r>
              <a:rPr lang="cs-CZ" sz="2300" dirty="0" smtClean="0">
                <a:latin typeface="Cambria" pitchFamily="18" charset="0"/>
              </a:rPr>
              <a:t>´´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Každý </a:t>
            </a:r>
            <a:r>
              <a:rPr lang="cs-CZ" sz="2300" dirty="0">
                <a:latin typeface="Cambria" pitchFamily="18" charset="0"/>
              </a:rPr>
              <a:t>členský stát má své zástupce ve Valném shromáždění a disponuje jedním stejně platným hlasem.</a:t>
            </a:r>
            <a:endParaRPr lang="cs-CZ" sz="23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Nevládní organizace</a:t>
            </a:r>
            <a:endParaRPr lang="cs-CZ" sz="2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7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 smtClean="0">
                <a:latin typeface="Cambria" pitchFamily="18" charset="0"/>
              </a:rPr>
              <a:t>Definice globalizace</a:t>
            </a:r>
          </a:p>
          <a:p>
            <a:r>
              <a:rPr lang="cs-CZ" sz="2800" dirty="0" smtClean="0">
                <a:latin typeface="Cambria" pitchFamily="18" charset="0"/>
              </a:rPr>
              <a:t>Globální politika</a:t>
            </a:r>
          </a:p>
          <a:p>
            <a:r>
              <a:rPr lang="cs-CZ" sz="2800" dirty="0" smtClean="0">
                <a:latin typeface="Cambria" pitchFamily="18" charset="0"/>
              </a:rPr>
              <a:t>Globální politické instituce</a:t>
            </a:r>
          </a:p>
          <a:p>
            <a:r>
              <a:rPr lang="cs-CZ" sz="2800" dirty="0" smtClean="0">
                <a:latin typeface="Cambria" pitchFamily="18" charset="0"/>
              </a:rPr>
              <a:t>Odpor proti globalizaci</a:t>
            </a:r>
          </a:p>
          <a:p>
            <a:pPr marL="0" indent="0">
              <a:buNone/>
            </a:pPr>
            <a:endParaRPr lang="cs-CZ" sz="2800" dirty="0" smtClean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Struktura přednášky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„polity“: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„Staro-noví aktéři“: EU a její </a:t>
            </a:r>
            <a:r>
              <a:rPr lang="cs-CZ" sz="2300" dirty="0">
                <a:latin typeface="Cambria" pitchFamily="18" charset="0"/>
              </a:rPr>
              <a:t>specializované </a:t>
            </a:r>
            <a:r>
              <a:rPr lang="cs-CZ" sz="2300" dirty="0" smtClean="0">
                <a:latin typeface="Cambria" pitchFamily="18" charset="0"/>
              </a:rPr>
              <a:t>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politická </a:t>
            </a:r>
            <a:r>
              <a:rPr lang="cs-CZ" sz="2300" dirty="0">
                <a:latin typeface="Cambria" pitchFamily="18" charset="0"/>
              </a:rPr>
              <a:t>a ekonomická unie, kterou od posledního rozšíření v roce 2007 tvoří 27 evropských států s 500 miliony obyvatel (přibližně 7,3 % světové populace). </a:t>
            </a:r>
            <a:endParaRPr lang="cs-CZ" sz="23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vznik </a:t>
            </a:r>
            <a:r>
              <a:rPr lang="cs-CZ" sz="2300" dirty="0">
                <a:latin typeface="Cambria" pitchFamily="18" charset="0"/>
              </a:rPr>
              <a:t>v roce 1993 na základě Smlouvy o Evropské </a:t>
            </a:r>
            <a:r>
              <a:rPr lang="cs-CZ" sz="2300" dirty="0" smtClean="0">
                <a:latin typeface="Cambria" pitchFamily="18" charset="0"/>
              </a:rPr>
              <a:t>unii (Maastrichtská smlouva), </a:t>
            </a:r>
            <a:r>
              <a:rPr lang="cs-CZ" sz="2300" dirty="0">
                <a:latin typeface="Cambria" pitchFamily="18" charset="0"/>
              </a:rPr>
              <a:t>která navazovala na evropský integrační proces od padesátých </a:t>
            </a:r>
            <a:r>
              <a:rPr lang="cs-CZ" sz="2300" dirty="0" smtClean="0">
                <a:latin typeface="Cambria" pitchFamily="18" charset="0"/>
              </a:rPr>
              <a:t>let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 smtClean="0">
                <a:latin typeface="Cambria" pitchFamily="18" charset="0"/>
              </a:rPr>
              <a:t>Lisabonskou </a:t>
            </a:r>
            <a:r>
              <a:rPr lang="cs-CZ" sz="2300" dirty="0">
                <a:latin typeface="Cambria" pitchFamily="18" charset="0"/>
              </a:rPr>
              <a:t>smlouvou nahradila Evropská unie Evropské společenství (ES; dříve Evropské hospodářské společenství), čímž získala právní subjektivitu a </a:t>
            </a:r>
            <a:r>
              <a:rPr lang="cs-CZ" sz="2300" dirty="0" smtClean="0">
                <a:latin typeface="Cambria" pitchFamily="18" charset="0"/>
              </a:rPr>
              <a:t>některé vlastnosti </a:t>
            </a:r>
            <a:r>
              <a:rPr lang="cs-CZ" sz="2300" dirty="0">
                <a:latin typeface="Cambria" pitchFamily="18" charset="0"/>
              </a:rPr>
              <a:t>ES – především </a:t>
            </a:r>
            <a:r>
              <a:rPr lang="cs-CZ" sz="2300" dirty="0" smtClean="0">
                <a:latin typeface="Cambria" pitchFamily="18" charset="0"/>
              </a:rPr>
              <a:t>nadstátnost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čtyři základní svobody vnitřního trhu: volný pohyb zboží, osob, služeb a kapitálu, a dále společné politiky Evropské unie </a:t>
            </a:r>
            <a:r>
              <a:rPr lang="cs-CZ" sz="2300" dirty="0" smtClean="0">
                <a:latin typeface="Cambria" pitchFamily="18" charset="0"/>
              </a:rPr>
              <a:t>(hospodářská soutěž, společná </a:t>
            </a:r>
            <a:r>
              <a:rPr lang="cs-CZ" sz="2300" dirty="0">
                <a:latin typeface="Cambria" pitchFamily="18" charset="0"/>
              </a:rPr>
              <a:t>vnější obchodní </a:t>
            </a:r>
            <a:r>
              <a:rPr lang="cs-CZ" sz="2300" dirty="0" smtClean="0">
                <a:latin typeface="Cambria" pitchFamily="18" charset="0"/>
              </a:rPr>
              <a:t>politika </a:t>
            </a:r>
            <a:r>
              <a:rPr lang="cs-CZ" sz="2300" dirty="0">
                <a:latin typeface="Cambria" pitchFamily="18" charset="0"/>
              </a:rPr>
              <a:t>a </a:t>
            </a:r>
            <a:r>
              <a:rPr lang="cs-CZ" sz="2300" dirty="0" smtClean="0">
                <a:latin typeface="Cambria" pitchFamily="18" charset="0"/>
              </a:rPr>
              <a:t>zemědělství)</a:t>
            </a:r>
          </a:p>
        </p:txBody>
      </p:sp>
    </p:spTree>
    <p:extLst>
      <p:ext uri="{BB962C8B-B14F-4D97-AF65-F5344CB8AC3E}">
        <p14:creationId xmlns:p14="http://schemas.microsoft.com/office/powerpoint/2010/main" val="310617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globální „polity</a:t>
            </a:r>
            <a:r>
              <a:rPr lang="cs-CZ" sz="3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“: OSN</a:t>
            </a:r>
          </a:p>
        </p:txBody>
      </p:sp>
      <p:pic>
        <p:nvPicPr>
          <p:cNvPr id="4100" name="Picture 4" descr="http://unyouth.org.nz/blog/wp-content/uploads/2011/09/The-UN-organisational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7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3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globální „</a:t>
            </a:r>
            <a:r>
              <a:rPr lang="cs-CZ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polity</a:t>
            </a:r>
            <a:r>
              <a:rPr lang="cs-CZ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“:EU</a:t>
            </a:r>
            <a:endParaRPr lang="cs-CZ" dirty="0"/>
          </a:p>
        </p:txBody>
      </p:sp>
      <p:pic>
        <p:nvPicPr>
          <p:cNvPr id="5122" name="Picture 2" descr="http://upload.wikimedia.org/wikipedia/commons/b/bb/EC-EU-enlargement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799"/>
            <a:ext cx="6477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1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globální „polity“: EU</a:t>
            </a:r>
          </a:p>
        </p:txBody>
      </p:sp>
      <p:pic>
        <p:nvPicPr>
          <p:cNvPr id="4098" name="Picture 2" descr="http://upload.wikimedia.org/wikipedia/commons/thumb/a/ac/Political_System_of_the_European_Union.svg/721px-Political_System_of_the_European_Un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6411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7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„polity“: globální instituce</a:t>
            </a:r>
            <a:endParaRPr lang="cs-CZ" sz="4000" dirty="0"/>
          </a:p>
        </p:txBody>
      </p:sp>
      <p:pic>
        <p:nvPicPr>
          <p:cNvPr id="3074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30148"/>
            <a:ext cx="4320480" cy="46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57875"/>
            <a:ext cx="6591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05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Kritika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ambria" pitchFamily="18" charset="0"/>
              </a:rPr>
              <a:t>„Noví“ aktéři: transnacionální hnutí, advokační sítě, </a:t>
            </a:r>
            <a:r>
              <a:rPr lang="cs-CZ" sz="2800" dirty="0" err="1" smtClean="0">
                <a:latin typeface="Cambria" pitchFamily="18" charset="0"/>
              </a:rPr>
              <a:t>INGOs</a:t>
            </a:r>
            <a:endParaRPr lang="cs-CZ" sz="2800" dirty="0" smtClean="0">
              <a:latin typeface="Cambria" pitchFamily="18" charset="0"/>
            </a:endParaRPr>
          </a:p>
          <a:p>
            <a:r>
              <a:rPr lang="cs-CZ" sz="2800" dirty="0" smtClean="0">
                <a:latin typeface="Cambria" pitchFamily="18" charset="0"/>
              </a:rPr>
              <a:t>Alter/anti-globalizační hnutí</a:t>
            </a:r>
          </a:p>
          <a:p>
            <a:r>
              <a:rPr lang="en-GB" sz="2800" dirty="0" smtClean="0">
                <a:latin typeface="Cambria" pitchFamily="18" charset="0"/>
              </a:rPr>
              <a:t>Global </a:t>
            </a:r>
            <a:r>
              <a:rPr lang="en-GB" sz="2800" dirty="0">
                <a:latin typeface="Cambria" pitchFamily="18" charset="0"/>
              </a:rPr>
              <a:t>Justice Movement, Anti- (Alter-)globalization movement, Anti-neoliberal Movement, Anti-corporate movement, Anti-capitalist movement, New Anarchism, </a:t>
            </a:r>
            <a:r>
              <a:rPr lang="en-GB" sz="2800" dirty="0" err="1">
                <a:latin typeface="Cambria" pitchFamily="18" charset="0"/>
              </a:rPr>
              <a:t>Mouvement</a:t>
            </a:r>
            <a:r>
              <a:rPr lang="en-GB" sz="2800" dirty="0">
                <a:latin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</a:rPr>
              <a:t>altermondialiste</a:t>
            </a:r>
            <a:r>
              <a:rPr lang="en-GB" sz="2800" dirty="0">
                <a:latin typeface="Cambria" pitchFamily="18" charset="0"/>
              </a:rPr>
              <a:t> (</a:t>
            </a:r>
            <a:r>
              <a:rPr lang="en-GB" sz="2800" dirty="0" err="1">
                <a:latin typeface="Cambria" pitchFamily="18" charset="0"/>
              </a:rPr>
              <a:t>Altermondialisme</a:t>
            </a:r>
            <a:r>
              <a:rPr lang="en-GB" sz="2800" dirty="0">
                <a:latin typeface="Cambria" pitchFamily="18" charset="0"/>
              </a:rPr>
              <a:t>)…</a:t>
            </a:r>
          </a:p>
          <a:p>
            <a:endParaRPr lang="cs-CZ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11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Kritika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Cambria" pitchFamily="18" charset="0"/>
              </a:rPr>
              <a:t>Nadnárodní korporace, mezinárodní ekonomické instituce, neoliberalismus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Cambria" pitchFamily="18" charset="0"/>
              </a:rPr>
              <a:t>Ženská práva, feminismus</a:t>
            </a:r>
            <a:endParaRPr lang="cs-CZ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Cambria" pitchFamily="18" charset="0"/>
              </a:rPr>
              <a:t>Životní prostředí</a:t>
            </a:r>
            <a:endParaRPr lang="cs-CZ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Cambria" pitchFamily="18" charset="0"/>
              </a:rPr>
              <a:t>Rozvoj zemí Třetího světa, zadlužení, chudoba</a:t>
            </a:r>
            <a:endParaRPr lang="cs-CZ" sz="2400" dirty="0">
              <a:latin typeface="Cambria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Cambria" pitchFamily="18" charset="0"/>
              </a:rPr>
              <a:t>Odbory, práva zaměstnanců, sociální stát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Cambria" pitchFamily="18" charset="0"/>
              </a:rPr>
              <a:t>Válka, militarismus, imperialismus</a:t>
            </a:r>
            <a:endParaRPr lang="cs-CZ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829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Protesty proti globalizaci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  <a:hlinkClick r:id="rId2"/>
              </a:rPr>
              <a:t>http://</a:t>
            </a:r>
            <a:r>
              <a:rPr lang="cs-CZ" sz="2300" dirty="0" smtClean="0">
                <a:latin typeface="Cambria" pitchFamily="18" charset="0"/>
                <a:hlinkClick r:id="rId2"/>
              </a:rPr>
              <a:t>www.youtube.com/watch?v=yBUZH2vCD_k</a:t>
            </a:r>
            <a:endParaRPr lang="cs-CZ" sz="23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  <a:hlinkClick r:id="rId3"/>
              </a:rPr>
              <a:t>http://</a:t>
            </a:r>
            <a:r>
              <a:rPr lang="cs-CZ" sz="2300" dirty="0" smtClean="0">
                <a:latin typeface="Cambria" pitchFamily="18" charset="0"/>
                <a:hlinkClick r:id="rId3"/>
              </a:rPr>
              <a:t>www.youtube.com/watch?v=4woja9vZPvE</a:t>
            </a:r>
            <a:endParaRPr lang="cs-CZ" sz="23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3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66FF33"/>
                </a:solidFill>
                <a:latin typeface="Cambria" pitchFamily="18" charset="0"/>
              </a:rPr>
              <a:t>Doporučená literatura</a:t>
            </a:r>
            <a:endParaRPr lang="cs-CZ" sz="4000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GB" sz="1600" dirty="0" smtClean="0">
                <a:latin typeface="Cambria" pitchFamily="18" charset="0"/>
              </a:rPr>
              <a:t>MORGENTHAU</a:t>
            </a:r>
            <a:r>
              <a:rPr lang="en-GB" sz="1600" dirty="0">
                <a:latin typeface="Cambria" pitchFamily="18" charset="0"/>
              </a:rPr>
              <a:t>, H.: Politics among Nations. 6th edition. 1986 </a:t>
            </a:r>
            <a:endParaRPr lang="cs-CZ" sz="1600" dirty="0" smtClean="0">
              <a:latin typeface="Cambria" pitchFamily="18" charset="0"/>
            </a:endParaRPr>
          </a:p>
          <a:p>
            <a:pPr marL="381000" indent="-381000" eaLnBrk="1" hangingPunct="1"/>
            <a:r>
              <a:rPr lang="en-GB" sz="1600" dirty="0" smtClean="0">
                <a:latin typeface="Cambria" pitchFamily="18" charset="0"/>
              </a:rPr>
              <a:t>KEOHANE</a:t>
            </a:r>
            <a:r>
              <a:rPr lang="en-GB" sz="1600" dirty="0">
                <a:latin typeface="Cambria" pitchFamily="18" charset="0"/>
              </a:rPr>
              <a:t>, R., NYE, J.: Power and Interdependence. 3rd edition. Longman,</a:t>
            </a:r>
          </a:p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New York 2001 </a:t>
            </a:r>
            <a:endParaRPr lang="cs-CZ" sz="1600" dirty="0" smtClean="0">
              <a:latin typeface="Cambria" pitchFamily="18" charset="0"/>
            </a:endParaRPr>
          </a:p>
          <a:p>
            <a:pPr marL="381000" indent="-381000" eaLnBrk="1" hangingPunct="1"/>
            <a:r>
              <a:rPr lang="en-GB" sz="1600" dirty="0" smtClean="0">
                <a:latin typeface="Cambria" pitchFamily="18" charset="0"/>
              </a:rPr>
              <a:t>NYE</a:t>
            </a:r>
            <a:r>
              <a:rPr lang="en-GB" sz="1600" dirty="0">
                <a:latin typeface="Cambria" pitchFamily="18" charset="0"/>
              </a:rPr>
              <a:t>, J., KEOHANE, R.: „Transnational Relations and World Politics: An</a:t>
            </a:r>
          </a:p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Introduction.“ In: Transnational Relations and World Politics, eds. Robert</a:t>
            </a:r>
          </a:p>
          <a:p>
            <a:pPr marL="381000" indent="-381000" eaLnBrk="1" hangingPunct="1"/>
            <a:r>
              <a:rPr lang="en-GB" sz="1600" dirty="0" err="1">
                <a:latin typeface="Cambria" pitchFamily="18" charset="0"/>
              </a:rPr>
              <a:t>Keohane</a:t>
            </a:r>
            <a:r>
              <a:rPr lang="en-GB" sz="1600" dirty="0">
                <a:latin typeface="Cambria" pitchFamily="18" charset="0"/>
              </a:rPr>
              <a:t> a Joseph Nye. Harvard University Press, Cambridge and </a:t>
            </a:r>
            <a:r>
              <a:rPr lang="en-GB" sz="1600" dirty="0" smtClean="0">
                <a:latin typeface="Cambria" pitchFamily="18" charset="0"/>
              </a:rPr>
              <a:t>London</a:t>
            </a:r>
            <a:r>
              <a:rPr lang="cs-CZ" sz="1600" dirty="0" smtClean="0">
                <a:latin typeface="Cambria" pitchFamily="18" charset="0"/>
              </a:rPr>
              <a:t> </a:t>
            </a:r>
            <a:r>
              <a:rPr lang="en-GB" sz="1600" dirty="0" smtClean="0">
                <a:latin typeface="Cambria" pitchFamily="18" charset="0"/>
              </a:rPr>
              <a:t>1970</a:t>
            </a:r>
            <a:r>
              <a:rPr lang="en-GB" sz="1600" dirty="0">
                <a:latin typeface="Cambria" pitchFamily="18" charset="0"/>
              </a:rPr>
              <a:t>, </a:t>
            </a:r>
            <a:r>
              <a:rPr lang="en-GB" sz="1600" dirty="0" smtClean="0">
                <a:latin typeface="Cambria" pitchFamily="18" charset="0"/>
              </a:rPr>
              <a:t>ix–xxix</a:t>
            </a:r>
            <a:endParaRPr lang="cs-CZ" sz="1600" dirty="0" smtClean="0">
              <a:latin typeface="Cambria" pitchFamily="18" charset="0"/>
            </a:endParaRPr>
          </a:p>
          <a:p>
            <a:pPr marL="381000" indent="-381000" eaLnBrk="1" hangingPunct="1"/>
            <a:r>
              <a:rPr lang="en-GB" sz="1600" dirty="0" err="1" smtClean="0">
                <a:latin typeface="Cambria" pitchFamily="18" charset="0"/>
              </a:rPr>
              <a:t>Barša</a:t>
            </a:r>
            <a:r>
              <a:rPr lang="en-GB" sz="1600" dirty="0">
                <a:latin typeface="Cambria" pitchFamily="18" charset="0"/>
              </a:rPr>
              <a:t>, </a:t>
            </a:r>
            <a:r>
              <a:rPr lang="en-GB" sz="1600" dirty="0" err="1">
                <a:latin typeface="Cambria" pitchFamily="18" charset="0"/>
              </a:rPr>
              <a:t>Pavel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Ondřej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Císař</a:t>
            </a:r>
            <a:r>
              <a:rPr lang="en-GB" sz="1600" dirty="0">
                <a:latin typeface="Cambria" pitchFamily="18" charset="0"/>
              </a:rPr>
              <a:t>. 2004. </a:t>
            </a:r>
            <a:r>
              <a:rPr lang="en-GB" sz="1600" dirty="0" err="1">
                <a:latin typeface="Cambria" pitchFamily="18" charset="0"/>
              </a:rPr>
              <a:t>Levice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postrevoluční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době</a:t>
            </a:r>
            <a:r>
              <a:rPr lang="en-GB" sz="1600" dirty="0">
                <a:latin typeface="Cambria" pitchFamily="18" charset="0"/>
              </a:rPr>
              <a:t>. </a:t>
            </a:r>
            <a:r>
              <a:rPr lang="en-GB" sz="1600" dirty="0" err="1">
                <a:latin typeface="Cambria" pitchFamily="18" charset="0"/>
              </a:rPr>
              <a:t>Občanská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společnost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nová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sociální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hnutí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radikální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politické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teorii</a:t>
            </a:r>
            <a:r>
              <a:rPr lang="en-GB" sz="1600" dirty="0">
                <a:latin typeface="Cambria" pitchFamily="18" charset="0"/>
              </a:rPr>
              <a:t> 20. </a:t>
            </a:r>
            <a:r>
              <a:rPr lang="en-GB" sz="1600" dirty="0" err="1">
                <a:latin typeface="Cambria" pitchFamily="18" charset="0"/>
              </a:rPr>
              <a:t>století</a:t>
            </a:r>
            <a:r>
              <a:rPr lang="en-GB" sz="1600" dirty="0">
                <a:latin typeface="Cambria" pitchFamily="18" charset="0"/>
              </a:rPr>
              <a:t>. Brno: CDK, s. 167-196 (k </a:t>
            </a:r>
            <a:r>
              <a:rPr lang="en-GB" sz="1600" dirty="0" err="1">
                <a:latin typeface="Cambria" pitchFamily="18" charset="0"/>
              </a:rPr>
              <a:t>dispozici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knihovně</a:t>
            </a:r>
            <a:r>
              <a:rPr lang="en-GB" sz="1600" dirty="0">
                <a:latin typeface="Cambria" pitchFamily="18" charset="0"/>
              </a:rPr>
              <a:t> FSS). (30 </a:t>
            </a:r>
            <a:r>
              <a:rPr lang="en-GB" sz="1600" dirty="0" err="1">
                <a:latin typeface="Cambria" pitchFamily="18" charset="0"/>
              </a:rPr>
              <a:t>stran</a:t>
            </a:r>
            <a:r>
              <a:rPr lang="en-GB" sz="1600" dirty="0">
                <a:latin typeface="Cambria" pitchFamily="18" charset="0"/>
              </a:rPr>
              <a:t>)</a:t>
            </a:r>
          </a:p>
          <a:p>
            <a:pPr marL="381000" indent="-381000" eaLnBrk="1" hangingPunct="1"/>
            <a:r>
              <a:rPr lang="en-GB" sz="1600" dirty="0" err="1" smtClean="0">
                <a:latin typeface="Cambria" pitchFamily="18" charset="0"/>
              </a:rPr>
              <a:t>Barša</a:t>
            </a:r>
            <a:r>
              <a:rPr lang="en-GB" sz="1600" dirty="0">
                <a:latin typeface="Cambria" pitchFamily="18" charset="0"/>
              </a:rPr>
              <a:t>, </a:t>
            </a:r>
            <a:r>
              <a:rPr lang="en-GB" sz="1600" dirty="0" err="1">
                <a:latin typeface="Cambria" pitchFamily="18" charset="0"/>
              </a:rPr>
              <a:t>Pavel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Ondřej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Císař</a:t>
            </a:r>
            <a:r>
              <a:rPr lang="en-GB" sz="1600" dirty="0">
                <a:latin typeface="Cambria" pitchFamily="18" charset="0"/>
              </a:rPr>
              <a:t>. 2008. </a:t>
            </a:r>
            <a:r>
              <a:rPr lang="en-GB" sz="1600" dirty="0" err="1">
                <a:latin typeface="Cambria" pitchFamily="18" charset="0"/>
              </a:rPr>
              <a:t>Anarchie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řád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ve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světové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politice</a:t>
            </a:r>
            <a:r>
              <a:rPr lang="en-GB" sz="1600" dirty="0">
                <a:latin typeface="Cambria" pitchFamily="18" charset="0"/>
              </a:rPr>
              <a:t>. </a:t>
            </a:r>
            <a:r>
              <a:rPr lang="en-GB" sz="1600" dirty="0" err="1">
                <a:latin typeface="Cambria" pitchFamily="18" charset="0"/>
              </a:rPr>
              <a:t>Praha</a:t>
            </a:r>
            <a:r>
              <a:rPr lang="en-GB" sz="1600" dirty="0">
                <a:latin typeface="Cambria" pitchFamily="18" charset="0"/>
              </a:rPr>
              <a:t>: </a:t>
            </a:r>
            <a:r>
              <a:rPr lang="en-GB" sz="1600" dirty="0" err="1">
                <a:latin typeface="Cambria" pitchFamily="18" charset="0"/>
              </a:rPr>
              <a:t>Portál</a:t>
            </a:r>
            <a:r>
              <a:rPr lang="en-GB" sz="1600" dirty="0">
                <a:latin typeface="Cambria" pitchFamily="18" charset="0"/>
              </a:rPr>
              <a:t>, s. 472-476 (</a:t>
            </a:r>
            <a:r>
              <a:rPr lang="en-GB" sz="1600" dirty="0" err="1">
                <a:latin typeface="Cambria" pitchFamily="18" charset="0"/>
              </a:rPr>
              <a:t>sekce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Alterglobalizační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hnutí</a:t>
            </a:r>
            <a:r>
              <a:rPr lang="en-GB" sz="1600" dirty="0">
                <a:latin typeface="Cambria" pitchFamily="18" charset="0"/>
              </a:rPr>
              <a:t>; k </a:t>
            </a:r>
            <a:r>
              <a:rPr lang="en-GB" sz="1600" dirty="0" err="1">
                <a:latin typeface="Cambria" pitchFamily="18" charset="0"/>
              </a:rPr>
              <a:t>dispozici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knihovně</a:t>
            </a:r>
            <a:r>
              <a:rPr lang="en-GB" sz="1600" dirty="0">
                <a:latin typeface="Cambria" pitchFamily="18" charset="0"/>
              </a:rPr>
              <a:t> FSS). (5 </a:t>
            </a:r>
            <a:r>
              <a:rPr lang="en-GB" sz="1600" dirty="0" err="1">
                <a:latin typeface="Cambria" pitchFamily="18" charset="0"/>
              </a:rPr>
              <a:t>stran</a:t>
            </a:r>
            <a:r>
              <a:rPr lang="en-GB" sz="1600" dirty="0">
                <a:latin typeface="Cambria" pitchFamily="18" charset="0"/>
              </a:rPr>
              <a:t>)</a:t>
            </a:r>
          </a:p>
          <a:p>
            <a:pPr marL="381000" indent="-381000" eaLnBrk="1" hangingPunct="1"/>
            <a:r>
              <a:rPr lang="en-GB" sz="1600" dirty="0" err="1" smtClean="0">
                <a:latin typeface="Cambria" pitchFamily="18" charset="0"/>
              </a:rPr>
              <a:t>Seohane</a:t>
            </a:r>
            <a:r>
              <a:rPr lang="en-GB" sz="1600" dirty="0">
                <a:latin typeface="Cambria" pitchFamily="18" charset="0"/>
              </a:rPr>
              <a:t>, José a Emilio </a:t>
            </a:r>
            <a:r>
              <a:rPr lang="en-GB" sz="1600" dirty="0" err="1">
                <a:latin typeface="Cambria" pitchFamily="18" charset="0"/>
              </a:rPr>
              <a:t>Taddei</a:t>
            </a:r>
            <a:r>
              <a:rPr lang="en-GB" sz="1600" dirty="0">
                <a:latin typeface="Cambria" pitchFamily="18" charset="0"/>
              </a:rPr>
              <a:t>. 2002. „From Seattle to Porto </a:t>
            </a:r>
            <a:r>
              <a:rPr lang="en-GB" sz="1600" dirty="0" err="1">
                <a:latin typeface="Cambria" pitchFamily="18" charset="0"/>
              </a:rPr>
              <a:t>Alegre</a:t>
            </a:r>
            <a:r>
              <a:rPr lang="en-GB" sz="1600" dirty="0">
                <a:latin typeface="Cambria" pitchFamily="18" charset="0"/>
              </a:rPr>
              <a:t>: The Anti-Neoliberal Globalization Movement.“ Current Sociology 50, s. 99-122.</a:t>
            </a:r>
          </a:p>
          <a:p>
            <a:pPr marL="381000" indent="-381000" eaLnBrk="1" hangingPunct="1"/>
            <a:r>
              <a:rPr lang="en-GB" sz="1600" dirty="0" err="1" smtClean="0">
                <a:latin typeface="Cambria" pitchFamily="18" charset="0"/>
              </a:rPr>
              <a:t>Aguiton</a:t>
            </a:r>
            <a:r>
              <a:rPr lang="en-GB" sz="1600" dirty="0">
                <a:latin typeface="Cambria" pitchFamily="18" charset="0"/>
              </a:rPr>
              <a:t>, Christophe. 2005. „Mapping the Movement.“ Development 48, s. 10–14. </a:t>
            </a:r>
          </a:p>
        </p:txBody>
      </p:sp>
    </p:spTree>
    <p:extLst>
      <p:ext uri="{BB962C8B-B14F-4D97-AF65-F5344CB8AC3E}">
        <p14:creationId xmlns:p14="http://schemas.microsoft.com/office/powerpoint/2010/main" val="1109527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 smtClean="0">
                <a:latin typeface="Cambria" pitchFamily="18" charset="0"/>
              </a:rPr>
              <a:t>Proces mezinárodní integrace, který je důsledkem výměny a střetu idejí, myšlenek, výrobků a dalších aspektů kultury</a:t>
            </a:r>
          </a:p>
          <a:p>
            <a:r>
              <a:rPr lang="cs-CZ" sz="2800" dirty="0" smtClean="0">
                <a:latin typeface="Cambria" pitchFamily="18" charset="0"/>
              </a:rPr>
              <a:t>Klíčové pokroky v oblasti dopravy a telekomunikací, nárůst internetu a další hlavní faktory globalizace dále napomáhají zvyšování vzájemné ekonomické a kulturní závislosti ekonomických a kulturních vztahů</a:t>
            </a:r>
          </a:p>
          <a:p>
            <a:r>
              <a:rPr lang="cs-CZ" sz="2800" dirty="0" smtClean="0">
                <a:latin typeface="Cambria" pitchFamily="18" charset="0"/>
              </a:rPr>
              <a:t>Spory o vznik globalizace – modernita? Objevení Ameriky?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Definice globalizace</a:t>
            </a:r>
          </a:p>
        </p:txBody>
      </p:sp>
    </p:spTree>
    <p:extLst>
      <p:ext uri="{BB962C8B-B14F-4D97-AF65-F5344CB8AC3E}">
        <p14:creationId xmlns:p14="http://schemas.microsoft.com/office/powerpoint/2010/main" val="118711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 smtClean="0">
                <a:latin typeface="Cambria" pitchFamily="18" charset="0"/>
              </a:rPr>
              <a:t>Nejvýraznější projevy – v kultuře a ekonomice</a:t>
            </a:r>
          </a:p>
          <a:p>
            <a:r>
              <a:rPr lang="cs-CZ" sz="2800" dirty="0" smtClean="0">
                <a:latin typeface="Cambria" pitchFamily="18" charset="0"/>
              </a:rPr>
              <a:t>Nárůst mezinárodních dohod, nárůst ekonomických transakcí, posilování role nadnárodních podniků, nárůst mezinárodní konkurence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Definice globalizace</a:t>
            </a:r>
          </a:p>
        </p:txBody>
      </p:sp>
    </p:spTree>
    <p:extLst>
      <p:ext uri="{BB962C8B-B14F-4D97-AF65-F5344CB8AC3E}">
        <p14:creationId xmlns:p14="http://schemas.microsoft.com/office/powerpoint/2010/main" val="292885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 smtClean="0"/>
              <a:t>g</a:t>
            </a:r>
            <a:r>
              <a:rPr lang="en-US" dirty="0" err="1" smtClean="0"/>
              <a:t>lobalization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197896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Economic Integration:</a:t>
            </a:r>
            <a:r>
              <a:rPr lang="en-US" dirty="0"/>
              <a:t> trade, foreign direct investment, portfolio capital flows, and investment income </a:t>
            </a:r>
            <a:endParaRPr lang="cs-CZ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Technological Connectivity: </a:t>
            </a:r>
            <a:r>
              <a:rPr lang="en-US" dirty="0"/>
              <a:t>Internet users, Internet hosts, and secure servers </a:t>
            </a:r>
            <a:endParaRPr lang="cs-CZ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Personal Contact:</a:t>
            </a:r>
            <a:r>
              <a:rPr lang="en-US" dirty="0"/>
              <a:t> international travel and tourism, international telephone traffic, and remittances and personal transfers (including worker remittances, compensation to employees, and other person-to-person and nongovernmental transfers) </a:t>
            </a:r>
            <a:endParaRPr lang="cs-CZ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Political Engagement:</a:t>
            </a:r>
            <a:r>
              <a:rPr lang="en-US" dirty="0"/>
              <a:t> memberships in international organizations, personnel and financial contributions to U.N. Security Council missions, international treaties ratified, and governmental transfers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1092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 smtClean="0"/>
              <a:t>g</a:t>
            </a:r>
            <a:r>
              <a:rPr lang="en-US" dirty="0" err="1" smtClean="0"/>
              <a:t>lobalization</a:t>
            </a:r>
            <a:endParaRPr lang="cs-CZ" dirty="0"/>
          </a:p>
        </p:txBody>
      </p:sp>
      <p:pic>
        <p:nvPicPr>
          <p:cNvPr id="1026" name="Picture 2" descr="Measuring Globalization: The Global Top 2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59932"/>
            <a:ext cx="4680520" cy="53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854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/>
              <a:t>g</a:t>
            </a:r>
            <a:r>
              <a:rPr lang="en-US" dirty="0" err="1"/>
              <a:t>lobalization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91" y="1229341"/>
            <a:ext cx="3891309" cy="562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1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Measuring</a:t>
            </a:r>
            <a:r>
              <a:rPr lang="cs-CZ" dirty="0" smtClean="0"/>
              <a:t> </a:t>
            </a:r>
            <a:r>
              <a:rPr lang="cs-CZ" dirty="0" err="1" smtClean="0"/>
              <a:t>globalization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50243"/>
            <a:ext cx="88201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7" y="4869160"/>
            <a:ext cx="8658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KOF Index of Globalization measures the three main dimensions of </a:t>
            </a:r>
            <a:r>
              <a:rPr lang="en-US" dirty="0" smtClean="0"/>
              <a:t>globalization:</a:t>
            </a:r>
            <a:r>
              <a:rPr lang="cs-CZ" dirty="0" smtClean="0"/>
              <a:t> </a:t>
            </a:r>
            <a:r>
              <a:rPr lang="en-US" dirty="0" smtClean="0"/>
              <a:t>Economic</a:t>
            </a:r>
            <a:r>
              <a:rPr lang="cs-CZ" dirty="0" smtClean="0"/>
              <a:t> </a:t>
            </a:r>
            <a:r>
              <a:rPr lang="en-US" dirty="0" smtClean="0"/>
              <a:t>Social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political.</a:t>
            </a:r>
          </a:p>
        </p:txBody>
      </p:sp>
    </p:spTree>
    <p:extLst>
      <p:ext uri="{BB962C8B-B14F-4D97-AF65-F5344CB8AC3E}">
        <p14:creationId xmlns:p14="http://schemas.microsoft.com/office/powerpoint/2010/main" val="2711139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</a:t>
            </a: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íť </a:t>
            </a: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globálních obchodních toků (2011)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709936" y="3105835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http://truth-and-beauty.net/projects/citi-trade-flows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990</Words>
  <Application>Microsoft Office PowerPoint</Application>
  <PresentationFormat>Předvádění na obrazovce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Výchozí návrh</vt:lpstr>
      <vt:lpstr>Globalizace a globální politika</vt:lpstr>
      <vt:lpstr>Prezentace aplikace PowerPoint</vt:lpstr>
      <vt:lpstr>Prezentace aplikace PowerPoint</vt:lpstr>
      <vt:lpstr>Prezentace aplikace PowerPoint</vt:lpstr>
      <vt:lpstr>Measuring globalization</vt:lpstr>
      <vt:lpstr>Measuring globalization</vt:lpstr>
      <vt:lpstr>Measuring globalization</vt:lpstr>
      <vt:lpstr>Measuring globalization</vt:lpstr>
      <vt:lpstr>Síť globálních obchodních toků (2011)</vt:lpstr>
      <vt:lpstr>Síť mezinárodního obchodu (2010)</vt:lpstr>
      <vt:lpstr>Mezinárodní finanční vazby (Schweitzer et al. 2009)</vt:lpstr>
      <vt:lpstr>Struktura mezinárodní korporátní moci (Vitali et al. 2011)</vt:lpstr>
      <vt:lpstr>Přeshraniční bankovní vztahy</vt:lpstr>
      <vt:lpstr>Přeshraniční bankovní vztahy</vt:lpstr>
      <vt:lpstr>Přeshraniční bankovní vztahy</vt:lpstr>
      <vt:lpstr>Prezentace aplikace PowerPoint</vt:lpstr>
      <vt:lpstr>Prezentace aplikace PowerPoint</vt:lpstr>
      <vt:lpstr>Prezentace aplikace PowerPoint</vt:lpstr>
      <vt:lpstr>Proměna „polity“: globální instituce</vt:lpstr>
      <vt:lpstr>Proměna „polity“: globální instituce</vt:lpstr>
      <vt:lpstr>Proměna globální „polity“: OSN</vt:lpstr>
      <vt:lpstr>Proměna globální „polity“:EU</vt:lpstr>
      <vt:lpstr>Proměna globální „polity“: EU</vt:lpstr>
      <vt:lpstr>Proměna „polity“: globální instituce</vt:lpstr>
      <vt:lpstr>Kritika globalizace</vt:lpstr>
      <vt:lpstr>Kritika globalizace</vt:lpstr>
      <vt:lpstr>Protesty proti globalizaci</vt:lpstr>
      <vt:lpstr>Doporučená literatura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Politologie - pojem, předmět, funkce; politika - pojem, přístupy, klíčové pojmy</dc:title>
  <dc:creator>pd</dc:creator>
  <cp:lastModifiedBy>Navrátil Jiří</cp:lastModifiedBy>
  <cp:revision>256</cp:revision>
  <cp:lastPrinted>2009-09-26T13:45:28Z</cp:lastPrinted>
  <dcterms:created xsi:type="dcterms:W3CDTF">2007-09-27T12:14:42Z</dcterms:created>
  <dcterms:modified xsi:type="dcterms:W3CDTF">2016-12-15T10:01:33Z</dcterms:modified>
</cp:coreProperties>
</file>