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00" r:id="rId3"/>
    <p:sldId id="267" r:id="rId4"/>
    <p:sldId id="308" r:id="rId5"/>
    <p:sldId id="266" r:id="rId6"/>
    <p:sldId id="324" r:id="rId7"/>
    <p:sldId id="310" r:id="rId8"/>
    <p:sldId id="311" r:id="rId9"/>
    <p:sldId id="309" r:id="rId10"/>
    <p:sldId id="312" r:id="rId11"/>
    <p:sldId id="314" r:id="rId12"/>
    <p:sldId id="313" r:id="rId13"/>
    <p:sldId id="322" r:id="rId14"/>
    <p:sldId id="325" r:id="rId15"/>
    <p:sldId id="315" r:id="rId16"/>
    <p:sldId id="316" r:id="rId17"/>
    <p:sldId id="318" r:id="rId18"/>
    <p:sldId id="320" r:id="rId19"/>
    <p:sldId id="321" r:id="rId20"/>
    <p:sldId id="317" r:id="rId21"/>
    <p:sldId id="306" r:id="rId22"/>
  </p:sldIdLst>
  <p:sldSz cx="9144000" cy="6858000" type="screen4x3"/>
  <p:notesSz cx="6781800" cy="9926638"/>
  <p:defaultTextStyle>
    <a:defPPr>
      <a:defRPr lang="cs-CZ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00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766" autoAdjust="0"/>
  </p:normalViewPr>
  <p:slideViewPr>
    <p:cSldViewPr>
      <p:cViewPr>
        <p:scale>
          <a:sx n="75" d="100"/>
          <a:sy n="75" d="100"/>
        </p:scale>
        <p:origin x="-1092" y="-4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55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8163"/>
            <a:ext cx="29384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A6DB935-90F6-4D64-B2FD-778FB7C13D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3489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E4D1AF-5306-43E3-8C6D-7D14884944AE}" type="datetimeFigureOut">
              <a:rPr lang="cs-CZ" smtClean="0"/>
              <a:pPr/>
              <a:t>1.12.2016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7863" y="4714875"/>
            <a:ext cx="54260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1CDC3-6596-40C7-A755-49A89A1026B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381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24E36-6E1D-41E3-9E35-6E76E545CC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02225-5F6F-491F-B402-612F65C614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EDF3-D75D-4E8F-91CD-54D512189E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10BC8-205A-4E99-9B21-8C2498A321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FB701-FB50-42A0-9448-F58BE6E082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DFFE08-697F-4E97-80FE-F758A1690A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C8396-630F-458E-A3D3-E7CC4A1EE7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01F79-12AB-400A-8F59-341D8C4AB1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E320F-4718-4ECA-A26E-792170AA7F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12833F-BDEE-42A7-9A6E-C578A152CE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A3453-A06D-42DB-A5B7-6630F408F7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E7AE70E-7154-481E-8735-4B3384B1CA1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atzastupci.cz/" TargetMode="External"/><Relationship Id="rId3" Type="http://schemas.openxmlformats.org/officeDocument/2006/relationships/hyperlink" Target="http://www.cka.cz/" TargetMode="External"/><Relationship Id="rId7" Type="http://schemas.openxmlformats.org/officeDocument/2006/relationships/hyperlink" Target="http://www.kdpcr.cz/" TargetMode="External"/><Relationship Id="rId12" Type="http://schemas.openxmlformats.org/officeDocument/2006/relationships/hyperlink" Target="http://www.dent.cz/" TargetMode="External"/><Relationship Id="rId2" Type="http://schemas.openxmlformats.org/officeDocument/2006/relationships/hyperlink" Target="http://www.cak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acr.cz/" TargetMode="External"/><Relationship Id="rId11" Type="http://schemas.openxmlformats.org/officeDocument/2006/relationships/hyperlink" Target="http://www.lkcr.cz/" TargetMode="External"/><Relationship Id="rId5" Type="http://schemas.openxmlformats.org/officeDocument/2006/relationships/hyperlink" Target="http://www.exekutorskakomora.cz/" TargetMode="External"/><Relationship Id="rId10" Type="http://schemas.openxmlformats.org/officeDocument/2006/relationships/hyperlink" Target="http://www.lekarnici.cz/" TargetMode="External"/><Relationship Id="rId4" Type="http://schemas.openxmlformats.org/officeDocument/2006/relationships/hyperlink" Target="http://www.ckait.cz/" TargetMode="External"/><Relationship Id="rId9" Type="http://schemas.openxmlformats.org/officeDocument/2006/relationships/hyperlink" Target="http://www.nkcr.cz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aplikace.mvcr.cz/seznam-politickych-stran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776"/>
            <a:ext cx="7772400" cy="2952327"/>
          </a:xfrm>
        </p:spPr>
        <p:txBody>
          <a:bodyPr/>
          <a:lstStyle/>
          <a:p>
            <a:pPr eaLnBrk="1" hangingPunct="1">
              <a:defRPr/>
            </a:pPr>
            <a:r>
              <a:rPr lang="pl-PL" b="1" dirty="0" smtClean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Kolektivní političtí </a:t>
            </a:r>
            <a:r>
              <a:rPr lang="pl-PL" b="1" dirty="0">
                <a:solidFill>
                  <a:srgbClr val="FFCC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aktéři - politické strany, zájmové skupiny a sociální hnutí</a:t>
            </a:r>
            <a:endParaRPr lang="cs-CZ" dirty="0" smtClean="0">
              <a:solidFill>
                <a:srgbClr val="FFCC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4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Historicko-konfliktní přístup k vysvětlení původu stran</a:t>
            </a:r>
            <a:endParaRPr lang="cs-CZ" sz="24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>
                <a:latin typeface="Cambria" pitchFamily="18" charset="0"/>
              </a:rPr>
              <a:t>Nejznámější představitelé: americký politolog S. M. </a:t>
            </a:r>
            <a:r>
              <a:rPr lang="cs-CZ" sz="2900" dirty="0" err="1">
                <a:latin typeface="Cambria" pitchFamily="18" charset="0"/>
              </a:rPr>
              <a:t>Lipset</a:t>
            </a:r>
            <a:r>
              <a:rPr lang="cs-CZ" sz="2900" dirty="0">
                <a:latin typeface="Cambria" pitchFamily="18" charset="0"/>
              </a:rPr>
              <a:t> a norský politolog S. </a:t>
            </a:r>
            <a:r>
              <a:rPr lang="cs-CZ" sz="2900" dirty="0" err="1">
                <a:latin typeface="Cambria" pitchFamily="18" charset="0"/>
              </a:rPr>
              <a:t>Rokkan</a:t>
            </a:r>
            <a:r>
              <a:rPr lang="cs-CZ" sz="2900" dirty="0">
                <a:latin typeface="Cambria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>
                <a:latin typeface="Cambria" pitchFamily="18" charset="0"/>
              </a:rPr>
              <a:t>Dílo </a:t>
            </a:r>
            <a:r>
              <a:rPr lang="cs-CZ" sz="2900" i="1" dirty="0">
                <a:latin typeface="Cambria" pitchFamily="18" charset="0"/>
              </a:rPr>
              <a:t>Party Systems and </a:t>
            </a:r>
            <a:r>
              <a:rPr lang="cs-CZ" sz="2900" i="1" dirty="0" err="1">
                <a:latin typeface="Cambria" pitchFamily="18" charset="0"/>
              </a:rPr>
              <a:t>Voter</a:t>
            </a:r>
            <a:r>
              <a:rPr lang="cs-CZ" sz="2900" i="1" dirty="0">
                <a:latin typeface="Cambria" pitchFamily="18" charset="0"/>
              </a:rPr>
              <a:t> </a:t>
            </a:r>
            <a:r>
              <a:rPr lang="cs-CZ" sz="2900" i="1" dirty="0" err="1">
                <a:latin typeface="Cambria" pitchFamily="18" charset="0"/>
              </a:rPr>
              <a:t>Alignments</a:t>
            </a:r>
            <a:r>
              <a:rPr lang="cs-CZ" sz="2900" i="1" dirty="0">
                <a:latin typeface="Cambria" pitchFamily="18" charset="0"/>
              </a:rPr>
              <a:t> </a:t>
            </a:r>
            <a:r>
              <a:rPr lang="cs-CZ" sz="2900" dirty="0">
                <a:latin typeface="Cambria" pitchFamily="18" charset="0"/>
              </a:rPr>
              <a:t>(Stranické systémy a uskupení voličů), publikované roku 1967.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>
                <a:latin typeface="Cambria" pitchFamily="18" charset="0"/>
              </a:rPr>
              <a:t>Při analýze stranických systémů považují za rozhodující historicky podmíněné konfliktní </a:t>
            </a:r>
            <a:r>
              <a:rPr lang="cs-CZ" sz="2900" dirty="0" smtClean="0">
                <a:latin typeface="Cambria" pitchFamily="18" charset="0"/>
              </a:rPr>
              <a:t>linie (</a:t>
            </a:r>
            <a:r>
              <a:rPr lang="cs-CZ" sz="2900" i="1" dirty="0" err="1" smtClean="0">
                <a:latin typeface="Cambria" pitchFamily="18" charset="0"/>
              </a:rPr>
              <a:t>cleavages</a:t>
            </a:r>
            <a:r>
              <a:rPr lang="cs-CZ" sz="2900" dirty="0">
                <a:latin typeface="Cambria" pitchFamily="18" charset="0"/>
              </a:rPr>
              <a:t>) – dodnes všeobecně uznávaná </a:t>
            </a:r>
            <a:r>
              <a:rPr lang="cs-CZ" sz="2900" dirty="0" smtClean="0">
                <a:latin typeface="Cambria" pitchFamily="18" charset="0"/>
              </a:rPr>
              <a:t>teorie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900" dirty="0" smtClean="0">
                <a:latin typeface="Cambria" pitchFamily="18" charset="0"/>
              </a:rPr>
              <a:t>Jde o produkty vztahů v sociální struktuře a kulturní sféře společnosti</a:t>
            </a:r>
            <a:endParaRPr lang="cs-CZ" sz="29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947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4 základní štěpné linie (</a:t>
            </a:r>
            <a:r>
              <a:rPr lang="en-GB" sz="4000" i="1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cleavages</a:t>
            </a: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>
                <a:latin typeface="Cambria" pitchFamily="18" charset="0"/>
              </a:rPr>
              <a:t>rozpor mezi centrem a periferií (centralisté vs. autonomisté), např. u nás strana Moravané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>
                <a:latin typeface="Cambria" pitchFamily="18" charset="0"/>
              </a:rPr>
              <a:t>napětí mezi státem a církví, např. křesťanské </a:t>
            </a:r>
            <a:r>
              <a:rPr lang="cs-CZ" sz="2600" dirty="0" smtClean="0">
                <a:latin typeface="Cambria" pitchFamily="18" charset="0"/>
              </a:rPr>
              <a:t>strany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>
                <a:latin typeface="Cambria" pitchFamily="18" charset="0"/>
              </a:rPr>
              <a:t>napětí mezi městem a venkovem (venkovské zájmy vs. průmyslové zájmy), např. agrární strany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r>
              <a:rPr lang="cs-CZ" sz="2600" dirty="0" smtClean="0">
                <a:latin typeface="Cambria" pitchFamily="18" charset="0"/>
              </a:rPr>
              <a:t>třídní </a:t>
            </a:r>
            <a:r>
              <a:rPr lang="cs-CZ" sz="2600" dirty="0">
                <a:latin typeface="Cambria" pitchFamily="18" charset="0"/>
              </a:rPr>
              <a:t>štěpení společnosti (vlastníci vs. pracující), př. hlavní západní ideologické strany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arenR"/>
            </a:pPr>
            <a:endParaRPr lang="cs-CZ" sz="2600" dirty="0">
              <a:latin typeface="Cambri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cs-CZ" sz="2600" dirty="0">
              <a:latin typeface="Cambri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cs-CZ" sz="2600" dirty="0">
                <a:latin typeface="Cambria" pitchFamily="18" charset="0"/>
              </a:rPr>
              <a:t>+ další současná štěpná linie: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cs-CZ" sz="2600" dirty="0">
                <a:latin typeface="Cambria" pitchFamily="18" charset="0"/>
              </a:rPr>
              <a:t>5)	materialismus vs. </a:t>
            </a:r>
            <a:r>
              <a:rPr lang="cs-CZ" sz="2600" dirty="0" smtClean="0">
                <a:latin typeface="Cambria" pitchFamily="18" charset="0"/>
              </a:rPr>
              <a:t>post-materialismus</a:t>
            </a:r>
            <a:r>
              <a:rPr lang="cs-CZ" sz="2600" dirty="0">
                <a:latin typeface="Cambria" pitchFamily="18" charset="0"/>
              </a:rPr>
              <a:t>, např. Strana </a:t>
            </a:r>
            <a:r>
              <a:rPr lang="cs-CZ" sz="2600" dirty="0" smtClean="0">
                <a:latin typeface="Cambria" pitchFamily="18" charset="0"/>
              </a:rPr>
              <a:t>zelených</a:t>
            </a:r>
            <a:endParaRPr lang="cs-CZ" sz="2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5617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Funkce stran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reprezentace </a:t>
            </a:r>
            <a:r>
              <a:rPr lang="cs-CZ" sz="2400" dirty="0">
                <a:latin typeface="Cambria" pitchFamily="18" charset="0"/>
              </a:rPr>
              <a:t>- funkce může být ohrožena v </a:t>
            </a:r>
            <a:r>
              <a:rPr lang="cs-CZ" sz="2400" dirty="0" smtClean="0">
                <a:latin typeface="Cambria" pitchFamily="18" charset="0"/>
              </a:rPr>
              <a:t>momentě přechodu </a:t>
            </a:r>
            <a:r>
              <a:rPr lang="cs-CZ" sz="2400" dirty="0">
                <a:latin typeface="Cambria" pitchFamily="18" charset="0"/>
              </a:rPr>
              <a:t>na stranu </a:t>
            </a:r>
            <a:r>
              <a:rPr lang="cs-CZ" sz="2400" dirty="0" smtClean="0">
                <a:latin typeface="Cambria" pitchFamily="18" charset="0"/>
              </a:rPr>
              <a:t>kartelu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formování </a:t>
            </a:r>
            <a:r>
              <a:rPr lang="cs-CZ" sz="2400" dirty="0">
                <a:latin typeface="Cambria" pitchFamily="18" charset="0"/>
              </a:rPr>
              <a:t>a doplňování politických </a:t>
            </a:r>
            <a:r>
              <a:rPr lang="cs-CZ" sz="2400" dirty="0" smtClean="0">
                <a:latin typeface="Cambria" pitchFamily="18" charset="0"/>
              </a:rPr>
              <a:t>elit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formulování </a:t>
            </a:r>
            <a:r>
              <a:rPr lang="cs-CZ" sz="2400" dirty="0">
                <a:latin typeface="Cambria" pitchFamily="18" charset="0"/>
              </a:rPr>
              <a:t>cílů – s nástupem </a:t>
            </a:r>
            <a:r>
              <a:rPr lang="cs-CZ" sz="2400" i="1" dirty="0">
                <a:latin typeface="Cambria" pitchFamily="18" charset="0"/>
              </a:rPr>
              <a:t>„</a:t>
            </a:r>
            <a:r>
              <a:rPr lang="cs-CZ" sz="2400" i="1" dirty="0" err="1">
                <a:latin typeface="Cambria" pitchFamily="18" charset="0"/>
              </a:rPr>
              <a:t>catch-all</a:t>
            </a:r>
            <a:r>
              <a:rPr lang="cs-CZ" sz="2400" dirty="0">
                <a:latin typeface="Cambria" pitchFamily="18" charset="0"/>
              </a:rPr>
              <a:t>“ se funkce částečně </a:t>
            </a:r>
            <a:r>
              <a:rPr lang="cs-CZ" sz="2400" dirty="0" smtClean="0">
                <a:latin typeface="Cambria" pitchFamily="18" charset="0"/>
              </a:rPr>
              <a:t>vytrácí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artikulace </a:t>
            </a:r>
            <a:r>
              <a:rPr lang="cs-CZ" sz="2400" dirty="0">
                <a:latin typeface="Cambria" pitchFamily="18" charset="0"/>
              </a:rPr>
              <a:t>a agregace zájmů – strany představují mechanismus, skrze který </a:t>
            </a:r>
            <a:r>
              <a:rPr lang="cs-CZ" sz="2400" dirty="0" smtClean="0">
                <a:latin typeface="Cambria" pitchFamily="18" charset="0"/>
              </a:rPr>
              <a:t>společenské </a:t>
            </a:r>
            <a:r>
              <a:rPr lang="cs-CZ" sz="2400" dirty="0">
                <a:latin typeface="Cambria" pitchFamily="18" charset="0"/>
              </a:rPr>
              <a:t>skupiny prosazují své </a:t>
            </a:r>
            <a:r>
              <a:rPr lang="cs-CZ" sz="2400" dirty="0" smtClean="0">
                <a:latin typeface="Cambria" pitchFamily="18" charset="0"/>
              </a:rPr>
              <a:t>zájmy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politická </a:t>
            </a:r>
            <a:r>
              <a:rPr lang="cs-CZ" sz="2400" dirty="0">
                <a:latin typeface="Cambria" pitchFamily="18" charset="0"/>
              </a:rPr>
              <a:t>socializace a mobilizace – strany působí jako </a:t>
            </a:r>
            <a:r>
              <a:rPr lang="cs-CZ" sz="2400" dirty="0" smtClean="0">
                <a:latin typeface="Cambria" pitchFamily="18" charset="0"/>
              </a:rPr>
              <a:t>katalyzátor </a:t>
            </a:r>
            <a:r>
              <a:rPr lang="cs-CZ" sz="2400" dirty="0">
                <a:latin typeface="Cambria" pitchFamily="18" charset="0"/>
              </a:rPr>
              <a:t>společenských konfliktů, které současně integrují, budují loajalitu k dodržování </a:t>
            </a:r>
            <a:r>
              <a:rPr lang="cs-CZ" sz="2400" dirty="0" smtClean="0">
                <a:latin typeface="Cambria" pitchFamily="18" charset="0"/>
              </a:rPr>
              <a:t>pravidel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400" dirty="0" smtClean="0">
                <a:latin typeface="Cambria" pitchFamily="18" charset="0"/>
              </a:rPr>
              <a:t>organizace </a:t>
            </a:r>
            <a:r>
              <a:rPr lang="cs-CZ" sz="2400" dirty="0">
                <a:latin typeface="Cambria" pitchFamily="18" charset="0"/>
              </a:rPr>
              <a:t>vlády</a:t>
            </a:r>
          </a:p>
        </p:txBody>
      </p:sp>
    </p:spTree>
    <p:extLst>
      <p:ext uri="{BB962C8B-B14F-4D97-AF65-F5344CB8AC3E}">
        <p14:creationId xmlns:p14="http://schemas.microsoft.com/office/powerpoint/2010/main" val="41164791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Volby do PS PČR 2013</a:t>
            </a:r>
            <a:endParaRPr lang="cs-CZ" sz="40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pic>
        <p:nvPicPr>
          <p:cNvPr id="1026" name="Picture 2" descr="Výsledek obrázku pro volby 20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7620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8143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Současné volební preference</a:t>
            </a:r>
            <a:endParaRPr lang="cs-CZ" dirty="0"/>
          </a:p>
        </p:txBody>
      </p:sp>
      <p:pic>
        <p:nvPicPr>
          <p:cNvPr id="2052" name="Picture 4" descr="http://www.sanep.cz/repository/grafy/snimek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00808"/>
            <a:ext cx="571500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864055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Zájmové skupiny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1800" dirty="0" smtClean="0">
                <a:latin typeface="Cambria" pitchFamily="18" charset="0"/>
              </a:rPr>
              <a:t>Trvalá sdružení jednotlivců sdílejících nějaký zájem a jednajících společně s cílem ovlivnit veřejnou politiku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1800" dirty="0">
                <a:latin typeface="Cambria" pitchFamily="18" charset="0"/>
              </a:rPr>
              <a:t>Typy: profesní </a:t>
            </a:r>
            <a:r>
              <a:rPr lang="cs-CZ" sz="1800" dirty="0" smtClean="0">
                <a:latin typeface="Cambria" pitchFamily="18" charset="0"/>
              </a:rPr>
              <a:t>komory, politické strany, odbory </a:t>
            </a:r>
            <a:r>
              <a:rPr lang="cs-CZ" sz="1800" dirty="0">
                <a:latin typeface="Cambria" pitchFamily="18" charset="0"/>
              </a:rPr>
              <a:t>a řemeslnicko-stavovské </a:t>
            </a:r>
            <a:r>
              <a:rPr lang="cs-CZ" sz="1800" dirty="0" smtClean="0">
                <a:latin typeface="Cambria" pitchFamily="18" charset="0"/>
              </a:rPr>
              <a:t>organizace, nestátní neziskové organizace</a:t>
            </a:r>
          </a:p>
          <a:p>
            <a:endParaRPr lang="cs-CZ" sz="1800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cs-CZ" sz="1800" i="1" dirty="0" smtClean="0">
                <a:latin typeface="Cambria" pitchFamily="18" charset="0"/>
              </a:rPr>
              <a:t>Ústava ČR, Hlava čtvrtá, Článek </a:t>
            </a:r>
            <a:r>
              <a:rPr lang="cs-CZ" sz="1800" i="1" dirty="0">
                <a:latin typeface="Cambria" pitchFamily="18" charset="0"/>
              </a:rPr>
              <a:t>27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(1) Každý má právo svobodně se sdružovat s jinými na ochranu svých hospodářských a sociálních zájmů.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(2) Odborové organizace vznikají nezávisle na státu. Omezovat počet odborových organizací je nepřípustné, stejně jako zvýhodňovat některé z nich v podniku nebo v odvětví.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(3) Činnost odborových organizací a vznik a činnost jiných sdružení na ochranu hospodářských a sociálních zájmů mohou být omezeny zákonem, jde-li o opatření v demokratické společnosti nezbytná pro ochranu bezpečnosti státu, veřejného pořádku nebo práv a svobod druhých. </a:t>
            </a:r>
          </a:p>
          <a:p>
            <a:pPr marL="0" indent="0">
              <a:buNone/>
            </a:pPr>
            <a:r>
              <a:rPr lang="cs-CZ" sz="1800" dirty="0">
                <a:latin typeface="Cambria" pitchFamily="18" charset="0"/>
              </a:rPr>
              <a:t>(4) Právo na stávku je zaručeno za podmínek stanovených zákonem; toto právo nepřísluší soudcům, prokurátorům, příslušníkům ozbrojených sil a příslušníkům bezpečnostních sborů.“</a:t>
            </a:r>
          </a:p>
        </p:txBody>
      </p:sp>
    </p:spTree>
    <p:extLst>
      <p:ext uri="{BB962C8B-B14F-4D97-AF65-F5344CB8AC3E}">
        <p14:creationId xmlns:p14="http://schemas.microsoft.com/office/powerpoint/2010/main" val="806230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Profesní komory v ČR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556792"/>
            <a:ext cx="8229600" cy="4824536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AutoNum type="arabicPeriod"/>
            </a:pPr>
            <a:r>
              <a:rPr lang="cs-CZ" sz="2200" dirty="0" smtClean="0">
                <a:latin typeface="Cambria" pitchFamily="18" charset="0"/>
              </a:rPr>
              <a:t>Česká </a:t>
            </a:r>
            <a:r>
              <a:rPr lang="cs-CZ" sz="2200" dirty="0">
                <a:latin typeface="Cambria" pitchFamily="18" charset="0"/>
              </a:rPr>
              <a:t>advokátní komora:  </a:t>
            </a:r>
            <a:r>
              <a:rPr lang="cs-CZ" sz="2200" dirty="0">
                <a:latin typeface="Cambria" pitchFamily="18" charset="0"/>
                <a:hlinkClick r:id="rId2"/>
              </a:rPr>
              <a:t>http://</a:t>
            </a:r>
            <a:r>
              <a:rPr lang="cs-CZ" sz="2200" dirty="0" smtClean="0">
                <a:latin typeface="Cambria" pitchFamily="18" charset="0"/>
                <a:hlinkClick r:id="rId2"/>
              </a:rPr>
              <a:t>www.cak.cz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2</a:t>
            </a:r>
            <a:r>
              <a:rPr lang="cs-CZ" sz="2200" dirty="0">
                <a:latin typeface="Cambria" pitchFamily="18" charset="0"/>
              </a:rPr>
              <a:t>. Česká komora architektů:  </a:t>
            </a:r>
            <a:r>
              <a:rPr lang="cs-CZ" sz="2200" dirty="0">
                <a:latin typeface="Cambria" pitchFamily="18" charset="0"/>
                <a:hlinkClick r:id="rId3"/>
              </a:rPr>
              <a:t>http://</a:t>
            </a:r>
            <a:r>
              <a:rPr lang="cs-CZ" sz="2200" dirty="0" smtClean="0">
                <a:latin typeface="Cambria" pitchFamily="18" charset="0"/>
                <a:hlinkClick r:id="rId3"/>
              </a:rPr>
              <a:t>www.cka.cz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3</a:t>
            </a:r>
            <a:r>
              <a:rPr lang="cs-CZ" sz="2200" dirty="0">
                <a:latin typeface="Cambria" pitchFamily="18" charset="0"/>
              </a:rPr>
              <a:t>. Česká komora autorizovaných inženýrů a techniků činných </a:t>
            </a:r>
            <a:r>
              <a:rPr lang="cs-CZ" sz="2200" dirty="0" smtClean="0">
                <a:latin typeface="Cambria" pitchFamily="18" charset="0"/>
              </a:rPr>
              <a:t>ve výstavbě</a:t>
            </a:r>
            <a:r>
              <a:rPr lang="cs-CZ" sz="2200" dirty="0">
                <a:latin typeface="Cambria" pitchFamily="18" charset="0"/>
              </a:rPr>
              <a:t>:  </a:t>
            </a:r>
            <a:r>
              <a:rPr lang="cs-CZ" sz="2200" dirty="0">
                <a:latin typeface="Cambria" pitchFamily="18" charset="0"/>
                <a:hlinkClick r:id="rId4"/>
              </a:rPr>
              <a:t>http://</a:t>
            </a:r>
            <a:r>
              <a:rPr lang="cs-CZ" sz="2200" dirty="0" smtClean="0">
                <a:latin typeface="Cambria" pitchFamily="18" charset="0"/>
                <a:hlinkClick r:id="rId4"/>
              </a:rPr>
              <a:t>www.ckait.cz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4</a:t>
            </a:r>
            <a:r>
              <a:rPr lang="cs-CZ" sz="2200" dirty="0">
                <a:latin typeface="Cambria" pitchFamily="18" charset="0"/>
              </a:rPr>
              <a:t>. Exekutorská komora:  </a:t>
            </a:r>
            <a:r>
              <a:rPr lang="cs-CZ" sz="2200" dirty="0">
                <a:latin typeface="Cambria" pitchFamily="18" charset="0"/>
                <a:hlinkClick r:id="rId5"/>
              </a:rPr>
              <a:t>http://</a:t>
            </a:r>
            <a:r>
              <a:rPr lang="cs-CZ" sz="2200" dirty="0" smtClean="0">
                <a:latin typeface="Cambria" pitchFamily="18" charset="0"/>
                <a:hlinkClick r:id="rId5"/>
              </a:rPr>
              <a:t>www.exekutorskakomora.cz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5</a:t>
            </a:r>
            <a:r>
              <a:rPr lang="cs-CZ" sz="2200" dirty="0">
                <a:latin typeface="Cambria" pitchFamily="18" charset="0"/>
              </a:rPr>
              <a:t>. Komora auditorů ČR:  </a:t>
            </a:r>
            <a:r>
              <a:rPr lang="cs-CZ" sz="2200" dirty="0">
                <a:latin typeface="Cambria" pitchFamily="18" charset="0"/>
                <a:hlinkClick r:id="rId6"/>
              </a:rPr>
              <a:t>http://</a:t>
            </a:r>
            <a:r>
              <a:rPr lang="cs-CZ" sz="2200" dirty="0" smtClean="0">
                <a:latin typeface="Cambria" pitchFamily="18" charset="0"/>
                <a:hlinkClick r:id="rId6"/>
              </a:rPr>
              <a:t>www.kacr.cz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6</a:t>
            </a:r>
            <a:r>
              <a:rPr lang="cs-CZ" sz="2200" dirty="0">
                <a:latin typeface="Cambria" pitchFamily="18" charset="0"/>
              </a:rPr>
              <a:t>. Komora daňových poradců ČR:  </a:t>
            </a:r>
            <a:r>
              <a:rPr lang="cs-CZ" sz="2200" dirty="0">
                <a:latin typeface="Cambria" pitchFamily="18" charset="0"/>
                <a:hlinkClick r:id="rId7"/>
              </a:rPr>
              <a:t>http://</a:t>
            </a:r>
            <a:r>
              <a:rPr lang="cs-CZ" sz="2200" dirty="0" smtClean="0">
                <a:latin typeface="Cambria" pitchFamily="18" charset="0"/>
                <a:hlinkClick r:id="rId7"/>
              </a:rPr>
              <a:t>www.kdpcr.cz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7</a:t>
            </a:r>
            <a:r>
              <a:rPr lang="cs-CZ" sz="2200" dirty="0">
                <a:latin typeface="Cambria" pitchFamily="18" charset="0"/>
              </a:rPr>
              <a:t>. Komora patentových zástupců:  </a:t>
            </a:r>
            <a:r>
              <a:rPr lang="cs-CZ" sz="2200" dirty="0">
                <a:latin typeface="Cambria" pitchFamily="18" charset="0"/>
                <a:hlinkClick r:id="rId8"/>
              </a:rPr>
              <a:t>http://</a:t>
            </a:r>
            <a:r>
              <a:rPr lang="cs-CZ" sz="2200" dirty="0" smtClean="0">
                <a:latin typeface="Cambria" pitchFamily="18" charset="0"/>
                <a:hlinkClick r:id="rId8"/>
              </a:rPr>
              <a:t>www.patzastupci.cz</a:t>
            </a:r>
            <a:endParaRPr lang="cs-CZ" sz="22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8. Komora </a:t>
            </a:r>
            <a:r>
              <a:rPr lang="cs-CZ" sz="2200" dirty="0">
                <a:latin typeface="Cambria" pitchFamily="18" charset="0"/>
              </a:rPr>
              <a:t>veterinárních lékařů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9. Notářská </a:t>
            </a:r>
            <a:r>
              <a:rPr lang="cs-CZ" sz="2200" dirty="0">
                <a:latin typeface="Cambria" pitchFamily="18" charset="0"/>
              </a:rPr>
              <a:t>komora ČR:  </a:t>
            </a:r>
            <a:r>
              <a:rPr lang="cs-CZ" sz="2200" dirty="0">
                <a:latin typeface="Cambria" pitchFamily="18" charset="0"/>
                <a:hlinkClick r:id="rId9"/>
              </a:rPr>
              <a:t>http://</a:t>
            </a:r>
            <a:r>
              <a:rPr lang="cs-CZ" sz="2200" dirty="0" smtClean="0">
                <a:latin typeface="Cambria" pitchFamily="18" charset="0"/>
                <a:hlinkClick r:id="rId9"/>
              </a:rPr>
              <a:t>www.nkcr.cz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10. </a:t>
            </a:r>
            <a:r>
              <a:rPr lang="cs-CZ" sz="2200" dirty="0">
                <a:latin typeface="Cambria" pitchFamily="18" charset="0"/>
              </a:rPr>
              <a:t>Česká lékárnická komora:  </a:t>
            </a:r>
            <a:r>
              <a:rPr lang="cs-CZ" sz="2200" dirty="0">
                <a:latin typeface="Cambria" pitchFamily="18" charset="0"/>
                <a:hlinkClick r:id="rId10"/>
              </a:rPr>
              <a:t>http://</a:t>
            </a:r>
            <a:r>
              <a:rPr lang="cs-CZ" sz="2200" dirty="0" smtClean="0">
                <a:latin typeface="Cambria" pitchFamily="18" charset="0"/>
                <a:hlinkClick r:id="rId10"/>
              </a:rPr>
              <a:t>www.lekarnici.cz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11. </a:t>
            </a:r>
            <a:r>
              <a:rPr lang="cs-CZ" sz="2200" dirty="0">
                <a:latin typeface="Cambria" pitchFamily="18" charset="0"/>
              </a:rPr>
              <a:t>Česká lékařská komora:  </a:t>
            </a:r>
            <a:r>
              <a:rPr lang="cs-CZ" sz="2200" dirty="0">
                <a:latin typeface="Cambria" pitchFamily="18" charset="0"/>
                <a:hlinkClick r:id="rId11"/>
              </a:rPr>
              <a:t>http://</a:t>
            </a:r>
            <a:r>
              <a:rPr lang="cs-CZ" sz="2200" dirty="0" smtClean="0">
                <a:latin typeface="Cambria" pitchFamily="18" charset="0"/>
                <a:hlinkClick r:id="rId11"/>
              </a:rPr>
              <a:t>www.lkcr.cz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200" dirty="0" smtClean="0">
                <a:latin typeface="Cambria" pitchFamily="18" charset="0"/>
              </a:rPr>
              <a:t>12. Česká </a:t>
            </a:r>
            <a:r>
              <a:rPr lang="cs-CZ" sz="2200" dirty="0">
                <a:latin typeface="Cambria" pitchFamily="18" charset="0"/>
              </a:rPr>
              <a:t>stomatologická komora:  </a:t>
            </a:r>
            <a:r>
              <a:rPr lang="cs-CZ" sz="2200" dirty="0">
                <a:latin typeface="Cambria" pitchFamily="18" charset="0"/>
                <a:hlinkClick r:id="rId12"/>
              </a:rPr>
              <a:t>http://</a:t>
            </a:r>
            <a:r>
              <a:rPr lang="cs-CZ" sz="2200" dirty="0" smtClean="0">
                <a:latin typeface="Cambria" pitchFamily="18" charset="0"/>
                <a:hlinkClick r:id="rId12"/>
              </a:rPr>
              <a:t>www.dent.cz</a:t>
            </a:r>
            <a:endParaRPr lang="cs-CZ" sz="22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2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1316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6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Sociální hnutí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 smtClean="0">
                <a:solidFill>
                  <a:srgbClr val="FF0000"/>
                </a:solidFill>
                <a:latin typeface="Cambria" pitchFamily="18" charset="0"/>
              </a:rPr>
              <a:t>M. </a:t>
            </a:r>
            <a:r>
              <a:rPr lang="cs-CZ" sz="2600" dirty="0">
                <a:solidFill>
                  <a:srgbClr val="FF0000"/>
                </a:solidFill>
                <a:latin typeface="Cambria" pitchFamily="18" charset="0"/>
              </a:rPr>
              <a:t>D</a:t>
            </a:r>
            <a:r>
              <a:rPr lang="cs-CZ" sz="2600" dirty="0" smtClean="0">
                <a:solidFill>
                  <a:srgbClr val="FF0000"/>
                </a:solidFill>
                <a:latin typeface="Cambria" pitchFamily="18" charset="0"/>
              </a:rPr>
              <a:t>iani: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 smtClean="0">
                <a:latin typeface="Cambria" pitchFamily="18" charset="0"/>
              </a:rPr>
              <a:t>1</a:t>
            </a:r>
            <a:r>
              <a:rPr lang="cs-CZ" sz="2600" dirty="0">
                <a:latin typeface="Cambria" pitchFamily="18" charset="0"/>
              </a:rPr>
              <a:t>. Sítě neformální </a:t>
            </a:r>
            <a:r>
              <a:rPr lang="cs-CZ" sz="2600" dirty="0" smtClean="0">
                <a:latin typeface="Cambria" pitchFamily="18" charset="0"/>
              </a:rPr>
              <a:t>interakce</a:t>
            </a:r>
            <a:endParaRPr lang="cs-CZ" sz="26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latin typeface="Cambria" pitchFamily="18" charset="0"/>
              </a:rPr>
              <a:t>2. Se sdílenou solidaritou/kolektivní </a:t>
            </a:r>
            <a:r>
              <a:rPr lang="cs-CZ" sz="2600" dirty="0" smtClean="0">
                <a:latin typeface="Cambria" pitchFamily="18" charset="0"/>
              </a:rPr>
              <a:t>identitou</a:t>
            </a:r>
            <a:endParaRPr lang="cs-CZ" sz="26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latin typeface="Cambria" pitchFamily="18" charset="0"/>
              </a:rPr>
              <a:t>3. Vstupující do kolektivního konfliktního jednání vůči jasně vymezeným </a:t>
            </a:r>
            <a:r>
              <a:rPr lang="cs-CZ" sz="2600" dirty="0" smtClean="0">
                <a:latin typeface="Cambria" pitchFamily="18" charset="0"/>
              </a:rPr>
              <a:t>oponentům</a:t>
            </a:r>
            <a:endParaRPr lang="cs-CZ" sz="26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>
                <a:latin typeface="Cambria" pitchFamily="18" charset="0"/>
              </a:rPr>
              <a:t>4. Které se z velké části odehrává mimo institucionalizovanou sféru sociálního života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cs-CZ" sz="2600" dirty="0" smtClean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600" dirty="0" smtClean="0">
                <a:solidFill>
                  <a:srgbClr val="FF0000"/>
                </a:solidFill>
                <a:latin typeface="Cambria" pitchFamily="18" charset="0"/>
              </a:rPr>
              <a:t>Ch. Tilly: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cs-CZ" sz="2600" dirty="0" smtClean="0">
                <a:latin typeface="Cambria" pitchFamily="18" charset="0"/>
              </a:rPr>
              <a:t>Trvalé kampaně proti autoritám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cs-CZ" sz="2600" dirty="0" smtClean="0">
                <a:latin typeface="Cambria" pitchFamily="18" charset="0"/>
              </a:rPr>
              <a:t>Konkrétní formy jednání a sdružování (repertoár)</a:t>
            </a:r>
          </a:p>
          <a:p>
            <a:pPr marL="514350" indent="-514350" eaLnBrk="1" hangingPunct="1">
              <a:lnSpc>
                <a:spcPct val="90000"/>
              </a:lnSpc>
              <a:buAutoNum type="arabicPeriod"/>
            </a:pPr>
            <a:r>
              <a:rPr lang="cs-CZ" sz="2600" dirty="0" smtClean="0">
                <a:latin typeface="Cambria" pitchFamily="18" charset="0"/>
              </a:rPr>
              <a:t>Veřejná sebeprezentace</a:t>
            </a:r>
            <a:endParaRPr lang="cs-CZ" sz="26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694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54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Stará a nová sociální hnutí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smtClean="0">
                <a:latin typeface="Cambria" pitchFamily="18" charset="0"/>
              </a:rPr>
              <a:t>Rozlišující znaky: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cs-CZ" sz="28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hodnotová a ideová výbava</a:t>
            </a:r>
            <a:r>
              <a:rPr lang="cs-CZ" sz="2800" dirty="0" smtClean="0">
                <a:latin typeface="Cambria" pitchFamily="18" charset="0"/>
              </a:rPr>
              <a:t>,</a:t>
            </a:r>
            <a:endParaRPr lang="cs-CZ" sz="28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organizační struktura a formy, 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taktika a oblast (cíle) působení</a:t>
            </a:r>
            <a:r>
              <a:rPr lang="cs-CZ" sz="2800" dirty="0" smtClean="0">
                <a:latin typeface="Cambria" pitchFamily="18" charset="0"/>
              </a:rPr>
              <a:t>,</a:t>
            </a:r>
            <a:endParaRPr lang="cs-CZ" sz="28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cs-CZ" sz="2800" dirty="0">
                <a:latin typeface="Cambria" pitchFamily="18" charset="0"/>
              </a:rPr>
              <a:t> sociální </a:t>
            </a:r>
            <a:r>
              <a:rPr lang="cs-CZ" sz="2800" dirty="0" smtClean="0">
                <a:latin typeface="Cambria" pitchFamily="18" charset="0"/>
              </a:rPr>
              <a:t>základna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cs-CZ" sz="2800" dirty="0">
              <a:latin typeface="Cambria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2800" dirty="0" smtClean="0">
                <a:latin typeface="Cambria" pitchFamily="18" charset="0"/>
              </a:rPr>
              <a:t>Odbory? „Zelené“ neziskovky? Lidsko-právní organizace?</a:t>
            </a:r>
            <a:endParaRPr lang="cs-CZ" sz="2800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0929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54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Sociální hnutí v ČR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800" dirty="0" smtClean="0">
                <a:latin typeface="Cambria" pitchFamily="18" charset="0"/>
              </a:rPr>
              <a:t>Starý participační aktivismus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800" dirty="0" smtClean="0">
                <a:latin typeface="Cambria" pitchFamily="18" charset="0"/>
              </a:rPr>
              <a:t>Nový transakční aktivismus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800" dirty="0" smtClean="0">
                <a:latin typeface="Cambria" pitchFamily="18" charset="0"/>
              </a:rPr>
              <a:t>Nový radikální aktivismus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endParaRPr lang="cs-CZ" sz="28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</a:pPr>
            <a:r>
              <a:rPr lang="cs-CZ" sz="2800" dirty="0" smtClean="0">
                <a:latin typeface="Cambria" pitchFamily="18" charset="0"/>
              </a:rPr>
              <a:t>ČMKOS, Greenpeace, Socialistická solidarita…</a:t>
            </a:r>
          </a:p>
        </p:txBody>
      </p:sp>
    </p:spTree>
    <p:extLst>
      <p:ext uri="{BB962C8B-B14F-4D97-AF65-F5344CB8AC3E}">
        <p14:creationId xmlns:p14="http://schemas.microsoft.com/office/powerpoint/2010/main" val="23114773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628800"/>
            <a:ext cx="8229600" cy="482453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800" dirty="0" smtClean="0">
                <a:latin typeface="Cambria" pitchFamily="18" charset="0"/>
              </a:rPr>
              <a:t>Politické strany</a:t>
            </a:r>
          </a:p>
          <a:p>
            <a:r>
              <a:rPr lang="cs-CZ" sz="2800" dirty="0" smtClean="0">
                <a:latin typeface="Cambria" pitchFamily="18" charset="0"/>
              </a:rPr>
              <a:t>Zájmové skupiny</a:t>
            </a:r>
          </a:p>
          <a:p>
            <a:r>
              <a:rPr lang="cs-CZ" sz="2800" dirty="0" smtClean="0">
                <a:latin typeface="Cambria" pitchFamily="18" charset="0"/>
              </a:rPr>
              <a:t>Sociální hnutí</a:t>
            </a:r>
          </a:p>
          <a:p>
            <a:pPr marL="0" indent="0">
              <a:buNone/>
            </a:pPr>
            <a:endParaRPr lang="cs-CZ" sz="2800" dirty="0" smtClean="0">
              <a:latin typeface="Cambria" pitchFamily="18" charset="0"/>
            </a:endParaRPr>
          </a:p>
          <a:p>
            <a:pPr marL="0" indent="0">
              <a:buNone/>
            </a:pPr>
            <a:r>
              <a:rPr lang="cs-CZ" sz="2800" dirty="0" smtClean="0">
                <a:latin typeface="Cambria" pitchFamily="18" charset="0"/>
              </a:rPr>
              <a:t>… + srovnání</a:t>
            </a:r>
          </a:p>
          <a:p>
            <a:endParaRPr lang="cs-CZ" sz="2800" i="1" dirty="0">
              <a:latin typeface="Cambria" pitchFamily="18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Struktura přednášky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8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Srovnání – nutné podmínky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880047"/>
              </p:ext>
            </p:extLst>
          </p:nvPr>
        </p:nvGraphicFramePr>
        <p:xfrm>
          <a:off x="323528" y="1974030"/>
          <a:ext cx="8352928" cy="42632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/>
                <a:gridCol w="2034226"/>
                <a:gridCol w="2034226"/>
                <a:gridCol w="2250250"/>
              </a:tblGrid>
              <a:tr h="432048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Zájmové skupiny</a:t>
                      </a:r>
                      <a:endParaRPr lang="cs-CZ" b="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Politické strany</a:t>
                      </a:r>
                      <a:endParaRPr lang="cs-CZ" b="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solidFill>
                            <a:srgbClr val="FF0000"/>
                          </a:solidFill>
                          <a:latin typeface="Cambria" pitchFamily="18" charset="0"/>
                        </a:rPr>
                        <a:t>Sociální hnutí</a:t>
                      </a:r>
                      <a:endParaRPr lang="cs-CZ" b="0" dirty="0">
                        <a:solidFill>
                          <a:srgbClr val="FF0000"/>
                        </a:solidFill>
                        <a:latin typeface="Cambria" pitchFamily="18" charset="0"/>
                      </a:endParaRPr>
                    </a:p>
                  </a:txBody>
                  <a:tcPr/>
                </a:tc>
              </a:tr>
              <a:tr h="49394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Formální organizovanost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49394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Sdílený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zájem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06343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Usilování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o moc ve volbách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7417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Dobrovolné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členství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8571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Sdílená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kolektivní identita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  <a:tr h="697251"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Konfliktní vztah k politickým</a:t>
                      </a:r>
                      <a:r>
                        <a:rPr lang="cs-CZ" b="0" baseline="0" dirty="0" smtClean="0">
                          <a:latin typeface="Cambria" pitchFamily="18" charset="0"/>
                        </a:rPr>
                        <a:t> elitám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-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 smtClean="0">
                          <a:latin typeface="Cambria" pitchFamily="18" charset="0"/>
                        </a:rPr>
                        <a:t>x</a:t>
                      </a:r>
                      <a:endParaRPr lang="cs-CZ" b="0" dirty="0">
                        <a:latin typeface="Cambr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11316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>
                <a:solidFill>
                  <a:srgbClr val="66FF33"/>
                </a:solidFill>
                <a:latin typeface="Cambria" pitchFamily="18" charset="0"/>
              </a:rPr>
              <a:t>Doporučená literatura</a:t>
            </a:r>
            <a:endParaRPr lang="cs-CZ" sz="4000" dirty="0">
              <a:solidFill>
                <a:srgbClr val="66FF33"/>
              </a:solidFill>
              <a:latin typeface="Cambria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100" dirty="0" smtClean="0">
                <a:latin typeface="Cambria" pitchFamily="18" charset="0"/>
              </a:rPr>
              <a:t>Císař, Ondřej. 2008. </a:t>
            </a:r>
            <a:r>
              <a:rPr lang="cs-CZ" sz="2100" i="1" dirty="0" smtClean="0">
                <a:latin typeface="Cambria" pitchFamily="18" charset="0"/>
              </a:rPr>
              <a:t>Politický aktivismus v ČR</a:t>
            </a:r>
            <a:r>
              <a:rPr lang="cs-CZ" sz="2100" dirty="0" smtClean="0">
                <a:latin typeface="Cambria" pitchFamily="18" charset="0"/>
              </a:rPr>
              <a:t>. Brno: CDK.</a:t>
            </a:r>
          </a:p>
          <a:p>
            <a:r>
              <a:rPr lang="cs-CZ" sz="2100" dirty="0">
                <a:latin typeface="Cambria" pitchFamily="18" charset="0"/>
              </a:rPr>
              <a:t>Fiala, </a:t>
            </a:r>
            <a:r>
              <a:rPr lang="cs-CZ" sz="2100" dirty="0" smtClean="0">
                <a:latin typeface="Cambria" pitchFamily="18" charset="0"/>
              </a:rPr>
              <a:t>Petr. </a:t>
            </a:r>
            <a:r>
              <a:rPr lang="cs-CZ" sz="2100" dirty="0">
                <a:latin typeface="Cambria" pitchFamily="18" charset="0"/>
              </a:rPr>
              <a:t>Strmiska, </a:t>
            </a:r>
            <a:r>
              <a:rPr lang="cs-CZ" sz="2100" dirty="0" smtClean="0">
                <a:latin typeface="Cambria" pitchFamily="18" charset="0"/>
              </a:rPr>
              <a:t>Maxmilián. </a:t>
            </a:r>
            <a:r>
              <a:rPr lang="cs-CZ" sz="2100" dirty="0">
                <a:latin typeface="Cambria" pitchFamily="18" charset="0"/>
              </a:rPr>
              <a:t>1998</a:t>
            </a:r>
            <a:r>
              <a:rPr lang="cs-CZ" sz="2100" dirty="0" smtClean="0">
                <a:latin typeface="Cambria" pitchFamily="18" charset="0"/>
              </a:rPr>
              <a:t>: </a:t>
            </a:r>
            <a:r>
              <a:rPr lang="cs-CZ" sz="2100" i="1" dirty="0">
                <a:latin typeface="Cambria" pitchFamily="18" charset="0"/>
              </a:rPr>
              <a:t>Teorie politických stran</a:t>
            </a:r>
            <a:r>
              <a:rPr lang="cs-CZ" sz="2100" dirty="0">
                <a:latin typeface="Cambria" pitchFamily="18" charset="0"/>
              </a:rPr>
              <a:t>. Brno: </a:t>
            </a:r>
            <a:r>
              <a:rPr lang="cs-CZ" sz="2100" dirty="0" err="1">
                <a:latin typeface="Cambria" pitchFamily="18" charset="0"/>
              </a:rPr>
              <a:t>Barrister</a:t>
            </a:r>
            <a:r>
              <a:rPr lang="cs-CZ" sz="2100" dirty="0">
                <a:latin typeface="Cambria" pitchFamily="18" charset="0"/>
              </a:rPr>
              <a:t> </a:t>
            </a:r>
            <a:r>
              <a:rPr lang="en-US" sz="2100" dirty="0">
                <a:latin typeface="Cambria" pitchFamily="18" charset="0"/>
              </a:rPr>
              <a:t>&amp;</a:t>
            </a:r>
            <a:r>
              <a:rPr lang="cs-CZ" sz="2100" dirty="0">
                <a:latin typeface="Cambria" pitchFamily="18" charset="0"/>
              </a:rPr>
              <a:t> </a:t>
            </a:r>
            <a:r>
              <a:rPr lang="cs-CZ" sz="2100" dirty="0" err="1" smtClean="0">
                <a:latin typeface="Cambria" pitchFamily="18" charset="0"/>
              </a:rPr>
              <a:t>Principal</a:t>
            </a:r>
            <a:r>
              <a:rPr lang="cs-CZ" sz="2100" dirty="0" smtClean="0">
                <a:latin typeface="Cambria" pitchFamily="18" charset="0"/>
              </a:rPr>
              <a:t>.</a:t>
            </a:r>
            <a:endParaRPr lang="cs-CZ" sz="2100" dirty="0">
              <a:latin typeface="Cambria" pitchFamily="18" charset="0"/>
            </a:endParaRPr>
          </a:p>
          <a:p>
            <a:r>
              <a:rPr lang="cs-CZ" sz="2100" dirty="0" smtClean="0">
                <a:latin typeface="Cambria" pitchFamily="18" charset="0"/>
              </a:rPr>
              <a:t>Hloušek</a:t>
            </a:r>
            <a:r>
              <a:rPr lang="cs-CZ" sz="2100" dirty="0">
                <a:latin typeface="Cambria" pitchFamily="18" charset="0"/>
              </a:rPr>
              <a:t>, </a:t>
            </a:r>
            <a:r>
              <a:rPr lang="cs-CZ" sz="2100" dirty="0" smtClean="0">
                <a:latin typeface="Cambria" pitchFamily="18" charset="0"/>
              </a:rPr>
              <a:t>Vít. </a:t>
            </a:r>
            <a:r>
              <a:rPr lang="cs-CZ" sz="2100" dirty="0">
                <a:latin typeface="Cambria" pitchFamily="18" charset="0"/>
              </a:rPr>
              <a:t>Kopeček, </a:t>
            </a:r>
            <a:r>
              <a:rPr lang="cs-CZ" sz="2100" dirty="0" smtClean="0">
                <a:latin typeface="Cambria" pitchFamily="18" charset="0"/>
              </a:rPr>
              <a:t>Lubomír.</a:t>
            </a:r>
            <a:r>
              <a:rPr lang="cs-CZ" sz="2100" dirty="0">
                <a:latin typeface="Cambria" pitchFamily="18" charset="0"/>
              </a:rPr>
              <a:t> </a:t>
            </a:r>
            <a:r>
              <a:rPr lang="cs-CZ" sz="2100" dirty="0" smtClean="0">
                <a:latin typeface="Cambria" pitchFamily="18" charset="0"/>
              </a:rPr>
              <a:t>2010</a:t>
            </a:r>
            <a:r>
              <a:rPr lang="cs-CZ" sz="2100" dirty="0">
                <a:latin typeface="Cambria" pitchFamily="18" charset="0"/>
              </a:rPr>
              <a:t>.</a:t>
            </a:r>
            <a:r>
              <a:rPr lang="cs-CZ" sz="2100" dirty="0" smtClean="0">
                <a:latin typeface="Cambria" pitchFamily="18" charset="0"/>
              </a:rPr>
              <a:t> </a:t>
            </a:r>
            <a:r>
              <a:rPr lang="cs-CZ" sz="2100" i="1" dirty="0">
                <a:latin typeface="Cambria" pitchFamily="18" charset="0"/>
              </a:rPr>
              <a:t>Politické strany: původ, ideologie a transformace politických stran v západní a střední Evropě</a:t>
            </a:r>
            <a:r>
              <a:rPr lang="cs-CZ" sz="2100" dirty="0">
                <a:latin typeface="Cambria" pitchFamily="18" charset="0"/>
              </a:rPr>
              <a:t>.  Praha: </a:t>
            </a:r>
            <a:r>
              <a:rPr lang="cs-CZ" sz="2100" dirty="0" err="1" smtClean="0">
                <a:latin typeface="Cambria" pitchFamily="18" charset="0"/>
              </a:rPr>
              <a:t>Grada</a:t>
            </a:r>
            <a:r>
              <a:rPr lang="cs-CZ" sz="2100" dirty="0">
                <a:latin typeface="Cambria" pitchFamily="18" charset="0"/>
              </a:rPr>
              <a:t>.</a:t>
            </a:r>
          </a:p>
          <a:p>
            <a:pPr eaLnBrk="1" hangingPunct="1"/>
            <a:r>
              <a:rPr lang="cs-CZ" sz="2100" dirty="0">
                <a:latin typeface="Cambria" pitchFamily="18" charset="0"/>
              </a:rPr>
              <a:t>Klíma, </a:t>
            </a:r>
            <a:r>
              <a:rPr lang="cs-CZ" sz="2100" dirty="0" smtClean="0">
                <a:latin typeface="Cambria" pitchFamily="18" charset="0"/>
              </a:rPr>
              <a:t>Michal. 2003. </a:t>
            </a:r>
            <a:r>
              <a:rPr lang="cs-CZ" sz="2100" i="1" dirty="0" smtClean="0">
                <a:latin typeface="Cambria" pitchFamily="18" charset="0"/>
              </a:rPr>
              <a:t>Volby </a:t>
            </a:r>
            <a:r>
              <a:rPr lang="cs-CZ" sz="2100" i="1" dirty="0">
                <a:latin typeface="Cambria" pitchFamily="18" charset="0"/>
              </a:rPr>
              <a:t>a politické strany v moderních demokraciích.</a:t>
            </a:r>
            <a:r>
              <a:rPr lang="cs-CZ" sz="2100" dirty="0">
                <a:latin typeface="Cambria" pitchFamily="18" charset="0"/>
              </a:rPr>
              <a:t> Praha: </a:t>
            </a:r>
            <a:r>
              <a:rPr lang="cs-CZ" sz="2100" dirty="0" smtClean="0">
                <a:latin typeface="Cambria" pitchFamily="18" charset="0"/>
              </a:rPr>
              <a:t>Radix. </a:t>
            </a:r>
            <a:endParaRPr lang="cs-CZ" sz="2100" dirty="0">
              <a:latin typeface="Cambria" pitchFamily="18" charset="0"/>
            </a:endParaRPr>
          </a:p>
          <a:p>
            <a:pPr eaLnBrk="1" hangingPunct="1"/>
            <a:r>
              <a:rPr lang="cs-CZ" sz="2100" dirty="0">
                <a:latin typeface="Cambria" pitchFamily="18" charset="0"/>
              </a:rPr>
              <a:t>Novák, </a:t>
            </a:r>
            <a:r>
              <a:rPr lang="cs-CZ" sz="2100" dirty="0" smtClean="0">
                <a:latin typeface="Cambria" pitchFamily="18" charset="0"/>
              </a:rPr>
              <a:t>Miroslav.1997. </a:t>
            </a:r>
            <a:r>
              <a:rPr lang="cs-CZ" sz="2100" i="1" dirty="0">
                <a:latin typeface="Cambria" pitchFamily="18" charset="0"/>
              </a:rPr>
              <a:t>Systémy politických stran</a:t>
            </a:r>
            <a:r>
              <a:rPr lang="cs-CZ" sz="2100" dirty="0">
                <a:latin typeface="Cambria" pitchFamily="18" charset="0"/>
              </a:rPr>
              <a:t>. Praha: </a:t>
            </a:r>
            <a:r>
              <a:rPr lang="cs-CZ" sz="2100" dirty="0" smtClean="0">
                <a:latin typeface="Cambria" pitchFamily="18" charset="0"/>
              </a:rPr>
              <a:t>Slon.</a:t>
            </a:r>
            <a:endParaRPr lang="cs-CZ" sz="2100" dirty="0">
              <a:latin typeface="Cambria" pitchFamily="18" charset="0"/>
            </a:endParaRPr>
          </a:p>
          <a:p>
            <a:pPr eaLnBrk="1" hangingPunct="1"/>
            <a:r>
              <a:rPr lang="cs-CZ" sz="2100" dirty="0">
                <a:latin typeface="Cambria" pitchFamily="18" charset="0"/>
              </a:rPr>
              <a:t>Weber, Max. 1997. </a:t>
            </a:r>
            <a:r>
              <a:rPr lang="cs-CZ" sz="2100" i="1" dirty="0">
                <a:latin typeface="Cambria" pitchFamily="18" charset="0"/>
              </a:rPr>
              <a:t>Autorita, etika a společnost</a:t>
            </a:r>
            <a:r>
              <a:rPr lang="cs-CZ" sz="2100" dirty="0">
                <a:latin typeface="Cambria" pitchFamily="18" charset="0"/>
              </a:rPr>
              <a:t>. Praha: Mladá fronta.</a:t>
            </a:r>
          </a:p>
          <a:p>
            <a:pPr eaLnBrk="1" hangingPunct="1"/>
            <a:r>
              <a:rPr lang="cs-CZ" sz="2100" dirty="0" smtClean="0">
                <a:latin typeface="Cambria" pitchFamily="18" charset="0"/>
              </a:rPr>
              <a:t>Weber</a:t>
            </a:r>
            <a:r>
              <a:rPr lang="cs-CZ" sz="2100" dirty="0">
                <a:latin typeface="Cambria" pitchFamily="18" charset="0"/>
              </a:rPr>
              <a:t>, </a:t>
            </a:r>
            <a:r>
              <a:rPr lang="cs-CZ" sz="2100" dirty="0" smtClean="0">
                <a:latin typeface="Cambria" pitchFamily="18" charset="0"/>
              </a:rPr>
              <a:t>Max. 1998. </a:t>
            </a:r>
            <a:r>
              <a:rPr lang="cs-CZ" sz="2100" i="1" dirty="0" smtClean="0">
                <a:latin typeface="Cambria" pitchFamily="18" charset="0"/>
              </a:rPr>
              <a:t>Metodologie</a:t>
            </a:r>
            <a:r>
              <a:rPr lang="cs-CZ" sz="2100" i="1" dirty="0">
                <a:latin typeface="Cambria" pitchFamily="18" charset="0"/>
              </a:rPr>
              <a:t>, sociologie a politika</a:t>
            </a:r>
            <a:r>
              <a:rPr lang="cs-CZ" sz="2100" dirty="0">
                <a:latin typeface="Cambria" pitchFamily="18" charset="0"/>
              </a:rPr>
              <a:t>. Praha: </a:t>
            </a:r>
            <a:r>
              <a:rPr lang="cs-CZ" sz="2100" dirty="0" err="1" smtClean="0">
                <a:latin typeface="Cambria" pitchFamily="18" charset="0"/>
              </a:rPr>
              <a:t>Oikoymenh</a:t>
            </a:r>
            <a:r>
              <a:rPr lang="cs-CZ" sz="2100" dirty="0">
                <a:latin typeface="Cambria" pitchFamily="18" charset="0"/>
              </a:rPr>
              <a:t>.</a:t>
            </a:r>
            <a:endParaRPr lang="cs-CZ" sz="2900" dirty="0" smtClean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52711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Politické strany: definice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latin typeface="Cambria" pitchFamily="18" charset="0"/>
              </a:rPr>
              <a:t>Dobrovolné, </a:t>
            </a:r>
            <a:r>
              <a:rPr lang="cs-CZ" sz="2600" dirty="0" smtClean="0">
                <a:latin typeface="Cambria" pitchFamily="18" charset="0"/>
              </a:rPr>
              <a:t>trvalé a otevřené útvary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>
                <a:latin typeface="Cambria" pitchFamily="18" charset="0"/>
              </a:rPr>
              <a:t>Jejich členové </a:t>
            </a:r>
            <a:r>
              <a:rPr lang="cs-CZ" sz="2600" dirty="0">
                <a:latin typeface="Cambria" pitchFamily="18" charset="0"/>
              </a:rPr>
              <a:t>sdílejí </a:t>
            </a:r>
            <a:r>
              <a:rPr lang="cs-CZ" sz="2600" dirty="0" smtClean="0">
                <a:latin typeface="Cambria" pitchFamily="18" charset="0"/>
              </a:rPr>
              <a:t>a prosazují společné </a:t>
            </a:r>
            <a:r>
              <a:rPr lang="cs-CZ" sz="2600" dirty="0">
                <a:latin typeface="Cambria" pitchFamily="18" charset="0"/>
              </a:rPr>
              <a:t>principy či </a:t>
            </a:r>
            <a:r>
              <a:rPr lang="cs-CZ" sz="2600" dirty="0" smtClean="0">
                <a:latin typeface="Cambria" pitchFamily="18" charset="0"/>
              </a:rPr>
              <a:t>zájmy</a:t>
            </a:r>
            <a:endParaRPr lang="cs-CZ" sz="26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latin typeface="Cambria" pitchFamily="18" charset="0"/>
              </a:rPr>
              <a:t>Usilují o politickou moc (buď pro ni samotnou či s ohledem na obecné dobro</a:t>
            </a:r>
            <a:r>
              <a:rPr lang="cs-CZ" sz="2600" dirty="0" smtClean="0">
                <a:latin typeface="Cambria" pitchFamily="18" charset="0"/>
              </a:rPr>
              <a:t>)</a:t>
            </a:r>
            <a:endParaRPr lang="cs-CZ" sz="2600" dirty="0"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>
                <a:latin typeface="Cambria" pitchFamily="18" charset="0"/>
              </a:rPr>
              <a:t>Této moci se snaží dosáhnout prostřednictvím voleb (na rozdíl od zájmových skupin či hnutí</a:t>
            </a:r>
            <a:r>
              <a:rPr lang="cs-CZ" sz="2600" dirty="0" smtClean="0">
                <a:latin typeface="Cambria" pitchFamily="18" charset="0"/>
              </a:rPr>
              <a:t>)</a:t>
            </a:r>
            <a:endParaRPr lang="cs-CZ" sz="2600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6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Politické strany: definice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Slovo politická strana odvozeno od slova „</a:t>
            </a:r>
            <a:r>
              <a:rPr lang="cs-CZ" sz="2300" i="1" dirty="0" err="1">
                <a:latin typeface="Cambria" pitchFamily="18" charset="0"/>
              </a:rPr>
              <a:t>pars</a:t>
            </a:r>
            <a:r>
              <a:rPr lang="cs-CZ" sz="2300" dirty="0">
                <a:latin typeface="Cambria" pitchFamily="18" charset="0"/>
              </a:rPr>
              <a:t>“¨, tj. část nebo díl.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Minimalistická definice </a:t>
            </a:r>
            <a:r>
              <a:rPr lang="cs-CZ" sz="2300" b="1" dirty="0">
                <a:latin typeface="Cambria" pitchFamily="18" charset="0"/>
              </a:rPr>
              <a:t>G. </a:t>
            </a:r>
            <a:r>
              <a:rPr lang="cs-CZ" sz="2300" b="1" dirty="0" err="1">
                <a:latin typeface="Cambria" pitchFamily="18" charset="0"/>
              </a:rPr>
              <a:t>Sartoriho</a:t>
            </a:r>
            <a:r>
              <a:rPr lang="cs-CZ" sz="2300" dirty="0">
                <a:latin typeface="Cambria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	"politická skupina, jež se účastní voleb, jež je schopna jejich prostřednictvím prosadit své kandidáty do veřejných úřadů"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300" dirty="0">
              <a:latin typeface="Cambria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300" dirty="0">
                <a:latin typeface="Cambria" pitchFamily="18" charset="0"/>
              </a:rPr>
              <a:t>Další kritéria (</a:t>
            </a:r>
            <a:r>
              <a:rPr lang="cs-CZ" sz="2300" b="1" dirty="0">
                <a:latin typeface="Cambria" pitchFamily="18" charset="0"/>
              </a:rPr>
              <a:t>La </a:t>
            </a:r>
            <a:r>
              <a:rPr lang="cs-CZ" sz="2300" b="1" dirty="0" err="1">
                <a:latin typeface="Cambria" pitchFamily="18" charset="0"/>
              </a:rPr>
              <a:t>Palombara</a:t>
            </a:r>
            <a:r>
              <a:rPr lang="cs-CZ" sz="2300" b="1" dirty="0">
                <a:latin typeface="Cambria" pitchFamily="18" charset="0"/>
              </a:rPr>
              <a:t> - </a:t>
            </a:r>
            <a:r>
              <a:rPr lang="cs-CZ" sz="2300" b="1" dirty="0" err="1">
                <a:latin typeface="Cambria" pitchFamily="18" charset="0"/>
              </a:rPr>
              <a:t>Weiner</a:t>
            </a:r>
            <a:r>
              <a:rPr lang="cs-CZ" sz="2300" dirty="0">
                <a:latin typeface="Cambria" pitchFamily="18" charset="0"/>
              </a:rPr>
              <a:t>, </a:t>
            </a:r>
            <a:r>
              <a:rPr lang="cs-CZ" sz="2300" b="1" dirty="0" err="1">
                <a:latin typeface="Cambria" pitchFamily="18" charset="0"/>
              </a:rPr>
              <a:t>Chmaj</a:t>
            </a:r>
            <a:r>
              <a:rPr lang="cs-CZ" sz="2300" b="1" dirty="0">
                <a:latin typeface="Cambria" pitchFamily="18" charset="0"/>
              </a:rPr>
              <a:t> - Sokol - </a:t>
            </a:r>
            <a:r>
              <a:rPr lang="cs-CZ" sz="2300" b="1" dirty="0" err="1">
                <a:latin typeface="Cambria" pitchFamily="18" charset="0"/>
              </a:rPr>
              <a:t>Zmigrodski</a:t>
            </a:r>
            <a:r>
              <a:rPr lang="cs-CZ" sz="2300" b="1" dirty="0">
                <a:latin typeface="Cambria" pitchFamily="18" charset="0"/>
              </a:rPr>
              <a:t>, Novák</a:t>
            </a:r>
            <a:r>
              <a:rPr lang="cs-CZ" sz="2300" dirty="0">
                <a:latin typeface="Cambria" pitchFamily="18" charset="0"/>
              </a:rPr>
              <a:t>):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trvalost organizační struktury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existence místních územních struktur a centrálního vedení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ideologická orientace či prezentace určitého programu nebo základního politického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300" dirty="0">
                <a:latin typeface="Cambria" pitchFamily="18" charset="0"/>
              </a:rPr>
              <a:t>snaha získat společenskou podporu</a:t>
            </a:r>
          </a:p>
        </p:txBody>
      </p:sp>
    </p:spTree>
    <p:extLst>
      <p:ext uri="{BB962C8B-B14F-4D97-AF65-F5344CB8AC3E}">
        <p14:creationId xmlns:p14="http://schemas.microsoft.com/office/powerpoint/2010/main" val="3243732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Ústava ČR o politických stranách:</a:t>
            </a:r>
            <a:endParaRPr lang="cs-CZ" sz="40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r" eaLnBrk="1" hangingPunct="1">
              <a:buNone/>
            </a:pPr>
            <a:r>
              <a:rPr lang="cs-CZ" dirty="0" smtClean="0">
                <a:latin typeface="Cambria" pitchFamily="18" charset="0"/>
              </a:rPr>
              <a:t>„Politický </a:t>
            </a:r>
            <a:r>
              <a:rPr lang="cs-CZ" dirty="0">
                <a:latin typeface="Cambria" pitchFamily="18" charset="0"/>
              </a:rPr>
              <a:t>systém je založen na svobodném a dobrovolném vzniku a volné soutěži politických stran respektujících základní demokratické principy a odmítajících násilí jako prostředek k prosazování svých </a:t>
            </a:r>
            <a:r>
              <a:rPr lang="cs-CZ" dirty="0" smtClean="0">
                <a:latin typeface="Cambria" pitchFamily="18" charset="0"/>
              </a:rPr>
              <a:t>zájmů.“</a:t>
            </a:r>
          </a:p>
          <a:p>
            <a:pPr marL="0" indent="0" algn="r" eaLnBrk="1" hangingPunct="1">
              <a:buNone/>
            </a:pPr>
            <a:endParaRPr lang="cs-CZ" dirty="0">
              <a:latin typeface="Cambria" pitchFamily="18" charset="0"/>
            </a:endParaRPr>
          </a:p>
          <a:p>
            <a:pPr marL="0" indent="0" algn="r" eaLnBrk="1" hangingPunct="1">
              <a:buNone/>
            </a:pPr>
            <a:r>
              <a:rPr lang="cs-CZ" i="1" dirty="0">
                <a:latin typeface="Cambria" pitchFamily="18" charset="0"/>
              </a:rPr>
              <a:t>Ústava České </a:t>
            </a:r>
            <a:r>
              <a:rPr lang="cs-CZ" i="1" dirty="0" smtClean="0">
                <a:latin typeface="Cambria" pitchFamily="18" charset="0"/>
              </a:rPr>
              <a:t>republiky</a:t>
            </a:r>
            <a:endParaRPr lang="cs-CZ" i="1" dirty="0">
              <a:latin typeface="Cambria" pitchFamily="18" charset="0"/>
            </a:endParaRPr>
          </a:p>
          <a:p>
            <a:pPr marL="0" indent="0" algn="r" eaLnBrk="1" hangingPunct="1">
              <a:buNone/>
            </a:pPr>
            <a:r>
              <a:rPr lang="cs-CZ" i="1" dirty="0" smtClean="0">
                <a:latin typeface="Cambria" pitchFamily="18" charset="0"/>
              </a:rPr>
              <a:t>Hlava 1, Článek 5</a:t>
            </a:r>
            <a:endParaRPr lang="cs-CZ" i="1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Legislativa</a:t>
            </a:r>
            <a:endParaRPr lang="cs-CZ" sz="4000" dirty="0" smtClean="0">
              <a:solidFill>
                <a:srgbClr val="66FF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ambria" pitchFamily="18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cs-CZ" dirty="0" smtClean="0">
                <a:latin typeface="Cambria" pitchFamily="18" charset="0"/>
              </a:rPr>
              <a:t>424/1991 Sb. - Zákon o sdružování v politických stranách a v politických hnutích</a:t>
            </a:r>
          </a:p>
          <a:p>
            <a:pPr eaLnBrk="1" hangingPunct="1">
              <a:buFontTx/>
              <a:buChar char="-"/>
            </a:pPr>
            <a:r>
              <a:rPr lang="cs-CZ" dirty="0" smtClean="0">
                <a:latin typeface="Cambria" pitchFamily="18" charset="0"/>
              </a:rPr>
              <a:t>několikrát novelizován </a:t>
            </a:r>
          </a:p>
          <a:p>
            <a:pPr eaLnBrk="1" hangingPunct="1">
              <a:buFontTx/>
              <a:buChar char="-"/>
            </a:pPr>
            <a:r>
              <a:rPr lang="cs-CZ" dirty="0" smtClean="0">
                <a:latin typeface="Cambria" pitchFamily="18" charset="0"/>
              </a:rPr>
              <a:t>Vznik: petice, stanovy, registrace, orgány, hospodaření…</a:t>
            </a:r>
          </a:p>
          <a:p>
            <a:pPr eaLnBrk="1" hangingPunct="1">
              <a:buFontTx/>
              <a:buChar char="-"/>
            </a:pPr>
            <a:r>
              <a:rPr lang="cs-CZ" dirty="0">
                <a:latin typeface="Cambria" pitchFamily="18" charset="0"/>
                <a:hlinkClick r:id="rId2"/>
              </a:rPr>
              <a:t>http://aplikace.mvcr.cz/seznam-politickych-stran</a:t>
            </a:r>
            <a:r>
              <a:rPr lang="cs-CZ" dirty="0" smtClean="0">
                <a:latin typeface="Cambria" pitchFamily="18" charset="0"/>
                <a:hlinkClick r:id="rId2"/>
              </a:rPr>
              <a:t>/</a:t>
            </a:r>
            <a:endParaRPr lang="cs-CZ" dirty="0" smtClean="0">
              <a:latin typeface="Cambria" pitchFamily="18" charset="0"/>
            </a:endParaRPr>
          </a:p>
          <a:p>
            <a:pPr eaLnBrk="1" hangingPunct="1">
              <a:buFontTx/>
              <a:buChar char="-"/>
            </a:pPr>
            <a:r>
              <a:rPr lang="cs-CZ" dirty="0" smtClean="0">
                <a:latin typeface="Cambria" pitchFamily="18" charset="0"/>
              </a:rPr>
              <a:t>262 aktivních politických stran a hnutí</a:t>
            </a:r>
            <a:endParaRPr lang="cs-CZ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40588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Vývojové typy stran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Arial" charset="0"/>
              <a:buChar char="•"/>
            </a:pPr>
            <a:r>
              <a:rPr lang="cs-CZ" dirty="0" smtClean="0">
                <a:latin typeface="Cambria" pitchFamily="18" charset="0"/>
              </a:rPr>
              <a:t>Klíčové procesy: růst významu parlamentu a rozšiřování volebního práva</a:t>
            </a:r>
          </a:p>
          <a:p>
            <a:pPr algn="just" eaLnBrk="1" hangingPunct="1">
              <a:buFont typeface="Arial" charset="0"/>
              <a:buChar char="•"/>
            </a:pPr>
            <a:endParaRPr lang="cs-CZ" dirty="0" smtClean="0">
              <a:latin typeface="Cambria" pitchFamily="18" charset="0"/>
            </a:endParaRPr>
          </a:p>
          <a:p>
            <a:pPr algn="just" eaLnBrk="1" hangingPunct="1">
              <a:buFont typeface="Arial" charset="0"/>
              <a:buChar char="•"/>
            </a:pPr>
            <a:r>
              <a:rPr lang="cs-CZ" dirty="0" smtClean="0">
                <a:latin typeface="Cambria" pitchFamily="18" charset="0"/>
              </a:rPr>
              <a:t>Elitní strana (do pol. 19. století)</a:t>
            </a:r>
          </a:p>
          <a:p>
            <a:pPr algn="just" eaLnBrk="1" hangingPunct="1">
              <a:buFont typeface="Arial" charset="0"/>
              <a:buChar char="•"/>
            </a:pPr>
            <a:r>
              <a:rPr lang="cs-CZ" dirty="0" smtClean="0">
                <a:latin typeface="Cambria" pitchFamily="18" charset="0"/>
              </a:rPr>
              <a:t>Masová strana (druhá pol. 19 století)</a:t>
            </a:r>
          </a:p>
          <a:p>
            <a:pPr algn="just" eaLnBrk="1" hangingPunct="1">
              <a:buFont typeface="Arial" charset="0"/>
              <a:buChar char="•"/>
            </a:pPr>
            <a:r>
              <a:rPr lang="cs-CZ" dirty="0" err="1" smtClean="0">
                <a:latin typeface="Cambria" pitchFamily="18" charset="0"/>
              </a:rPr>
              <a:t>Catch-all</a:t>
            </a:r>
            <a:r>
              <a:rPr lang="cs-CZ" dirty="0" smtClean="0">
                <a:latin typeface="Cambria" pitchFamily="18" charset="0"/>
              </a:rPr>
              <a:t> strana (od 60. let 20. století)</a:t>
            </a:r>
          </a:p>
          <a:p>
            <a:pPr algn="just" eaLnBrk="1" hangingPunct="1">
              <a:buFont typeface="Arial" charset="0"/>
              <a:buChar char="•"/>
            </a:pPr>
            <a:r>
              <a:rPr lang="cs-CZ" dirty="0" smtClean="0">
                <a:latin typeface="Cambria" pitchFamily="18" charset="0"/>
              </a:rPr>
              <a:t>Strana kartelu (od 80. let 20. století)</a:t>
            </a:r>
          </a:p>
          <a:p>
            <a:pPr algn="just" eaLnBrk="1" hangingPunct="1">
              <a:buFont typeface="Arial" charset="0"/>
              <a:buChar char="•"/>
            </a:pPr>
            <a:endParaRPr lang="cs-CZ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2182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Vývojové typy stran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dirty="0" err="1" smtClean="0">
                <a:solidFill>
                  <a:srgbClr val="FF3300"/>
                </a:solidFill>
                <a:latin typeface="Cambria" pitchFamily="18" charset="0"/>
              </a:rPr>
              <a:t>Catch</a:t>
            </a:r>
            <a:r>
              <a:rPr lang="cs-CZ" sz="2000" b="1" dirty="0" smtClean="0">
                <a:solidFill>
                  <a:srgbClr val="FF3300"/>
                </a:solidFill>
                <a:latin typeface="Cambria" pitchFamily="18" charset="0"/>
              </a:rPr>
              <a:t>-</a:t>
            </a:r>
            <a:r>
              <a:rPr lang="cs-CZ" sz="2000" b="1" dirty="0" err="1" smtClean="0">
                <a:solidFill>
                  <a:srgbClr val="FF3300"/>
                </a:solidFill>
                <a:latin typeface="Cambria" pitchFamily="18" charset="0"/>
              </a:rPr>
              <a:t>all</a:t>
            </a:r>
            <a:r>
              <a:rPr lang="cs-CZ" sz="2000" b="1" dirty="0" smtClean="0">
                <a:solidFill>
                  <a:srgbClr val="FF3300"/>
                </a:solidFill>
                <a:latin typeface="Cambria" pitchFamily="18" charset="0"/>
              </a:rPr>
              <a:t>-party (všelidová </a:t>
            </a:r>
            <a:r>
              <a:rPr lang="cs-CZ" sz="2000" b="1" dirty="0">
                <a:solidFill>
                  <a:srgbClr val="FF3300"/>
                </a:solidFill>
                <a:latin typeface="Cambria" pitchFamily="18" charset="0"/>
              </a:rPr>
              <a:t>strana)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b="1" dirty="0" smtClean="0">
                <a:latin typeface="Cambria" pitchFamily="18" charset="0"/>
              </a:rPr>
              <a:t>O. </a:t>
            </a:r>
            <a:r>
              <a:rPr lang="cs-CZ" sz="2000" b="1" dirty="0" err="1" smtClean="0">
                <a:latin typeface="Cambria" pitchFamily="18" charset="0"/>
              </a:rPr>
              <a:t>Kirchheimer</a:t>
            </a:r>
            <a:r>
              <a:rPr lang="cs-CZ" sz="2000" b="1" dirty="0" smtClean="0">
                <a:latin typeface="Cambria" pitchFamily="18" charset="0"/>
              </a:rPr>
              <a:t> </a:t>
            </a:r>
            <a:r>
              <a:rPr lang="cs-CZ" sz="2000" dirty="0">
                <a:latin typeface="Cambria" pitchFamily="18" charset="0"/>
              </a:rPr>
              <a:t>pro popis typu stran, který se po 2. světové válce v </a:t>
            </a:r>
            <a:r>
              <a:rPr lang="cs-CZ" sz="2000" dirty="0" smtClean="0">
                <a:latin typeface="Cambria" pitchFamily="18" charset="0"/>
              </a:rPr>
              <a:t>Evropě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o</a:t>
            </a:r>
            <a:r>
              <a:rPr lang="cs-CZ" sz="2000" dirty="0" smtClean="0">
                <a:latin typeface="Cambria" pitchFamily="18" charset="0"/>
              </a:rPr>
              <a:t>dráží </a:t>
            </a:r>
            <a:r>
              <a:rPr lang="cs-CZ" sz="2000" dirty="0">
                <a:latin typeface="Cambria" pitchFamily="18" charset="0"/>
              </a:rPr>
              <a:t>také vnitřní proměnu původně masových stran.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dirty="0" smtClean="0">
                <a:latin typeface="Cambria" pitchFamily="18" charset="0"/>
              </a:rPr>
              <a:t>Znaky: 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>
                <a:latin typeface="Cambria" pitchFamily="18" charset="0"/>
              </a:rPr>
              <a:t>omezení </a:t>
            </a:r>
            <a:r>
              <a:rPr lang="cs-CZ" sz="2000" dirty="0">
                <a:latin typeface="Cambria" pitchFamily="18" charset="0"/>
              </a:rPr>
              <a:t>ideologické </a:t>
            </a:r>
            <a:r>
              <a:rPr lang="cs-CZ" sz="2000" dirty="0" smtClean="0">
                <a:latin typeface="Cambria" pitchFamily="18" charset="0"/>
              </a:rPr>
              <a:t>náplně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>
                <a:latin typeface="Cambria" pitchFamily="18" charset="0"/>
              </a:rPr>
              <a:t>zvýšení </a:t>
            </a:r>
            <a:r>
              <a:rPr lang="cs-CZ" sz="2000" dirty="0">
                <a:latin typeface="Cambria" pitchFamily="18" charset="0"/>
              </a:rPr>
              <a:t>úlohy stranického vedení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snížení významu individuálního členství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>
                <a:latin typeface="Cambria" pitchFamily="18" charset="0"/>
              </a:rPr>
              <a:t>menší důraz na úzké dílčí zájmy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2000" dirty="0" smtClean="0">
                <a:latin typeface="Cambria" pitchFamily="18" charset="0"/>
              </a:rPr>
              <a:t>zajištění přístupu k různorodým skupinovým zájmům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2000" b="1" dirty="0">
              <a:solidFill>
                <a:srgbClr val="FA2906"/>
              </a:solidFill>
              <a:latin typeface="Cambria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dirty="0" smtClean="0">
                <a:solidFill>
                  <a:srgbClr val="FA2906"/>
                </a:solidFill>
                <a:latin typeface="Cambria" pitchFamily="18" charset="0"/>
              </a:rPr>
              <a:t>Strana kartelu</a:t>
            </a:r>
            <a:r>
              <a:rPr lang="cs-CZ" sz="2000" b="1" dirty="0" smtClean="0">
                <a:latin typeface="Cambria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000" b="1" dirty="0" smtClean="0">
                <a:latin typeface="Cambria" pitchFamily="18" charset="0"/>
              </a:rPr>
              <a:t>- R. </a:t>
            </a:r>
            <a:r>
              <a:rPr lang="cs-CZ" sz="2000" b="1" dirty="0" err="1" smtClean="0">
                <a:latin typeface="Cambria" pitchFamily="18" charset="0"/>
              </a:rPr>
              <a:t>Katz</a:t>
            </a:r>
            <a:r>
              <a:rPr lang="cs-CZ" sz="2000" b="1" dirty="0" smtClean="0">
                <a:latin typeface="Cambria" pitchFamily="18" charset="0"/>
              </a:rPr>
              <a:t> </a:t>
            </a:r>
            <a:r>
              <a:rPr lang="cs-CZ" sz="2000" dirty="0">
                <a:latin typeface="Cambria" pitchFamily="18" charset="0"/>
              </a:rPr>
              <a:t>a</a:t>
            </a:r>
            <a:r>
              <a:rPr lang="cs-CZ" sz="2000" b="1" dirty="0">
                <a:latin typeface="Cambria" pitchFamily="18" charset="0"/>
              </a:rPr>
              <a:t> P</a:t>
            </a:r>
            <a:r>
              <a:rPr lang="cs-CZ" sz="2000" b="1" dirty="0" smtClean="0">
                <a:latin typeface="Cambria" pitchFamily="18" charset="0"/>
              </a:rPr>
              <a:t>. </a:t>
            </a:r>
            <a:r>
              <a:rPr lang="cs-CZ" sz="2000" b="1" dirty="0" err="1" smtClean="0">
                <a:latin typeface="Cambria" pitchFamily="18" charset="0"/>
              </a:rPr>
              <a:t>Mair</a:t>
            </a:r>
            <a:r>
              <a:rPr lang="cs-CZ" sz="2000" dirty="0" smtClean="0">
                <a:latin typeface="Cambria" pitchFamily="18" charset="0"/>
              </a:rPr>
              <a:t> </a:t>
            </a:r>
            <a:r>
              <a:rPr lang="cs-CZ" sz="2000" dirty="0">
                <a:latin typeface="Cambria" pitchFamily="18" charset="0"/>
              </a:rPr>
              <a:t>– vzájemné prolínání se polit. stran a státního aparátu </a:t>
            </a:r>
            <a:r>
              <a:rPr lang="cs-CZ" sz="2000" dirty="0" smtClean="0">
                <a:latin typeface="Cambria" pitchFamily="18" charset="0"/>
              </a:rPr>
              <a:t>na úkor </a:t>
            </a:r>
            <a:r>
              <a:rPr lang="cs-CZ" sz="2000" dirty="0">
                <a:latin typeface="Cambria" pitchFamily="18" charset="0"/>
              </a:rPr>
              <a:t>dosahování specifických programových </a:t>
            </a:r>
            <a:r>
              <a:rPr lang="cs-CZ" sz="2000" dirty="0" smtClean="0">
                <a:latin typeface="Cambria" pitchFamily="18" charset="0"/>
              </a:rPr>
              <a:t>cílů</a:t>
            </a:r>
            <a:endParaRPr lang="cs-CZ" sz="2000" b="1" i="1" dirty="0">
              <a:latin typeface="Cambria" pitchFamily="18" charset="0"/>
            </a:endParaRPr>
          </a:p>
          <a:p>
            <a:pPr algn="just" eaLnBrk="1" hangingPunct="1">
              <a:buFont typeface="Arial" charset="0"/>
              <a:buChar char="•"/>
            </a:pPr>
            <a:endParaRPr lang="cs-CZ" sz="2000" i="1" dirty="0"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155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Schéma základního společenského </a:t>
            </a:r>
            <a:r>
              <a:rPr lang="cs-CZ" sz="3200" dirty="0" smtClean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mbria" pitchFamily="18" charset="0"/>
              </a:rPr>
              <a:t>štěpení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500872" y="2743200"/>
            <a:ext cx="15922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Cambria" pitchFamily="18" charset="0"/>
              </a:rPr>
              <a:t>Konzervativci</a:t>
            </a:r>
            <a:r>
              <a:rPr lang="cs-CZ" dirty="0"/>
              <a:t> </a:t>
            </a:r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2299028" y="2743200"/>
            <a:ext cx="7200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  <a:cs typeface="Times New Roman" pitchFamily="18" charset="0"/>
                <a:sym typeface="Symbol" pitchFamily="18" charset="2"/>
              </a:rPr>
              <a:t></a:t>
            </a:r>
            <a:r>
              <a:rPr lang="cs-CZ">
                <a:latin typeface="Cambria" pitchFamily="18" charset="0"/>
              </a:rPr>
              <a:t> </a:t>
            </a:r>
          </a:p>
        </p:txBody>
      </p: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3264503" y="2743200"/>
            <a:ext cx="12211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Liberálové</a:t>
            </a:r>
          </a:p>
        </p:txBody>
      </p:sp>
      <p:sp>
        <p:nvSpPr>
          <p:cNvPr id="28" name="Text Box 7"/>
          <p:cNvSpPr txBox="1">
            <a:spLocks noChangeArrowheads="1"/>
          </p:cNvSpPr>
          <p:nvPr/>
        </p:nvSpPr>
        <p:spPr bwMode="auto">
          <a:xfrm>
            <a:off x="440698" y="3124200"/>
            <a:ext cx="1534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Cambria" pitchFamily="18" charset="0"/>
              </a:rPr>
              <a:t>(aristokracie)</a:t>
            </a:r>
          </a:p>
        </p:txBody>
      </p:sp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3243812" y="3124200"/>
            <a:ext cx="133081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(buržoazie)</a:t>
            </a:r>
          </a:p>
        </p:txBody>
      </p:sp>
      <p:sp>
        <p:nvSpPr>
          <p:cNvPr id="30" name="Text Box 10"/>
          <p:cNvSpPr txBox="1">
            <a:spLocks noChangeArrowheads="1"/>
          </p:cNvSpPr>
          <p:nvPr/>
        </p:nvSpPr>
        <p:spPr bwMode="auto">
          <a:xfrm>
            <a:off x="1878543" y="2209800"/>
            <a:ext cx="1216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19. století:</a:t>
            </a:r>
          </a:p>
        </p:txBody>
      </p:sp>
      <p:sp>
        <p:nvSpPr>
          <p:cNvPr id="31" name="Text Box 11"/>
          <p:cNvSpPr txBox="1">
            <a:spLocks noChangeArrowheads="1"/>
          </p:cNvSpPr>
          <p:nvPr/>
        </p:nvSpPr>
        <p:spPr bwMode="auto">
          <a:xfrm>
            <a:off x="3581400" y="5638800"/>
            <a:ext cx="14176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latin typeface="Cambria" pitchFamily="18" charset="0"/>
              </a:rPr>
              <a:t>(vlastníci)</a:t>
            </a:r>
          </a:p>
        </p:txBody>
      </p:sp>
      <p:sp>
        <p:nvSpPr>
          <p:cNvPr id="32" name="Text Box 12"/>
          <p:cNvSpPr txBox="1">
            <a:spLocks noChangeArrowheads="1"/>
          </p:cNvSpPr>
          <p:nvPr/>
        </p:nvSpPr>
        <p:spPr bwMode="auto">
          <a:xfrm>
            <a:off x="3398641" y="5257800"/>
            <a:ext cx="18593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Buržoazní strany</a:t>
            </a:r>
          </a:p>
        </p:txBody>
      </p:sp>
      <p:sp>
        <p:nvSpPr>
          <p:cNvPr id="33" name="Text Box 13"/>
          <p:cNvSpPr txBox="1">
            <a:spLocks noChangeArrowheads="1"/>
          </p:cNvSpPr>
          <p:nvPr/>
        </p:nvSpPr>
        <p:spPr bwMode="auto">
          <a:xfrm>
            <a:off x="5639376" y="5257800"/>
            <a:ext cx="66877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  <a:cs typeface="Times New Roman" pitchFamily="18" charset="0"/>
                <a:sym typeface="Symbol" pitchFamily="18" charset="2"/>
              </a:rPr>
              <a:t>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7200400" y="5638800"/>
            <a:ext cx="13837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>
                <a:latin typeface="Cambria" pitchFamily="18" charset="0"/>
              </a:rPr>
              <a:t>(proletariát,</a:t>
            </a:r>
          </a:p>
          <a:p>
            <a:pPr algn="ctr"/>
            <a:r>
              <a:rPr lang="cs-CZ">
                <a:latin typeface="Cambria" pitchFamily="18" charset="0"/>
              </a:rPr>
              <a:t>pracující)</a:t>
            </a:r>
          </a:p>
        </p:txBody>
      </p:sp>
      <p:sp>
        <p:nvSpPr>
          <p:cNvPr id="35" name="Text Box 17"/>
          <p:cNvSpPr txBox="1">
            <a:spLocks noChangeArrowheads="1"/>
          </p:cNvSpPr>
          <p:nvPr/>
        </p:nvSpPr>
        <p:spPr bwMode="auto">
          <a:xfrm>
            <a:off x="5459943" y="4724400"/>
            <a:ext cx="1216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Cambria" pitchFamily="18" charset="0"/>
              </a:rPr>
              <a:t>20. století:</a:t>
            </a:r>
          </a:p>
        </p:txBody>
      </p:sp>
      <p:sp>
        <p:nvSpPr>
          <p:cNvPr id="36" name="Line 18"/>
          <p:cNvSpPr>
            <a:spLocks noChangeShapeType="1"/>
          </p:cNvSpPr>
          <p:nvPr/>
        </p:nvSpPr>
        <p:spPr bwMode="auto">
          <a:xfrm>
            <a:off x="4419600" y="3810000"/>
            <a:ext cx="1143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Cambria" pitchFamily="18" charset="0"/>
            </a:endParaRP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6828582" y="5257800"/>
            <a:ext cx="20717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Cambria" pitchFamily="18" charset="0"/>
              </a:rPr>
              <a:t>Socialistické strany</a:t>
            </a:r>
          </a:p>
        </p:txBody>
      </p:sp>
    </p:spTree>
    <p:extLst>
      <p:ext uri="{BB962C8B-B14F-4D97-AF65-F5344CB8AC3E}">
        <p14:creationId xmlns:p14="http://schemas.microsoft.com/office/powerpoint/2010/main" val="1272435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1663</TotalTime>
  <Words>1041</Words>
  <Application>Microsoft Office PowerPoint</Application>
  <PresentationFormat>Předvádění na obrazovce (4:3)</PresentationFormat>
  <Paragraphs>175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Výchozí návrh</vt:lpstr>
      <vt:lpstr>Kolektivní političtí aktéři - politické strany, zájmové skupiny a sociální hnutí</vt:lpstr>
      <vt:lpstr>Prezentace aplikace PowerPoint</vt:lpstr>
      <vt:lpstr>Politické strany: definice</vt:lpstr>
      <vt:lpstr>Politické strany: definice</vt:lpstr>
      <vt:lpstr>Ústava ČR o politických stranách:</vt:lpstr>
      <vt:lpstr>Legislativa</vt:lpstr>
      <vt:lpstr>Vývojové typy stran</vt:lpstr>
      <vt:lpstr>Vývojové typy stran</vt:lpstr>
      <vt:lpstr>Schéma základního společenského štěpení</vt:lpstr>
      <vt:lpstr>Historicko-konfliktní přístup k vysvětlení původu stran</vt:lpstr>
      <vt:lpstr>4 základní štěpné linie (cleavages)</vt:lpstr>
      <vt:lpstr>Funkce stran</vt:lpstr>
      <vt:lpstr>Volby do PS PČR 2013</vt:lpstr>
      <vt:lpstr>Současné volební preference</vt:lpstr>
      <vt:lpstr>Zájmové skupiny</vt:lpstr>
      <vt:lpstr>Profesní komory v ČR</vt:lpstr>
      <vt:lpstr>Sociální hnutí</vt:lpstr>
      <vt:lpstr>Stará a nová sociální hnutí</vt:lpstr>
      <vt:lpstr>Sociální hnutí v ČR</vt:lpstr>
      <vt:lpstr>Srovnání – nutné podmínky</vt:lpstr>
      <vt:lpstr>Doporučená literatura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Politologie - pojem, předmět, funkce; politika - pojem, přístupy, klíčové pojmy</dc:title>
  <dc:creator>pd</dc:creator>
  <cp:lastModifiedBy>Navrátil Jiří</cp:lastModifiedBy>
  <cp:revision>188</cp:revision>
  <cp:lastPrinted>2009-09-26T13:45:28Z</cp:lastPrinted>
  <dcterms:created xsi:type="dcterms:W3CDTF">2007-09-27T12:14:42Z</dcterms:created>
  <dcterms:modified xsi:type="dcterms:W3CDTF">2016-12-01T09:58:29Z</dcterms:modified>
</cp:coreProperties>
</file>