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8" r:id="rId2"/>
    <p:sldId id="369" r:id="rId3"/>
    <p:sldId id="403" r:id="rId4"/>
    <p:sldId id="404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400" r:id="rId13"/>
    <p:sldId id="401" r:id="rId14"/>
    <p:sldId id="402" r:id="rId15"/>
    <p:sldId id="377" r:id="rId16"/>
    <p:sldId id="393" r:id="rId17"/>
    <p:sldId id="394" r:id="rId18"/>
    <p:sldId id="395" r:id="rId19"/>
    <p:sldId id="396" r:id="rId20"/>
    <p:sldId id="392" r:id="rId21"/>
    <p:sldId id="397" r:id="rId22"/>
    <p:sldId id="381" r:id="rId23"/>
    <p:sldId id="383" r:id="rId24"/>
    <p:sldId id="384" r:id="rId25"/>
    <p:sldId id="386" r:id="rId26"/>
    <p:sldId id="387" r:id="rId27"/>
    <p:sldId id="398" r:id="rId28"/>
    <p:sldId id="399" r:id="rId29"/>
    <p:sldId id="388" r:id="rId30"/>
    <p:sldId id="389" r:id="rId31"/>
    <p:sldId id="391" r:id="rId32"/>
  </p:sldIdLst>
  <p:sldSz cx="9144000" cy="6858000" type="screen4x3"/>
  <p:notesSz cx="6781800" cy="99266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37" autoAdjust="0"/>
  </p:normalViewPr>
  <p:slideViewPr>
    <p:cSldViewPr>
      <p:cViewPr>
        <p:scale>
          <a:sx n="110" d="100"/>
          <a:sy n="110" d="100"/>
        </p:scale>
        <p:origin x="-100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\EMP\Publikace\N22_Contesting%20Communism\data\frekvenc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19731670597014E-2"/>
          <c:y val="4.3816380095345227E-2"/>
          <c:w val="0.70920276589791753"/>
          <c:h val="0.87964861535165251"/>
        </c:manualLayout>
      </c:layout>
      <c:lineChart>
        <c:grouping val="standard"/>
        <c:varyColors val="0"/>
        <c:ser>
          <c:idx val="1"/>
          <c:order val="0"/>
          <c:tx>
            <c:strRef>
              <c:f>freq!$C$2</c:f>
              <c:strCache>
                <c:ptCount val="1"/>
                <c:pt idx="0">
                  <c:v>anti-communist claim-making</c:v>
                </c:pt>
              </c:strCache>
            </c:strRef>
          </c:tx>
          <c:marker>
            <c:symbol val="none"/>
          </c:marker>
          <c:cat>
            <c:strRef>
              <c:f>freq!$A$3:$A$23</c:f>
              <c:strCach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strCache>
            </c:strRef>
          </c:cat>
          <c:val>
            <c:numRef>
              <c:f>freq!$C$3:$C$23</c:f>
              <c:numCache>
                <c:formatCode>###0</c:formatCode>
                <c:ptCount val="21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7</c:v>
                </c:pt>
                <c:pt idx="11">
                  <c:v>1</c:v>
                </c:pt>
                <c:pt idx="12">
                  <c:v>2</c:v>
                </c:pt>
                <c:pt idx="13">
                  <c:v>8</c:v>
                </c:pt>
                <c:pt idx="14">
                  <c:v>9</c:v>
                </c:pt>
                <c:pt idx="15">
                  <c:v>11</c:v>
                </c:pt>
                <c:pt idx="16">
                  <c:v>5</c:v>
                </c:pt>
                <c:pt idx="17">
                  <c:v>2</c:v>
                </c:pt>
                <c:pt idx="18">
                  <c:v>2</c:v>
                </c:pt>
                <c:pt idx="19">
                  <c:v>6</c:v>
                </c:pt>
                <c:pt idx="20">
                  <c:v>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freq!$D$2</c:f>
              <c:strCache>
                <c:ptCount val="1"/>
                <c:pt idx="0">
                  <c:v>anti-communist framing</c:v>
                </c:pt>
              </c:strCache>
            </c:strRef>
          </c:tx>
          <c:marker>
            <c:symbol val="none"/>
          </c:marker>
          <c:cat>
            <c:strRef>
              <c:f>freq!$A$3:$A$23</c:f>
              <c:strCach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strCache>
            </c:strRef>
          </c:cat>
          <c:val>
            <c:numRef>
              <c:f>freq!$D$3:$D$23</c:f>
              <c:numCache>
                <c:formatCode>###0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10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48192"/>
        <c:axId val="92649728"/>
      </c:lineChart>
      <c:catAx>
        <c:axId val="9264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92649728"/>
        <c:crosses val="autoZero"/>
        <c:auto val="1"/>
        <c:lblAlgn val="ctr"/>
        <c:lblOffset val="100"/>
        <c:tickLblSkip val="1"/>
        <c:noMultiLvlLbl val="0"/>
      </c:catAx>
      <c:valAx>
        <c:axId val="92649728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92648192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68402472989805441"/>
          <c:y val="6.4275537339354746E-2"/>
          <c:w val="0.29558498516048481"/>
          <c:h val="0.121819874915712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parliamentary elections</c:v>
          </c:tx>
          <c:trendline>
            <c:trendlineType val="linear"/>
            <c:dispRSqr val="0"/>
            <c:dispEq val="0"/>
          </c:trendline>
          <c:cat>
            <c:numRef>
              <c:f>List1!$B$4:$H$4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</c:numCache>
            </c:numRef>
          </c:cat>
          <c:val>
            <c:numRef>
              <c:f>List1!$B$5:$H$5</c:f>
              <c:numCache>
                <c:formatCode>General</c:formatCode>
                <c:ptCount val="7"/>
                <c:pt idx="0">
                  <c:v>14.05</c:v>
                </c:pt>
                <c:pt idx="2">
                  <c:v>10.33</c:v>
                </c:pt>
                <c:pt idx="3">
                  <c:v>11.03</c:v>
                </c:pt>
                <c:pt idx="4">
                  <c:v>18.510000000000002</c:v>
                </c:pt>
                <c:pt idx="5">
                  <c:v>12.81</c:v>
                </c:pt>
                <c:pt idx="6">
                  <c:v>11.27</c:v>
                </c:pt>
              </c:numCache>
            </c:numRef>
          </c:val>
          <c:smooth val="0"/>
        </c:ser>
        <c:ser>
          <c:idx val="1"/>
          <c:order val="1"/>
          <c:tx>
            <c:v>local elections</c:v>
          </c:tx>
          <c:trendline>
            <c:trendlineType val="linear"/>
            <c:dispRSqr val="0"/>
            <c:dispEq val="0"/>
          </c:trendline>
          <c:cat>
            <c:numRef>
              <c:f>List1!$B$4:$H$4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</c:numCache>
            </c:numRef>
          </c:cat>
          <c:val>
            <c:numRef>
              <c:f>List1!$B$6:$H$6</c:f>
              <c:numCache>
                <c:formatCode>General</c:formatCode>
                <c:ptCount val="7"/>
                <c:pt idx="1">
                  <c:v>13.59</c:v>
                </c:pt>
                <c:pt idx="3">
                  <c:v>13.64</c:v>
                </c:pt>
                <c:pt idx="4">
                  <c:v>14.48</c:v>
                </c:pt>
                <c:pt idx="5">
                  <c:v>10.79</c:v>
                </c:pt>
                <c:pt idx="6">
                  <c:v>9.56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33536"/>
        <c:axId val="93235072"/>
      </c:lineChart>
      <c:catAx>
        <c:axId val="932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235072"/>
        <c:crosses val="autoZero"/>
        <c:auto val="1"/>
        <c:lblAlgn val="ctr"/>
        <c:lblOffset val="100"/>
        <c:noMultiLvlLbl val="0"/>
      </c:catAx>
      <c:valAx>
        <c:axId val="9323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23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6DB935-90F6-4D64-B2FD-778FB7C13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4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D1AF-5306-43E3-8C6D-7D14884944AE}" type="datetimeFigureOut">
              <a:rPr lang="cs-CZ" smtClean="0"/>
              <a:pPr/>
              <a:t>8.12.2016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1CDC3-6596-40C7-A755-49A89A1026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8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C963E-31B0-4A74-A24C-FE4AA65FC8E3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5B1F6-7312-42F5-9127-00B8834BA3F0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F230EE-7E89-4825-AE07-A1BC799F708C}" type="slidenum">
              <a:rPr lang="cs-CZ" smtClean="0"/>
              <a:pPr>
                <a:defRPr/>
              </a:pPr>
              <a:t>6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6FA30-EEC0-4105-8354-B00133E906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6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Inequality in selected countries,</a:t>
            </a:r>
            <a:r>
              <a:rPr lang="en-US" baseline="0" dirty="0" smtClean="0"/>
              <a:t> 2010</a:t>
            </a:r>
          </a:p>
          <a:p>
            <a:r>
              <a:rPr lang="en-US" baseline="0" dirty="0" smtClean="0"/>
              <a:t>Based on equalized household disposable income (after taxes and </a:t>
            </a:r>
            <a:r>
              <a:rPr lang="en-US" baseline="0" dirty="0" err="1" smtClean="0"/>
              <a:t>transfes</a:t>
            </a:r>
            <a:r>
              <a:rPr lang="en-US" baseline="0" dirty="0" smtClean="0"/>
              <a:t>).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767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77A17-C4CA-4304-AD3E-3AB2D0871A6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42434" y="9430067"/>
            <a:ext cx="2939366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7" tIns="46003" rIns="92007" bIns="46003" anchor="b"/>
          <a:lstStyle/>
          <a:p>
            <a:pPr algn="r"/>
            <a:fld id="{C47CAF3B-B68E-44EE-8C60-992278639E4E}" type="slidenum">
              <a:rPr lang="cs-CZ" sz="1200"/>
              <a:pPr algn="r"/>
              <a:t>23</a:t>
            </a:fld>
            <a:endParaRPr lang="cs-CZ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BFD0C-DA90-4176-8109-3D22DE13A9AE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4E36-6E1D-41E3-9E35-6E76E545CC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2225-5F6F-491F-B402-612F65C61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EDF3-D75D-4E8F-91CD-54D512189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Sector Transformatio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3441-2195-4A41-B321-B86F2D6B8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48235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0BC8-205A-4E99-9B21-8C2498A321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B701-FB50-42A0-9448-F58BE6E08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FE08-697F-4E97-80FE-F758A169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8396-630F-458E-A3D3-E7CC4A1EE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1F79-12AB-400A-8F59-341D8C4AB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320F-4718-4ECA-A26E-792170AA7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833F-BDEE-42A7-9A6E-C578A152C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3453-A06D-42DB-A5B7-6630F408F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7AE70E-7154-481E-8735-4B3384B1CA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079104"/>
          </a:xfrm>
        </p:spPr>
        <p:txBody>
          <a:bodyPr/>
          <a:lstStyle/>
          <a:p>
            <a:pPr eaLnBrk="1" hangingPunct="1"/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Postkomunismus a transformace v ČR</a:t>
            </a:r>
            <a:endParaRPr lang="cs-CZ" b="1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046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latin typeface="Cambria" panose="02040503050406030204" pitchFamily="18" charset="0"/>
              </a:rPr>
              <a:t>Poslední léta – od vstupu ČR do EU 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924801" cy="4419600"/>
          </a:xfrm>
        </p:spPr>
        <p:txBody>
          <a:bodyPr/>
          <a:lstStyle/>
          <a:p>
            <a:pPr marL="990600" lvl="1" indent="-5334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Střet mezi</a:t>
            </a:r>
            <a:r>
              <a:rPr lang="cs-CZ" b="1" dirty="0" smtClean="0">
                <a:latin typeface="Cambria" panose="02040503050406030204" pitchFamily="18" charset="0"/>
              </a:rPr>
              <a:t> industriálním rozvojem </a:t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a</a:t>
            </a:r>
            <a:r>
              <a:rPr lang="cs-CZ" b="1" dirty="0" smtClean="0">
                <a:latin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</a:rPr>
              <a:t>požadavky </a:t>
            </a:r>
            <a:r>
              <a:rPr lang="cs-CZ" b="1" dirty="0" smtClean="0">
                <a:latin typeface="Cambria" panose="02040503050406030204" pitchFamily="18" charset="0"/>
              </a:rPr>
              <a:t>postindustriálních trendů</a:t>
            </a:r>
          </a:p>
          <a:p>
            <a:pPr marL="1371600" lvl="2" indent="-457200" eaLnBrk="1" hangingPunct="1">
              <a:buNone/>
            </a:pPr>
            <a:r>
              <a:rPr lang="cs-CZ" dirty="0" smtClean="0">
                <a:latin typeface="Cambria" panose="02040503050406030204" pitchFamily="18" charset="0"/>
              </a:rPr>
              <a:t>	Trvalý </a:t>
            </a:r>
            <a:r>
              <a:rPr lang="cs-CZ" b="1" dirty="0" smtClean="0">
                <a:latin typeface="Cambria" panose="02040503050406030204" pitchFamily="18" charset="0"/>
              </a:rPr>
              <a:t>nedostatek zdrojů: 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b="1" dirty="0" smtClean="0">
                <a:latin typeface="Cambria" panose="02040503050406030204" pitchFamily="18" charset="0"/>
              </a:rPr>
              <a:t>Vzdělávání (vč. na vědu a výzkum)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b="1" dirty="0" smtClean="0">
                <a:latin typeface="Cambria" panose="02040503050406030204" pitchFamily="18" charset="0"/>
              </a:rPr>
              <a:t>Otázka financování  VŠ vzdělávání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Otázka platu </a:t>
            </a:r>
            <a:r>
              <a:rPr lang="cs-CZ" b="1" dirty="0" smtClean="0">
                <a:latin typeface="Cambria" panose="02040503050406030204" pitchFamily="18" charset="0"/>
              </a:rPr>
              <a:t>lékařů/zdravotníků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b="1" dirty="0" smtClean="0">
                <a:latin typeface="Cambria" panose="02040503050406030204" pitchFamily="18" charset="0"/>
              </a:rPr>
              <a:t>učitelů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b="1" dirty="0" smtClean="0">
                <a:latin typeface="Cambria" panose="02040503050406030204" pitchFamily="18" charset="0"/>
              </a:rPr>
              <a:t>Důchodový systém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b="1" dirty="0" smtClean="0">
                <a:latin typeface="Cambria" panose="02040503050406030204" pitchFamily="18" charset="0"/>
              </a:rPr>
              <a:t>Sebepojetí národa - uprchlická krize?</a:t>
            </a:r>
          </a:p>
          <a:p>
            <a:pPr marL="609600" indent="-609600" eaLnBrk="1" hangingPunct="1">
              <a:buFont typeface="Wingdings" pitchFamily="2" charset="2"/>
              <a:buAutoNum type="arabicParenR" startAt="6"/>
            </a:pPr>
            <a:endParaRPr 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915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u="sng" dirty="0" smtClean="0">
                <a:latin typeface="Cambria" panose="02040503050406030204" pitchFamily="18" charset="0"/>
              </a:rPr>
              <a:t>Fáze konsolidace demokracie v ČR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Strukturální konsolidace</a:t>
            </a:r>
            <a:r>
              <a:rPr lang="en-GB" dirty="0" smtClean="0">
                <a:latin typeface="Cambria" panose="02040503050406030204" pitchFamily="18" charset="0"/>
              </a:rPr>
              <a:t> </a:t>
            </a:r>
          </a:p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Konsolidace procesu reprezentace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Behaviorální konsolidace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Konsolidace postojů  </a:t>
            </a:r>
          </a:p>
          <a:p>
            <a:pPr marL="609600" indent="-609600" eaLnBrk="1" hangingPunct="1"/>
            <a:endParaRPr lang="en-GB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943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Petr </a:t>
            </a:r>
            <a:r>
              <a:rPr lang="en-US" sz="1800" dirty="0" err="1"/>
              <a:t>Matějů</a:t>
            </a:r>
            <a:r>
              <a:rPr lang="en-US" sz="1800" dirty="0"/>
              <a:t>, Michael L. </a:t>
            </a:r>
            <a:r>
              <a:rPr lang="en-US" sz="1800" dirty="0" smtClean="0"/>
              <a:t>Smith:</a:t>
            </a:r>
            <a:r>
              <a:rPr lang="cs-CZ" sz="1800" dirty="0" smtClean="0"/>
              <a:t> </a:t>
            </a:r>
            <a:r>
              <a:rPr lang="en-US" sz="1800" dirty="0" smtClean="0"/>
              <a:t>Continuity </a:t>
            </a:r>
            <a:r>
              <a:rPr lang="en-US" sz="1800" dirty="0"/>
              <a:t>and Change in Beliefs about Distributive Justice: the Czech Republic between 1991 and </a:t>
            </a:r>
            <a:r>
              <a:rPr lang="en-US" sz="1800" dirty="0" smtClean="0"/>
              <a:t>2009</a:t>
            </a:r>
            <a:endParaRPr lang="en-US" sz="18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168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856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" y="522734"/>
            <a:ext cx="8888355" cy="521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20" y="19348"/>
            <a:ext cx="8765560" cy="8893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altLang="en-US" sz="3600" b="1" dirty="0" smtClean="0"/>
              <a:t>Trend in GINI in </a:t>
            </a:r>
            <a:r>
              <a:rPr lang="cs-CZ" altLang="en-US" sz="3600" b="1" dirty="0" err="1" smtClean="0"/>
              <a:t>the</a:t>
            </a:r>
            <a:r>
              <a:rPr lang="cs-CZ" altLang="en-US" sz="3600" b="1" dirty="0" smtClean="0"/>
              <a:t> Czech </a:t>
            </a:r>
            <a:r>
              <a:rPr lang="cs-CZ" altLang="en-US" sz="3600" b="1" dirty="0"/>
              <a:t>R</a:t>
            </a:r>
            <a:r>
              <a:rPr lang="cs-CZ" altLang="en-US" sz="3600" b="1" dirty="0" smtClean="0"/>
              <a:t>epublic</a:t>
            </a:r>
            <a:endParaRPr lang="en-US" altLang="en-US" sz="36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" y="6191250"/>
            <a:ext cx="881567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6D5-A0B9-47D8-AD4D-9B608C1A07E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6920" y="5733256"/>
            <a:ext cx="8621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Kahanec, M, Guzi M, Martiskova M, Siebertova Z. 2014. Slovakia and the Czech Republic: Inequalities and Convergences after the Velvet Divorce. In Changing Inequalities and Societal Impacts in Rich Countries Thirty Countries' Experiences, Oxford: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2932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457466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5949280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Inequality in selected countries, 2010</a:t>
            </a:r>
          </a:p>
          <a:p>
            <a:r>
              <a:rPr lang="en-US" sz="1400" dirty="0"/>
              <a:t>Based on equalized household disposable income (after taxes and </a:t>
            </a:r>
            <a:r>
              <a:rPr lang="en-US" sz="1400" dirty="0" smtClean="0"/>
              <a:t>transfers</a:t>
            </a:r>
            <a:r>
              <a:rPr lang="en-US" sz="1400" dirty="0"/>
              <a:t>). 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204377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Hlavní </a:t>
            </a:r>
            <a:r>
              <a:rPr lang="en-GB" dirty="0" err="1">
                <a:latin typeface="Cambria" panose="02040503050406030204" pitchFamily="18" charset="0"/>
                <a:cs typeface="Times New Roman" pitchFamily="18" charset="0"/>
              </a:rPr>
              <a:t>chara</a:t>
            </a:r>
            <a:r>
              <a:rPr lang="cs-CZ" dirty="0">
                <a:latin typeface="Cambria" panose="02040503050406030204" pitchFamily="18" charset="0"/>
              </a:rPr>
              <a:t>k</a:t>
            </a:r>
            <a:r>
              <a:rPr lang="en-GB" dirty="0" err="1">
                <a:latin typeface="Cambria" panose="02040503050406030204" pitchFamily="18" charset="0"/>
                <a:cs typeface="Times New Roman" pitchFamily="18" charset="0"/>
              </a:rPr>
              <a:t>teristi</a:t>
            </a:r>
            <a:r>
              <a:rPr lang="cs-CZ" dirty="0" err="1">
                <a:latin typeface="Cambria" panose="02040503050406030204" pitchFamily="18" charset="0"/>
              </a:rPr>
              <a:t>ky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českého 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politic</a:t>
            </a:r>
            <a:r>
              <a:rPr lang="cs-CZ" dirty="0" err="1">
                <a:latin typeface="Cambria" panose="02040503050406030204" pitchFamily="18" charset="0"/>
              </a:rPr>
              <a:t>kého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cs typeface="Times New Roman" pitchFamily="18" charset="0"/>
              </a:rPr>
              <a:t>syst</a:t>
            </a:r>
            <a:r>
              <a:rPr lang="cs-CZ" dirty="0">
                <a:latin typeface="Cambria" panose="02040503050406030204" pitchFamily="18" charset="0"/>
              </a:rPr>
              <a:t>é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m</a:t>
            </a:r>
            <a:r>
              <a:rPr lang="cs-CZ" dirty="0">
                <a:latin typeface="Cambria" panose="02040503050406030204" pitchFamily="18" charset="0"/>
              </a:rPr>
              <a:t>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p</a:t>
            </a:r>
            <a:r>
              <a:rPr lang="en-GB" dirty="0" err="1">
                <a:latin typeface="Cambria" panose="02040503050406030204" pitchFamily="18" charset="0"/>
              </a:rPr>
              <a:t>lural</a:t>
            </a:r>
            <a:r>
              <a:rPr lang="cs-CZ" dirty="0" err="1">
                <a:latin typeface="Cambria" panose="02040503050406030204" pitchFamily="18" charset="0"/>
              </a:rPr>
              <a:t>itní</a:t>
            </a:r>
            <a:r>
              <a:rPr lang="en-GB" dirty="0">
                <a:latin typeface="Cambria" panose="02040503050406030204" pitchFamily="18" charset="0"/>
              </a:rPr>
              <a:t> demo</a:t>
            </a:r>
            <a:r>
              <a:rPr lang="cs-CZ" dirty="0">
                <a:latin typeface="Cambria" panose="02040503050406030204" pitchFamily="18" charset="0"/>
              </a:rPr>
              <a:t>k</a:t>
            </a:r>
            <a:r>
              <a:rPr lang="en-GB" dirty="0" err="1">
                <a:latin typeface="Cambria" panose="02040503050406030204" pitchFamily="18" charset="0"/>
              </a:rPr>
              <a:t>rac</a:t>
            </a:r>
            <a:r>
              <a:rPr lang="cs-CZ" dirty="0" err="1">
                <a:latin typeface="Cambria" panose="02040503050406030204" pitchFamily="18" charset="0"/>
              </a:rPr>
              <a:t>ie</a:t>
            </a:r>
            <a:r>
              <a:rPr lang="cs-CZ" dirty="0">
                <a:latin typeface="Cambria" panose="02040503050406030204" pitchFamily="18" charset="0"/>
              </a:rPr>
              <a:t> (neboli liberálně demokratický systém)</a:t>
            </a:r>
          </a:p>
          <a:p>
            <a:r>
              <a:rPr lang="cs-CZ" dirty="0">
                <a:latin typeface="Cambria" panose="02040503050406030204" pitchFamily="18" charset="0"/>
              </a:rPr>
              <a:t>z hlediska způsobu dělení moci jde </a:t>
            </a:r>
            <a:r>
              <a:rPr lang="cs-CZ" dirty="0" smtClean="0">
                <a:latin typeface="Cambria" panose="02040503050406030204" pitchFamily="18" charset="0"/>
              </a:rPr>
              <a:t/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o </a:t>
            </a:r>
            <a:r>
              <a:rPr lang="cs-CZ" dirty="0">
                <a:latin typeface="Cambria" panose="02040503050406030204" pitchFamily="18" charset="0"/>
              </a:rPr>
              <a:t>parlamentní </a:t>
            </a:r>
            <a:r>
              <a:rPr lang="cs-CZ" dirty="0" smtClean="0">
                <a:latin typeface="Cambria" panose="02040503050406030204" pitchFamily="18" charset="0"/>
              </a:rPr>
              <a:t>režim (s převahou shromáždění)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 err="1">
                <a:latin typeface="Cambria" panose="02040503050406030204" pitchFamily="18" charset="0"/>
              </a:rPr>
              <a:t>multipartijní</a:t>
            </a:r>
            <a:r>
              <a:rPr lang="cs-CZ" dirty="0">
                <a:latin typeface="Cambria" panose="02040503050406030204" pitchFamily="18" charset="0"/>
              </a:rPr>
              <a:t> systém </a:t>
            </a:r>
          </a:p>
          <a:p>
            <a:pPr>
              <a:buFontTx/>
              <a:buNone/>
            </a:pPr>
            <a:r>
              <a:rPr lang="cs-CZ" dirty="0">
                <a:latin typeface="Cambria" panose="02040503050406030204" pitchFamily="18" charset="0"/>
                <a:sym typeface="Symbol" pitchFamily="18" charset="2"/>
              </a:rPr>
              <a:t>		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obtížnost vytvoření většinové vlády</a:t>
            </a:r>
            <a:r>
              <a:rPr lang="en-AU" dirty="0">
                <a:latin typeface="Cambria" panose="02040503050406030204" pitchFamily="18" charset="0"/>
              </a:rPr>
              <a:t>  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Tx/>
              <a:buNone/>
            </a:pPr>
            <a:endParaRPr lang="en-AU" dirty="0">
              <a:latin typeface="Cambria" panose="02040503050406030204" pitchFamily="18" charset="0"/>
            </a:endParaRPr>
          </a:p>
          <a:p>
            <a:endParaRPr lang="en-A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638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 | na serveru Lidovky.cz | aktuální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6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 | na serveru Lidovky.cz | aktuální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3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cdn.i0.cz/public-data/bf/33/0654128530cb80594a6e53db32e7_w700_h438_gi:photo:77388.jpg?hash=012a420c14e7aaec74d8c6e5f4b57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0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iorr.org/jpg/pragu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-26988"/>
            <a:ext cx="56610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17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Obsah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Hlavní charakteristika českého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politic</a:t>
            </a:r>
            <a:r>
              <a:rPr lang="cs-CZ" smtClean="0">
                <a:latin typeface="Cambria" panose="02040503050406030204" pitchFamily="18" charset="0"/>
              </a:rPr>
              <a:t>kého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mtClean="0">
                <a:latin typeface="Cambria" panose="02040503050406030204" pitchFamily="18" charset="0"/>
              </a:rPr>
              <a:t>kontextu</a:t>
            </a:r>
          </a:p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Téma politických postojů </a:t>
            </a:r>
          </a:p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Postoj veřejnosti k vývoji demokracie</a:t>
            </a:r>
          </a:p>
          <a:p>
            <a:pPr eaLnBrk="1" hangingPunct="1"/>
            <a:endParaRPr lang="cs-CZ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45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„Boj s komunismem“ po r. 1989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079269"/>
              </p:ext>
            </p:extLst>
          </p:nvPr>
        </p:nvGraphicFramePr>
        <p:xfrm>
          <a:off x="1259632" y="2204864"/>
          <a:ext cx="6851302" cy="355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8830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latin typeface="+mn-lt"/>
              </a:rPr>
              <a:t>Podpora KSČM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412875"/>
            <a:ext cx="8972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539552" y="2708920"/>
          <a:ext cx="79208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47041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Cambria" panose="02040503050406030204" pitchFamily="18" charset="0"/>
              </a:rPr>
              <a:t>Zařazení současných </a:t>
            </a:r>
            <a:br>
              <a:rPr lang="cs-CZ" b="1" u="sng" dirty="0">
                <a:latin typeface="Cambria" panose="02040503050406030204" pitchFamily="18" charset="0"/>
              </a:rPr>
            </a:br>
            <a:r>
              <a:rPr lang="cs-CZ" b="1" u="sng" dirty="0">
                <a:latin typeface="Cambria" panose="02040503050406030204" pitchFamily="18" charset="0"/>
              </a:rPr>
              <a:t>parlamentních </a:t>
            </a:r>
            <a:r>
              <a:rPr lang="cs-CZ" b="1" u="sng" dirty="0" smtClean="0">
                <a:latin typeface="Cambria" panose="02040503050406030204" pitchFamily="18" charset="0"/>
              </a:rPr>
              <a:t>stran (CMP)</a:t>
            </a:r>
            <a:endParaRPr lang="cs-CZ" b="1" u="sng" dirty="0">
              <a:latin typeface="Cambria" panose="02040503050406030204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232525" y="385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22168"/>
              </p:ext>
            </p:extLst>
          </p:nvPr>
        </p:nvGraphicFramePr>
        <p:xfrm>
          <a:off x="3313708" y="1943100"/>
          <a:ext cx="2698452" cy="343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226"/>
                <a:gridCol w="1349226"/>
              </a:tblGrid>
              <a:tr h="490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ODS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19,59825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0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TOP09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-1,6985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0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KDU-CSL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-7,19125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0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ANO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-9,945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0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CSSD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-14,92375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0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SZ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>
                          <a:effectLst/>
                        </a:rPr>
                        <a:t>-16,819667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00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KSCM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-25,004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3615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1400"/>
          </a:p>
          <a:p>
            <a:pPr algn="ctr"/>
            <a:endParaRPr lang="cs-CZ" sz="1400"/>
          </a:p>
          <a:p>
            <a:pPr algn="ctr"/>
            <a:endParaRPr lang="cs-CZ" sz="14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331913" y="1125538"/>
          <a:ext cx="6430962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r:id="rId4" imgW="6076909" imgH="4305171" progId="Excel.Sheet.8">
                  <p:embed/>
                </p:oleObj>
              </mc:Choice>
              <mc:Fallback>
                <p:oleObj name="Worksheet" r:id="rId4" imgW="6076909" imgH="430517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125538"/>
                        <a:ext cx="6430962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0042" y="152400"/>
            <a:ext cx="63706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dirty="0"/>
              <a:t>Vývoj volební účasti </a:t>
            </a:r>
            <a:r>
              <a:rPr lang="cs-CZ" dirty="0" smtClean="0"/>
              <a:t>(%) při </a:t>
            </a:r>
            <a:r>
              <a:rPr lang="cs-CZ" dirty="0"/>
              <a:t>volbách do PS </a:t>
            </a:r>
            <a:r>
              <a:rPr lang="cs-CZ" dirty="0" smtClean="0"/>
              <a:t>PČR  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80175" y="5805488"/>
            <a:ext cx="26638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 i="1"/>
          </a:p>
          <a:p>
            <a:r>
              <a:rPr lang="en-GB" sz="1800" i="1"/>
              <a:t> </a:t>
            </a:r>
            <a:r>
              <a:rPr lang="cs-CZ" i="1"/>
              <a:t>Zdroj</a:t>
            </a:r>
            <a:r>
              <a:rPr lang="en-GB" i="1"/>
              <a:t>:  server</a:t>
            </a:r>
            <a:r>
              <a:rPr lang="cs-CZ" i="1"/>
              <a:t> ČSÚ</a:t>
            </a:r>
            <a:r>
              <a:rPr lang="en-GB"/>
              <a:t>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99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1625" y="269875"/>
            <a:ext cx="70897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URWPalladioTEE-Bold" charset="-18"/>
              </a:rPr>
              <a:t>Tabulka  Apatie a aktivita v politické participaci </a:t>
            </a:r>
          </a:p>
          <a:p>
            <a:pPr algn="ctr"/>
            <a:r>
              <a:rPr lang="cs-CZ" b="1" dirty="0">
                <a:latin typeface="URWPalladioTEE-Bold" charset="-18"/>
              </a:rPr>
              <a:t>v jednotlivých zemích</a:t>
            </a:r>
          </a:p>
          <a:p>
            <a:pPr algn="ctr"/>
            <a:r>
              <a:rPr lang="cs-CZ" dirty="0">
                <a:latin typeface="URWPalladioTEE-Regu" charset="-18"/>
              </a:rPr>
              <a:t>podíl vůbec neparticipujícího obyvatelstva (v%) </a:t>
            </a:r>
          </a:p>
          <a:p>
            <a:pPr algn="ctr"/>
            <a:r>
              <a:rPr lang="cs-CZ" dirty="0">
                <a:latin typeface="URWPalladioTEE-Regu" charset="-18"/>
              </a:rPr>
              <a:t>Norsko 		26,57</a:t>
            </a:r>
          </a:p>
          <a:p>
            <a:pPr algn="ctr"/>
            <a:r>
              <a:rPr lang="cs-CZ" dirty="0">
                <a:latin typeface="URWPalladioTEE-Regu" charset="-18"/>
              </a:rPr>
              <a:t>Švédsko 		22,81</a:t>
            </a:r>
          </a:p>
          <a:p>
            <a:pPr algn="ctr"/>
            <a:r>
              <a:rPr lang="cs-CZ" dirty="0">
                <a:latin typeface="URWPalladioTEE-Regu" charset="-18"/>
              </a:rPr>
              <a:t>Švýcarsko 		30,16</a:t>
            </a:r>
          </a:p>
          <a:p>
            <a:pPr algn="ctr"/>
            <a:r>
              <a:rPr lang="cs-CZ" dirty="0">
                <a:latin typeface="URWPalladioTEE-Regu" charset="-18"/>
              </a:rPr>
              <a:t>Francie 		37,26</a:t>
            </a:r>
          </a:p>
          <a:p>
            <a:pPr algn="ctr"/>
            <a:r>
              <a:rPr lang="cs-CZ" dirty="0">
                <a:latin typeface="URWPalladioTEE-Regu" charset="-18"/>
              </a:rPr>
              <a:t>Německo 		36,66</a:t>
            </a:r>
          </a:p>
          <a:p>
            <a:pPr algn="ctr"/>
            <a:r>
              <a:rPr lang="cs-CZ" dirty="0">
                <a:latin typeface="URWPalladioTEE-Regu" charset="-18"/>
              </a:rPr>
              <a:t>Rakousko 		41,65</a:t>
            </a:r>
          </a:p>
          <a:p>
            <a:pPr algn="ctr"/>
            <a:r>
              <a:rPr lang="cs-CZ" dirty="0">
                <a:latin typeface="URWPalladioTEE-Regu" charset="-18"/>
              </a:rPr>
              <a:t>Velká Británie 	35,48</a:t>
            </a:r>
          </a:p>
          <a:p>
            <a:pPr algn="ctr"/>
            <a:r>
              <a:rPr lang="cs-CZ" dirty="0">
                <a:latin typeface="URWPalladioTEE-Regu" charset="-18"/>
              </a:rPr>
              <a:t>Nizozemsko 		46,91</a:t>
            </a:r>
          </a:p>
          <a:p>
            <a:pPr algn="ctr"/>
            <a:r>
              <a:rPr lang="cs-CZ" b="1" u="sng" dirty="0">
                <a:solidFill>
                  <a:schemeClr val="accent2"/>
                </a:solidFill>
                <a:latin typeface="URWPalladioTEE-Regu" charset="-18"/>
              </a:rPr>
              <a:t>Česko 		46,18</a:t>
            </a:r>
          </a:p>
          <a:p>
            <a:pPr algn="ctr"/>
            <a:r>
              <a:rPr lang="cs-CZ" dirty="0">
                <a:latin typeface="URWPalladioTEE-Regu" charset="-18"/>
              </a:rPr>
              <a:t>Španělsko 		</a:t>
            </a:r>
            <a:r>
              <a:rPr lang="cs-CZ" b="1" dirty="0">
                <a:latin typeface="URWPalladioTEE-Bold" charset="-18"/>
              </a:rPr>
              <a:t>58,94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Itálie 			</a:t>
            </a:r>
            <a:r>
              <a:rPr lang="cs-CZ" b="1" dirty="0">
                <a:latin typeface="URWPalladioTEE-Bold" charset="-18"/>
              </a:rPr>
              <a:t>67,61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Portugalsko 		</a:t>
            </a:r>
            <a:r>
              <a:rPr lang="cs-CZ" b="1" dirty="0">
                <a:latin typeface="URWPalladioTEE-Bold" charset="-18"/>
              </a:rPr>
              <a:t>77,17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Polsko 		</a:t>
            </a:r>
            <a:r>
              <a:rPr lang="cs-CZ" b="1" dirty="0">
                <a:latin typeface="URWPalladioTEE-Bold" charset="-18"/>
              </a:rPr>
              <a:t>72,75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Maďarsko 		</a:t>
            </a:r>
            <a:r>
              <a:rPr lang="cs-CZ" b="1" dirty="0">
                <a:latin typeface="URWPalladioTEE-Bold" charset="-18"/>
              </a:rPr>
              <a:t>74,54</a:t>
            </a:r>
            <a:endParaRPr lang="cs-CZ" dirty="0">
              <a:latin typeface="URWPalladioTEE-Regu" charset="-18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62000" y="1447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84168" y="6021288"/>
            <a:ext cx="259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URWPalladioTEE-Bold" charset="-18"/>
              </a:rPr>
              <a:t>Zdroj: Klára Vlachová, </a:t>
            </a:r>
          </a:p>
          <a:p>
            <a:r>
              <a:rPr lang="cs-CZ" sz="1800" i="1" dirty="0">
                <a:latin typeface="URWPalladioTEE-Bold" charset="-18"/>
              </a:rPr>
              <a:t>Tomáš Lebeda, SČ 2006/1</a:t>
            </a:r>
          </a:p>
        </p:txBody>
      </p:sp>
    </p:spTree>
    <p:extLst>
      <p:ext uri="{BB962C8B-B14F-4D97-AF65-F5344CB8AC3E}">
        <p14:creationId xmlns:p14="http://schemas.microsoft.com/office/powerpoint/2010/main" val="35233300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ambria" panose="02040503050406030204" pitchFamily="18" charset="0"/>
              </a:rPr>
              <a:t>Postoje občanů a demokratizace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Priority </a:t>
            </a:r>
            <a:r>
              <a:rPr lang="cs-CZ" sz="2200" dirty="0">
                <a:latin typeface="Cambria" panose="02040503050406030204" pitchFamily="18" charset="0"/>
              </a:rPr>
              <a:t>občanů odráží jejich socioekonomickou </a:t>
            </a:r>
            <a:r>
              <a:rPr lang="cs-CZ" sz="2200" dirty="0" smtClean="0">
                <a:latin typeface="Cambria" panose="02040503050406030204" pitchFamily="18" charset="0"/>
              </a:rPr>
              <a:t>situaci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  <a:r>
              <a:rPr lang="cs-CZ" sz="2200" dirty="0" smtClean="0">
                <a:latin typeface="Cambria" panose="02040503050406030204" pitchFamily="18" charset="0"/>
              </a:rPr>
              <a:t>(základní potřeby).</a:t>
            </a:r>
            <a:endParaRPr lang="cs-CZ" sz="2200" dirty="0">
              <a:latin typeface="Cambria" panose="02040503050406030204" pitchFamily="18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Tam</a:t>
            </a:r>
            <a:r>
              <a:rPr lang="cs-CZ" sz="2200" dirty="0">
                <a:latin typeface="Cambria" panose="02040503050406030204" pitchFamily="18" charset="0"/>
              </a:rPr>
              <a:t>, kde </a:t>
            </a:r>
            <a:r>
              <a:rPr lang="cs-CZ" sz="2200" dirty="0" smtClean="0">
                <a:latin typeface="Cambria" panose="02040503050406030204" pitchFamily="18" charset="0"/>
              </a:rPr>
              <a:t>jsou prioritou </a:t>
            </a:r>
            <a:r>
              <a:rPr lang="cs-CZ" sz="2200" dirty="0">
                <a:latin typeface="Cambria" panose="02040503050406030204" pitchFamily="18" charset="0"/>
              </a:rPr>
              <a:t>samotné </a:t>
            </a:r>
            <a:r>
              <a:rPr lang="cs-CZ" sz="2200" dirty="0" smtClean="0">
                <a:latin typeface="Cambria" panose="02040503050406030204" pitchFamily="18" charset="0"/>
              </a:rPr>
              <a:t>materiální potřeby (přežití), je </a:t>
            </a:r>
            <a:r>
              <a:rPr lang="cs-CZ" sz="2200" dirty="0">
                <a:latin typeface="Cambria" panose="02040503050406030204" pitchFamily="18" charset="0"/>
              </a:rPr>
              <a:t>preference svobody </a:t>
            </a:r>
            <a:r>
              <a:rPr lang="cs-CZ" sz="2200" dirty="0" smtClean="0">
                <a:latin typeface="Cambria" panose="02040503050406030204" pitchFamily="18" charset="0"/>
              </a:rPr>
              <a:t>na </a:t>
            </a:r>
            <a:r>
              <a:rPr lang="cs-CZ" sz="2200" dirty="0">
                <a:latin typeface="Cambria" panose="02040503050406030204" pitchFamily="18" charset="0"/>
              </a:rPr>
              <a:t>spodním </a:t>
            </a:r>
            <a:r>
              <a:rPr lang="cs-CZ" sz="2200" dirty="0" smtClean="0">
                <a:latin typeface="Cambria" panose="02040503050406030204" pitchFamily="18" charset="0"/>
              </a:rPr>
              <a:t>žebříčku hodnot.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 Čím </a:t>
            </a:r>
            <a:r>
              <a:rPr lang="cs-CZ" sz="2200" dirty="0">
                <a:latin typeface="Cambria" panose="02040503050406030204" pitchFamily="18" charset="0"/>
              </a:rPr>
              <a:t>se lidé mají lépe, tím se posunuje preference svobody výše na žebříčku </a:t>
            </a:r>
            <a:r>
              <a:rPr lang="cs-CZ" sz="2200" dirty="0" smtClean="0">
                <a:latin typeface="Cambria" panose="02040503050406030204" pitchFamily="18" charset="0"/>
              </a:rPr>
              <a:t>priorit.</a:t>
            </a:r>
            <a:endParaRPr lang="cs-CZ" sz="2200" dirty="0">
              <a:latin typeface="Cambria" panose="02040503050406030204" pitchFamily="18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Vliv </a:t>
            </a:r>
            <a:r>
              <a:rPr lang="cs-CZ" sz="2200" dirty="0">
                <a:latin typeface="Cambria" panose="02040503050406030204" pitchFamily="18" charset="0"/>
              </a:rPr>
              <a:t>na tento posun má i rostoucí míra vzdělanosti obyvatel, </a:t>
            </a:r>
            <a:r>
              <a:rPr lang="cs-CZ" sz="2200" dirty="0" smtClean="0">
                <a:latin typeface="Cambria" panose="02040503050406030204" pitchFamily="18" charset="0"/>
              </a:rPr>
              <a:t>informační </a:t>
            </a:r>
            <a:r>
              <a:rPr lang="cs-CZ" sz="2200" dirty="0">
                <a:latin typeface="Cambria" panose="02040503050406030204" pitchFamily="18" charset="0"/>
              </a:rPr>
              <a:t>technologie a propojení s okolním </a:t>
            </a:r>
            <a:r>
              <a:rPr lang="cs-CZ" sz="2200" dirty="0" smtClean="0">
                <a:latin typeface="Cambria" panose="02040503050406030204" pitchFamily="18" charset="0"/>
              </a:rPr>
              <a:t>světem.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 Závěr: Modernizace </a:t>
            </a:r>
            <a:r>
              <a:rPr lang="cs-CZ" sz="2200" dirty="0">
                <a:latin typeface="Cambria" panose="02040503050406030204" pitchFamily="18" charset="0"/>
              </a:rPr>
              <a:t>může změnit postoje obyvatel k režimu </a:t>
            </a:r>
            <a:r>
              <a:rPr lang="cs-CZ" sz="2200" dirty="0" smtClean="0">
                <a:latin typeface="Cambria" panose="02040503050406030204" pitchFamily="18" charset="0"/>
              </a:rPr>
              <a:t/>
            </a:r>
            <a:br>
              <a:rPr lang="cs-CZ" sz="2200" dirty="0" smtClean="0">
                <a:latin typeface="Cambria" panose="02040503050406030204" pitchFamily="18" charset="0"/>
              </a:rPr>
            </a:br>
            <a:r>
              <a:rPr lang="cs-CZ" sz="2200" dirty="0" smtClean="0">
                <a:latin typeface="Cambria" panose="02040503050406030204" pitchFamily="18" charset="0"/>
              </a:rPr>
              <a:t>a </a:t>
            </a:r>
            <a:r>
              <a:rPr lang="cs-CZ" sz="2200" dirty="0">
                <a:latin typeface="Cambria" panose="02040503050406030204" pitchFamily="18" charset="0"/>
              </a:rPr>
              <a:t>demokratizovat ho (</a:t>
            </a:r>
            <a:r>
              <a:rPr lang="cs-CZ" sz="2200" dirty="0" err="1">
                <a:latin typeface="Cambria" panose="02040503050406030204" pitchFamily="18" charset="0"/>
              </a:rPr>
              <a:t>Inglehart</a:t>
            </a:r>
            <a:r>
              <a:rPr lang="cs-CZ" sz="2200" dirty="0">
                <a:latin typeface="Cambria" panose="02040503050406030204" pitchFamily="18" charset="0"/>
              </a:rPr>
              <a:t>, </a:t>
            </a:r>
            <a:r>
              <a:rPr lang="cs-CZ" sz="2200" dirty="0" err="1">
                <a:latin typeface="Cambria" panose="02040503050406030204" pitchFamily="18" charset="0"/>
              </a:rPr>
              <a:t>Welzel</a:t>
            </a:r>
            <a:r>
              <a:rPr lang="cs-CZ" sz="2200" dirty="0">
                <a:latin typeface="Cambria" panose="02040503050406030204" pitchFamily="18" charset="0"/>
              </a:rPr>
              <a:t>) = tzv. přístup mezigeneračních hodnotových </a:t>
            </a:r>
            <a:r>
              <a:rPr lang="cs-CZ" sz="2200" dirty="0" smtClean="0">
                <a:latin typeface="Cambria" panose="02040503050406030204" pitchFamily="18" charset="0"/>
              </a:rPr>
              <a:t>změn.</a:t>
            </a:r>
            <a:endParaRPr lang="cs-CZ" sz="2200" dirty="0">
              <a:latin typeface="Cambria" panose="020405030504060302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9652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Cambria" panose="02040503050406030204" pitchFamily="18" charset="0"/>
              </a:rPr>
              <a:t>Postoje k demokracii</a:t>
            </a:r>
            <a:br>
              <a:rPr lang="cs-CZ">
                <a:latin typeface="Cambria" panose="02040503050406030204" pitchFamily="18" charset="0"/>
              </a:rPr>
            </a:br>
            <a:r>
              <a:rPr lang="cs-CZ" sz="3600">
                <a:latin typeface="Cambria" panose="02040503050406030204" pitchFamily="18" charset="0"/>
              </a:rPr>
              <a:t>(legitimita demokracie)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Cambria" panose="02040503050406030204" pitchFamily="18" charset="0"/>
              </a:rPr>
              <a:t>Indikátory</a:t>
            </a:r>
            <a:r>
              <a:rPr lang="en-AU" sz="2800" dirty="0"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cs-CZ" sz="2400" u="sng" dirty="0" smtClean="0">
                <a:latin typeface="Cambria" panose="02040503050406030204" pitchFamily="18" charset="0"/>
              </a:rPr>
              <a:t>Legitimita demokracie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  <a:r>
              <a:rPr lang="cs-CZ" sz="2400" i="1" dirty="0" smtClean="0">
                <a:latin typeface="Cambria" panose="02040503050406030204" pitchFamily="18" charset="0"/>
              </a:rPr>
              <a:t>„Demokracie </a:t>
            </a:r>
            <a:r>
              <a:rPr lang="cs-CZ" sz="2400" i="1" dirty="0">
                <a:latin typeface="Cambria" panose="02040503050406030204" pitchFamily="18" charset="0"/>
              </a:rPr>
              <a:t>má možná své problémy, ale je lepší než kterákoli jiná forma vlády</a:t>
            </a:r>
            <a:r>
              <a:rPr lang="cs-CZ" sz="2400" i="1" dirty="0" smtClean="0">
                <a:latin typeface="Cambria" panose="02040503050406030204" pitchFamily="18" charset="0"/>
              </a:rPr>
              <a:t>.“ </a:t>
            </a:r>
            <a:endParaRPr lang="cs-CZ" sz="2400" dirty="0">
              <a:latin typeface="Cambria" panose="02040503050406030204" pitchFamily="18" charset="0"/>
            </a:endParaRPr>
          </a:p>
          <a:p>
            <a:pPr lvl="1"/>
            <a:r>
              <a:rPr lang="cs-CZ" sz="2400" u="sng" dirty="0" smtClean="0">
                <a:latin typeface="Cambria" panose="02040503050406030204" pitchFamily="18" charset="0"/>
              </a:rPr>
              <a:t>Spokojenost s fungováním demokracie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</a:p>
          <a:p>
            <a:pPr lvl="1">
              <a:buNone/>
            </a:pPr>
            <a:r>
              <a:rPr lang="cs-CZ" sz="2400" i="1" dirty="0" smtClean="0">
                <a:latin typeface="Cambria" panose="02040503050406030204" pitchFamily="18" charset="0"/>
              </a:rPr>
              <a:t>	„</a:t>
            </a:r>
            <a:r>
              <a:rPr lang="cs-CZ" sz="2400" i="1" dirty="0">
                <a:latin typeface="Cambria" panose="02040503050406030204" pitchFamily="18" charset="0"/>
              </a:rPr>
              <a:t>Jste celkově s tím, jak se u nás rozvíjí demokracie</a:t>
            </a:r>
            <a:r>
              <a:rPr lang="cs-CZ" sz="2400" dirty="0">
                <a:latin typeface="Cambria" panose="02040503050406030204" pitchFamily="18" charset="0"/>
              </a:rPr>
              <a:t>:</a:t>
            </a:r>
            <a:endParaRPr lang="en-AU" sz="2400" dirty="0">
              <a:latin typeface="Cambria" panose="02040503050406030204" pitchFamily="18" charset="0"/>
            </a:endParaRP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velmi spokojen(a), </a:t>
            </a: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poměrně spokojen(a), </a:t>
            </a: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ne příliš spokojen(a) 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endParaRPr lang="cs-CZ" sz="2400" dirty="0">
              <a:latin typeface="Cambria" panose="02040503050406030204" pitchFamily="18" charset="0"/>
            </a:endParaRP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vůbec nespokojen(a</a:t>
            </a:r>
            <a:r>
              <a:rPr lang="cs-CZ" sz="2400" dirty="0" smtClean="0">
                <a:latin typeface="Cambria" panose="02040503050406030204" pitchFamily="18" charset="0"/>
              </a:rPr>
              <a:t>)?“</a:t>
            </a:r>
          </a:p>
          <a:p>
            <a:pPr lvl="1">
              <a:buFontTx/>
              <a:buNone/>
            </a:pPr>
            <a:r>
              <a:rPr lang="cs-CZ" sz="2400" dirty="0" smtClean="0">
                <a:latin typeface="Cambria" panose="02040503050406030204" pitchFamily="18" charset="0"/>
              </a:rPr>
              <a:t>	</a:t>
            </a:r>
            <a:endParaRPr lang="en-A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462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Účast ve volbách do EP</a:t>
            </a:r>
            <a:endParaRPr lang="cs-CZ" dirty="0"/>
          </a:p>
        </p:txBody>
      </p:sp>
      <p:pic>
        <p:nvPicPr>
          <p:cNvPr id="8194" name="Picture 2" descr="http://www.futurelabeurope.eu/blog/wp-content/uploads/2015/07/no.2-all-EU-elections-dec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4659"/>
            <a:ext cx="4939804" cy="56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408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ve volbách do EP</a:t>
            </a:r>
          </a:p>
        </p:txBody>
      </p:sp>
      <p:pic>
        <p:nvPicPr>
          <p:cNvPr id="4" name="Picture 4" descr="http://www.futurelabeurope.eu/blog/wp-content/uploads/2015/07/No.1-EP-2014-general-resul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0770"/>
            <a:ext cx="8229600" cy="416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2744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mbria" panose="02040503050406030204" pitchFamily="18" charset="0"/>
              </a:rPr>
              <a:t>„Demokracie má možná své problémy, ale je lepší než kterákoli jiná forma vlády.“ (v %)</a:t>
            </a:r>
            <a:r>
              <a:rPr lang="en-AU" sz="3200" smtClean="0">
                <a:latin typeface="Cambria" panose="02040503050406030204" pitchFamily="18" charset="0"/>
              </a:rPr>
              <a:t> </a:t>
            </a:r>
            <a:r>
              <a:rPr lang="cs-CZ" sz="3200" smtClean="0">
                <a:latin typeface="Cambria" panose="02040503050406030204" pitchFamily="18" charset="0"/>
              </a:rPr>
              <a:t/>
            </a:r>
            <a:br>
              <a:rPr lang="cs-CZ" sz="3200" smtClean="0">
                <a:latin typeface="Cambria" panose="02040503050406030204" pitchFamily="18" charset="0"/>
              </a:rPr>
            </a:br>
            <a:endParaRPr lang="cs-CZ" sz="3200" smtClean="0">
              <a:latin typeface="Cambria" panose="02040503050406030204" pitchFamily="18" charset="0"/>
            </a:endParaRPr>
          </a:p>
        </p:txBody>
      </p:sp>
      <p:graphicFrame>
        <p:nvGraphicFramePr>
          <p:cNvPr id="19676" name="Group 220"/>
          <p:cNvGraphicFramePr>
            <a:graphicFrameLocks noGrp="1"/>
          </p:cNvGraphicFramePr>
          <p:nvPr>
            <p:ph type="tbl" idx="1"/>
          </p:nvPr>
        </p:nvGraphicFramePr>
        <p:xfrm>
          <a:off x="685800" y="1295400"/>
          <a:ext cx="7762875" cy="4525074"/>
        </p:xfrm>
        <a:graphic>
          <a:graphicData uri="http://schemas.openxmlformats.org/drawingml/2006/table">
            <a:tbl>
              <a:tblPr/>
              <a:tblGrid>
                <a:gridCol w="1544638"/>
                <a:gridCol w="1554162"/>
                <a:gridCol w="1463675"/>
                <a:gridCol w="1600200"/>
                <a:gridCol w="1600200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Rozhodně souhlasí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Souhlasí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Nesouhlasí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Rozhodně nesouhlasí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Dánsko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Německo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1" name="Text Box 31"/>
          <p:cNvSpPr txBox="1">
            <a:spLocks noChangeArrowheads="1"/>
          </p:cNvSpPr>
          <p:nvPr/>
        </p:nvSpPr>
        <p:spPr bwMode="auto">
          <a:xfrm>
            <a:off x="1828800" y="1371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 </a:t>
            </a:r>
          </a:p>
        </p:txBody>
      </p:sp>
      <p:sp>
        <p:nvSpPr>
          <p:cNvPr id="14372" name="Text Box 40"/>
          <p:cNvSpPr txBox="1">
            <a:spLocks noChangeArrowheads="1"/>
          </p:cNvSpPr>
          <p:nvPr/>
        </p:nvSpPr>
        <p:spPr bwMode="auto">
          <a:xfrm>
            <a:off x="1600200" y="6248400"/>
            <a:ext cx="7375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/>
              <a:t>Zdroj: ESH 1999 (viz Sociální studia č.6, 2001, Vlachová) </a:t>
            </a:r>
          </a:p>
          <a:p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1622877499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Tranzitologie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Přechod – interval mezi jedním a druhým režimem (mění se „pravidla hry“)</a:t>
            </a:r>
          </a:p>
          <a:p>
            <a:r>
              <a:rPr lang="cs-CZ" dirty="0" smtClean="0"/>
              <a:t>Nedemokracie -</a:t>
            </a:r>
            <a:r>
              <a:rPr lang="en-US" dirty="0" smtClean="0"/>
              <a:t>&gt;</a:t>
            </a:r>
            <a:r>
              <a:rPr lang="cs-CZ" dirty="0" smtClean="0"/>
              <a:t> demokracie (ideologie, strana, monopol na ozbrojené síly, komunikace, kontrola, ekonomika)</a:t>
            </a:r>
          </a:p>
          <a:p>
            <a:r>
              <a:rPr lang="cs-CZ" dirty="0" smtClean="0"/>
              <a:t>Totalita vs. autoritářský režim (omezený pluralismus, bez jednotné ideologie, bez mobilizace, omezení moci vůdce)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9098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cs-CZ" sz="2800" b="1">
                <a:latin typeface="Cambria" panose="02040503050406030204" pitchFamily="18" charset="0"/>
              </a:rPr>
              <a:t>Spokojenost s rozvojem</a:t>
            </a:r>
            <a:r>
              <a:rPr lang="en-AU" sz="2800" b="1">
                <a:latin typeface="Cambria" panose="02040503050406030204" pitchFamily="18" charset="0"/>
              </a:rPr>
              <a:t> demo</a:t>
            </a:r>
            <a:r>
              <a:rPr lang="cs-CZ" sz="2800" b="1">
                <a:latin typeface="Cambria" panose="02040503050406030204" pitchFamily="18" charset="0"/>
              </a:rPr>
              <a:t>k</a:t>
            </a:r>
            <a:r>
              <a:rPr lang="en-AU" sz="2800" b="1">
                <a:latin typeface="Cambria" panose="02040503050406030204" pitchFamily="18" charset="0"/>
              </a:rPr>
              <a:t>rac</a:t>
            </a:r>
            <a:r>
              <a:rPr lang="cs-CZ" sz="2800" b="1">
                <a:latin typeface="Cambria" panose="02040503050406030204" pitchFamily="18" charset="0"/>
              </a:rPr>
              <a:t>ie (v %)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type="tbl" idx="1"/>
          </p:nvPr>
        </p:nvGraphicFramePr>
        <p:xfrm>
          <a:off x="2057400" y="1524000"/>
          <a:ext cx="4876800" cy="35052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828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Spokojen(a)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Nespokojen(a)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Nizozemí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Německo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660525" y="6137275"/>
            <a:ext cx="729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/>
              <a:t>Zdroj: ESH 1999 (viz Sociální studia č.6, 2001, Vlachová)</a:t>
            </a:r>
          </a:p>
        </p:txBody>
      </p:sp>
    </p:spTree>
    <p:extLst>
      <p:ext uri="{BB962C8B-B14F-4D97-AF65-F5344CB8AC3E}">
        <p14:creationId xmlns:p14="http://schemas.microsoft.com/office/powerpoint/2010/main" val="1026544375"/>
      </p:ext>
    </p:extLst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Cambria" panose="02040503050406030204" pitchFamily="18" charset="0"/>
              </a:rPr>
              <a:t>Doporučené zdroje k tématu: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7772400" cy="499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Linek, Lukáš. 2010. </a:t>
            </a:r>
            <a:r>
              <a:rPr lang="cs-CZ" sz="2800" i="1" dirty="0" smtClean="0">
                <a:latin typeface="Cambria" panose="02040503050406030204" pitchFamily="18" charset="0"/>
              </a:rPr>
              <a:t>Zrazení snu? Struktura a dynamika postojů k politickému režimu a jeho institucím a jejich důsledky</a:t>
            </a:r>
            <a:r>
              <a:rPr lang="cs-CZ" sz="2800" dirty="0" smtClean="0">
                <a:latin typeface="Cambria" panose="02040503050406030204" pitchFamily="18" charset="0"/>
              </a:rPr>
              <a:t>. Praha: Slon.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Mansfeldová, Tuček (</a:t>
            </a:r>
            <a:r>
              <a:rPr lang="cs-CZ" sz="2800" dirty="0" err="1" smtClean="0">
                <a:latin typeface="Cambria" panose="02040503050406030204" pitchFamily="18" charset="0"/>
                <a:cs typeface="Times New Roman" pitchFamily="18" charset="0"/>
              </a:rPr>
              <a:t>eds</a:t>
            </a: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.). 2002</a:t>
            </a:r>
            <a:r>
              <a:rPr lang="cs-CZ" sz="2800" dirty="0">
                <a:latin typeface="Cambria" panose="02040503050406030204" pitchFamily="18" charset="0"/>
              </a:rPr>
              <a:t>.</a:t>
            </a: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z="2800" i="1" dirty="0" smtClean="0">
                <a:latin typeface="Cambria" panose="02040503050406030204" pitchFamily="18" charset="0"/>
                <a:cs typeface="Times New Roman" pitchFamily="18" charset="0"/>
              </a:rPr>
              <a:t>Současná česká společnost</a:t>
            </a: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. Praha: SOÚ AV ČR.</a:t>
            </a: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Potůček, M., Musil, J., Mašková, M. (</a:t>
            </a:r>
            <a:r>
              <a:rPr lang="cs-CZ" sz="2800" dirty="0" err="1" smtClean="0">
                <a:latin typeface="Cambria" panose="02040503050406030204" pitchFamily="18" charset="0"/>
              </a:rPr>
              <a:t>eds</a:t>
            </a:r>
            <a:r>
              <a:rPr lang="cs-CZ" sz="2800" dirty="0" smtClean="0">
                <a:latin typeface="Cambria" panose="02040503050406030204" pitchFamily="18" charset="0"/>
              </a:rPr>
              <a:t>.). 2008. </a:t>
            </a:r>
            <a:r>
              <a:rPr lang="cs-CZ" sz="2800" i="1" dirty="0" smtClean="0">
                <a:latin typeface="Cambria" panose="02040503050406030204" pitchFamily="18" charset="0"/>
              </a:rPr>
              <a:t>Strategické volby pro českou společnost</a:t>
            </a:r>
            <a:r>
              <a:rPr lang="cs-CZ" sz="2800" dirty="0" smtClean="0">
                <a:latin typeface="Cambria" panose="02040503050406030204" pitchFamily="18" charset="0"/>
              </a:rPr>
              <a:t>. Praha: Slon.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err="1" smtClean="0">
                <a:latin typeface="Cambria" panose="02040503050406030204" pitchFamily="18" charset="0"/>
              </a:rPr>
              <a:t>Buden</a:t>
            </a:r>
            <a:r>
              <a:rPr lang="cs-CZ" sz="2800" dirty="0" smtClean="0">
                <a:latin typeface="Cambria" panose="02040503050406030204" pitchFamily="18" charset="0"/>
              </a:rPr>
              <a:t>, Boris. 2013. </a:t>
            </a:r>
            <a:r>
              <a:rPr lang="cs-CZ" sz="2800" i="1" dirty="0" smtClean="0">
                <a:latin typeface="Cambria" panose="02040503050406030204" pitchFamily="18" charset="0"/>
              </a:rPr>
              <a:t>Konec postkomunismu. Od společnosti bez naděje k naději bez společnosti</a:t>
            </a:r>
            <a:r>
              <a:rPr lang="cs-CZ" sz="2800" dirty="0" smtClean="0">
                <a:latin typeface="Cambria" panose="02040503050406030204" pitchFamily="18" charset="0"/>
              </a:rPr>
              <a:t>. Praha: Rybka </a:t>
            </a:r>
            <a:r>
              <a:rPr lang="cs-CZ" sz="2800" dirty="0" err="1" smtClean="0">
                <a:latin typeface="Cambria" panose="02040503050406030204" pitchFamily="18" charset="0"/>
              </a:rPr>
              <a:t>Publishers</a:t>
            </a:r>
            <a:r>
              <a:rPr lang="cs-CZ" sz="2800" dirty="0" smtClean="0"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7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Ukončování režimů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 restaurace po dobytí zvnějšku</a:t>
            </a:r>
          </a:p>
          <a:p>
            <a:r>
              <a:rPr lang="cs-CZ" dirty="0" smtClean="0"/>
              <a:t>Vnitřní přeformulování</a:t>
            </a:r>
          </a:p>
          <a:p>
            <a:r>
              <a:rPr lang="cs-CZ" dirty="0" smtClean="0"/>
              <a:t>Zvnějšku kontrolované nastolení</a:t>
            </a:r>
          </a:p>
          <a:p>
            <a:r>
              <a:rPr lang="cs-CZ" dirty="0" smtClean="0"/>
              <a:t>Re-demokratizace zahájená zevnitř</a:t>
            </a:r>
          </a:p>
          <a:p>
            <a:r>
              <a:rPr lang="cs-CZ" dirty="0" smtClean="0"/>
              <a:t>Ukončení tlakem společnosti</a:t>
            </a:r>
          </a:p>
          <a:p>
            <a:r>
              <a:rPr lang="cs-CZ" dirty="0"/>
              <a:t>P</a:t>
            </a:r>
            <a:r>
              <a:rPr lang="cs-CZ" dirty="0" smtClean="0"/>
              <a:t>akt mezi politickými stranami</a:t>
            </a:r>
          </a:p>
          <a:p>
            <a:r>
              <a:rPr lang="cs-CZ" dirty="0" smtClean="0"/>
              <a:t>Organizovaná revolta</a:t>
            </a:r>
          </a:p>
          <a:p>
            <a:r>
              <a:rPr lang="cs-CZ" dirty="0" smtClean="0"/>
              <a:t>Revoluční válka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0009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u="sng" smtClean="0">
                <a:latin typeface="Cambria" panose="02040503050406030204" pitchFamily="18" charset="0"/>
              </a:rPr>
              <a:t>Hlavní etapy postkomunistické transformace v ČR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druhá polovina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mtClean="0">
                <a:latin typeface="Cambria" panose="02040503050406030204" pitchFamily="18" charset="0"/>
              </a:rPr>
              <a:t>roku 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1989</a:t>
            </a:r>
            <a:r>
              <a:rPr lang="en-GB" smtClean="0">
                <a:latin typeface="Cambria" panose="02040503050406030204" pitchFamily="18" charset="0"/>
              </a:rPr>
              <a:t> </a:t>
            </a: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období od listopadu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1989 </a:t>
            </a:r>
            <a:r>
              <a:rPr lang="cs-CZ" smtClean="0">
                <a:latin typeface="Cambria" panose="02040503050406030204" pitchFamily="18" charset="0"/>
              </a:rPr>
              <a:t>do léta roku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1990</a:t>
            </a:r>
            <a:endParaRPr lang="en-GB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první polovina devadesátých let</a:t>
            </a:r>
            <a:endParaRPr lang="en-GB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období od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1996 </a:t>
            </a:r>
            <a:r>
              <a:rPr lang="cs-CZ" smtClean="0">
                <a:latin typeface="Cambria" panose="02040503050406030204" pitchFamily="18" charset="0"/>
              </a:rPr>
              <a:t>do poloviny roku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1998</a:t>
            </a:r>
            <a:r>
              <a:rPr lang="cs-CZ" smtClean="0">
                <a:latin typeface="Cambria" panose="02040503050406030204" pitchFamily="18" charset="0"/>
              </a:rPr>
              <a:t>  </a:t>
            </a: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období od poloviny 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1998 </a:t>
            </a:r>
            <a:r>
              <a:rPr lang="cs-CZ" smtClean="0">
                <a:latin typeface="Cambria" panose="02040503050406030204" pitchFamily="18" charset="0"/>
              </a:rPr>
              <a:t>d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o </a:t>
            </a:r>
            <a:r>
              <a:rPr lang="cs-CZ" smtClean="0">
                <a:latin typeface="Cambria" panose="02040503050406030204" pitchFamily="18" charset="0"/>
              </a:rPr>
              <a:t>počátku 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2001</a:t>
            </a:r>
            <a:r>
              <a:rPr lang="cs-CZ" smtClean="0">
                <a:latin typeface="Cambria" panose="02040503050406030204" pitchFamily="18" charset="0"/>
              </a:rPr>
              <a:t> </a:t>
            </a: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poslední léta</a:t>
            </a:r>
            <a:endParaRPr lang="en-GB" smtClean="0">
              <a:latin typeface="Cambria" panose="02040503050406030204" pitchFamily="18" charset="0"/>
            </a:endParaRPr>
          </a:p>
          <a:p>
            <a:pPr marL="609600" indent="-609600" eaLnBrk="1" hangingPunct="1"/>
            <a:endParaRPr lang="en-GB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519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pPr>
              <a:defRPr/>
            </a:pPr>
            <a:endParaRPr lang="cs-CZ" sz="1400" smtClean="0">
              <a:latin typeface="Times New Roman" pitchFamily="18" charset="0"/>
            </a:endParaRPr>
          </a:p>
          <a:p>
            <a:pPr>
              <a:defRPr/>
            </a:pPr>
            <a:endParaRPr lang="cs-CZ" sz="1400" smtClean="0">
              <a:latin typeface="Times New Roman" pitchFamily="18" charset="0"/>
            </a:endParaRPr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000" u="sng" dirty="0" smtClean="0">
                <a:latin typeface="Cambria" panose="02040503050406030204" pitchFamily="18" charset="0"/>
              </a:rPr>
              <a:t>Hlavní etapy postkomunistické transformace </a:t>
            </a:r>
            <a:br>
              <a:rPr lang="cs-CZ" sz="3000" u="sng" dirty="0" smtClean="0">
                <a:latin typeface="Cambria" panose="02040503050406030204" pitchFamily="18" charset="0"/>
              </a:rPr>
            </a:br>
            <a:r>
              <a:rPr lang="cs-CZ" sz="3000" u="sng" dirty="0" smtClean="0">
                <a:latin typeface="Cambria" panose="02040503050406030204" pitchFamily="18" charset="0"/>
              </a:rPr>
              <a:t>v ČR</a:t>
            </a:r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71488" y="1557338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cs-CZ" sz="2400" b="1" dirty="0" smtClean="0">
                <a:latin typeface="Cambria" panose="02040503050406030204" pitchFamily="18" charset="0"/>
                <a:cs typeface="Times New Roman" pitchFamily="18" charset="0"/>
              </a:rPr>
              <a:t>„Sametová revoluce“</a:t>
            </a:r>
            <a:r>
              <a:rPr lang="en-GB" sz="2400" b="1" dirty="0" smtClean="0">
                <a:latin typeface="Cambria" panose="02040503050406030204" pitchFamily="18" charset="0"/>
              </a:rPr>
              <a:t> </a:t>
            </a:r>
            <a:endParaRPr lang="cs-CZ" sz="2400" b="1" dirty="0" smtClean="0">
              <a:latin typeface="Cambria" panose="02040503050406030204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listopad</a:t>
            </a:r>
            <a:r>
              <a:rPr lang="en-GB" sz="20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ambria" panose="02040503050406030204" pitchFamily="18" charset="0"/>
                <a:cs typeface="Times New Roman" pitchFamily="18" charset="0"/>
              </a:rPr>
              <a:t>1989</a:t>
            </a:r>
            <a:endParaRPr lang="cs-CZ" sz="2000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Pád komunistického totalitního režimu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 startAt="2"/>
            </a:pPr>
            <a:r>
              <a:rPr lang="cs-CZ" sz="2400" dirty="0" smtClean="0">
                <a:latin typeface="Cambria" panose="02040503050406030204" pitchFamily="18" charset="0"/>
                <a:cs typeface="Times New Roman" pitchFamily="18" charset="0"/>
              </a:rPr>
              <a:t>Listopad</a:t>
            </a:r>
            <a:r>
              <a:rPr lang="en-GB" sz="24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Cambria" panose="02040503050406030204" pitchFamily="18" charset="0"/>
                <a:cs typeface="Times New Roman" pitchFamily="18" charset="0"/>
              </a:rPr>
              <a:t>1989</a:t>
            </a:r>
            <a:r>
              <a:rPr lang="en-GB" sz="24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  <a:cs typeface="Times New Roman" pitchFamily="18" charset="0"/>
              </a:rPr>
              <a:t>– léto</a:t>
            </a:r>
            <a:r>
              <a:rPr lang="en-GB" sz="24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Cambria" panose="02040503050406030204" pitchFamily="18" charset="0"/>
                <a:cs typeface="Times New Roman" pitchFamily="18" charset="0"/>
              </a:rPr>
              <a:t>1990</a:t>
            </a:r>
            <a:endParaRPr lang="en-GB" sz="2400" b="1" dirty="0" smtClean="0">
              <a:latin typeface="Cambria" panose="02040503050406030204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Nástup nové polit. reprezentace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Nastolení </a:t>
            </a:r>
            <a:r>
              <a:rPr lang="cs-CZ" sz="2000" b="1" dirty="0" smtClean="0">
                <a:latin typeface="Cambria" panose="02040503050406030204" pitchFamily="18" charset="0"/>
              </a:rPr>
              <a:t>pluralistického parlamentního</a:t>
            </a:r>
          </a:p>
          <a:p>
            <a:pPr marL="914400" lvl="1" indent="-457200" eaLnBrk="1" hangingPunct="1">
              <a:lnSpc>
                <a:spcPct val="90000"/>
              </a:lnSpc>
              <a:buNone/>
            </a:pPr>
            <a:r>
              <a:rPr lang="cs-CZ" sz="2000" b="1" dirty="0" smtClean="0">
                <a:latin typeface="Cambria" panose="02040503050406030204" pitchFamily="18" charset="0"/>
              </a:rPr>
              <a:t>	systému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Především jeho </a:t>
            </a:r>
            <a:r>
              <a:rPr lang="cs-CZ" sz="2000" b="1" dirty="0" smtClean="0">
                <a:latin typeface="Cambria" panose="02040503050406030204" pitchFamily="18" charset="0"/>
              </a:rPr>
              <a:t>institucionálního rámce</a:t>
            </a:r>
            <a:endParaRPr lang="en-GB" sz="2000" b="1" dirty="0" smtClean="0">
              <a:latin typeface="Cambria" panose="02040503050406030204" pitchFamily="18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5639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71231"/>
            <a:ext cx="3457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51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052736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 startAt="3"/>
            </a:pPr>
            <a:r>
              <a:rPr lang="cs-CZ" dirty="0" smtClean="0">
                <a:latin typeface="Cambria" panose="02040503050406030204" pitchFamily="18" charset="0"/>
              </a:rPr>
              <a:t>První polovina 90-</a:t>
            </a:r>
            <a:r>
              <a:rPr lang="cs-CZ" dirty="0" err="1" smtClean="0">
                <a:latin typeface="Cambria" panose="02040503050406030204" pitchFamily="18" charset="0"/>
              </a:rPr>
              <a:t>tých</a:t>
            </a:r>
            <a:r>
              <a:rPr lang="cs-CZ" dirty="0" smtClean="0">
                <a:latin typeface="Cambria" panose="02040503050406030204" pitchFamily="18" charset="0"/>
              </a:rPr>
              <a:t> let</a:t>
            </a:r>
          </a:p>
          <a:p>
            <a:pPr marL="990600" lvl="1" indent="-533400" eaLnBrk="1" hangingPunct="1"/>
            <a:r>
              <a:rPr lang="cs-CZ" dirty="0" smtClean="0">
                <a:latin typeface="Cambria" panose="02040503050406030204" pitchFamily="18" charset="0"/>
              </a:rPr>
              <a:t>Administrativní nastolení komplexního tržního systému</a:t>
            </a:r>
          </a:p>
          <a:p>
            <a:pPr marL="1371600" lvl="2" indent="-457200" eaLnBrk="1" hangingPunct="1"/>
            <a:r>
              <a:rPr lang="cs-CZ" dirty="0" smtClean="0">
                <a:latin typeface="Cambria" panose="02040503050406030204" pitchFamily="18" charset="0"/>
              </a:rPr>
              <a:t>Vláda</a:t>
            </a:r>
            <a:r>
              <a:rPr lang="cs-CZ" b="1" dirty="0" smtClean="0">
                <a:latin typeface="Cambria" panose="02040503050406030204" pitchFamily="18" charset="0"/>
              </a:rPr>
              <a:t> české pravice</a:t>
            </a:r>
          </a:p>
          <a:p>
            <a:pPr marL="990600" lvl="1" indent="-533400" eaLnBrk="1" hangingPunct="1"/>
            <a:r>
              <a:rPr lang="cs-CZ" dirty="0" smtClean="0">
                <a:latin typeface="Cambria" panose="02040503050406030204" pitchFamily="18" charset="0"/>
              </a:rPr>
              <a:t>Reformulace principů </a:t>
            </a:r>
            <a:r>
              <a:rPr lang="cs-CZ" b="1" dirty="0" smtClean="0">
                <a:latin typeface="Cambria" panose="02040503050406030204" pitchFamily="18" charset="0"/>
              </a:rPr>
              <a:t>sociální politiky</a:t>
            </a:r>
          </a:p>
          <a:p>
            <a:pPr marL="1371600" lvl="2" indent="-457200" eaLnBrk="1" hangingPunct="1"/>
            <a:r>
              <a:rPr lang="cs-CZ" dirty="0" smtClean="0">
                <a:latin typeface="Cambria" panose="02040503050406030204" pitchFamily="18" charset="0"/>
              </a:rPr>
              <a:t>Od universalismu k adresnosti</a:t>
            </a:r>
            <a:endParaRPr lang="cs-CZ" b="1" dirty="0" smtClean="0">
              <a:latin typeface="Cambria" panose="02040503050406030204" pitchFamily="18" charset="0"/>
            </a:endParaRPr>
          </a:p>
          <a:p>
            <a:pPr marL="990600" lvl="1" indent="-533400" eaLnBrk="1" hangingPunct="1"/>
            <a:r>
              <a:rPr lang="cs-CZ" b="1" dirty="0" smtClean="0">
                <a:latin typeface="Cambria" panose="02040503050406030204" pitchFamily="18" charset="0"/>
              </a:rPr>
              <a:t>Komplikace s federativní podobou státu </a:t>
            </a:r>
            <a:endParaRPr lang="cs-CZ" dirty="0" smtClean="0">
              <a:latin typeface="Cambria" panose="02040503050406030204" pitchFamily="18" charset="0"/>
            </a:endParaRPr>
          </a:p>
          <a:p>
            <a:pPr marL="1371600" lvl="2" indent="-457200" eaLnBrk="1" hangingPunct="1"/>
            <a:r>
              <a:rPr lang="cs-CZ" dirty="0" smtClean="0">
                <a:latin typeface="Cambria" panose="02040503050406030204" pitchFamily="18" charset="0"/>
              </a:rPr>
              <a:t>V 1992 to vedlo k rozpadu Československa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arenR" startAt="4"/>
            </a:pPr>
            <a:endParaRPr lang="cs-CZ" dirty="0" smtClean="0">
              <a:latin typeface="Cambria" panose="02040503050406030204" pitchFamily="18" charset="0"/>
            </a:endParaRPr>
          </a:p>
          <a:p>
            <a:pPr marL="609600" indent="-609600" eaLnBrk="1" hangingPunct="1"/>
            <a:endParaRPr 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254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Cambria" panose="02040503050406030204" pitchFamily="18" charset="0"/>
              </a:rPr>
              <a:t>Druhá polovina 90-</a:t>
            </a:r>
            <a:r>
              <a:rPr lang="cs-CZ" sz="3200" dirty="0" err="1" smtClean="0">
                <a:latin typeface="Cambria" panose="02040503050406030204" pitchFamily="18" charset="0"/>
              </a:rPr>
              <a:t>tých</a:t>
            </a:r>
            <a:r>
              <a:rPr lang="cs-CZ" sz="3200" dirty="0" smtClean="0">
                <a:latin typeface="Cambria" panose="02040503050406030204" pitchFamily="18" charset="0"/>
              </a:rPr>
              <a:t> let</a:t>
            </a:r>
            <a:endParaRPr lang="en-US" sz="3200" dirty="0" smtClean="0">
              <a:latin typeface="Cambria" panose="020405030504060302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 startAt="4"/>
            </a:pPr>
            <a:r>
              <a:rPr lang="cs-CZ" sz="2800" dirty="0" smtClean="0">
                <a:latin typeface="Cambria" panose="02040503050406030204" pitchFamily="18" charset="0"/>
              </a:rPr>
              <a:t>období od</a:t>
            </a:r>
            <a:r>
              <a:rPr lang="en-GB" sz="2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Cambria" panose="02040503050406030204" pitchFamily="18" charset="0"/>
                <a:cs typeface="Times New Roman" pitchFamily="18" charset="0"/>
              </a:rPr>
              <a:t>1996 </a:t>
            </a:r>
            <a:r>
              <a:rPr lang="cs-CZ" sz="2800" dirty="0" smtClean="0">
                <a:latin typeface="Cambria" panose="02040503050406030204" pitchFamily="18" charset="0"/>
              </a:rPr>
              <a:t>do poloviny </a:t>
            </a:r>
          </a:p>
          <a:p>
            <a:pPr marL="609600" indent="-609600" eaLnBrk="1" hangingPunct="1"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	roku</a:t>
            </a:r>
            <a:r>
              <a:rPr lang="en-GB" sz="2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Cambria" panose="02040503050406030204" pitchFamily="18" charset="0"/>
                <a:cs typeface="Times New Roman" pitchFamily="18" charset="0"/>
              </a:rPr>
              <a:t>1998</a:t>
            </a:r>
            <a:r>
              <a:rPr lang="cs-CZ" sz="2800" dirty="0" smtClean="0">
                <a:latin typeface="Cambria" panose="02040503050406030204" pitchFamily="18" charset="0"/>
              </a:rPr>
              <a:t>  (předčasné volby)</a:t>
            </a:r>
          </a:p>
          <a:p>
            <a:pPr marL="609600" indent="-609600" eaLnBrk="1" hangingPunct="1"/>
            <a:r>
              <a:rPr lang="cs-CZ" sz="2400" dirty="0" smtClean="0">
                <a:latin typeface="Cambria" panose="02040503050406030204" pitchFamily="18" charset="0"/>
              </a:rPr>
              <a:t>Podezření kolem 	financování ODS </a:t>
            </a:r>
          </a:p>
          <a:p>
            <a:pPr marL="609600" indent="-609600" eaLnBrk="1" hangingPunct="1">
              <a:buNone/>
            </a:pPr>
            <a:r>
              <a:rPr lang="cs-CZ" sz="2400" dirty="0" smtClean="0">
                <a:latin typeface="Cambria" panose="02040503050406030204" pitchFamily="18" charset="0"/>
                <a:cs typeface="Times New Roman"/>
              </a:rPr>
              <a:t>	→ t</a:t>
            </a:r>
            <a:r>
              <a:rPr lang="cs-CZ" sz="2400" dirty="0" smtClean="0">
                <a:latin typeface="Cambria" panose="02040503050406030204" pitchFamily="18" charset="0"/>
              </a:rPr>
              <a:t>zv. „sarajevský atentát“ </a:t>
            </a:r>
          </a:p>
          <a:p>
            <a:pPr marL="609600" indent="-609600" eaLnBrk="1" hangingPunct="1"/>
            <a:r>
              <a:rPr lang="cs-CZ" sz="2400" b="1" dirty="0" smtClean="0">
                <a:latin typeface="Cambria" panose="02040503050406030204" pitchFamily="18" charset="0"/>
                <a:cs typeface="Times New Roman" pitchFamily="18" charset="0"/>
              </a:rPr>
              <a:t>Ekonomická krize </a:t>
            </a:r>
            <a:r>
              <a:rPr lang="cs-CZ" sz="2400" dirty="0" smtClean="0">
                <a:latin typeface="Cambria" panose="02040503050406030204" pitchFamily="18" charset="0"/>
                <a:cs typeface="Times New Roman" pitchFamily="18" charset="0"/>
              </a:rPr>
              <a:t>a rostoucí </a:t>
            </a:r>
            <a:r>
              <a:rPr lang="cs-CZ" sz="2400" b="1" dirty="0" smtClean="0">
                <a:latin typeface="Cambria" panose="02040503050406030204" pitchFamily="18" charset="0"/>
                <a:cs typeface="Times New Roman" pitchFamily="18" charset="0"/>
              </a:rPr>
              <a:t>sociální rozdíly</a:t>
            </a:r>
          </a:p>
          <a:p>
            <a:pPr marL="1371600" lvl="2" indent="-457200" eaLnBrk="1" hangingPunct="1">
              <a:buFontTx/>
              <a:buChar char="•"/>
            </a:pP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Růst </a:t>
            </a:r>
            <a:r>
              <a:rPr lang="cs-CZ" sz="2000" b="1" dirty="0" smtClean="0">
                <a:latin typeface="Cambria" panose="02040503050406030204" pitchFamily="18" charset="0"/>
                <a:cs typeface="Times New Roman" pitchFamily="18" charset="0"/>
              </a:rPr>
              <a:t>sociálního napětí </a:t>
            </a: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1752600" lvl="3" indent="-381000" eaLnBrk="1" hangingPunct="1">
              <a:buFontTx/>
              <a:buChar char="•"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Rostoucí vliv </a:t>
            </a:r>
            <a:r>
              <a:rPr lang="cs-CZ" sz="1800" b="1" dirty="0" smtClean="0">
                <a:latin typeface="Cambria" panose="02040503050406030204" pitchFamily="18" charset="0"/>
                <a:cs typeface="Times New Roman" pitchFamily="18" charset="0"/>
              </a:rPr>
              <a:t>demokratické levice </a:t>
            </a: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2209800" lvl="4" indent="-381000" eaLnBrk="1" hangingPunct="1">
              <a:buFontTx/>
              <a:buChar char="•"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Stává se vítězem předčasných </a:t>
            </a:r>
          </a:p>
          <a:p>
            <a:pPr marL="2209800" lvl="4" indent="-381000" eaLnBrk="1" hangingPunct="1">
              <a:buNone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	voleb v roce 199</a:t>
            </a:r>
            <a:r>
              <a:rPr lang="en-GB" sz="1800" dirty="0" smtClean="0">
                <a:latin typeface="Cambria" panose="02040503050406030204" pitchFamily="18" charset="0"/>
                <a:cs typeface="Times New Roman" pitchFamily="18" charset="0"/>
              </a:rPr>
              <a:t>8</a:t>
            </a:r>
            <a:endParaRPr lang="cs-CZ" sz="18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1752600" lvl="3" indent="-381000" eaLnBrk="1" hangingPunct="1">
              <a:buFontTx/>
              <a:buChar char="•"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Slábnoucí vliv pravice</a:t>
            </a:r>
            <a:endParaRPr lang="cs-CZ" sz="1800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cs-CZ" sz="28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259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692696"/>
            <a:ext cx="7772400" cy="540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 startAt="5"/>
            </a:pP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Od poloviny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Cambria" panose="02040503050406030204" pitchFamily="18" charset="0"/>
                <a:cs typeface="Times New Roman" pitchFamily="18" charset="0"/>
              </a:rPr>
              <a:t>1998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–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do počátku roku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Cambria" panose="02040503050406030204" pitchFamily="18" charset="0"/>
                <a:cs typeface="Times New Roman" pitchFamily="18" charset="0"/>
              </a:rPr>
              <a:t>2001</a:t>
            </a:r>
            <a:endParaRPr lang="cs-CZ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cs-CZ" b="1" dirty="0" smtClean="0">
                <a:latin typeface="Cambria" panose="02040503050406030204" pitchFamily="18" charset="0"/>
              </a:rPr>
              <a:t>„Opoziční smlouva“</a:t>
            </a:r>
          </a:p>
          <a:p>
            <a:pPr marL="1371600" lvl="2" indent="-457200" eaLnBrk="1" hangingPunct="1">
              <a:buNone/>
            </a:pPr>
            <a:r>
              <a:rPr lang="cs-CZ" dirty="0" smtClean="0">
                <a:latin typeface="Cambria" panose="02040503050406030204" pitchFamily="18" charset="0"/>
              </a:rPr>
              <a:t>Kompromisní blok hlavních stran levice a pravice</a:t>
            </a:r>
          </a:p>
          <a:p>
            <a:pPr marL="1752600" lvl="3" indent="-381000" eaLnBrk="1" hangingPunct="1">
              <a:buNone/>
            </a:pPr>
            <a:r>
              <a:rPr lang="cs-CZ" dirty="0" smtClean="0">
                <a:latin typeface="Cambria" panose="02040503050406030204" pitchFamily="18" charset="0"/>
              </a:rPr>
              <a:t>	Velmi</a:t>
            </a:r>
            <a:r>
              <a:rPr lang="cs-CZ" b="1" dirty="0" smtClean="0">
                <a:latin typeface="Cambria" panose="02040503050406030204" pitchFamily="18" charset="0"/>
              </a:rPr>
              <a:t> kritizovaný počin </a:t>
            </a:r>
          </a:p>
          <a:p>
            <a:pPr marL="720000" lvl="3" indent="-381000" eaLnBrk="1" hangingPunct="1">
              <a:buNone/>
            </a:pPr>
            <a:r>
              <a:rPr lang="cs-CZ" b="1" dirty="0" smtClean="0">
                <a:latin typeface="Cambria" panose="02040503050406030204" pitchFamily="18" charset="0"/>
              </a:rPr>
              <a:t>(+ +): </a:t>
            </a:r>
            <a:r>
              <a:rPr lang="cs-CZ" dirty="0" smtClean="0">
                <a:latin typeface="Cambria" panose="02040503050406030204" pitchFamily="18" charset="0"/>
              </a:rPr>
              <a:t>Stabilizace aktuálních </a:t>
            </a:r>
            <a:r>
              <a:rPr lang="cs-CZ" b="1" dirty="0" smtClean="0">
                <a:latin typeface="Cambria" panose="02040503050406030204" pitchFamily="18" charset="0"/>
              </a:rPr>
              <a:t>politických poměrů</a:t>
            </a:r>
            <a:r>
              <a:rPr lang="cs-CZ" dirty="0" smtClean="0">
                <a:latin typeface="Cambria" panose="02040503050406030204" pitchFamily="18" charset="0"/>
              </a:rPr>
              <a:t>: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Dokončení </a:t>
            </a:r>
            <a:r>
              <a:rPr lang="cs-CZ" b="1" dirty="0" smtClean="0">
                <a:latin typeface="Cambria" panose="02040503050406030204" pitchFamily="18" charset="0"/>
              </a:rPr>
              <a:t>institucionálních změn v ekonomické </a:t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b="1" dirty="0" smtClean="0">
                <a:latin typeface="Cambria" panose="02040503050406030204" pitchFamily="18" charset="0"/>
              </a:rPr>
              <a:t>a politické oblasti 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Obnovení </a:t>
            </a:r>
            <a:r>
              <a:rPr lang="cs-CZ" b="1" dirty="0" smtClean="0">
                <a:latin typeface="Cambria" panose="02040503050406030204" pitchFamily="18" charset="0"/>
              </a:rPr>
              <a:t>ekonomického růstu</a:t>
            </a:r>
          </a:p>
          <a:p>
            <a:pPr marL="720000" indent="-609600" eaLnBrk="1" hangingPunct="1">
              <a:buNone/>
            </a:pPr>
            <a:r>
              <a:rPr lang="cs-CZ" sz="2400" b="1" dirty="0" smtClean="0">
                <a:latin typeface="Cambria" panose="02040503050406030204" pitchFamily="18" charset="0"/>
              </a:rPr>
              <a:t>   (- -): </a:t>
            </a:r>
            <a:r>
              <a:rPr lang="cs-CZ" sz="2400" dirty="0">
                <a:latin typeface="Cambria" panose="02040503050406030204" pitchFamily="18" charset="0"/>
              </a:rPr>
              <a:t>Ale jiné značné politické důsledky </a:t>
            </a:r>
            <a:endParaRPr lang="cs-CZ" sz="2400" dirty="0" smtClean="0">
              <a:latin typeface="Cambria" panose="02040503050406030204" pitchFamily="18" charset="0"/>
            </a:endParaRPr>
          </a:p>
          <a:p>
            <a:pPr marL="720000" indent="-609600" eaLnBrk="1" hangingPunct="1">
              <a:buNone/>
            </a:pPr>
            <a:r>
              <a:rPr lang="cs-CZ" sz="2400" dirty="0" smtClean="0">
                <a:latin typeface="Cambria" panose="02040503050406030204" pitchFamily="18" charset="0"/>
              </a:rPr>
              <a:t>Zároveň </a:t>
            </a:r>
            <a:r>
              <a:rPr lang="cs-CZ" sz="2400" dirty="0">
                <a:latin typeface="Cambria" panose="02040503050406030204" pitchFamily="18" charset="0"/>
              </a:rPr>
              <a:t>také počátky </a:t>
            </a:r>
            <a:r>
              <a:rPr lang="cs-CZ" sz="2400" dirty="0" smtClean="0">
                <a:latin typeface="Cambria" panose="02040503050406030204" pitchFamily="18" charset="0"/>
              </a:rPr>
              <a:t>zvyšování </a:t>
            </a:r>
            <a:r>
              <a:rPr lang="cs-CZ" sz="2400" dirty="0">
                <a:latin typeface="Cambria" panose="02040503050406030204" pitchFamily="18" charset="0"/>
              </a:rPr>
              <a:t>rozpočtových </a:t>
            </a:r>
            <a:r>
              <a:rPr lang="cs-CZ" sz="2400" dirty="0" smtClean="0">
                <a:latin typeface="Cambria" panose="02040503050406030204" pitchFamily="18" charset="0"/>
              </a:rPr>
              <a:t>deficitů</a:t>
            </a:r>
            <a:endParaRPr lang="cs-CZ" sz="2400" dirty="0">
              <a:latin typeface="Cambria" panose="02040503050406030204" pitchFamily="18" charset="0"/>
            </a:endParaRPr>
          </a:p>
          <a:p>
            <a:pPr marL="720000" indent="-609600" eaLnBrk="1" hangingPunct="1">
              <a:buNone/>
            </a:pPr>
            <a:endParaRPr lang="en-GB" sz="2400" dirty="0" smtClean="0">
              <a:latin typeface="Cambria" panose="02040503050406030204" pitchFamily="18" charset="0"/>
            </a:endParaRPr>
          </a:p>
          <a:p>
            <a:pPr marL="609600" indent="-609600" eaLnBrk="1" hangingPunct="1"/>
            <a:endParaRPr lang="cs-CZ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96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785</Words>
  <Application>Microsoft Office PowerPoint</Application>
  <PresentationFormat>Předvádění na obrazovce (4:3)</PresentationFormat>
  <Paragraphs>224</Paragraphs>
  <Slides>31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Výchozí návrh</vt:lpstr>
      <vt:lpstr>Worksheet</vt:lpstr>
      <vt:lpstr>Postkomunismus a transformace v ČR</vt:lpstr>
      <vt:lpstr>Obsah</vt:lpstr>
      <vt:lpstr>Tranzitologie</vt:lpstr>
      <vt:lpstr>Ukončování režimů</vt:lpstr>
      <vt:lpstr>Hlavní etapy postkomunistické transformace v ČR</vt:lpstr>
      <vt:lpstr>Hlavní etapy postkomunistické transformace  v ČR</vt:lpstr>
      <vt:lpstr>Prezentace aplikace PowerPoint</vt:lpstr>
      <vt:lpstr>Druhá polovina 90-tých let</vt:lpstr>
      <vt:lpstr>Prezentace aplikace PowerPoint</vt:lpstr>
      <vt:lpstr>Poslední léta – od vstupu ČR do EU  </vt:lpstr>
      <vt:lpstr>Fáze konsolidace demokracie v ČR</vt:lpstr>
      <vt:lpstr>  Petr Matějů, Michael L. Smith: Continuity and Change in Beliefs about Distributive Justice: the Czech Republic between 1991 and 2009</vt:lpstr>
      <vt:lpstr>Trend in GINI in the Czech Republic</vt:lpstr>
      <vt:lpstr>Prezentace aplikace PowerPoint</vt:lpstr>
      <vt:lpstr>Hlavní charakteristiky českého politického systému</vt:lpstr>
      <vt:lpstr>Prezentace aplikace PowerPoint</vt:lpstr>
      <vt:lpstr>Prezentace aplikace PowerPoint</vt:lpstr>
      <vt:lpstr>Prezentace aplikace PowerPoint</vt:lpstr>
      <vt:lpstr>Prezentace aplikace PowerPoint</vt:lpstr>
      <vt:lpstr>„Boj s komunismem“ po r. 1989</vt:lpstr>
      <vt:lpstr>Podpora KSČM</vt:lpstr>
      <vt:lpstr>Zařazení současných  parlamentních stran (CMP)</vt:lpstr>
      <vt:lpstr>Prezentace aplikace PowerPoint</vt:lpstr>
      <vt:lpstr>Prezentace aplikace PowerPoint</vt:lpstr>
      <vt:lpstr>Postoje občanů a demokratizace</vt:lpstr>
      <vt:lpstr>Postoje k demokracii (legitimita demokracie)</vt:lpstr>
      <vt:lpstr>Účast ve volbách do EP</vt:lpstr>
      <vt:lpstr>Účast ve volbách do EP</vt:lpstr>
      <vt:lpstr>„Demokracie má možná své problémy, ale je lepší než kterákoli jiná forma vlády.“ (v %)  </vt:lpstr>
      <vt:lpstr>Spokojenost s rozvojem demokracie (v %)</vt:lpstr>
      <vt:lpstr>Doporučené zdroje k tématu: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Politologie - pojem, předmět, funkce; politika - pojem, přístupy, klíčové pojmy</dc:title>
  <dc:creator>pd</dc:creator>
  <cp:lastModifiedBy>Navrátil Jiří</cp:lastModifiedBy>
  <cp:revision>269</cp:revision>
  <cp:lastPrinted>2009-09-26T13:45:28Z</cp:lastPrinted>
  <dcterms:created xsi:type="dcterms:W3CDTF">2007-09-27T12:14:42Z</dcterms:created>
  <dcterms:modified xsi:type="dcterms:W3CDTF">2016-12-08T10:00:19Z</dcterms:modified>
</cp:coreProperties>
</file>