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16" r:id="rId1"/>
  </p:sldMasterIdLst>
  <p:notesMasterIdLst>
    <p:notesMasterId r:id="rId65"/>
  </p:notesMasterIdLst>
  <p:handoutMasterIdLst>
    <p:handoutMasterId r:id="rId66"/>
  </p:handoutMasterIdLst>
  <p:sldIdLst>
    <p:sldId id="256" r:id="rId2"/>
    <p:sldId id="259" r:id="rId3"/>
    <p:sldId id="332" r:id="rId4"/>
    <p:sldId id="366" r:id="rId5"/>
    <p:sldId id="349" r:id="rId6"/>
    <p:sldId id="367" r:id="rId7"/>
    <p:sldId id="371" r:id="rId8"/>
    <p:sldId id="261" r:id="rId9"/>
    <p:sldId id="315" r:id="rId10"/>
    <p:sldId id="272" r:id="rId11"/>
    <p:sldId id="372" r:id="rId12"/>
    <p:sldId id="268" r:id="rId13"/>
    <p:sldId id="373" r:id="rId14"/>
    <p:sldId id="263" r:id="rId15"/>
    <p:sldId id="342" r:id="rId16"/>
    <p:sldId id="374" r:id="rId17"/>
    <p:sldId id="273" r:id="rId18"/>
    <p:sldId id="351" r:id="rId19"/>
    <p:sldId id="316" r:id="rId20"/>
    <p:sldId id="356" r:id="rId21"/>
    <p:sldId id="357" r:id="rId22"/>
    <p:sldId id="350" r:id="rId23"/>
    <p:sldId id="375" r:id="rId24"/>
    <p:sldId id="274" r:id="rId25"/>
    <p:sldId id="318" r:id="rId26"/>
    <p:sldId id="319" r:id="rId27"/>
    <p:sldId id="321" r:id="rId28"/>
    <p:sldId id="320" r:id="rId29"/>
    <p:sldId id="279" r:id="rId30"/>
    <p:sldId id="352" r:id="rId31"/>
    <p:sldId id="309" r:id="rId32"/>
    <p:sldId id="346" r:id="rId33"/>
    <p:sldId id="376" r:id="rId34"/>
    <p:sldId id="322" r:id="rId35"/>
    <p:sldId id="280" r:id="rId36"/>
    <p:sldId id="283" r:id="rId37"/>
    <p:sldId id="282" r:id="rId38"/>
    <p:sldId id="337" r:id="rId39"/>
    <p:sldId id="338" r:id="rId40"/>
    <p:sldId id="377" r:id="rId41"/>
    <p:sldId id="286" r:id="rId42"/>
    <p:sldId id="325" r:id="rId43"/>
    <p:sldId id="312" r:id="rId44"/>
    <p:sldId id="287" r:id="rId45"/>
    <p:sldId id="289" r:id="rId46"/>
    <p:sldId id="326" r:id="rId47"/>
    <p:sldId id="327" r:id="rId48"/>
    <p:sldId id="378" r:id="rId49"/>
    <p:sldId id="331" r:id="rId50"/>
    <p:sldId id="295" r:id="rId51"/>
    <p:sldId id="364" r:id="rId52"/>
    <p:sldId id="296" r:id="rId53"/>
    <p:sldId id="379" r:id="rId54"/>
    <p:sldId id="333" r:id="rId55"/>
    <p:sldId id="353" r:id="rId56"/>
    <p:sldId id="334" r:id="rId57"/>
    <p:sldId id="354" r:id="rId58"/>
    <p:sldId id="335" r:id="rId59"/>
    <p:sldId id="358" r:id="rId60"/>
    <p:sldId id="365" r:id="rId61"/>
    <p:sldId id="359" r:id="rId62"/>
    <p:sldId id="368" r:id="rId63"/>
    <p:sldId id="311" r:id="rId64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 CE" charset="-18"/>
        <a:ea typeface="+mn-ea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 CE" charset="-18"/>
        <a:ea typeface="+mn-ea"/>
        <a:cs typeface="+mn-cs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 CE" charset="-18"/>
        <a:ea typeface="+mn-ea"/>
        <a:cs typeface="+mn-cs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 CE" charset="-18"/>
        <a:ea typeface="+mn-ea"/>
        <a:cs typeface="+mn-cs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 CE" charset="-18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 CE" charset="-18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 CE" charset="-18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 CE" charset="-18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 CE" charset="-18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33"/>
    <a:srgbClr val="0066FF"/>
    <a:srgbClr val="669900"/>
    <a:srgbClr val="660066"/>
    <a:srgbClr val="FFFF66"/>
    <a:srgbClr val="330099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51" autoAdjust="0"/>
    <p:restoredTop sz="94660"/>
  </p:normalViewPr>
  <p:slideViewPr>
    <p:cSldViewPr>
      <p:cViewPr varScale="1">
        <p:scale>
          <a:sx n="83" d="100"/>
          <a:sy n="83" d="100"/>
        </p:scale>
        <p:origin x="4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08"/>
    </p:cViewPr>
  </p:sorterViewPr>
  <p:notesViewPr>
    <p:cSldViewPr>
      <p:cViewPr varScale="1">
        <p:scale>
          <a:sx n="42" d="100"/>
          <a:sy n="42" d="100"/>
        </p:scale>
        <p:origin x="-1235" y="-93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VBOXSVR\Sd&#237;len&#233;_(WIN)\STEPAN\grafy_2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VBOXSVR\Sd&#237;len&#233;_(WIN)\STEPAN\grafy_2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VBOXSVR\Sd&#237;len&#233;_(WIN)\STEPAN\grafy_2.xls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VBOXSVR\Sd&#237;len&#233;_(WIN)\STEPAN\grafy_2.xls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\\VBOXSVR\Sd&#237;len&#233;_(WIN)\STEPAN\grafy.xls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2138934667273433E-2"/>
          <c:y val="0.10335209627064457"/>
          <c:w val="0.87786182434271731"/>
          <c:h val="0.6815651754064127"/>
        </c:manualLayout>
      </c:layout>
      <c:barChart>
        <c:barDir val="col"/>
        <c:grouping val="clustered"/>
        <c:varyColors val="0"/>
        <c:ser>
          <c:idx val="1"/>
          <c:order val="0"/>
          <c:tx>
            <c:v>GDP</c:v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US_HDP!$D$5:$Y$5</c:f>
              <c:numCache>
                <c:formatCode>General</c:formatCode>
                <c:ptCount val="22"/>
                <c:pt idx="0">
                  <c:v>1929</c:v>
                </c:pt>
                <c:pt idx="1">
                  <c:v>1930</c:v>
                </c:pt>
                <c:pt idx="2">
                  <c:v>1931</c:v>
                </c:pt>
                <c:pt idx="3">
                  <c:v>1932</c:v>
                </c:pt>
                <c:pt idx="4">
                  <c:v>1933</c:v>
                </c:pt>
                <c:pt idx="5">
                  <c:v>1934</c:v>
                </c:pt>
                <c:pt idx="6">
                  <c:v>1935</c:v>
                </c:pt>
                <c:pt idx="7">
                  <c:v>1936</c:v>
                </c:pt>
                <c:pt idx="8">
                  <c:v>1937</c:v>
                </c:pt>
                <c:pt idx="9">
                  <c:v>1938</c:v>
                </c:pt>
                <c:pt idx="10">
                  <c:v>1939</c:v>
                </c:pt>
                <c:pt idx="11">
                  <c:v>1940</c:v>
                </c:pt>
                <c:pt idx="12">
                  <c:v>1941</c:v>
                </c:pt>
                <c:pt idx="13">
                  <c:v>1942</c:v>
                </c:pt>
                <c:pt idx="14">
                  <c:v>1943</c:v>
                </c:pt>
                <c:pt idx="15">
                  <c:v>1944</c:v>
                </c:pt>
                <c:pt idx="16">
                  <c:v>1945</c:v>
                </c:pt>
                <c:pt idx="17">
                  <c:v>1946</c:v>
                </c:pt>
                <c:pt idx="18">
                  <c:v>1947</c:v>
                </c:pt>
                <c:pt idx="19">
                  <c:v>1948</c:v>
                </c:pt>
                <c:pt idx="20">
                  <c:v>1949</c:v>
                </c:pt>
                <c:pt idx="21">
                  <c:v>1950</c:v>
                </c:pt>
              </c:numCache>
            </c:numRef>
          </c:cat>
          <c:val>
            <c:numRef>
              <c:f>US_HDP!$D$9:$Y$9</c:f>
              <c:numCache>
                <c:formatCode>General</c:formatCode>
                <c:ptCount val="22"/>
                <c:pt idx="1">
                  <c:v>-8.6</c:v>
                </c:pt>
                <c:pt idx="2">
                  <c:v>-6.4</c:v>
                </c:pt>
                <c:pt idx="3">
                  <c:v>-13</c:v>
                </c:pt>
                <c:pt idx="4">
                  <c:v>-1.3</c:v>
                </c:pt>
                <c:pt idx="5">
                  <c:v>10.8</c:v>
                </c:pt>
                <c:pt idx="6">
                  <c:v>8.9</c:v>
                </c:pt>
                <c:pt idx="7">
                  <c:v>13</c:v>
                </c:pt>
                <c:pt idx="8">
                  <c:v>5.0999999999999996</c:v>
                </c:pt>
                <c:pt idx="9">
                  <c:v>-3.4</c:v>
                </c:pt>
                <c:pt idx="10">
                  <c:v>8.1</c:v>
                </c:pt>
                <c:pt idx="11">
                  <c:v>8.8000000000000007</c:v>
                </c:pt>
                <c:pt idx="12">
                  <c:v>17.100000000000001</c:v>
                </c:pt>
                <c:pt idx="13">
                  <c:v>18.5</c:v>
                </c:pt>
                <c:pt idx="14">
                  <c:v>16.399999999999999</c:v>
                </c:pt>
                <c:pt idx="15">
                  <c:v>8.1</c:v>
                </c:pt>
                <c:pt idx="16">
                  <c:v>-1.1000000000000001</c:v>
                </c:pt>
                <c:pt idx="17">
                  <c:v>-11</c:v>
                </c:pt>
                <c:pt idx="18">
                  <c:v>-0.9</c:v>
                </c:pt>
                <c:pt idx="19">
                  <c:v>4.4000000000000004</c:v>
                </c:pt>
                <c:pt idx="20">
                  <c:v>-0.5</c:v>
                </c:pt>
                <c:pt idx="21">
                  <c:v>8.7000000000000011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8668160"/>
        <c:axId val="165780520"/>
      </c:barChart>
      <c:lineChart>
        <c:grouping val="standard"/>
        <c:varyColors val="0"/>
        <c:ser>
          <c:idx val="0"/>
          <c:order val="1"/>
          <c:tx>
            <c:v>Unemployment</c:v>
          </c:tx>
          <c:spPr>
            <a:ln w="38100">
              <a:solidFill>
                <a:srgbClr val="000080"/>
              </a:solidFill>
              <a:prstDash val="solid"/>
            </a:ln>
          </c:spPr>
          <c:marker>
            <c:symbol val="none"/>
          </c:marker>
          <c:cat>
            <c:numRef>
              <c:f>US_HDP!$D$5:$Y$5</c:f>
              <c:numCache>
                <c:formatCode>General</c:formatCode>
                <c:ptCount val="22"/>
                <c:pt idx="0">
                  <c:v>1929</c:v>
                </c:pt>
                <c:pt idx="1">
                  <c:v>1930</c:v>
                </c:pt>
                <c:pt idx="2">
                  <c:v>1931</c:v>
                </c:pt>
                <c:pt idx="3">
                  <c:v>1932</c:v>
                </c:pt>
                <c:pt idx="4">
                  <c:v>1933</c:v>
                </c:pt>
                <c:pt idx="5">
                  <c:v>1934</c:v>
                </c:pt>
                <c:pt idx="6">
                  <c:v>1935</c:v>
                </c:pt>
                <c:pt idx="7">
                  <c:v>1936</c:v>
                </c:pt>
                <c:pt idx="8">
                  <c:v>1937</c:v>
                </c:pt>
                <c:pt idx="9">
                  <c:v>1938</c:v>
                </c:pt>
                <c:pt idx="10">
                  <c:v>1939</c:v>
                </c:pt>
                <c:pt idx="11">
                  <c:v>1940</c:v>
                </c:pt>
                <c:pt idx="12">
                  <c:v>1941</c:v>
                </c:pt>
                <c:pt idx="13">
                  <c:v>1942</c:v>
                </c:pt>
                <c:pt idx="14">
                  <c:v>1943</c:v>
                </c:pt>
                <c:pt idx="15">
                  <c:v>1944</c:v>
                </c:pt>
                <c:pt idx="16">
                  <c:v>1945</c:v>
                </c:pt>
                <c:pt idx="17">
                  <c:v>1946</c:v>
                </c:pt>
                <c:pt idx="18">
                  <c:v>1947</c:v>
                </c:pt>
                <c:pt idx="19">
                  <c:v>1948</c:v>
                </c:pt>
                <c:pt idx="20">
                  <c:v>1949</c:v>
                </c:pt>
                <c:pt idx="21">
                  <c:v>1950</c:v>
                </c:pt>
              </c:numCache>
            </c:numRef>
          </c:cat>
          <c:val>
            <c:numRef>
              <c:f>US_HDP!$D$7:$Y$7</c:f>
              <c:numCache>
                <c:formatCode>General</c:formatCode>
                <c:ptCount val="22"/>
                <c:pt idx="0">
                  <c:v>3.2</c:v>
                </c:pt>
                <c:pt idx="1">
                  <c:v>8.7000000000000011</c:v>
                </c:pt>
                <c:pt idx="2">
                  <c:v>15.9</c:v>
                </c:pt>
                <c:pt idx="3">
                  <c:v>23.6</c:v>
                </c:pt>
                <c:pt idx="4">
                  <c:v>24.9</c:v>
                </c:pt>
                <c:pt idx="5">
                  <c:v>21.7</c:v>
                </c:pt>
                <c:pt idx="6">
                  <c:v>20.100000000000001</c:v>
                </c:pt>
                <c:pt idx="7">
                  <c:v>16.899999999999999</c:v>
                </c:pt>
                <c:pt idx="8">
                  <c:v>14.3</c:v>
                </c:pt>
                <c:pt idx="9">
                  <c:v>19</c:v>
                </c:pt>
                <c:pt idx="10">
                  <c:v>17.2</c:v>
                </c:pt>
                <c:pt idx="11">
                  <c:v>14.6</c:v>
                </c:pt>
                <c:pt idx="12">
                  <c:v>9.9</c:v>
                </c:pt>
                <c:pt idx="13">
                  <c:v>4.7</c:v>
                </c:pt>
                <c:pt idx="14">
                  <c:v>1.9</c:v>
                </c:pt>
                <c:pt idx="15">
                  <c:v>1.2</c:v>
                </c:pt>
                <c:pt idx="16">
                  <c:v>1.9</c:v>
                </c:pt>
                <c:pt idx="17">
                  <c:v>3.9</c:v>
                </c:pt>
                <c:pt idx="18">
                  <c:v>3.9</c:v>
                </c:pt>
                <c:pt idx="19">
                  <c:v>3.8</c:v>
                </c:pt>
                <c:pt idx="20">
                  <c:v>5.9</c:v>
                </c:pt>
                <c:pt idx="21">
                  <c:v>5.3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8668160"/>
        <c:axId val="165780520"/>
      </c:lineChart>
      <c:catAx>
        <c:axId val="16866816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Book Antiqua"/>
                <a:ea typeface="Book Antiqua"/>
                <a:cs typeface="Book Antiqua"/>
              </a:defRPr>
            </a:pPr>
            <a:endParaRPr lang="sk-SK"/>
          </a:p>
        </c:txPr>
        <c:crossAx val="16578052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65780520"/>
        <c:scaling>
          <c:orientation val="minMax"/>
          <c:max val="3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General" sourceLinked="1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Book Antiqua"/>
                <a:ea typeface="Book Antiqua"/>
                <a:cs typeface="Book Antiqua"/>
              </a:defRPr>
            </a:pPr>
            <a:endParaRPr lang="sk-SK"/>
          </a:p>
        </c:txPr>
        <c:crossAx val="168668160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38125029087088996"/>
          <c:y val="0.91340906704056168"/>
          <c:w val="0.30468773245829195"/>
          <c:h val="6.703919758095872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25" b="0" i="0" u="none" strike="noStrike" baseline="0">
              <a:solidFill>
                <a:srgbClr val="000000"/>
              </a:solidFill>
              <a:latin typeface="Book Antiqua"/>
              <a:ea typeface="Book Antiqua"/>
              <a:cs typeface="Book Antiqua"/>
            </a:defRPr>
          </a:pPr>
          <a:endParaRPr lang="sk-SK"/>
        </a:p>
      </c:txPr>
    </c:legend>
    <c:plotVisOnly val="1"/>
    <c:dispBlanksAs val="gap"/>
    <c:showDLblsOverMax val="0"/>
  </c:chart>
  <c:spPr>
    <a:solidFill>
      <a:srgbClr val="99CCFF"/>
    </a:solidFill>
    <a:ln w="3175">
      <a:solidFill>
        <a:srgbClr val="000000"/>
      </a:solidFill>
      <a:prstDash val="solid"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Book Antiqua"/>
          <a:ea typeface="Book Antiqua"/>
          <a:cs typeface="Book Antiqua"/>
        </a:defRPr>
      </a:pPr>
      <a:endParaRPr lang="sk-SK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8176189957052683E-2"/>
          <c:y val="7.8873347922188503E-2"/>
          <c:w val="0.91981273310475187"/>
          <c:h val="0.656338930923925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US_HDP!$AH$40</c:f>
              <c:strCache>
                <c:ptCount val="1"/>
                <c:pt idx="0">
                  <c:v>GDP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US_HDP!$AI$37:$BE$37</c:f>
              <c:strCache>
                <c:ptCount val="23"/>
                <c:pt idx="0">
                  <c:v>1950-59</c:v>
                </c:pt>
                <c:pt idx="1">
                  <c:v>1960-69</c:v>
                </c:pt>
                <c:pt idx="3">
                  <c:v>1950</c:v>
                </c:pt>
                <c:pt idx="4">
                  <c:v>1951</c:v>
                </c:pt>
                <c:pt idx="5">
                  <c:v>1952</c:v>
                </c:pt>
                <c:pt idx="6">
                  <c:v>1953</c:v>
                </c:pt>
                <c:pt idx="7">
                  <c:v>1954</c:v>
                </c:pt>
                <c:pt idx="8">
                  <c:v>1955</c:v>
                </c:pt>
                <c:pt idx="9">
                  <c:v>1956</c:v>
                </c:pt>
                <c:pt idx="10">
                  <c:v>1957</c:v>
                </c:pt>
                <c:pt idx="11">
                  <c:v>1958</c:v>
                </c:pt>
                <c:pt idx="12">
                  <c:v>1959</c:v>
                </c:pt>
                <c:pt idx="13">
                  <c:v>1960</c:v>
                </c:pt>
                <c:pt idx="14">
                  <c:v>1961</c:v>
                </c:pt>
                <c:pt idx="15">
                  <c:v>1962</c:v>
                </c:pt>
                <c:pt idx="16">
                  <c:v>1963</c:v>
                </c:pt>
                <c:pt idx="17">
                  <c:v>1964</c:v>
                </c:pt>
                <c:pt idx="18">
                  <c:v>1965</c:v>
                </c:pt>
                <c:pt idx="19">
                  <c:v>1966</c:v>
                </c:pt>
                <c:pt idx="20">
                  <c:v>1967</c:v>
                </c:pt>
                <c:pt idx="21">
                  <c:v>1968</c:v>
                </c:pt>
                <c:pt idx="22">
                  <c:v>1969</c:v>
                </c:pt>
              </c:strCache>
            </c:strRef>
          </c:cat>
          <c:val>
            <c:numRef>
              <c:f>US_HDP!$AI$40:$BE$40</c:f>
              <c:numCache>
                <c:formatCode>#,##0.0</c:formatCode>
                <c:ptCount val="23"/>
                <c:pt idx="0">
                  <c:v>4.1199999999999966</c:v>
                </c:pt>
                <c:pt idx="1">
                  <c:v>4.4400000000000004</c:v>
                </c:pt>
                <c:pt idx="3" formatCode="General">
                  <c:v>8.7000000000000011</c:v>
                </c:pt>
                <c:pt idx="4" formatCode="General">
                  <c:v>7.7</c:v>
                </c:pt>
                <c:pt idx="5" formatCode="General">
                  <c:v>3.8</c:v>
                </c:pt>
                <c:pt idx="6" formatCode="General">
                  <c:v>4.5999999999999996</c:v>
                </c:pt>
                <c:pt idx="7" formatCode="General">
                  <c:v>-0.70000000000000062</c:v>
                </c:pt>
                <c:pt idx="8" formatCode="General">
                  <c:v>7.1</c:v>
                </c:pt>
                <c:pt idx="9" formatCode="General">
                  <c:v>1.9000000000000001</c:v>
                </c:pt>
                <c:pt idx="10" formatCode="General">
                  <c:v>2</c:v>
                </c:pt>
                <c:pt idx="11" formatCode="General">
                  <c:v>-1</c:v>
                </c:pt>
                <c:pt idx="12" formatCode="General">
                  <c:v>7.1</c:v>
                </c:pt>
                <c:pt idx="13" formatCode="General">
                  <c:v>2.5</c:v>
                </c:pt>
                <c:pt idx="14" formatCode="General">
                  <c:v>2.2999999999999998</c:v>
                </c:pt>
                <c:pt idx="15" formatCode="General">
                  <c:v>6.1</c:v>
                </c:pt>
                <c:pt idx="16" formatCode="General">
                  <c:v>4.4000000000000004</c:v>
                </c:pt>
                <c:pt idx="17" formatCode="General">
                  <c:v>5.8</c:v>
                </c:pt>
                <c:pt idx="18" formatCode="General">
                  <c:v>6.4</c:v>
                </c:pt>
                <c:pt idx="19" formatCode="General">
                  <c:v>6.5</c:v>
                </c:pt>
                <c:pt idx="20" formatCode="General">
                  <c:v>2.5</c:v>
                </c:pt>
                <c:pt idx="21" formatCode="General">
                  <c:v>4.8</c:v>
                </c:pt>
                <c:pt idx="22" formatCode="General">
                  <c:v>3.1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9046232"/>
        <c:axId val="219046624"/>
      </c:barChart>
      <c:lineChart>
        <c:grouping val="standard"/>
        <c:varyColors val="0"/>
        <c:ser>
          <c:idx val="0"/>
          <c:order val="0"/>
          <c:tx>
            <c:strRef>
              <c:f>US_HDP!$AH$38</c:f>
              <c:strCache>
                <c:ptCount val="1"/>
                <c:pt idx="0">
                  <c:v>Federal fiscal balance (% of GDP) </c:v>
                </c:pt>
              </c:strCache>
            </c:strRef>
          </c:tx>
          <c:spPr>
            <a:ln w="38100">
              <a:solidFill>
                <a:srgbClr val="000000"/>
              </a:solidFill>
              <a:prstDash val="solid"/>
            </a:ln>
          </c:spPr>
          <c:marker>
            <c:symbol val="square"/>
            <c:size val="6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cat>
            <c:strRef>
              <c:f>US_HDP!$AI$37:$BE$37</c:f>
              <c:strCache>
                <c:ptCount val="23"/>
                <c:pt idx="0">
                  <c:v>1950-59</c:v>
                </c:pt>
                <c:pt idx="1">
                  <c:v>1960-69</c:v>
                </c:pt>
                <c:pt idx="3">
                  <c:v>1950</c:v>
                </c:pt>
                <c:pt idx="4">
                  <c:v>1951</c:v>
                </c:pt>
                <c:pt idx="5">
                  <c:v>1952</c:v>
                </c:pt>
                <c:pt idx="6">
                  <c:v>1953</c:v>
                </c:pt>
                <c:pt idx="7">
                  <c:v>1954</c:v>
                </c:pt>
                <c:pt idx="8">
                  <c:v>1955</c:v>
                </c:pt>
                <c:pt idx="9">
                  <c:v>1956</c:v>
                </c:pt>
                <c:pt idx="10">
                  <c:v>1957</c:v>
                </c:pt>
                <c:pt idx="11">
                  <c:v>1958</c:v>
                </c:pt>
                <c:pt idx="12">
                  <c:v>1959</c:v>
                </c:pt>
                <c:pt idx="13">
                  <c:v>1960</c:v>
                </c:pt>
                <c:pt idx="14">
                  <c:v>1961</c:v>
                </c:pt>
                <c:pt idx="15">
                  <c:v>1962</c:v>
                </c:pt>
                <c:pt idx="16">
                  <c:v>1963</c:v>
                </c:pt>
                <c:pt idx="17">
                  <c:v>1964</c:v>
                </c:pt>
                <c:pt idx="18">
                  <c:v>1965</c:v>
                </c:pt>
                <c:pt idx="19">
                  <c:v>1966</c:v>
                </c:pt>
                <c:pt idx="20">
                  <c:v>1967</c:v>
                </c:pt>
                <c:pt idx="21">
                  <c:v>1968</c:v>
                </c:pt>
                <c:pt idx="22">
                  <c:v>1969</c:v>
                </c:pt>
              </c:strCache>
            </c:strRef>
          </c:cat>
          <c:val>
            <c:numRef>
              <c:f>US_HDP!$AI$38:$BE$38</c:f>
              <c:numCache>
                <c:formatCode>General</c:formatCode>
                <c:ptCount val="23"/>
                <c:pt idx="3" formatCode="#,##0.0">
                  <c:v>-1.1000000000000001</c:v>
                </c:pt>
                <c:pt idx="4" formatCode="#,##0.0">
                  <c:v>1.9000000000000001</c:v>
                </c:pt>
                <c:pt idx="5" formatCode="#,##0.0">
                  <c:v>-0.4</c:v>
                </c:pt>
                <c:pt idx="6" formatCode="#,##0.0">
                  <c:v>-1.7</c:v>
                </c:pt>
                <c:pt idx="7" formatCode="#,##0.0">
                  <c:v>-0.30000000000000032</c:v>
                </c:pt>
                <c:pt idx="8" formatCode="#,##0.0">
                  <c:v>-0.8</c:v>
                </c:pt>
                <c:pt idx="9" formatCode="#,##0.0">
                  <c:v>0.9</c:v>
                </c:pt>
                <c:pt idx="10" formatCode="#,##0.0">
                  <c:v>0.8</c:v>
                </c:pt>
                <c:pt idx="11" formatCode="#,##0.0">
                  <c:v>-0.60000000000000064</c:v>
                </c:pt>
                <c:pt idx="12" formatCode="#,##0.0">
                  <c:v>-2.6</c:v>
                </c:pt>
                <c:pt idx="13" formatCode="#,##0.0">
                  <c:v>0.1</c:v>
                </c:pt>
                <c:pt idx="14" formatCode="#,##0.0">
                  <c:v>-0.60000000000000064</c:v>
                </c:pt>
                <c:pt idx="15" formatCode="#,##0.0">
                  <c:v>-1.3</c:v>
                </c:pt>
                <c:pt idx="16" formatCode="#,##0.0">
                  <c:v>-0.8</c:v>
                </c:pt>
                <c:pt idx="17" formatCode="#,##0.0">
                  <c:v>-0.9</c:v>
                </c:pt>
                <c:pt idx="18" formatCode="#,##0.0">
                  <c:v>-0.2</c:v>
                </c:pt>
                <c:pt idx="19" formatCode="#,##0.0">
                  <c:v>-0.5</c:v>
                </c:pt>
                <c:pt idx="20" formatCode="#,##0.0">
                  <c:v>-1.1000000000000001</c:v>
                </c:pt>
                <c:pt idx="21" formatCode="#,##0.0">
                  <c:v>-2.9</c:v>
                </c:pt>
                <c:pt idx="22" formatCode="#,##0.0">
                  <c:v>0.30000000000000032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US_HDP!$AH$39</c:f>
              <c:strCache>
                <c:ptCount val="1"/>
                <c:pt idx="0">
                  <c:v>Inflation</c:v>
                </c:pt>
              </c:strCache>
            </c:strRef>
          </c:tx>
          <c:spPr>
            <a:ln w="38100">
              <a:solidFill>
                <a:srgbClr val="00FF00"/>
              </a:solidFill>
              <a:prstDash val="solid"/>
            </a:ln>
          </c:spPr>
          <c:marker>
            <c:symbol val="square"/>
            <c:size val="6"/>
            <c:spPr>
              <a:solidFill>
                <a:srgbClr val="00FF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cat>
            <c:strRef>
              <c:f>US_HDP!$AI$37:$BE$37</c:f>
              <c:strCache>
                <c:ptCount val="23"/>
                <c:pt idx="0">
                  <c:v>1950-59</c:v>
                </c:pt>
                <c:pt idx="1">
                  <c:v>1960-69</c:v>
                </c:pt>
                <c:pt idx="3">
                  <c:v>1950</c:v>
                </c:pt>
                <c:pt idx="4">
                  <c:v>1951</c:v>
                </c:pt>
                <c:pt idx="5">
                  <c:v>1952</c:v>
                </c:pt>
                <c:pt idx="6">
                  <c:v>1953</c:v>
                </c:pt>
                <c:pt idx="7">
                  <c:v>1954</c:v>
                </c:pt>
                <c:pt idx="8">
                  <c:v>1955</c:v>
                </c:pt>
                <c:pt idx="9">
                  <c:v>1956</c:v>
                </c:pt>
                <c:pt idx="10">
                  <c:v>1957</c:v>
                </c:pt>
                <c:pt idx="11">
                  <c:v>1958</c:v>
                </c:pt>
                <c:pt idx="12">
                  <c:v>1959</c:v>
                </c:pt>
                <c:pt idx="13">
                  <c:v>1960</c:v>
                </c:pt>
                <c:pt idx="14">
                  <c:v>1961</c:v>
                </c:pt>
                <c:pt idx="15">
                  <c:v>1962</c:v>
                </c:pt>
                <c:pt idx="16">
                  <c:v>1963</c:v>
                </c:pt>
                <c:pt idx="17">
                  <c:v>1964</c:v>
                </c:pt>
                <c:pt idx="18">
                  <c:v>1965</c:v>
                </c:pt>
                <c:pt idx="19">
                  <c:v>1966</c:v>
                </c:pt>
                <c:pt idx="20">
                  <c:v>1967</c:v>
                </c:pt>
                <c:pt idx="21">
                  <c:v>1968</c:v>
                </c:pt>
                <c:pt idx="22">
                  <c:v>1969</c:v>
                </c:pt>
              </c:strCache>
            </c:strRef>
          </c:cat>
          <c:val>
            <c:numRef>
              <c:f>US_HDP!$AI$39:$BE$39</c:f>
              <c:numCache>
                <c:formatCode>General</c:formatCode>
                <c:ptCount val="23"/>
                <c:pt idx="3" formatCode="#,##0.0">
                  <c:v>1.3</c:v>
                </c:pt>
                <c:pt idx="4" formatCode="#,##0.0">
                  <c:v>7.9</c:v>
                </c:pt>
                <c:pt idx="5" formatCode="#,##0.0">
                  <c:v>1.9000000000000001</c:v>
                </c:pt>
                <c:pt idx="6" formatCode="#,##0.0">
                  <c:v>0.8</c:v>
                </c:pt>
                <c:pt idx="7" formatCode="#,##0.0">
                  <c:v>0.70000000000000062</c:v>
                </c:pt>
                <c:pt idx="8" formatCode="#,##0.0">
                  <c:v>-0.4</c:v>
                </c:pt>
                <c:pt idx="9" formatCode="#,##0.0">
                  <c:v>1.5</c:v>
                </c:pt>
                <c:pt idx="10" formatCode="#,##0.0">
                  <c:v>3.3</c:v>
                </c:pt>
                <c:pt idx="11" formatCode="#,##0.0">
                  <c:v>2.8</c:v>
                </c:pt>
                <c:pt idx="12" formatCode="#,##0.0">
                  <c:v>0.70000000000000062</c:v>
                </c:pt>
                <c:pt idx="13" formatCode="#,##0.0">
                  <c:v>1.7</c:v>
                </c:pt>
                <c:pt idx="14" formatCode="#,##0.0">
                  <c:v>1</c:v>
                </c:pt>
                <c:pt idx="15" formatCode="#,##0.0">
                  <c:v>1</c:v>
                </c:pt>
                <c:pt idx="16" formatCode="#,##0.0">
                  <c:v>1.3</c:v>
                </c:pt>
                <c:pt idx="17" formatCode="#,##0.0">
                  <c:v>1.3</c:v>
                </c:pt>
                <c:pt idx="18" formatCode="#,##0.0">
                  <c:v>1.6</c:v>
                </c:pt>
                <c:pt idx="19" formatCode="#,##0.0">
                  <c:v>2.9</c:v>
                </c:pt>
                <c:pt idx="20" formatCode="#,##0.0">
                  <c:v>3.1</c:v>
                </c:pt>
                <c:pt idx="21" formatCode="#,##0.0">
                  <c:v>4.2</c:v>
                </c:pt>
                <c:pt idx="22" formatCode="#,##0.0">
                  <c:v>5.5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9046232"/>
        <c:axId val="219046624"/>
      </c:lineChart>
      <c:catAx>
        <c:axId val="219046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Book Antiqua"/>
                <a:ea typeface="Book Antiqua"/>
                <a:cs typeface="Book Antiqua"/>
              </a:defRPr>
            </a:pPr>
            <a:endParaRPr lang="sk-SK"/>
          </a:p>
        </c:txPr>
        <c:crossAx val="219046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19046624"/>
        <c:scaling>
          <c:orientation val="minMax"/>
          <c:max val="9"/>
          <c:min val="-3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,##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Book Antiqua"/>
                <a:ea typeface="Book Antiqua"/>
                <a:cs typeface="Book Antiqua"/>
              </a:defRPr>
            </a:pPr>
            <a:endParaRPr lang="sk-SK"/>
          </a:p>
        </c:txPr>
        <c:crossAx val="219046232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19968584120393737"/>
          <c:y val="0.9126773116710386"/>
          <c:w val="0.6367934306109877"/>
          <c:h val="6.7605726790447282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25" b="0" i="0" u="none" strike="noStrike" baseline="0">
              <a:solidFill>
                <a:srgbClr val="000000"/>
              </a:solidFill>
              <a:latin typeface="Book Antiqua"/>
              <a:ea typeface="Book Antiqua"/>
              <a:cs typeface="Book Antiqua"/>
            </a:defRPr>
          </a:pPr>
          <a:endParaRPr lang="sk-SK"/>
        </a:p>
      </c:txPr>
    </c:legend>
    <c:plotVisOnly val="1"/>
    <c:dispBlanksAs val="gap"/>
    <c:showDLblsOverMax val="0"/>
  </c:chart>
  <c:spPr>
    <a:solidFill>
      <a:srgbClr val="99CCFF"/>
    </a:solidFill>
    <a:ln w="3175">
      <a:solidFill>
        <a:srgbClr val="000000"/>
      </a:solidFill>
      <a:prstDash val="solid"/>
    </a:ln>
  </c:spPr>
  <c:txPr>
    <a:bodyPr/>
    <a:lstStyle/>
    <a:p>
      <a:pPr>
        <a:defRPr sz="275" b="0" i="0" u="none" strike="noStrike" baseline="0">
          <a:solidFill>
            <a:srgbClr val="000000"/>
          </a:solidFill>
          <a:latin typeface="Book Antiqua"/>
          <a:ea typeface="Book Antiqua"/>
          <a:cs typeface="Book Antiqua"/>
        </a:defRPr>
      </a:pPr>
      <a:endParaRPr lang="sk-SK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7082683307332733E-2"/>
          <c:y val="7.0351758793969849E-2"/>
          <c:w val="0.86739469578783168"/>
          <c:h val="0.70351758793969588"/>
        </c:manualLayout>
      </c:layout>
      <c:barChart>
        <c:barDir val="col"/>
        <c:grouping val="stacked"/>
        <c:varyColors val="0"/>
        <c:ser>
          <c:idx val="1"/>
          <c:order val="0"/>
          <c:tx>
            <c:v>Annual change of GDP</c:v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US_HDP!$AI$5:$BQ$5</c:f>
              <c:strCache>
                <c:ptCount val="35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2">
                  <c:v>1961-70</c:v>
                </c:pt>
                <c:pt idx="33">
                  <c:v>1971-80</c:v>
                </c:pt>
                <c:pt idx="34">
                  <c:v>1981-90</c:v>
                </c:pt>
              </c:strCache>
            </c:strRef>
          </c:cat>
          <c:val>
            <c:numRef>
              <c:f>US_HDP!$AI$9:$BQ$9</c:f>
              <c:numCache>
                <c:formatCode>General</c:formatCode>
                <c:ptCount val="35"/>
                <c:pt idx="0">
                  <c:v>2.5</c:v>
                </c:pt>
                <c:pt idx="1">
                  <c:v>2.2999999999999998</c:v>
                </c:pt>
                <c:pt idx="2">
                  <c:v>6.1</c:v>
                </c:pt>
                <c:pt idx="3">
                  <c:v>4.4000000000000004</c:v>
                </c:pt>
                <c:pt idx="4">
                  <c:v>5.8</c:v>
                </c:pt>
                <c:pt idx="5">
                  <c:v>6.4</c:v>
                </c:pt>
                <c:pt idx="6">
                  <c:v>6.5</c:v>
                </c:pt>
                <c:pt idx="7">
                  <c:v>2.5</c:v>
                </c:pt>
                <c:pt idx="8">
                  <c:v>4.8</c:v>
                </c:pt>
                <c:pt idx="9">
                  <c:v>3.1</c:v>
                </c:pt>
                <c:pt idx="10">
                  <c:v>0.2</c:v>
                </c:pt>
                <c:pt idx="11">
                  <c:v>3.4</c:v>
                </c:pt>
                <c:pt idx="12">
                  <c:v>5.3</c:v>
                </c:pt>
                <c:pt idx="13">
                  <c:v>5.8</c:v>
                </c:pt>
                <c:pt idx="14">
                  <c:v>-0.5</c:v>
                </c:pt>
                <c:pt idx="15">
                  <c:v>-0.2</c:v>
                </c:pt>
                <c:pt idx="16">
                  <c:v>5.3</c:v>
                </c:pt>
                <c:pt idx="17">
                  <c:v>4.5999999999999996</c:v>
                </c:pt>
                <c:pt idx="18">
                  <c:v>5.6</c:v>
                </c:pt>
                <c:pt idx="19">
                  <c:v>3.2</c:v>
                </c:pt>
                <c:pt idx="20">
                  <c:v>-0.2</c:v>
                </c:pt>
                <c:pt idx="21">
                  <c:v>2.5</c:v>
                </c:pt>
                <c:pt idx="22">
                  <c:v>-1.9000000000000001</c:v>
                </c:pt>
                <c:pt idx="23">
                  <c:v>4.5</c:v>
                </c:pt>
                <c:pt idx="24">
                  <c:v>7.2</c:v>
                </c:pt>
                <c:pt idx="25">
                  <c:v>4.0999999999999996</c:v>
                </c:pt>
                <c:pt idx="26">
                  <c:v>3.5</c:v>
                </c:pt>
                <c:pt idx="27">
                  <c:v>3.4</c:v>
                </c:pt>
                <c:pt idx="28">
                  <c:v>4.0999999999999996</c:v>
                </c:pt>
                <c:pt idx="29">
                  <c:v>3.5</c:v>
                </c:pt>
                <c:pt idx="30">
                  <c:v>1.9000000000000001</c:v>
                </c:pt>
                <c:pt idx="32" formatCode="#,##0.0">
                  <c:v>4.21</c:v>
                </c:pt>
                <c:pt idx="33" formatCode="#,##0.0">
                  <c:v>3.2300000000000004</c:v>
                </c:pt>
                <c:pt idx="34" formatCode="#,##0.0">
                  <c:v>3.2800000000000002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19047408"/>
        <c:axId val="219047800"/>
      </c:barChart>
      <c:barChart>
        <c:barDir val="col"/>
        <c:grouping val="clustered"/>
        <c:varyColors val="0"/>
        <c:ser>
          <c:idx val="2"/>
          <c:order val="1"/>
          <c:tx>
            <c:v>Annual change of CPI (right axis)</c:v>
          </c:tx>
          <c:spPr>
            <a:solidFill>
              <a:srgbClr val="00FF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US_HDP!$AI$5:$BQ$5</c:f>
              <c:strCache>
                <c:ptCount val="35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2">
                  <c:v>1961-70</c:v>
                </c:pt>
                <c:pt idx="33">
                  <c:v>1971-80</c:v>
                </c:pt>
                <c:pt idx="34">
                  <c:v>1981-90</c:v>
                </c:pt>
              </c:strCache>
            </c:strRef>
          </c:cat>
          <c:val>
            <c:numRef>
              <c:f>US_HDP!$AI$8:$BQ$8</c:f>
              <c:numCache>
                <c:formatCode>#,##0.0</c:formatCode>
                <c:ptCount val="35"/>
                <c:pt idx="0">
                  <c:v>1.7</c:v>
                </c:pt>
                <c:pt idx="1">
                  <c:v>1</c:v>
                </c:pt>
                <c:pt idx="2">
                  <c:v>1</c:v>
                </c:pt>
                <c:pt idx="3">
                  <c:v>1.3</c:v>
                </c:pt>
                <c:pt idx="4">
                  <c:v>1.3</c:v>
                </c:pt>
                <c:pt idx="5">
                  <c:v>1.6</c:v>
                </c:pt>
                <c:pt idx="6">
                  <c:v>2.9</c:v>
                </c:pt>
                <c:pt idx="7">
                  <c:v>3.1</c:v>
                </c:pt>
                <c:pt idx="8">
                  <c:v>4.2</c:v>
                </c:pt>
                <c:pt idx="9">
                  <c:v>5.5</c:v>
                </c:pt>
                <c:pt idx="10">
                  <c:v>5.7</c:v>
                </c:pt>
                <c:pt idx="11">
                  <c:v>4.4000000000000004</c:v>
                </c:pt>
                <c:pt idx="12">
                  <c:v>3.2</c:v>
                </c:pt>
                <c:pt idx="13">
                  <c:v>6.2</c:v>
                </c:pt>
                <c:pt idx="14">
                  <c:v>11</c:v>
                </c:pt>
                <c:pt idx="15">
                  <c:v>9.1</c:v>
                </c:pt>
                <c:pt idx="16">
                  <c:v>5.8</c:v>
                </c:pt>
                <c:pt idx="17">
                  <c:v>6.5</c:v>
                </c:pt>
                <c:pt idx="18">
                  <c:v>7.6</c:v>
                </c:pt>
                <c:pt idx="19">
                  <c:v>11.3</c:v>
                </c:pt>
                <c:pt idx="20">
                  <c:v>13.5</c:v>
                </c:pt>
                <c:pt idx="21">
                  <c:v>10.3</c:v>
                </c:pt>
                <c:pt idx="22">
                  <c:v>6.2</c:v>
                </c:pt>
                <c:pt idx="23">
                  <c:v>3.2</c:v>
                </c:pt>
                <c:pt idx="24">
                  <c:v>4.3</c:v>
                </c:pt>
                <c:pt idx="25">
                  <c:v>3.6</c:v>
                </c:pt>
                <c:pt idx="26">
                  <c:v>1.9000000000000001</c:v>
                </c:pt>
                <c:pt idx="27">
                  <c:v>3.6</c:v>
                </c:pt>
                <c:pt idx="28">
                  <c:v>4.0999999999999996</c:v>
                </c:pt>
                <c:pt idx="29">
                  <c:v>4.8</c:v>
                </c:pt>
                <c:pt idx="30">
                  <c:v>5.4</c:v>
                </c:pt>
                <c:pt idx="32">
                  <c:v>2.7600000000000002</c:v>
                </c:pt>
                <c:pt idx="33">
                  <c:v>7.8599999999999985</c:v>
                </c:pt>
                <c:pt idx="34">
                  <c:v>4.74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100"/>
        <c:axId val="219048192"/>
        <c:axId val="219048584"/>
      </c:barChart>
      <c:catAx>
        <c:axId val="219047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Book Antiqua"/>
                <a:ea typeface="Book Antiqua"/>
                <a:cs typeface="Book Antiqua"/>
              </a:defRPr>
            </a:pPr>
            <a:endParaRPr lang="sk-SK"/>
          </a:p>
        </c:txPr>
        <c:crossAx val="219047800"/>
        <c:crossesAt val="-25"/>
        <c:auto val="1"/>
        <c:lblAlgn val="ctr"/>
        <c:lblOffset val="10"/>
        <c:tickLblSkip val="1"/>
        <c:tickMarkSkip val="1"/>
        <c:noMultiLvlLbl val="0"/>
      </c:catAx>
      <c:valAx>
        <c:axId val="219047800"/>
        <c:scaling>
          <c:orientation val="minMax"/>
          <c:max val="10"/>
          <c:min val="-15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,##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Book Antiqua"/>
                <a:ea typeface="Book Antiqua"/>
                <a:cs typeface="Book Antiqua"/>
              </a:defRPr>
            </a:pPr>
            <a:endParaRPr lang="sk-SK"/>
          </a:p>
        </c:txPr>
        <c:crossAx val="219047408"/>
        <c:crosses val="autoZero"/>
        <c:crossBetween val="between"/>
      </c:valAx>
      <c:catAx>
        <c:axId val="219048192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one"/>
        <c:crossAx val="219048584"/>
        <c:crosses val="autoZero"/>
        <c:auto val="1"/>
        <c:lblAlgn val="ctr"/>
        <c:lblOffset val="100"/>
        <c:noMultiLvlLbl val="0"/>
      </c:catAx>
      <c:valAx>
        <c:axId val="219048584"/>
        <c:scaling>
          <c:orientation val="maxMin"/>
          <c:max val="15"/>
          <c:min val="-10"/>
        </c:scaling>
        <c:delete val="0"/>
        <c:axPos val="r"/>
        <c:numFmt formatCode="0" sourceLinked="0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Book Antiqua"/>
                <a:ea typeface="Book Antiqua"/>
                <a:cs typeface="Book Antiqua"/>
              </a:defRPr>
            </a:pPr>
            <a:endParaRPr lang="sk-SK"/>
          </a:p>
        </c:txPr>
        <c:crossAx val="219048192"/>
        <c:crosses val="max"/>
        <c:crossBetween val="between"/>
        <c:majorUnit val="5"/>
        <c:minorUnit val="1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28393135725429031"/>
          <c:y val="0.92211055276381915"/>
          <c:w val="0.43213728549141966"/>
          <c:h val="6.0301507537688523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25" b="0" i="0" u="none" strike="noStrike" baseline="0">
              <a:solidFill>
                <a:srgbClr val="000000"/>
              </a:solidFill>
              <a:latin typeface="Book Antiqua"/>
              <a:ea typeface="Book Antiqua"/>
              <a:cs typeface="Book Antiqua"/>
            </a:defRPr>
          </a:pPr>
          <a:endParaRPr lang="sk-SK"/>
        </a:p>
      </c:txPr>
    </c:legend>
    <c:plotVisOnly val="1"/>
    <c:dispBlanksAs val="gap"/>
    <c:showDLblsOverMax val="0"/>
  </c:chart>
  <c:spPr>
    <a:solidFill>
      <a:srgbClr val="99CCFF"/>
    </a:solidFill>
    <a:ln w="3175">
      <a:solidFill>
        <a:srgbClr val="000000"/>
      </a:solidFill>
      <a:prstDash val="solid"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Book Antiqua"/>
          <a:ea typeface="Book Antiqua"/>
          <a:cs typeface="Book Antiqua"/>
        </a:defRPr>
      </a:pPr>
      <a:endParaRPr lang="sk-SK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146005404058799"/>
          <c:y val="7.8212397177785109E-2"/>
          <c:w val="0.77865051836805566"/>
          <c:h val="0.7402244732897548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USA_IMF!$F$3</c:f>
              <c:strCache>
                <c:ptCount val="1"/>
                <c:pt idx="0">
                  <c:v>Economic growth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USA_IMF!$G$1:$AJ$1</c:f>
              <c:numCache>
                <c:formatCode>General</c:formatCode>
                <c:ptCount val="3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</c:numCache>
            </c:numRef>
          </c:cat>
          <c:val>
            <c:numRef>
              <c:f>USA_IMF!$G$3:$AJ$3</c:f>
              <c:numCache>
                <c:formatCode>General</c:formatCode>
                <c:ptCount val="30"/>
                <c:pt idx="0">
                  <c:v>-0.2</c:v>
                </c:pt>
                <c:pt idx="1">
                  <c:v>2.5</c:v>
                </c:pt>
                <c:pt idx="2">
                  <c:v>-1.9000000000000001</c:v>
                </c:pt>
                <c:pt idx="3">
                  <c:v>4.5</c:v>
                </c:pt>
                <c:pt idx="4">
                  <c:v>7.2</c:v>
                </c:pt>
                <c:pt idx="5">
                  <c:v>4.0999999999999996</c:v>
                </c:pt>
                <c:pt idx="6">
                  <c:v>3.5</c:v>
                </c:pt>
                <c:pt idx="7">
                  <c:v>3.4</c:v>
                </c:pt>
                <c:pt idx="8">
                  <c:v>4.0999999999999996</c:v>
                </c:pt>
                <c:pt idx="9">
                  <c:v>3.5</c:v>
                </c:pt>
                <c:pt idx="10">
                  <c:v>1.9000000000000001</c:v>
                </c:pt>
                <c:pt idx="11">
                  <c:v>-0.2</c:v>
                </c:pt>
                <c:pt idx="12">
                  <c:v>3.3</c:v>
                </c:pt>
                <c:pt idx="13">
                  <c:v>2.7</c:v>
                </c:pt>
                <c:pt idx="14">
                  <c:v>4</c:v>
                </c:pt>
                <c:pt idx="15">
                  <c:v>2.5</c:v>
                </c:pt>
                <c:pt idx="16">
                  <c:v>3.7</c:v>
                </c:pt>
                <c:pt idx="17">
                  <c:v>4.5</c:v>
                </c:pt>
                <c:pt idx="18">
                  <c:v>4.2</c:v>
                </c:pt>
                <c:pt idx="19">
                  <c:v>4.4000000000000004</c:v>
                </c:pt>
                <c:pt idx="20">
                  <c:v>3.7</c:v>
                </c:pt>
                <c:pt idx="21">
                  <c:v>0.8</c:v>
                </c:pt>
                <c:pt idx="22">
                  <c:v>1.6</c:v>
                </c:pt>
                <c:pt idx="23">
                  <c:v>2.5099999999999998</c:v>
                </c:pt>
                <c:pt idx="24">
                  <c:v>3.637</c:v>
                </c:pt>
                <c:pt idx="25">
                  <c:v>2.9389999999999987</c:v>
                </c:pt>
                <c:pt idx="26">
                  <c:v>2.7789999999999999</c:v>
                </c:pt>
                <c:pt idx="27">
                  <c:v>2.028</c:v>
                </c:pt>
                <c:pt idx="28">
                  <c:v>1.5720000000000001</c:v>
                </c:pt>
                <c:pt idx="29">
                  <c:v>5.5000000000000014E-2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9049368"/>
        <c:axId val="219806112"/>
      </c:barChart>
      <c:lineChart>
        <c:grouping val="standard"/>
        <c:varyColors val="0"/>
        <c:ser>
          <c:idx val="0"/>
          <c:order val="1"/>
          <c:tx>
            <c:strRef>
              <c:f>USA_IMF!$F$9</c:f>
              <c:strCache>
                <c:ptCount val="1"/>
                <c:pt idx="0">
                  <c:v>Inflation (CPI)</c:v>
                </c:pt>
              </c:strCache>
            </c:strRef>
          </c:tx>
          <c:spPr>
            <a:ln w="38100">
              <a:solidFill>
                <a:srgbClr val="000000"/>
              </a:solidFill>
              <a:prstDash val="solid"/>
            </a:ln>
          </c:spPr>
          <c:marker>
            <c:symbol val="diamond"/>
            <c:size val="6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USA_IMF!$G$1:$AJ$1</c:f>
              <c:numCache>
                <c:formatCode>General</c:formatCode>
                <c:ptCount val="3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</c:numCache>
            </c:numRef>
          </c:cat>
          <c:val>
            <c:numRef>
              <c:f>USA_IMF!$G$9:$AJ$9</c:f>
              <c:numCache>
                <c:formatCode>General</c:formatCode>
                <c:ptCount val="30"/>
                <c:pt idx="0">
                  <c:v>13.5</c:v>
                </c:pt>
                <c:pt idx="1">
                  <c:v>10.4</c:v>
                </c:pt>
                <c:pt idx="2">
                  <c:v>6.2</c:v>
                </c:pt>
                <c:pt idx="3">
                  <c:v>3.2</c:v>
                </c:pt>
                <c:pt idx="4">
                  <c:v>4.4000000000000004</c:v>
                </c:pt>
                <c:pt idx="5">
                  <c:v>3.5</c:v>
                </c:pt>
                <c:pt idx="6">
                  <c:v>1.8</c:v>
                </c:pt>
                <c:pt idx="7">
                  <c:v>3.7</c:v>
                </c:pt>
                <c:pt idx="8">
                  <c:v>4.0999999999999996</c:v>
                </c:pt>
                <c:pt idx="9">
                  <c:v>4.8</c:v>
                </c:pt>
                <c:pt idx="10">
                  <c:v>5.4</c:v>
                </c:pt>
                <c:pt idx="11">
                  <c:v>4.2</c:v>
                </c:pt>
                <c:pt idx="12">
                  <c:v>3</c:v>
                </c:pt>
                <c:pt idx="13">
                  <c:v>3</c:v>
                </c:pt>
                <c:pt idx="14">
                  <c:v>2.6</c:v>
                </c:pt>
                <c:pt idx="15">
                  <c:v>2.8</c:v>
                </c:pt>
                <c:pt idx="16">
                  <c:v>2.9</c:v>
                </c:pt>
                <c:pt idx="17">
                  <c:v>2.2999999999999998</c:v>
                </c:pt>
                <c:pt idx="18">
                  <c:v>1.5</c:v>
                </c:pt>
                <c:pt idx="19">
                  <c:v>2.2000000000000002</c:v>
                </c:pt>
                <c:pt idx="20">
                  <c:v>3.4</c:v>
                </c:pt>
                <c:pt idx="21">
                  <c:v>2.8</c:v>
                </c:pt>
                <c:pt idx="22">
                  <c:v>1.6</c:v>
                </c:pt>
                <c:pt idx="23">
                  <c:v>2.298</c:v>
                </c:pt>
                <c:pt idx="24">
                  <c:v>2.6680000000000001</c:v>
                </c:pt>
                <c:pt idx="25">
                  <c:v>3.3749999999999987</c:v>
                </c:pt>
                <c:pt idx="26">
                  <c:v>3.226</c:v>
                </c:pt>
                <c:pt idx="27">
                  <c:v>2.8579999999999997</c:v>
                </c:pt>
                <c:pt idx="28">
                  <c:v>4.2239999999999975</c:v>
                </c:pt>
                <c:pt idx="29">
                  <c:v>1.8440000000000001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USA_IMF!$F$10</c:f>
              <c:strCache>
                <c:ptCount val="1"/>
                <c:pt idx="0">
                  <c:v>Unemployment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triangle"/>
            <c:size val="6"/>
            <c:spPr>
              <a:solidFill>
                <a:srgbClr val="FF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USA_IMF!$G$1:$AJ$1</c:f>
              <c:numCache>
                <c:formatCode>General</c:formatCode>
                <c:ptCount val="3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</c:numCache>
            </c:numRef>
          </c:cat>
          <c:val>
            <c:numRef>
              <c:f>USA_IMF!$G$10:$AJ$10</c:f>
              <c:numCache>
                <c:formatCode>General</c:formatCode>
                <c:ptCount val="30"/>
                <c:pt idx="0">
                  <c:v>7.2</c:v>
                </c:pt>
                <c:pt idx="1">
                  <c:v>7.6</c:v>
                </c:pt>
                <c:pt idx="2">
                  <c:v>9.7000000000000011</c:v>
                </c:pt>
                <c:pt idx="3">
                  <c:v>9.6</c:v>
                </c:pt>
                <c:pt idx="4">
                  <c:v>7.5</c:v>
                </c:pt>
                <c:pt idx="5">
                  <c:v>7.2</c:v>
                </c:pt>
                <c:pt idx="6">
                  <c:v>7</c:v>
                </c:pt>
                <c:pt idx="7">
                  <c:v>6.2</c:v>
                </c:pt>
                <c:pt idx="8">
                  <c:v>5.5</c:v>
                </c:pt>
                <c:pt idx="9">
                  <c:v>5.3</c:v>
                </c:pt>
                <c:pt idx="10">
                  <c:v>5.6</c:v>
                </c:pt>
                <c:pt idx="11">
                  <c:v>6.9</c:v>
                </c:pt>
                <c:pt idx="12">
                  <c:v>7.5</c:v>
                </c:pt>
                <c:pt idx="13">
                  <c:v>6.9</c:v>
                </c:pt>
                <c:pt idx="14">
                  <c:v>6.1</c:v>
                </c:pt>
                <c:pt idx="15">
                  <c:v>5.6</c:v>
                </c:pt>
                <c:pt idx="16">
                  <c:v>5.4</c:v>
                </c:pt>
                <c:pt idx="17">
                  <c:v>4.9000000000000004</c:v>
                </c:pt>
                <c:pt idx="18">
                  <c:v>4.5</c:v>
                </c:pt>
                <c:pt idx="19">
                  <c:v>4.2</c:v>
                </c:pt>
                <c:pt idx="20">
                  <c:v>4</c:v>
                </c:pt>
                <c:pt idx="21">
                  <c:v>4.7</c:v>
                </c:pt>
                <c:pt idx="22">
                  <c:v>5.8</c:v>
                </c:pt>
                <c:pt idx="23">
                  <c:v>5.992</c:v>
                </c:pt>
                <c:pt idx="24">
                  <c:v>5.5419999999999998</c:v>
                </c:pt>
                <c:pt idx="25">
                  <c:v>5.0669999999999975</c:v>
                </c:pt>
                <c:pt idx="26">
                  <c:v>4.6079999999999846</c:v>
                </c:pt>
                <c:pt idx="27">
                  <c:v>4.6419999999999995</c:v>
                </c:pt>
                <c:pt idx="28">
                  <c:v>5.6169999999999956</c:v>
                </c:pt>
                <c:pt idx="29">
                  <c:v>6.875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9049368"/>
        <c:axId val="219806112"/>
      </c:lineChart>
      <c:lineChart>
        <c:grouping val="standard"/>
        <c:varyColors val="0"/>
        <c:ser>
          <c:idx val="3"/>
          <c:order val="3"/>
          <c:tx>
            <c:strRef>
              <c:f>USA_IMF!$F$12</c:f>
              <c:strCache>
                <c:ptCount val="1"/>
                <c:pt idx="0">
                  <c:v>Federal net public debt (right axis)</c:v>
                </c:pt>
              </c:strCache>
            </c:strRef>
          </c:tx>
          <c:spPr>
            <a:ln w="38100">
              <a:solidFill>
                <a:srgbClr val="00FF00"/>
              </a:solidFill>
              <a:prstDash val="solid"/>
            </a:ln>
          </c:spPr>
          <c:marker>
            <c:symbol val="square"/>
            <c:size val="6"/>
            <c:spPr>
              <a:solidFill>
                <a:srgbClr val="00FF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USA_IMF!$G$1:$AJ$1</c:f>
              <c:numCache>
                <c:formatCode>General</c:formatCode>
                <c:ptCount val="3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</c:numCache>
            </c:numRef>
          </c:cat>
          <c:val>
            <c:numRef>
              <c:f>USA_IMF!$G$12:$AJ$12</c:f>
              <c:numCache>
                <c:formatCode>General</c:formatCode>
                <c:ptCount val="30"/>
                <c:pt idx="0">
                  <c:v>30.3</c:v>
                </c:pt>
                <c:pt idx="1">
                  <c:v>28.9</c:v>
                </c:pt>
                <c:pt idx="2">
                  <c:v>33.200000000000003</c:v>
                </c:pt>
                <c:pt idx="3">
                  <c:v>36.6</c:v>
                </c:pt>
                <c:pt idx="4">
                  <c:v>37.800000000000004</c:v>
                </c:pt>
                <c:pt idx="5">
                  <c:v>40.9</c:v>
                </c:pt>
                <c:pt idx="6">
                  <c:v>44.4</c:v>
                </c:pt>
                <c:pt idx="7">
                  <c:v>46.6</c:v>
                </c:pt>
                <c:pt idx="8">
                  <c:v>48</c:v>
                </c:pt>
                <c:pt idx="9">
                  <c:v>48.2</c:v>
                </c:pt>
                <c:pt idx="10">
                  <c:v>49.4</c:v>
                </c:pt>
                <c:pt idx="11">
                  <c:v>52.8</c:v>
                </c:pt>
                <c:pt idx="12">
                  <c:v>56.2</c:v>
                </c:pt>
                <c:pt idx="13">
                  <c:v>58.8</c:v>
                </c:pt>
                <c:pt idx="14">
                  <c:v>58.3</c:v>
                </c:pt>
                <c:pt idx="15">
                  <c:v>57.5</c:v>
                </c:pt>
                <c:pt idx="16">
                  <c:v>56.7</c:v>
                </c:pt>
                <c:pt idx="17">
                  <c:v>53.4</c:v>
                </c:pt>
                <c:pt idx="18">
                  <c:v>49.5</c:v>
                </c:pt>
                <c:pt idx="19">
                  <c:v>44.5</c:v>
                </c:pt>
                <c:pt idx="20">
                  <c:v>39.5</c:v>
                </c:pt>
                <c:pt idx="21">
                  <c:v>38.300000000000004</c:v>
                </c:pt>
                <c:pt idx="22">
                  <c:v>41</c:v>
                </c:pt>
                <c:pt idx="23">
                  <c:v>41.473000000000006</c:v>
                </c:pt>
                <c:pt idx="24">
                  <c:v>43.019000000000005</c:v>
                </c:pt>
                <c:pt idx="25">
                  <c:v>43.43</c:v>
                </c:pt>
                <c:pt idx="26">
                  <c:v>42.535000000000011</c:v>
                </c:pt>
                <c:pt idx="27">
                  <c:v>43.168000000000013</c:v>
                </c:pt>
                <c:pt idx="28">
                  <c:v>46.291000000000011</c:v>
                </c:pt>
                <c:pt idx="29">
                  <c:v>50.698000000000143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9806504"/>
        <c:axId val="219806896"/>
      </c:lineChart>
      <c:catAx>
        <c:axId val="219049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Book Antiqua"/>
                <a:ea typeface="Book Antiqua"/>
                <a:cs typeface="Book Antiqua"/>
              </a:defRPr>
            </a:pPr>
            <a:endParaRPr lang="sk-SK"/>
          </a:p>
        </c:txPr>
        <c:crossAx val="21980611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19806112"/>
        <c:scaling>
          <c:orientation val="minMax"/>
          <c:min val="-2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Book Antiqua"/>
                <a:ea typeface="Book Antiqua"/>
                <a:cs typeface="Book Antiqua"/>
              </a:defRPr>
            </a:pPr>
            <a:endParaRPr lang="sk-SK"/>
          </a:p>
        </c:txPr>
        <c:crossAx val="219049368"/>
        <c:crosses val="autoZero"/>
        <c:crossBetween val="between"/>
      </c:valAx>
      <c:catAx>
        <c:axId val="2198065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19806896"/>
        <c:crosses val="autoZero"/>
        <c:auto val="0"/>
        <c:lblAlgn val="ctr"/>
        <c:lblOffset val="100"/>
        <c:noMultiLvlLbl val="0"/>
      </c:catAx>
      <c:valAx>
        <c:axId val="219806896"/>
        <c:scaling>
          <c:orientation val="minMax"/>
          <c:max val="60"/>
        </c:scaling>
        <c:delete val="0"/>
        <c:axPos val="r"/>
        <c:numFmt formatCode="General" sourceLinked="1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Book Antiqua"/>
                <a:ea typeface="Book Antiqua"/>
                <a:cs typeface="Book Antiqua"/>
              </a:defRPr>
            </a:pPr>
            <a:endParaRPr lang="sk-SK"/>
          </a:p>
        </c:txPr>
        <c:crossAx val="219806504"/>
        <c:crosses val="max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5.6514956978326515E-2"/>
          <c:y val="0.92178896673818411"/>
          <c:w val="0.88540099266044503"/>
          <c:h val="6.7039197580958679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25" b="0" i="0" u="none" strike="noStrike" baseline="0">
              <a:solidFill>
                <a:srgbClr val="000000"/>
              </a:solidFill>
              <a:latin typeface="Book Antiqua"/>
              <a:ea typeface="Book Antiqua"/>
              <a:cs typeface="Book Antiqua"/>
            </a:defRPr>
          </a:pPr>
          <a:endParaRPr lang="sk-SK"/>
        </a:p>
      </c:txPr>
    </c:legend>
    <c:plotVisOnly val="1"/>
    <c:dispBlanksAs val="gap"/>
    <c:showDLblsOverMax val="0"/>
  </c:chart>
  <c:spPr>
    <a:solidFill>
      <a:srgbClr val="99CCFF"/>
    </a:solidFill>
    <a:ln w="3175">
      <a:solidFill>
        <a:srgbClr val="000000"/>
      </a:solidFill>
      <a:prstDash val="solid"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Book Antiqua"/>
          <a:ea typeface="Book Antiqua"/>
          <a:cs typeface="Book Antiqua"/>
        </a:defRPr>
      </a:pPr>
      <a:endParaRPr lang="sk-SK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5039370078740226E-2"/>
          <c:y val="7.777798876407542E-2"/>
          <c:w val="0.82204724409449126"/>
          <c:h val="0.66111290449464111"/>
        </c:manualLayout>
      </c:layout>
      <c:lineChart>
        <c:grouping val="standard"/>
        <c:varyColors val="0"/>
        <c:ser>
          <c:idx val="1"/>
          <c:order val="0"/>
          <c:tx>
            <c:v>Dow-Jones Index</c:v>
          </c:tx>
          <c:spPr>
            <a:ln w="25400">
              <a:solidFill>
                <a:srgbClr val="00FF00"/>
              </a:solidFill>
              <a:prstDash val="solid"/>
            </a:ln>
          </c:spPr>
          <c:marker>
            <c:symbol val="none"/>
          </c:marker>
          <c:cat>
            <c:strRef>
              <c:f>burza!$A$202:$A$552</c:f>
              <c:strCache>
                <c:ptCount val="351"/>
                <c:pt idx="0">
                  <c:v>2009-03</c:v>
                </c:pt>
                <c:pt idx="1">
                  <c:v>2009-02</c:v>
                </c:pt>
                <c:pt idx="2">
                  <c:v>2009-01</c:v>
                </c:pt>
                <c:pt idx="3">
                  <c:v>2008-12</c:v>
                </c:pt>
                <c:pt idx="4">
                  <c:v>2008-11</c:v>
                </c:pt>
                <c:pt idx="5">
                  <c:v>2008-10</c:v>
                </c:pt>
                <c:pt idx="6">
                  <c:v>2008-09</c:v>
                </c:pt>
                <c:pt idx="7">
                  <c:v>2008-08</c:v>
                </c:pt>
                <c:pt idx="8">
                  <c:v>2008-07</c:v>
                </c:pt>
                <c:pt idx="9">
                  <c:v>2008-06</c:v>
                </c:pt>
                <c:pt idx="10">
                  <c:v>2008-05</c:v>
                </c:pt>
                <c:pt idx="11">
                  <c:v>2008-04</c:v>
                </c:pt>
                <c:pt idx="12">
                  <c:v>2008-03</c:v>
                </c:pt>
                <c:pt idx="13">
                  <c:v>2008-02</c:v>
                </c:pt>
                <c:pt idx="14">
                  <c:v>2008-01</c:v>
                </c:pt>
                <c:pt idx="15">
                  <c:v>2007-12</c:v>
                </c:pt>
                <c:pt idx="16">
                  <c:v>2007-11</c:v>
                </c:pt>
                <c:pt idx="17">
                  <c:v>2007-10</c:v>
                </c:pt>
                <c:pt idx="18">
                  <c:v>2007-09</c:v>
                </c:pt>
                <c:pt idx="19">
                  <c:v>2007-08</c:v>
                </c:pt>
                <c:pt idx="20">
                  <c:v>2007-07</c:v>
                </c:pt>
                <c:pt idx="21">
                  <c:v>2007-06</c:v>
                </c:pt>
                <c:pt idx="22">
                  <c:v>2007-05</c:v>
                </c:pt>
                <c:pt idx="23">
                  <c:v>2007-04</c:v>
                </c:pt>
                <c:pt idx="24">
                  <c:v>2007-03</c:v>
                </c:pt>
                <c:pt idx="25">
                  <c:v>2007-02</c:v>
                </c:pt>
                <c:pt idx="26">
                  <c:v>2007-01</c:v>
                </c:pt>
                <c:pt idx="27">
                  <c:v>2006-12</c:v>
                </c:pt>
                <c:pt idx="28">
                  <c:v>2006-11</c:v>
                </c:pt>
                <c:pt idx="29">
                  <c:v>2006-10</c:v>
                </c:pt>
                <c:pt idx="30">
                  <c:v>2006-09</c:v>
                </c:pt>
                <c:pt idx="31">
                  <c:v>2006-08</c:v>
                </c:pt>
                <c:pt idx="32">
                  <c:v>2006-07</c:v>
                </c:pt>
                <c:pt idx="33">
                  <c:v>2006-06</c:v>
                </c:pt>
                <c:pt idx="34">
                  <c:v>2006-05</c:v>
                </c:pt>
                <c:pt idx="35">
                  <c:v>2006-04</c:v>
                </c:pt>
                <c:pt idx="36">
                  <c:v>2006-03</c:v>
                </c:pt>
                <c:pt idx="37">
                  <c:v>2006-02</c:v>
                </c:pt>
                <c:pt idx="38">
                  <c:v>2006-01</c:v>
                </c:pt>
                <c:pt idx="39">
                  <c:v>2005-12</c:v>
                </c:pt>
                <c:pt idx="40">
                  <c:v>2005-11</c:v>
                </c:pt>
                <c:pt idx="41">
                  <c:v>2005-10</c:v>
                </c:pt>
                <c:pt idx="42">
                  <c:v>2005-09</c:v>
                </c:pt>
                <c:pt idx="43">
                  <c:v>2005-08</c:v>
                </c:pt>
                <c:pt idx="44">
                  <c:v>2005-07</c:v>
                </c:pt>
                <c:pt idx="45">
                  <c:v>2005-06</c:v>
                </c:pt>
                <c:pt idx="46">
                  <c:v>2005-05</c:v>
                </c:pt>
                <c:pt idx="47">
                  <c:v>2005-04</c:v>
                </c:pt>
                <c:pt idx="48">
                  <c:v>2005-03</c:v>
                </c:pt>
                <c:pt idx="49">
                  <c:v>2005-02</c:v>
                </c:pt>
                <c:pt idx="50">
                  <c:v>2005-01</c:v>
                </c:pt>
                <c:pt idx="51">
                  <c:v>2004-12</c:v>
                </c:pt>
                <c:pt idx="52">
                  <c:v>2004-11</c:v>
                </c:pt>
                <c:pt idx="53">
                  <c:v>2004-10</c:v>
                </c:pt>
                <c:pt idx="54">
                  <c:v>2004-09</c:v>
                </c:pt>
                <c:pt idx="55">
                  <c:v>2004-08</c:v>
                </c:pt>
                <c:pt idx="56">
                  <c:v>2004-07</c:v>
                </c:pt>
                <c:pt idx="57">
                  <c:v>2004-06</c:v>
                </c:pt>
                <c:pt idx="58">
                  <c:v>2004-05</c:v>
                </c:pt>
                <c:pt idx="59">
                  <c:v>2004-04</c:v>
                </c:pt>
                <c:pt idx="60">
                  <c:v>2004-03</c:v>
                </c:pt>
                <c:pt idx="61">
                  <c:v>2004-02</c:v>
                </c:pt>
                <c:pt idx="62">
                  <c:v>2004-01</c:v>
                </c:pt>
                <c:pt idx="63">
                  <c:v>2003-12</c:v>
                </c:pt>
                <c:pt idx="64">
                  <c:v>2003-11</c:v>
                </c:pt>
                <c:pt idx="65">
                  <c:v>2003-10</c:v>
                </c:pt>
                <c:pt idx="66">
                  <c:v>2003-09</c:v>
                </c:pt>
                <c:pt idx="67">
                  <c:v>2003-08</c:v>
                </c:pt>
                <c:pt idx="68">
                  <c:v>2003-07</c:v>
                </c:pt>
                <c:pt idx="69">
                  <c:v>2003-06</c:v>
                </c:pt>
                <c:pt idx="70">
                  <c:v>2003-05</c:v>
                </c:pt>
                <c:pt idx="71">
                  <c:v>2003-04</c:v>
                </c:pt>
                <c:pt idx="72">
                  <c:v>2003-03</c:v>
                </c:pt>
                <c:pt idx="73">
                  <c:v>2003-02</c:v>
                </c:pt>
                <c:pt idx="74">
                  <c:v>2003-01</c:v>
                </c:pt>
                <c:pt idx="75">
                  <c:v>2002-12</c:v>
                </c:pt>
                <c:pt idx="76">
                  <c:v>2002-11</c:v>
                </c:pt>
                <c:pt idx="77">
                  <c:v>2002-10</c:v>
                </c:pt>
                <c:pt idx="78">
                  <c:v>2002-09</c:v>
                </c:pt>
                <c:pt idx="79">
                  <c:v>2002-08</c:v>
                </c:pt>
                <c:pt idx="80">
                  <c:v>2002-07</c:v>
                </c:pt>
                <c:pt idx="81">
                  <c:v>2002-06</c:v>
                </c:pt>
                <c:pt idx="82">
                  <c:v>2002-05</c:v>
                </c:pt>
                <c:pt idx="83">
                  <c:v>2002-04</c:v>
                </c:pt>
                <c:pt idx="84">
                  <c:v>2002-03</c:v>
                </c:pt>
                <c:pt idx="85">
                  <c:v>2002-02</c:v>
                </c:pt>
                <c:pt idx="86">
                  <c:v>2002-01</c:v>
                </c:pt>
                <c:pt idx="87">
                  <c:v>2001-12</c:v>
                </c:pt>
                <c:pt idx="88">
                  <c:v>2001-11</c:v>
                </c:pt>
                <c:pt idx="89">
                  <c:v>2001-10</c:v>
                </c:pt>
                <c:pt idx="90">
                  <c:v>2001-09</c:v>
                </c:pt>
                <c:pt idx="91">
                  <c:v>2001-08</c:v>
                </c:pt>
                <c:pt idx="92">
                  <c:v>2001-07</c:v>
                </c:pt>
                <c:pt idx="93">
                  <c:v>2001-06</c:v>
                </c:pt>
                <c:pt idx="94">
                  <c:v>2001-05</c:v>
                </c:pt>
                <c:pt idx="95">
                  <c:v>2001-04</c:v>
                </c:pt>
                <c:pt idx="96">
                  <c:v>2001-03</c:v>
                </c:pt>
                <c:pt idx="97">
                  <c:v>2001-02</c:v>
                </c:pt>
                <c:pt idx="98">
                  <c:v>2001-01</c:v>
                </c:pt>
                <c:pt idx="99">
                  <c:v>2000-12</c:v>
                </c:pt>
                <c:pt idx="100">
                  <c:v>2000-11</c:v>
                </c:pt>
                <c:pt idx="101">
                  <c:v>2000-10</c:v>
                </c:pt>
                <c:pt idx="102">
                  <c:v>2000-09</c:v>
                </c:pt>
                <c:pt idx="103">
                  <c:v>2000-08</c:v>
                </c:pt>
                <c:pt idx="104">
                  <c:v>2000-07</c:v>
                </c:pt>
                <c:pt idx="105">
                  <c:v>2000-06</c:v>
                </c:pt>
                <c:pt idx="106">
                  <c:v>2000-05</c:v>
                </c:pt>
                <c:pt idx="107">
                  <c:v>2000-04</c:v>
                </c:pt>
                <c:pt idx="108">
                  <c:v>2000-03</c:v>
                </c:pt>
                <c:pt idx="109">
                  <c:v>2000-02</c:v>
                </c:pt>
                <c:pt idx="110">
                  <c:v>2000-01</c:v>
                </c:pt>
                <c:pt idx="111">
                  <c:v>1999-12</c:v>
                </c:pt>
                <c:pt idx="112">
                  <c:v>1999-11</c:v>
                </c:pt>
                <c:pt idx="113">
                  <c:v>1999-10</c:v>
                </c:pt>
                <c:pt idx="114">
                  <c:v>1999-09</c:v>
                </c:pt>
                <c:pt idx="115">
                  <c:v>1999-08</c:v>
                </c:pt>
                <c:pt idx="116">
                  <c:v>1999-07</c:v>
                </c:pt>
                <c:pt idx="117">
                  <c:v>1999-06</c:v>
                </c:pt>
                <c:pt idx="118">
                  <c:v>1999-05</c:v>
                </c:pt>
                <c:pt idx="119">
                  <c:v>1999-04</c:v>
                </c:pt>
                <c:pt idx="120">
                  <c:v>1999-03</c:v>
                </c:pt>
                <c:pt idx="121">
                  <c:v>1999-02</c:v>
                </c:pt>
                <c:pt idx="122">
                  <c:v>1999-01</c:v>
                </c:pt>
                <c:pt idx="123">
                  <c:v>1998-12</c:v>
                </c:pt>
                <c:pt idx="124">
                  <c:v>1998-11</c:v>
                </c:pt>
                <c:pt idx="125">
                  <c:v>1998-10</c:v>
                </c:pt>
                <c:pt idx="126">
                  <c:v>1998-09</c:v>
                </c:pt>
                <c:pt idx="127">
                  <c:v>1998-08</c:v>
                </c:pt>
                <c:pt idx="128">
                  <c:v>1998-07</c:v>
                </c:pt>
                <c:pt idx="129">
                  <c:v>1998-06</c:v>
                </c:pt>
                <c:pt idx="130">
                  <c:v>1998-05</c:v>
                </c:pt>
                <c:pt idx="131">
                  <c:v>1998-04</c:v>
                </c:pt>
                <c:pt idx="132">
                  <c:v>1998-03</c:v>
                </c:pt>
                <c:pt idx="133">
                  <c:v>1998-02</c:v>
                </c:pt>
                <c:pt idx="134">
                  <c:v>1998-01</c:v>
                </c:pt>
                <c:pt idx="135">
                  <c:v>1997-12</c:v>
                </c:pt>
                <c:pt idx="136">
                  <c:v>1997-11</c:v>
                </c:pt>
                <c:pt idx="137">
                  <c:v>1997-10</c:v>
                </c:pt>
                <c:pt idx="138">
                  <c:v>1997-09</c:v>
                </c:pt>
                <c:pt idx="139">
                  <c:v>1997-08</c:v>
                </c:pt>
                <c:pt idx="140">
                  <c:v>1997-07</c:v>
                </c:pt>
                <c:pt idx="141">
                  <c:v>1997-06</c:v>
                </c:pt>
                <c:pt idx="142">
                  <c:v>1997-05</c:v>
                </c:pt>
                <c:pt idx="143">
                  <c:v>1997-04</c:v>
                </c:pt>
                <c:pt idx="144">
                  <c:v>1997-03</c:v>
                </c:pt>
                <c:pt idx="145">
                  <c:v>1997-02</c:v>
                </c:pt>
                <c:pt idx="146">
                  <c:v>1997-01</c:v>
                </c:pt>
                <c:pt idx="147">
                  <c:v>1996-12</c:v>
                </c:pt>
                <c:pt idx="148">
                  <c:v>1996-11</c:v>
                </c:pt>
                <c:pt idx="149">
                  <c:v>1996-10</c:v>
                </c:pt>
                <c:pt idx="150">
                  <c:v>1996-09</c:v>
                </c:pt>
                <c:pt idx="151">
                  <c:v>1996-08</c:v>
                </c:pt>
                <c:pt idx="152">
                  <c:v>1996-07</c:v>
                </c:pt>
                <c:pt idx="153">
                  <c:v>1996-06</c:v>
                </c:pt>
                <c:pt idx="154">
                  <c:v>1996-05</c:v>
                </c:pt>
                <c:pt idx="155">
                  <c:v>1996-04</c:v>
                </c:pt>
                <c:pt idx="156">
                  <c:v>1996-03</c:v>
                </c:pt>
                <c:pt idx="157">
                  <c:v>1996-02</c:v>
                </c:pt>
                <c:pt idx="158">
                  <c:v>1996-01</c:v>
                </c:pt>
                <c:pt idx="159">
                  <c:v>1995-12</c:v>
                </c:pt>
                <c:pt idx="160">
                  <c:v>1995-11</c:v>
                </c:pt>
                <c:pt idx="161">
                  <c:v>1995-10</c:v>
                </c:pt>
                <c:pt idx="162">
                  <c:v>1995-09</c:v>
                </c:pt>
                <c:pt idx="163">
                  <c:v>1995-08</c:v>
                </c:pt>
                <c:pt idx="164">
                  <c:v>1995-07</c:v>
                </c:pt>
                <c:pt idx="165">
                  <c:v>1995-06</c:v>
                </c:pt>
                <c:pt idx="166">
                  <c:v>1995-05</c:v>
                </c:pt>
                <c:pt idx="167">
                  <c:v>1995-04</c:v>
                </c:pt>
                <c:pt idx="168">
                  <c:v>1995-03</c:v>
                </c:pt>
                <c:pt idx="169">
                  <c:v>1995-02</c:v>
                </c:pt>
                <c:pt idx="170">
                  <c:v>1995-01</c:v>
                </c:pt>
                <c:pt idx="171">
                  <c:v>1994-12</c:v>
                </c:pt>
                <c:pt idx="172">
                  <c:v>1994-11</c:v>
                </c:pt>
                <c:pt idx="173">
                  <c:v>1994-10</c:v>
                </c:pt>
                <c:pt idx="174">
                  <c:v>1994-09</c:v>
                </c:pt>
                <c:pt idx="175">
                  <c:v>1994-08</c:v>
                </c:pt>
                <c:pt idx="176">
                  <c:v>1994-07</c:v>
                </c:pt>
                <c:pt idx="177">
                  <c:v>1994-06</c:v>
                </c:pt>
                <c:pt idx="178">
                  <c:v>1994-05</c:v>
                </c:pt>
                <c:pt idx="179">
                  <c:v>1994-04</c:v>
                </c:pt>
                <c:pt idx="180">
                  <c:v>1994-03</c:v>
                </c:pt>
                <c:pt idx="181">
                  <c:v>1994-02</c:v>
                </c:pt>
                <c:pt idx="182">
                  <c:v>1994-01</c:v>
                </c:pt>
                <c:pt idx="183">
                  <c:v>1993-12</c:v>
                </c:pt>
                <c:pt idx="184">
                  <c:v>1993-11</c:v>
                </c:pt>
                <c:pt idx="185">
                  <c:v>1993-10</c:v>
                </c:pt>
                <c:pt idx="186">
                  <c:v>1993-09</c:v>
                </c:pt>
                <c:pt idx="187">
                  <c:v>1993-08</c:v>
                </c:pt>
                <c:pt idx="188">
                  <c:v>1993-07</c:v>
                </c:pt>
                <c:pt idx="189">
                  <c:v>1993-06</c:v>
                </c:pt>
                <c:pt idx="190">
                  <c:v>1993-05</c:v>
                </c:pt>
                <c:pt idx="191">
                  <c:v>1993-04</c:v>
                </c:pt>
                <c:pt idx="192">
                  <c:v>1993-03</c:v>
                </c:pt>
                <c:pt idx="193">
                  <c:v>1993-02</c:v>
                </c:pt>
                <c:pt idx="194">
                  <c:v>1993-01</c:v>
                </c:pt>
                <c:pt idx="195">
                  <c:v>1992-12</c:v>
                </c:pt>
                <c:pt idx="196">
                  <c:v>1992-11</c:v>
                </c:pt>
                <c:pt idx="197">
                  <c:v>1992-10</c:v>
                </c:pt>
                <c:pt idx="198">
                  <c:v>1992-09</c:v>
                </c:pt>
                <c:pt idx="199">
                  <c:v>1992-08</c:v>
                </c:pt>
                <c:pt idx="200">
                  <c:v>1992-07</c:v>
                </c:pt>
                <c:pt idx="201">
                  <c:v>1992-06</c:v>
                </c:pt>
                <c:pt idx="202">
                  <c:v>1992-05</c:v>
                </c:pt>
                <c:pt idx="203">
                  <c:v>1992-04</c:v>
                </c:pt>
                <c:pt idx="204">
                  <c:v>1992-03</c:v>
                </c:pt>
                <c:pt idx="205">
                  <c:v>1992-02</c:v>
                </c:pt>
                <c:pt idx="206">
                  <c:v>1992-01</c:v>
                </c:pt>
                <c:pt idx="207">
                  <c:v>1991-12</c:v>
                </c:pt>
                <c:pt idx="208">
                  <c:v>1991-11</c:v>
                </c:pt>
                <c:pt idx="209">
                  <c:v>1991-10</c:v>
                </c:pt>
                <c:pt idx="210">
                  <c:v>1991-09</c:v>
                </c:pt>
                <c:pt idx="211">
                  <c:v>1991-08</c:v>
                </c:pt>
                <c:pt idx="212">
                  <c:v>1991-07</c:v>
                </c:pt>
                <c:pt idx="213">
                  <c:v>1991-06</c:v>
                </c:pt>
                <c:pt idx="214">
                  <c:v>1991-05</c:v>
                </c:pt>
                <c:pt idx="215">
                  <c:v>1991-04</c:v>
                </c:pt>
                <c:pt idx="216">
                  <c:v>1991-03</c:v>
                </c:pt>
                <c:pt idx="217">
                  <c:v>1991-02</c:v>
                </c:pt>
                <c:pt idx="218">
                  <c:v>1991-01</c:v>
                </c:pt>
                <c:pt idx="219">
                  <c:v>1990-12</c:v>
                </c:pt>
                <c:pt idx="220">
                  <c:v>1990-11</c:v>
                </c:pt>
                <c:pt idx="221">
                  <c:v>1990-10</c:v>
                </c:pt>
                <c:pt idx="222">
                  <c:v>1990-09</c:v>
                </c:pt>
                <c:pt idx="223">
                  <c:v>1990-08</c:v>
                </c:pt>
                <c:pt idx="224">
                  <c:v>1990-07</c:v>
                </c:pt>
                <c:pt idx="225">
                  <c:v>1990-06</c:v>
                </c:pt>
                <c:pt idx="226">
                  <c:v>1990-05</c:v>
                </c:pt>
                <c:pt idx="227">
                  <c:v>1990-04</c:v>
                </c:pt>
                <c:pt idx="228">
                  <c:v>1990-03</c:v>
                </c:pt>
                <c:pt idx="229">
                  <c:v>1990-02</c:v>
                </c:pt>
                <c:pt idx="230">
                  <c:v>1990-01</c:v>
                </c:pt>
                <c:pt idx="231">
                  <c:v>1989-12</c:v>
                </c:pt>
                <c:pt idx="232">
                  <c:v>1989-11</c:v>
                </c:pt>
                <c:pt idx="233">
                  <c:v>1989-10</c:v>
                </c:pt>
                <c:pt idx="234">
                  <c:v>1989-09</c:v>
                </c:pt>
                <c:pt idx="235">
                  <c:v>1989-08</c:v>
                </c:pt>
                <c:pt idx="236">
                  <c:v>1989-07</c:v>
                </c:pt>
                <c:pt idx="237">
                  <c:v>1989-06</c:v>
                </c:pt>
                <c:pt idx="238">
                  <c:v>1989-05</c:v>
                </c:pt>
                <c:pt idx="239">
                  <c:v>1989-04</c:v>
                </c:pt>
                <c:pt idx="240">
                  <c:v>1989-03</c:v>
                </c:pt>
                <c:pt idx="241">
                  <c:v>1989-02</c:v>
                </c:pt>
                <c:pt idx="242">
                  <c:v>1989-01</c:v>
                </c:pt>
                <c:pt idx="243">
                  <c:v>1988-12</c:v>
                </c:pt>
                <c:pt idx="244">
                  <c:v>1988-11</c:v>
                </c:pt>
                <c:pt idx="245">
                  <c:v>1988-10</c:v>
                </c:pt>
                <c:pt idx="246">
                  <c:v>1988-09</c:v>
                </c:pt>
                <c:pt idx="247">
                  <c:v>1988-08</c:v>
                </c:pt>
                <c:pt idx="248">
                  <c:v>1988-07</c:v>
                </c:pt>
                <c:pt idx="249">
                  <c:v>1988-06</c:v>
                </c:pt>
                <c:pt idx="250">
                  <c:v>1988-05</c:v>
                </c:pt>
                <c:pt idx="251">
                  <c:v>1988-04</c:v>
                </c:pt>
                <c:pt idx="252">
                  <c:v>1988-03</c:v>
                </c:pt>
                <c:pt idx="253">
                  <c:v>1988-02</c:v>
                </c:pt>
                <c:pt idx="254">
                  <c:v>1988-01</c:v>
                </c:pt>
                <c:pt idx="255">
                  <c:v>1987-12</c:v>
                </c:pt>
                <c:pt idx="256">
                  <c:v>1987-11</c:v>
                </c:pt>
                <c:pt idx="257">
                  <c:v>1987-10</c:v>
                </c:pt>
                <c:pt idx="258">
                  <c:v>1987-09</c:v>
                </c:pt>
                <c:pt idx="259">
                  <c:v>1987-08</c:v>
                </c:pt>
                <c:pt idx="260">
                  <c:v>1987-07</c:v>
                </c:pt>
                <c:pt idx="261">
                  <c:v>1987-06</c:v>
                </c:pt>
                <c:pt idx="262">
                  <c:v>1987-05</c:v>
                </c:pt>
                <c:pt idx="263">
                  <c:v>1987-04</c:v>
                </c:pt>
                <c:pt idx="264">
                  <c:v>1987-03</c:v>
                </c:pt>
                <c:pt idx="265">
                  <c:v>1987-02</c:v>
                </c:pt>
                <c:pt idx="266">
                  <c:v>1987-01</c:v>
                </c:pt>
                <c:pt idx="267">
                  <c:v>1986-12</c:v>
                </c:pt>
                <c:pt idx="268">
                  <c:v>1986-11</c:v>
                </c:pt>
                <c:pt idx="269">
                  <c:v>1986-10</c:v>
                </c:pt>
                <c:pt idx="270">
                  <c:v>1986-09</c:v>
                </c:pt>
                <c:pt idx="271">
                  <c:v>1986-08</c:v>
                </c:pt>
                <c:pt idx="272">
                  <c:v>1986-07</c:v>
                </c:pt>
                <c:pt idx="273">
                  <c:v>1986-06</c:v>
                </c:pt>
                <c:pt idx="274">
                  <c:v>1986-05</c:v>
                </c:pt>
                <c:pt idx="275">
                  <c:v>1986-04</c:v>
                </c:pt>
                <c:pt idx="276">
                  <c:v>1986-03</c:v>
                </c:pt>
                <c:pt idx="277">
                  <c:v>1986-02</c:v>
                </c:pt>
                <c:pt idx="278">
                  <c:v>1986-01</c:v>
                </c:pt>
                <c:pt idx="279">
                  <c:v>1985-12</c:v>
                </c:pt>
                <c:pt idx="280">
                  <c:v>1985-11</c:v>
                </c:pt>
                <c:pt idx="281">
                  <c:v>1985-10</c:v>
                </c:pt>
                <c:pt idx="282">
                  <c:v>1985-09</c:v>
                </c:pt>
                <c:pt idx="283">
                  <c:v>1985-08</c:v>
                </c:pt>
                <c:pt idx="284">
                  <c:v>1985-07</c:v>
                </c:pt>
                <c:pt idx="285">
                  <c:v>1985-06</c:v>
                </c:pt>
                <c:pt idx="286">
                  <c:v>1985-05</c:v>
                </c:pt>
                <c:pt idx="287">
                  <c:v>1985-04</c:v>
                </c:pt>
                <c:pt idx="288">
                  <c:v>1985-03</c:v>
                </c:pt>
                <c:pt idx="289">
                  <c:v>1985-02</c:v>
                </c:pt>
                <c:pt idx="290">
                  <c:v>1985-01</c:v>
                </c:pt>
                <c:pt idx="291">
                  <c:v>1984-12</c:v>
                </c:pt>
                <c:pt idx="292">
                  <c:v>1984-11</c:v>
                </c:pt>
                <c:pt idx="293">
                  <c:v>1984-10</c:v>
                </c:pt>
                <c:pt idx="294">
                  <c:v>1984-09</c:v>
                </c:pt>
                <c:pt idx="295">
                  <c:v>1984-08</c:v>
                </c:pt>
                <c:pt idx="296">
                  <c:v>1984-07</c:v>
                </c:pt>
                <c:pt idx="297">
                  <c:v>1984-06</c:v>
                </c:pt>
                <c:pt idx="298">
                  <c:v>1984-05</c:v>
                </c:pt>
                <c:pt idx="299">
                  <c:v>1984-04</c:v>
                </c:pt>
                <c:pt idx="300">
                  <c:v>1984-03</c:v>
                </c:pt>
                <c:pt idx="301">
                  <c:v>1984-02</c:v>
                </c:pt>
                <c:pt idx="302">
                  <c:v>1984-01</c:v>
                </c:pt>
                <c:pt idx="303">
                  <c:v>1983-12</c:v>
                </c:pt>
                <c:pt idx="304">
                  <c:v>1983-11</c:v>
                </c:pt>
                <c:pt idx="305">
                  <c:v>1983-10</c:v>
                </c:pt>
                <c:pt idx="306">
                  <c:v>1983-09</c:v>
                </c:pt>
                <c:pt idx="307">
                  <c:v>1983-08</c:v>
                </c:pt>
                <c:pt idx="308">
                  <c:v>1983-07</c:v>
                </c:pt>
                <c:pt idx="309">
                  <c:v>1983-06</c:v>
                </c:pt>
                <c:pt idx="310">
                  <c:v>1983-05</c:v>
                </c:pt>
                <c:pt idx="311">
                  <c:v>1983-04</c:v>
                </c:pt>
                <c:pt idx="312">
                  <c:v>1983-03</c:v>
                </c:pt>
                <c:pt idx="313">
                  <c:v>1983-02</c:v>
                </c:pt>
                <c:pt idx="314">
                  <c:v>1983-01</c:v>
                </c:pt>
                <c:pt idx="315">
                  <c:v>1982-12</c:v>
                </c:pt>
                <c:pt idx="316">
                  <c:v>1982-11</c:v>
                </c:pt>
                <c:pt idx="317">
                  <c:v>1982-10</c:v>
                </c:pt>
                <c:pt idx="318">
                  <c:v>1982-09</c:v>
                </c:pt>
                <c:pt idx="319">
                  <c:v>1982-08</c:v>
                </c:pt>
                <c:pt idx="320">
                  <c:v>1982-07</c:v>
                </c:pt>
                <c:pt idx="321">
                  <c:v>1982-06</c:v>
                </c:pt>
                <c:pt idx="322">
                  <c:v>1982-05</c:v>
                </c:pt>
                <c:pt idx="323">
                  <c:v>1982-04</c:v>
                </c:pt>
                <c:pt idx="324">
                  <c:v>1982-03</c:v>
                </c:pt>
                <c:pt idx="325">
                  <c:v>1982-02</c:v>
                </c:pt>
                <c:pt idx="326">
                  <c:v>1982-01</c:v>
                </c:pt>
                <c:pt idx="327">
                  <c:v>1981-12</c:v>
                </c:pt>
                <c:pt idx="328">
                  <c:v>1981-11</c:v>
                </c:pt>
                <c:pt idx="329">
                  <c:v>1981-10</c:v>
                </c:pt>
                <c:pt idx="330">
                  <c:v>1981-09</c:v>
                </c:pt>
                <c:pt idx="331">
                  <c:v>1981-08</c:v>
                </c:pt>
                <c:pt idx="332">
                  <c:v>1981-07</c:v>
                </c:pt>
                <c:pt idx="333">
                  <c:v>1981-06</c:v>
                </c:pt>
                <c:pt idx="334">
                  <c:v>1981-05</c:v>
                </c:pt>
                <c:pt idx="335">
                  <c:v>1981-04</c:v>
                </c:pt>
                <c:pt idx="336">
                  <c:v>1981-03</c:v>
                </c:pt>
                <c:pt idx="337">
                  <c:v>1981-02</c:v>
                </c:pt>
                <c:pt idx="338">
                  <c:v>1981-01</c:v>
                </c:pt>
                <c:pt idx="339">
                  <c:v>1980-12</c:v>
                </c:pt>
                <c:pt idx="340">
                  <c:v>1980-11</c:v>
                </c:pt>
                <c:pt idx="341">
                  <c:v>1980-10</c:v>
                </c:pt>
                <c:pt idx="342">
                  <c:v>1980-09</c:v>
                </c:pt>
                <c:pt idx="343">
                  <c:v>1980-08</c:v>
                </c:pt>
                <c:pt idx="344">
                  <c:v>1980-07</c:v>
                </c:pt>
                <c:pt idx="345">
                  <c:v>1980-06</c:v>
                </c:pt>
                <c:pt idx="346">
                  <c:v>1980-05</c:v>
                </c:pt>
                <c:pt idx="347">
                  <c:v>1980-04</c:v>
                </c:pt>
                <c:pt idx="348">
                  <c:v>1980-03</c:v>
                </c:pt>
                <c:pt idx="349">
                  <c:v>1980-02</c:v>
                </c:pt>
                <c:pt idx="350">
                  <c:v>1980-01</c:v>
                </c:pt>
              </c:strCache>
            </c:strRef>
          </c:cat>
          <c:val>
            <c:numRef>
              <c:f>burza!$B$202:$B$552</c:f>
              <c:numCache>
                <c:formatCode>General</c:formatCode>
                <c:ptCount val="351"/>
                <c:pt idx="0">
                  <c:v>7056.48</c:v>
                </c:pt>
                <c:pt idx="1">
                  <c:v>8000.6200000000044</c:v>
                </c:pt>
                <c:pt idx="2">
                  <c:v>8772.25</c:v>
                </c:pt>
                <c:pt idx="3">
                  <c:v>8826.89</c:v>
                </c:pt>
                <c:pt idx="4">
                  <c:v>9326.0400000000009</c:v>
                </c:pt>
                <c:pt idx="5">
                  <c:v>10847.4</c:v>
                </c:pt>
                <c:pt idx="6">
                  <c:v>11545.630000000006</c:v>
                </c:pt>
                <c:pt idx="7">
                  <c:v>11379.89</c:v>
                </c:pt>
                <c:pt idx="8">
                  <c:v>11344.64000000001</c:v>
                </c:pt>
                <c:pt idx="9">
                  <c:v>12637.67</c:v>
                </c:pt>
                <c:pt idx="10">
                  <c:v>12818.34</c:v>
                </c:pt>
                <c:pt idx="11">
                  <c:v>12266.64000000001</c:v>
                </c:pt>
                <c:pt idx="12">
                  <c:v>12264.359999999935</c:v>
                </c:pt>
                <c:pt idx="13">
                  <c:v>12638.17</c:v>
                </c:pt>
                <c:pt idx="14">
                  <c:v>13261.81</c:v>
                </c:pt>
                <c:pt idx="15">
                  <c:v>13368.220000000008</c:v>
                </c:pt>
                <c:pt idx="16">
                  <c:v>13924.16</c:v>
                </c:pt>
                <c:pt idx="17">
                  <c:v>13895.710000000006</c:v>
                </c:pt>
                <c:pt idx="18">
                  <c:v>13358.39</c:v>
                </c:pt>
                <c:pt idx="19">
                  <c:v>13211.09</c:v>
                </c:pt>
                <c:pt idx="20">
                  <c:v>13409.6</c:v>
                </c:pt>
                <c:pt idx="21">
                  <c:v>13628.69</c:v>
                </c:pt>
                <c:pt idx="22">
                  <c:v>13062.75</c:v>
                </c:pt>
                <c:pt idx="23">
                  <c:v>12354.52</c:v>
                </c:pt>
                <c:pt idx="24">
                  <c:v>12265.59</c:v>
                </c:pt>
                <c:pt idx="25">
                  <c:v>12617.2</c:v>
                </c:pt>
                <c:pt idx="26">
                  <c:v>12459.54</c:v>
                </c:pt>
                <c:pt idx="27">
                  <c:v>12220.97</c:v>
                </c:pt>
                <c:pt idx="28">
                  <c:v>12080.25</c:v>
                </c:pt>
                <c:pt idx="29">
                  <c:v>11679</c:v>
                </c:pt>
                <c:pt idx="30">
                  <c:v>11427.4</c:v>
                </c:pt>
                <c:pt idx="31">
                  <c:v>11184.8</c:v>
                </c:pt>
                <c:pt idx="32">
                  <c:v>11149.3</c:v>
                </c:pt>
                <c:pt idx="33">
                  <c:v>11169</c:v>
                </c:pt>
                <c:pt idx="34">
                  <c:v>11367.8</c:v>
                </c:pt>
                <c:pt idx="35">
                  <c:v>11113</c:v>
                </c:pt>
                <c:pt idx="36">
                  <c:v>10993.3</c:v>
                </c:pt>
                <c:pt idx="37">
                  <c:v>10862.1</c:v>
                </c:pt>
                <c:pt idx="38">
                  <c:v>10718.3</c:v>
                </c:pt>
                <c:pt idx="39">
                  <c:v>10806</c:v>
                </c:pt>
                <c:pt idx="40">
                  <c:v>10437.5</c:v>
                </c:pt>
                <c:pt idx="41">
                  <c:v>10569.5</c:v>
                </c:pt>
                <c:pt idx="42">
                  <c:v>10481.4</c:v>
                </c:pt>
                <c:pt idx="43">
                  <c:v>10641.8</c:v>
                </c:pt>
                <c:pt idx="44">
                  <c:v>10273.6</c:v>
                </c:pt>
                <c:pt idx="45">
                  <c:v>10462.9</c:v>
                </c:pt>
                <c:pt idx="46">
                  <c:v>10192</c:v>
                </c:pt>
                <c:pt idx="47">
                  <c:v>10504.6</c:v>
                </c:pt>
                <c:pt idx="48">
                  <c:v>10795</c:v>
                </c:pt>
                <c:pt idx="49">
                  <c:v>10489.7</c:v>
                </c:pt>
                <c:pt idx="50">
                  <c:v>10783.8</c:v>
                </c:pt>
                <c:pt idx="51">
                  <c:v>10425.799999999987</c:v>
                </c:pt>
                <c:pt idx="52">
                  <c:v>10028.700000000004</c:v>
                </c:pt>
                <c:pt idx="53">
                  <c:v>10082</c:v>
                </c:pt>
                <c:pt idx="54">
                  <c:v>10170.1</c:v>
                </c:pt>
                <c:pt idx="55">
                  <c:v>10138.5</c:v>
                </c:pt>
                <c:pt idx="56">
                  <c:v>10434</c:v>
                </c:pt>
                <c:pt idx="57">
                  <c:v>10187.200000000004</c:v>
                </c:pt>
                <c:pt idx="58">
                  <c:v>10227.299999999987</c:v>
                </c:pt>
                <c:pt idx="59">
                  <c:v>10357.5</c:v>
                </c:pt>
                <c:pt idx="60">
                  <c:v>10582.3</c:v>
                </c:pt>
                <c:pt idx="61">
                  <c:v>10487.8</c:v>
                </c:pt>
                <c:pt idx="62">
                  <c:v>10452.700000000004</c:v>
                </c:pt>
                <c:pt idx="63">
                  <c:v>9785.3499999999549</c:v>
                </c:pt>
                <c:pt idx="64">
                  <c:v>9802.4599999999264</c:v>
                </c:pt>
                <c:pt idx="65">
                  <c:v>9275.06</c:v>
                </c:pt>
                <c:pt idx="66">
                  <c:v>9416.67</c:v>
                </c:pt>
                <c:pt idx="67">
                  <c:v>9232.68</c:v>
                </c:pt>
                <c:pt idx="68">
                  <c:v>8983.66</c:v>
                </c:pt>
                <c:pt idx="69">
                  <c:v>8851.4499999999607</c:v>
                </c:pt>
                <c:pt idx="70">
                  <c:v>8478.48</c:v>
                </c:pt>
                <c:pt idx="71">
                  <c:v>7992.83</c:v>
                </c:pt>
                <c:pt idx="72">
                  <c:v>7890.24</c:v>
                </c:pt>
                <c:pt idx="73">
                  <c:v>8053.74</c:v>
                </c:pt>
                <c:pt idx="74">
                  <c:v>8342.3799999999319</c:v>
                </c:pt>
                <c:pt idx="75">
                  <c:v>8902.9499999999607</c:v>
                </c:pt>
                <c:pt idx="76">
                  <c:v>8395.6400000000049</c:v>
                </c:pt>
                <c:pt idx="77">
                  <c:v>7593.04</c:v>
                </c:pt>
                <c:pt idx="78">
                  <c:v>8659.27</c:v>
                </c:pt>
                <c:pt idx="79">
                  <c:v>8732.58</c:v>
                </c:pt>
                <c:pt idx="80">
                  <c:v>9239.25</c:v>
                </c:pt>
                <c:pt idx="81">
                  <c:v>9923.94</c:v>
                </c:pt>
                <c:pt idx="82">
                  <c:v>9944.9</c:v>
                </c:pt>
                <c:pt idx="83">
                  <c:v>10402.1</c:v>
                </c:pt>
                <c:pt idx="84">
                  <c:v>10111</c:v>
                </c:pt>
                <c:pt idx="85">
                  <c:v>9923.0400000000009</c:v>
                </c:pt>
                <c:pt idx="86">
                  <c:v>10021.700000000004</c:v>
                </c:pt>
                <c:pt idx="87">
                  <c:v>9848.93</c:v>
                </c:pt>
                <c:pt idx="88">
                  <c:v>9087.4499999999607</c:v>
                </c:pt>
                <c:pt idx="89">
                  <c:v>8845.969999999932</c:v>
                </c:pt>
                <c:pt idx="90">
                  <c:v>9946.98</c:v>
                </c:pt>
                <c:pt idx="91">
                  <c:v>10527.4</c:v>
                </c:pt>
                <c:pt idx="92">
                  <c:v>10505</c:v>
                </c:pt>
                <c:pt idx="93">
                  <c:v>10913.6</c:v>
                </c:pt>
                <c:pt idx="94">
                  <c:v>10734.1</c:v>
                </c:pt>
                <c:pt idx="95">
                  <c:v>9877.16</c:v>
                </c:pt>
                <c:pt idx="96">
                  <c:v>10493.3</c:v>
                </c:pt>
                <c:pt idx="97">
                  <c:v>10884.8</c:v>
                </c:pt>
                <c:pt idx="98">
                  <c:v>10790.9</c:v>
                </c:pt>
                <c:pt idx="99">
                  <c:v>10416.799999999987</c:v>
                </c:pt>
                <c:pt idx="100">
                  <c:v>10966.2</c:v>
                </c:pt>
                <c:pt idx="101">
                  <c:v>10659.1</c:v>
                </c:pt>
                <c:pt idx="102">
                  <c:v>11219.5</c:v>
                </c:pt>
                <c:pt idx="103">
                  <c:v>10523.8</c:v>
                </c:pt>
                <c:pt idx="104">
                  <c:v>10450.4</c:v>
                </c:pt>
                <c:pt idx="105">
                  <c:v>10532.3</c:v>
                </c:pt>
                <c:pt idx="106">
                  <c:v>10749.4</c:v>
                </c:pt>
                <c:pt idx="107">
                  <c:v>10863.3</c:v>
                </c:pt>
                <c:pt idx="108">
                  <c:v>10128.1</c:v>
                </c:pt>
                <c:pt idx="109">
                  <c:v>10937.7</c:v>
                </c:pt>
                <c:pt idx="110">
                  <c:v>11501.9</c:v>
                </c:pt>
                <c:pt idx="111">
                  <c:v>10876.5</c:v>
                </c:pt>
                <c:pt idx="112">
                  <c:v>10730.8</c:v>
                </c:pt>
                <c:pt idx="113">
                  <c:v>10335.700000000004</c:v>
                </c:pt>
                <c:pt idx="114">
                  <c:v>10828.4</c:v>
                </c:pt>
                <c:pt idx="115">
                  <c:v>10654.8</c:v>
                </c:pt>
                <c:pt idx="116">
                  <c:v>10972.4</c:v>
                </c:pt>
                <c:pt idx="117">
                  <c:v>10549.1</c:v>
                </c:pt>
                <c:pt idx="118">
                  <c:v>10788.8</c:v>
                </c:pt>
                <c:pt idx="119">
                  <c:v>9825.2900000000009</c:v>
                </c:pt>
                <c:pt idx="120">
                  <c:v>9315.27</c:v>
                </c:pt>
                <c:pt idx="121">
                  <c:v>9405.43</c:v>
                </c:pt>
                <c:pt idx="122">
                  <c:v>9212.84</c:v>
                </c:pt>
                <c:pt idx="123">
                  <c:v>9039.57</c:v>
                </c:pt>
                <c:pt idx="124">
                  <c:v>8645.65</c:v>
                </c:pt>
                <c:pt idx="125">
                  <c:v>7749.42</c:v>
                </c:pt>
                <c:pt idx="126">
                  <c:v>7583.09</c:v>
                </c:pt>
                <c:pt idx="127">
                  <c:v>8868.1</c:v>
                </c:pt>
                <c:pt idx="128">
                  <c:v>9011.56</c:v>
                </c:pt>
                <c:pt idx="129">
                  <c:v>8907.93</c:v>
                </c:pt>
                <c:pt idx="130">
                  <c:v>9106.469999999932</c:v>
                </c:pt>
                <c:pt idx="131">
                  <c:v>8818.5</c:v>
                </c:pt>
                <c:pt idx="132">
                  <c:v>8528.7800000000007</c:v>
                </c:pt>
                <c:pt idx="133">
                  <c:v>7987.46</c:v>
                </c:pt>
                <c:pt idx="134">
                  <c:v>7908.25</c:v>
                </c:pt>
                <c:pt idx="135">
                  <c:v>7823.6200000000044</c:v>
                </c:pt>
                <c:pt idx="136">
                  <c:v>7443.07</c:v>
                </c:pt>
                <c:pt idx="137">
                  <c:v>7945.26</c:v>
                </c:pt>
                <c:pt idx="138">
                  <c:v>7650.99</c:v>
                </c:pt>
                <c:pt idx="139">
                  <c:v>8222.61</c:v>
                </c:pt>
                <c:pt idx="140">
                  <c:v>7672.79</c:v>
                </c:pt>
                <c:pt idx="141">
                  <c:v>7331.04</c:v>
                </c:pt>
                <c:pt idx="142">
                  <c:v>7008.99</c:v>
                </c:pt>
                <c:pt idx="143">
                  <c:v>6583.48</c:v>
                </c:pt>
                <c:pt idx="144">
                  <c:v>6877.74</c:v>
                </c:pt>
                <c:pt idx="145">
                  <c:v>6813.09</c:v>
                </c:pt>
                <c:pt idx="146">
                  <c:v>6448.2700000000013</c:v>
                </c:pt>
                <c:pt idx="147">
                  <c:v>6521.7</c:v>
                </c:pt>
                <c:pt idx="148">
                  <c:v>6029.38</c:v>
                </c:pt>
                <c:pt idx="149">
                  <c:v>5882.17</c:v>
                </c:pt>
                <c:pt idx="150">
                  <c:v>5616.21</c:v>
                </c:pt>
                <c:pt idx="151">
                  <c:v>5528.91</c:v>
                </c:pt>
                <c:pt idx="152">
                  <c:v>5654.63</c:v>
                </c:pt>
                <c:pt idx="153">
                  <c:v>5643.18</c:v>
                </c:pt>
                <c:pt idx="154">
                  <c:v>5569.08</c:v>
                </c:pt>
                <c:pt idx="155">
                  <c:v>5587.14</c:v>
                </c:pt>
                <c:pt idx="156">
                  <c:v>5485.6200000000044</c:v>
                </c:pt>
                <c:pt idx="157">
                  <c:v>5395.3</c:v>
                </c:pt>
                <c:pt idx="158">
                  <c:v>5117.1200000000044</c:v>
                </c:pt>
                <c:pt idx="159">
                  <c:v>5074.49</c:v>
                </c:pt>
                <c:pt idx="160">
                  <c:v>4755.4800000000005</c:v>
                </c:pt>
                <c:pt idx="161">
                  <c:v>4789.08</c:v>
                </c:pt>
                <c:pt idx="162">
                  <c:v>4610.5600000000004</c:v>
                </c:pt>
                <c:pt idx="163">
                  <c:v>4708.4699999999993</c:v>
                </c:pt>
                <c:pt idx="164">
                  <c:v>4556.1000000000004</c:v>
                </c:pt>
                <c:pt idx="165">
                  <c:v>4465.1400000000003</c:v>
                </c:pt>
                <c:pt idx="166">
                  <c:v>4321.2700000000013</c:v>
                </c:pt>
                <c:pt idx="167">
                  <c:v>4157.6900000000014</c:v>
                </c:pt>
                <c:pt idx="168">
                  <c:v>4011.05</c:v>
                </c:pt>
                <c:pt idx="169">
                  <c:v>3843.86</c:v>
                </c:pt>
                <c:pt idx="170">
                  <c:v>3834.44</c:v>
                </c:pt>
                <c:pt idx="171">
                  <c:v>3739.23</c:v>
                </c:pt>
                <c:pt idx="172">
                  <c:v>3908.12</c:v>
                </c:pt>
                <c:pt idx="173">
                  <c:v>3843.19</c:v>
                </c:pt>
                <c:pt idx="174">
                  <c:v>3913.42</c:v>
                </c:pt>
                <c:pt idx="175">
                  <c:v>3764.5</c:v>
                </c:pt>
                <c:pt idx="176">
                  <c:v>3624.96</c:v>
                </c:pt>
                <c:pt idx="177">
                  <c:v>3758.3700000000022</c:v>
                </c:pt>
                <c:pt idx="178">
                  <c:v>3681.69</c:v>
                </c:pt>
                <c:pt idx="179">
                  <c:v>3633.08</c:v>
                </c:pt>
                <c:pt idx="180">
                  <c:v>3832.02</c:v>
                </c:pt>
                <c:pt idx="181">
                  <c:v>3978.36</c:v>
                </c:pt>
                <c:pt idx="182">
                  <c:v>3754.09</c:v>
                </c:pt>
                <c:pt idx="183">
                  <c:v>3683.9500000000012</c:v>
                </c:pt>
                <c:pt idx="184">
                  <c:v>3680.59</c:v>
                </c:pt>
                <c:pt idx="185">
                  <c:v>3555.12</c:v>
                </c:pt>
                <c:pt idx="186">
                  <c:v>3651.25</c:v>
                </c:pt>
                <c:pt idx="187">
                  <c:v>3539.4700000000012</c:v>
                </c:pt>
                <c:pt idx="188">
                  <c:v>3516.08</c:v>
                </c:pt>
                <c:pt idx="189">
                  <c:v>3527.4300000000012</c:v>
                </c:pt>
                <c:pt idx="190">
                  <c:v>3427.55</c:v>
                </c:pt>
                <c:pt idx="191">
                  <c:v>3435.11</c:v>
                </c:pt>
                <c:pt idx="192">
                  <c:v>3370.8100000000022</c:v>
                </c:pt>
                <c:pt idx="193">
                  <c:v>3310.03</c:v>
                </c:pt>
                <c:pt idx="194">
                  <c:v>3301.11</c:v>
                </c:pt>
                <c:pt idx="195">
                  <c:v>3305.16</c:v>
                </c:pt>
                <c:pt idx="196">
                  <c:v>3226.2799999999997</c:v>
                </c:pt>
                <c:pt idx="197">
                  <c:v>3271.66</c:v>
                </c:pt>
                <c:pt idx="198">
                  <c:v>3257.3500000000022</c:v>
                </c:pt>
                <c:pt idx="199">
                  <c:v>3393.7799999999997</c:v>
                </c:pt>
                <c:pt idx="200">
                  <c:v>3318.52</c:v>
                </c:pt>
                <c:pt idx="201">
                  <c:v>3396.88</c:v>
                </c:pt>
                <c:pt idx="202">
                  <c:v>3359.12</c:v>
                </c:pt>
                <c:pt idx="203">
                  <c:v>3235.4700000000012</c:v>
                </c:pt>
                <c:pt idx="204">
                  <c:v>3267.67</c:v>
                </c:pt>
                <c:pt idx="205">
                  <c:v>3223.3900000000012</c:v>
                </c:pt>
                <c:pt idx="206">
                  <c:v>3168.8300000000022</c:v>
                </c:pt>
                <c:pt idx="207">
                  <c:v>2894.68</c:v>
                </c:pt>
                <c:pt idx="208">
                  <c:v>3069.1</c:v>
                </c:pt>
                <c:pt idx="209">
                  <c:v>3016.77</c:v>
                </c:pt>
                <c:pt idx="210">
                  <c:v>3043.6</c:v>
                </c:pt>
                <c:pt idx="211">
                  <c:v>3024.82</c:v>
                </c:pt>
                <c:pt idx="212">
                  <c:v>2911.67</c:v>
                </c:pt>
                <c:pt idx="213">
                  <c:v>3027.5</c:v>
                </c:pt>
                <c:pt idx="214">
                  <c:v>2887.8700000000022</c:v>
                </c:pt>
                <c:pt idx="215">
                  <c:v>2913.86</c:v>
                </c:pt>
                <c:pt idx="216">
                  <c:v>2882.18</c:v>
                </c:pt>
                <c:pt idx="217">
                  <c:v>2736.3900000000012</c:v>
                </c:pt>
                <c:pt idx="218">
                  <c:v>2633.66</c:v>
                </c:pt>
                <c:pt idx="219">
                  <c:v>2559.65</c:v>
                </c:pt>
                <c:pt idx="220">
                  <c:v>2442.3300000000022</c:v>
                </c:pt>
                <c:pt idx="221">
                  <c:v>2452.48</c:v>
                </c:pt>
                <c:pt idx="222">
                  <c:v>2614.36</c:v>
                </c:pt>
                <c:pt idx="223">
                  <c:v>2905.2</c:v>
                </c:pt>
                <c:pt idx="224">
                  <c:v>2880.69</c:v>
                </c:pt>
                <c:pt idx="225">
                  <c:v>2876.66</c:v>
                </c:pt>
                <c:pt idx="226">
                  <c:v>2656.7599999999998</c:v>
                </c:pt>
                <c:pt idx="227">
                  <c:v>2707.21</c:v>
                </c:pt>
                <c:pt idx="228">
                  <c:v>2627.25</c:v>
                </c:pt>
                <c:pt idx="229">
                  <c:v>2590.54</c:v>
                </c:pt>
                <c:pt idx="230">
                  <c:v>2753.2</c:v>
                </c:pt>
                <c:pt idx="231">
                  <c:v>2706.27</c:v>
                </c:pt>
                <c:pt idx="232">
                  <c:v>2645.08</c:v>
                </c:pt>
                <c:pt idx="233">
                  <c:v>2692.82</c:v>
                </c:pt>
                <c:pt idx="234">
                  <c:v>2737.27</c:v>
                </c:pt>
                <c:pt idx="235">
                  <c:v>2660.66</c:v>
                </c:pt>
                <c:pt idx="236">
                  <c:v>2440.06</c:v>
                </c:pt>
                <c:pt idx="237">
                  <c:v>2480.15</c:v>
                </c:pt>
                <c:pt idx="238">
                  <c:v>2418.8000000000002</c:v>
                </c:pt>
                <c:pt idx="239">
                  <c:v>2293.62</c:v>
                </c:pt>
                <c:pt idx="240">
                  <c:v>2258.3900000000012</c:v>
                </c:pt>
                <c:pt idx="241">
                  <c:v>2342.3200000000002</c:v>
                </c:pt>
                <c:pt idx="242">
                  <c:v>2168.3900000000012</c:v>
                </c:pt>
                <c:pt idx="243">
                  <c:v>2114.5100000000002</c:v>
                </c:pt>
                <c:pt idx="244">
                  <c:v>2148.65</c:v>
                </c:pt>
                <c:pt idx="245">
                  <c:v>2112.9100000000012</c:v>
                </c:pt>
                <c:pt idx="246">
                  <c:v>2027.56</c:v>
                </c:pt>
                <c:pt idx="247">
                  <c:v>2128.73</c:v>
                </c:pt>
                <c:pt idx="248">
                  <c:v>2141.71</c:v>
                </c:pt>
                <c:pt idx="249">
                  <c:v>2031.12</c:v>
                </c:pt>
                <c:pt idx="250">
                  <c:v>2032.33</c:v>
                </c:pt>
                <c:pt idx="251">
                  <c:v>1988.06</c:v>
                </c:pt>
                <c:pt idx="252">
                  <c:v>2071.62</c:v>
                </c:pt>
                <c:pt idx="253">
                  <c:v>1958.22</c:v>
                </c:pt>
                <c:pt idx="254">
                  <c:v>1950.76</c:v>
                </c:pt>
                <c:pt idx="255">
                  <c:v>1833.55</c:v>
                </c:pt>
                <c:pt idx="256">
                  <c:v>1993.53</c:v>
                </c:pt>
                <c:pt idx="257">
                  <c:v>2596.2799999999997</c:v>
                </c:pt>
                <c:pt idx="258">
                  <c:v>2662.9500000000012</c:v>
                </c:pt>
                <c:pt idx="259">
                  <c:v>2572.0700000000002</c:v>
                </c:pt>
                <c:pt idx="260">
                  <c:v>2418.5300000000002</c:v>
                </c:pt>
                <c:pt idx="261">
                  <c:v>2291.5700000000002</c:v>
                </c:pt>
                <c:pt idx="262">
                  <c:v>2286.36</c:v>
                </c:pt>
                <c:pt idx="263">
                  <c:v>2304.69</c:v>
                </c:pt>
                <c:pt idx="264">
                  <c:v>2223.9899999999998</c:v>
                </c:pt>
                <c:pt idx="265">
                  <c:v>2158.04</c:v>
                </c:pt>
                <c:pt idx="266">
                  <c:v>1897.36</c:v>
                </c:pt>
                <c:pt idx="267">
                  <c:v>1914.23</c:v>
                </c:pt>
                <c:pt idx="268">
                  <c:v>1877.71</c:v>
                </c:pt>
                <c:pt idx="269">
                  <c:v>1767.58</c:v>
                </c:pt>
                <c:pt idx="270">
                  <c:v>1898.34</c:v>
                </c:pt>
                <c:pt idx="271">
                  <c:v>1775.31</c:v>
                </c:pt>
                <c:pt idx="272">
                  <c:v>1892.72</c:v>
                </c:pt>
                <c:pt idx="273">
                  <c:v>1876.71</c:v>
                </c:pt>
                <c:pt idx="274">
                  <c:v>1783.98</c:v>
                </c:pt>
                <c:pt idx="275">
                  <c:v>1818.61</c:v>
                </c:pt>
                <c:pt idx="276">
                  <c:v>1709.06</c:v>
                </c:pt>
                <c:pt idx="277">
                  <c:v>1570.99</c:v>
                </c:pt>
                <c:pt idx="278">
                  <c:v>1546.6699999999998</c:v>
                </c:pt>
                <c:pt idx="279">
                  <c:v>1472.1299999999999</c:v>
                </c:pt>
                <c:pt idx="280">
                  <c:v>1374.31</c:v>
                </c:pt>
                <c:pt idx="281">
                  <c:v>1328.6299999999999</c:v>
                </c:pt>
                <c:pt idx="282">
                  <c:v>1334.01</c:v>
                </c:pt>
                <c:pt idx="283">
                  <c:v>1347.45</c:v>
                </c:pt>
                <c:pt idx="284">
                  <c:v>1335.46</c:v>
                </c:pt>
                <c:pt idx="285">
                  <c:v>1315.41</c:v>
                </c:pt>
                <c:pt idx="286">
                  <c:v>1258.06</c:v>
                </c:pt>
                <c:pt idx="287">
                  <c:v>1266.78</c:v>
                </c:pt>
                <c:pt idx="288">
                  <c:v>1284.01</c:v>
                </c:pt>
                <c:pt idx="289">
                  <c:v>1286.1099999999999</c:v>
                </c:pt>
                <c:pt idx="290">
                  <c:v>1211.57</c:v>
                </c:pt>
                <c:pt idx="291">
                  <c:v>1188.94</c:v>
                </c:pt>
                <c:pt idx="292">
                  <c:v>1207.3799999999999</c:v>
                </c:pt>
                <c:pt idx="293">
                  <c:v>1206.71</c:v>
                </c:pt>
                <c:pt idx="294">
                  <c:v>1222.3899999999999</c:v>
                </c:pt>
                <c:pt idx="295">
                  <c:v>1115.28</c:v>
                </c:pt>
                <c:pt idx="296">
                  <c:v>1132.4000000000001</c:v>
                </c:pt>
                <c:pt idx="297">
                  <c:v>1106.25</c:v>
                </c:pt>
                <c:pt idx="298">
                  <c:v>1170.75</c:v>
                </c:pt>
                <c:pt idx="299">
                  <c:v>1164.8899999999999</c:v>
                </c:pt>
                <c:pt idx="300">
                  <c:v>1154.6299999999999</c:v>
                </c:pt>
                <c:pt idx="301">
                  <c:v>1220.58</c:v>
                </c:pt>
                <c:pt idx="302">
                  <c:v>1258.6399999999999</c:v>
                </c:pt>
                <c:pt idx="303">
                  <c:v>1276.02</c:v>
                </c:pt>
                <c:pt idx="304">
                  <c:v>1225.2</c:v>
                </c:pt>
                <c:pt idx="305">
                  <c:v>1233.1299999999999</c:v>
                </c:pt>
                <c:pt idx="306">
                  <c:v>1216.1599999999999</c:v>
                </c:pt>
                <c:pt idx="307">
                  <c:v>1199.22</c:v>
                </c:pt>
                <c:pt idx="308">
                  <c:v>1221.96</c:v>
                </c:pt>
                <c:pt idx="309">
                  <c:v>1199.98</c:v>
                </c:pt>
                <c:pt idx="310">
                  <c:v>1225.43</c:v>
                </c:pt>
                <c:pt idx="311">
                  <c:v>1130.03</c:v>
                </c:pt>
                <c:pt idx="312">
                  <c:v>1112.1599999999999</c:v>
                </c:pt>
                <c:pt idx="313">
                  <c:v>1075.7</c:v>
                </c:pt>
                <c:pt idx="314">
                  <c:v>1046.54</c:v>
                </c:pt>
                <c:pt idx="315">
                  <c:v>1039.28</c:v>
                </c:pt>
                <c:pt idx="316">
                  <c:v>991.72</c:v>
                </c:pt>
                <c:pt idx="317">
                  <c:v>896.25</c:v>
                </c:pt>
                <c:pt idx="318">
                  <c:v>901.31</c:v>
                </c:pt>
                <c:pt idx="319">
                  <c:v>808.6</c:v>
                </c:pt>
                <c:pt idx="320">
                  <c:v>811.93</c:v>
                </c:pt>
                <c:pt idx="321">
                  <c:v>819.54</c:v>
                </c:pt>
                <c:pt idx="322">
                  <c:v>848.35999999999797</c:v>
                </c:pt>
                <c:pt idx="323">
                  <c:v>822.77000000000055</c:v>
                </c:pt>
                <c:pt idx="324">
                  <c:v>824.39</c:v>
                </c:pt>
                <c:pt idx="325">
                  <c:v>866.33999999999946</c:v>
                </c:pt>
                <c:pt idx="326">
                  <c:v>875</c:v>
                </c:pt>
                <c:pt idx="327">
                  <c:v>888.98</c:v>
                </c:pt>
                <c:pt idx="328">
                  <c:v>855.97</c:v>
                </c:pt>
                <c:pt idx="329">
                  <c:v>849.98</c:v>
                </c:pt>
                <c:pt idx="330">
                  <c:v>881.47</c:v>
                </c:pt>
                <c:pt idx="331">
                  <c:v>952.33999999999946</c:v>
                </c:pt>
                <c:pt idx="332">
                  <c:v>976.88</c:v>
                </c:pt>
                <c:pt idx="333">
                  <c:v>991.75</c:v>
                </c:pt>
                <c:pt idx="334">
                  <c:v>997.75</c:v>
                </c:pt>
                <c:pt idx="335">
                  <c:v>1003.87</c:v>
                </c:pt>
                <c:pt idx="336">
                  <c:v>974.58</c:v>
                </c:pt>
                <c:pt idx="337">
                  <c:v>947.1</c:v>
                </c:pt>
                <c:pt idx="338">
                  <c:v>963.99</c:v>
                </c:pt>
                <c:pt idx="339">
                  <c:v>991.13</c:v>
                </c:pt>
                <c:pt idx="340">
                  <c:v>924.49</c:v>
                </c:pt>
                <c:pt idx="341">
                  <c:v>932.42</c:v>
                </c:pt>
                <c:pt idx="342">
                  <c:v>932.59</c:v>
                </c:pt>
                <c:pt idx="343">
                  <c:v>935.31999999999948</c:v>
                </c:pt>
                <c:pt idx="344">
                  <c:v>867.92</c:v>
                </c:pt>
                <c:pt idx="345">
                  <c:v>850.84999999999798</c:v>
                </c:pt>
                <c:pt idx="346">
                  <c:v>817.06</c:v>
                </c:pt>
                <c:pt idx="347">
                  <c:v>785.75</c:v>
                </c:pt>
                <c:pt idx="348">
                  <c:v>863.14</c:v>
                </c:pt>
                <c:pt idx="349">
                  <c:v>875.84999999999798</c:v>
                </c:pt>
                <c:pt idx="350">
                  <c:v>838.74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9807288"/>
        <c:axId val="219808072"/>
      </c:lineChart>
      <c:lineChart>
        <c:grouping val="standard"/>
        <c:varyColors val="0"/>
        <c:ser>
          <c:idx val="0"/>
          <c:order val="1"/>
          <c:tx>
            <c:v>NASDAQ (right axis)</c:v>
          </c:tx>
          <c:spPr>
            <a:ln w="38100">
              <a:solidFill>
                <a:srgbClr val="000000"/>
              </a:solidFill>
              <a:prstDash val="solid"/>
            </a:ln>
          </c:spPr>
          <c:marker>
            <c:symbol val="none"/>
          </c:marker>
          <c:val>
            <c:numRef>
              <c:f>burza!$C$202:$C$552</c:f>
              <c:numCache>
                <c:formatCode>General</c:formatCode>
                <c:ptCount val="351"/>
                <c:pt idx="0">
                  <c:v>1356.1299999999999</c:v>
                </c:pt>
                <c:pt idx="1">
                  <c:v>1460.85</c:v>
                </c:pt>
                <c:pt idx="2">
                  <c:v>1578.87</c:v>
                </c:pt>
                <c:pt idx="3">
                  <c:v>1496.09</c:v>
                </c:pt>
                <c:pt idx="4">
                  <c:v>1718.8899999999999</c:v>
                </c:pt>
                <c:pt idx="5">
                  <c:v>2075.1</c:v>
                </c:pt>
                <c:pt idx="6">
                  <c:v>2402.11</c:v>
                </c:pt>
                <c:pt idx="7">
                  <c:v>2326.8300000000022</c:v>
                </c:pt>
                <c:pt idx="8">
                  <c:v>2274.2399999999998</c:v>
                </c:pt>
                <c:pt idx="9">
                  <c:v>2514.8200000000002</c:v>
                </c:pt>
                <c:pt idx="10">
                  <c:v>2416.4899999999998</c:v>
                </c:pt>
                <c:pt idx="11">
                  <c:v>2306.5100000000002</c:v>
                </c:pt>
                <c:pt idx="12">
                  <c:v>2271.2599999999998</c:v>
                </c:pt>
                <c:pt idx="13">
                  <c:v>2392.58</c:v>
                </c:pt>
                <c:pt idx="14">
                  <c:v>2653.9100000000012</c:v>
                </c:pt>
                <c:pt idx="15">
                  <c:v>2654.9100000000012</c:v>
                </c:pt>
                <c:pt idx="16">
                  <c:v>2835</c:v>
                </c:pt>
                <c:pt idx="17">
                  <c:v>2704.25</c:v>
                </c:pt>
                <c:pt idx="18">
                  <c:v>2596.38</c:v>
                </c:pt>
                <c:pt idx="19">
                  <c:v>2538.5</c:v>
                </c:pt>
                <c:pt idx="20">
                  <c:v>2617.3900000000012</c:v>
                </c:pt>
                <c:pt idx="21">
                  <c:v>2614.0100000000002</c:v>
                </c:pt>
                <c:pt idx="22">
                  <c:v>2529.9499999999998</c:v>
                </c:pt>
                <c:pt idx="23">
                  <c:v>2425.36</c:v>
                </c:pt>
                <c:pt idx="24">
                  <c:v>2377.1799999999998</c:v>
                </c:pt>
                <c:pt idx="25">
                  <c:v>2474.08</c:v>
                </c:pt>
                <c:pt idx="26">
                  <c:v>2429.7199999999998</c:v>
                </c:pt>
                <c:pt idx="27">
                  <c:v>2430.75</c:v>
                </c:pt>
                <c:pt idx="28">
                  <c:v>2373.4899999999998</c:v>
                </c:pt>
                <c:pt idx="29">
                  <c:v>2257</c:v>
                </c:pt>
                <c:pt idx="30">
                  <c:v>2194.56</c:v>
                </c:pt>
                <c:pt idx="31">
                  <c:v>2080.34</c:v>
                </c:pt>
                <c:pt idx="32">
                  <c:v>2177.9100000000012</c:v>
                </c:pt>
                <c:pt idx="33">
                  <c:v>2179.8200000000002</c:v>
                </c:pt>
                <c:pt idx="34">
                  <c:v>2329.79</c:v>
                </c:pt>
                <c:pt idx="35">
                  <c:v>2352.2399999999998</c:v>
                </c:pt>
                <c:pt idx="36">
                  <c:v>2288.15</c:v>
                </c:pt>
                <c:pt idx="37">
                  <c:v>2294.11</c:v>
                </c:pt>
                <c:pt idx="38">
                  <c:v>2216.5300000000002</c:v>
                </c:pt>
                <c:pt idx="39">
                  <c:v>2244.8500000000022</c:v>
                </c:pt>
                <c:pt idx="40">
                  <c:v>2109.8900000000012</c:v>
                </c:pt>
                <c:pt idx="41">
                  <c:v>2152.6999999999998</c:v>
                </c:pt>
                <c:pt idx="42">
                  <c:v>2150.0300000000002</c:v>
                </c:pt>
                <c:pt idx="43">
                  <c:v>2191.4899999999998</c:v>
                </c:pt>
                <c:pt idx="44">
                  <c:v>2060.9699999999998</c:v>
                </c:pt>
                <c:pt idx="45">
                  <c:v>2067.23</c:v>
                </c:pt>
                <c:pt idx="46">
                  <c:v>1923.23</c:v>
                </c:pt>
                <c:pt idx="47">
                  <c:v>2009.09</c:v>
                </c:pt>
                <c:pt idx="48">
                  <c:v>2057.4699999999998</c:v>
                </c:pt>
                <c:pt idx="49">
                  <c:v>2063.27</c:v>
                </c:pt>
                <c:pt idx="50">
                  <c:v>2184.75</c:v>
                </c:pt>
                <c:pt idx="51">
                  <c:v>2104.58</c:v>
                </c:pt>
                <c:pt idx="52">
                  <c:v>1975.48</c:v>
                </c:pt>
                <c:pt idx="53">
                  <c:v>1909.59</c:v>
                </c:pt>
                <c:pt idx="54">
                  <c:v>1833.37</c:v>
                </c:pt>
                <c:pt idx="55">
                  <c:v>1874.93</c:v>
                </c:pt>
                <c:pt idx="56">
                  <c:v>2045.53</c:v>
                </c:pt>
                <c:pt idx="57">
                  <c:v>1978.52</c:v>
                </c:pt>
                <c:pt idx="58">
                  <c:v>1928.72</c:v>
                </c:pt>
                <c:pt idx="59">
                  <c:v>1996.45</c:v>
                </c:pt>
                <c:pt idx="60">
                  <c:v>2036.92</c:v>
                </c:pt>
                <c:pt idx="61">
                  <c:v>2072.13</c:v>
                </c:pt>
                <c:pt idx="62">
                  <c:v>2011.08</c:v>
                </c:pt>
                <c:pt idx="63">
                  <c:v>1972.97</c:v>
                </c:pt>
                <c:pt idx="64">
                  <c:v>1941.31</c:v>
                </c:pt>
                <c:pt idx="65">
                  <c:v>1797.07</c:v>
                </c:pt>
                <c:pt idx="66">
                  <c:v>1817.92</c:v>
                </c:pt>
                <c:pt idx="67">
                  <c:v>1731.6299999999999</c:v>
                </c:pt>
                <c:pt idx="68">
                  <c:v>1617.3</c:v>
                </c:pt>
                <c:pt idx="69">
                  <c:v>1612.1</c:v>
                </c:pt>
                <c:pt idx="70">
                  <c:v>1463</c:v>
                </c:pt>
                <c:pt idx="71">
                  <c:v>1347.54</c:v>
                </c:pt>
                <c:pt idx="72">
                  <c:v>1344.21</c:v>
                </c:pt>
                <c:pt idx="73">
                  <c:v>1324.74</c:v>
                </c:pt>
                <c:pt idx="74">
                  <c:v>1346.93</c:v>
                </c:pt>
                <c:pt idx="75">
                  <c:v>1507.94</c:v>
                </c:pt>
                <c:pt idx="76">
                  <c:v>1320.95</c:v>
                </c:pt>
                <c:pt idx="77">
                  <c:v>1180.26</c:v>
                </c:pt>
                <c:pt idx="78">
                  <c:v>1302.6699999999998</c:v>
                </c:pt>
                <c:pt idx="79">
                  <c:v>1322.47</c:v>
                </c:pt>
                <c:pt idx="80">
                  <c:v>1457.04</c:v>
                </c:pt>
                <c:pt idx="81">
                  <c:v>1613.5</c:v>
                </c:pt>
                <c:pt idx="82">
                  <c:v>1683.76</c:v>
                </c:pt>
                <c:pt idx="83">
                  <c:v>1834.59</c:v>
                </c:pt>
                <c:pt idx="84">
                  <c:v>1745.49</c:v>
                </c:pt>
                <c:pt idx="85">
                  <c:v>1928.83</c:v>
                </c:pt>
                <c:pt idx="86">
                  <c:v>1965.1799999999998</c:v>
                </c:pt>
                <c:pt idx="87">
                  <c:v>1915.1299999999999</c:v>
                </c:pt>
                <c:pt idx="88">
                  <c:v>1705.52</c:v>
                </c:pt>
                <c:pt idx="89">
                  <c:v>1491.45</c:v>
                </c:pt>
                <c:pt idx="90">
                  <c:v>1802.29</c:v>
                </c:pt>
                <c:pt idx="91">
                  <c:v>2051.56</c:v>
                </c:pt>
                <c:pt idx="92">
                  <c:v>2156.7599999999998</c:v>
                </c:pt>
                <c:pt idx="93">
                  <c:v>2131.12</c:v>
                </c:pt>
                <c:pt idx="94">
                  <c:v>2116.2399999999998</c:v>
                </c:pt>
                <c:pt idx="95">
                  <c:v>1835.22</c:v>
                </c:pt>
                <c:pt idx="96">
                  <c:v>2126.3000000000002</c:v>
                </c:pt>
                <c:pt idx="97">
                  <c:v>2771.57</c:v>
                </c:pt>
                <c:pt idx="98">
                  <c:v>2474.16</c:v>
                </c:pt>
                <c:pt idx="99">
                  <c:v>2644.09</c:v>
                </c:pt>
                <c:pt idx="100">
                  <c:v>3316.51</c:v>
                </c:pt>
                <c:pt idx="101">
                  <c:v>3714.48</c:v>
                </c:pt>
                <c:pt idx="102">
                  <c:v>4252.1500000000024</c:v>
                </c:pt>
                <c:pt idx="103">
                  <c:v>3760.9500000000012</c:v>
                </c:pt>
                <c:pt idx="104">
                  <c:v>3950.59</c:v>
                </c:pt>
                <c:pt idx="105">
                  <c:v>3471.9500000000012</c:v>
                </c:pt>
                <c:pt idx="106">
                  <c:v>3930.18</c:v>
                </c:pt>
                <c:pt idx="107">
                  <c:v>4494.8900000000003</c:v>
                </c:pt>
                <c:pt idx="108">
                  <c:v>4732.8200000000024</c:v>
                </c:pt>
                <c:pt idx="109">
                  <c:v>3961.07</c:v>
                </c:pt>
                <c:pt idx="110">
                  <c:v>4186.1900000000014</c:v>
                </c:pt>
                <c:pt idx="111">
                  <c:v>3341.1</c:v>
                </c:pt>
                <c:pt idx="112">
                  <c:v>2970.9300000000012</c:v>
                </c:pt>
                <c:pt idx="113">
                  <c:v>2729.04</c:v>
                </c:pt>
                <c:pt idx="114">
                  <c:v>2752.3300000000022</c:v>
                </c:pt>
                <c:pt idx="115">
                  <c:v>2638.3100000000022</c:v>
                </c:pt>
                <c:pt idx="116">
                  <c:v>2692.96</c:v>
                </c:pt>
                <c:pt idx="117">
                  <c:v>2467.5100000000002</c:v>
                </c:pt>
                <c:pt idx="118">
                  <c:v>2546.3300000000022</c:v>
                </c:pt>
                <c:pt idx="119">
                  <c:v>2493.0700000000002</c:v>
                </c:pt>
                <c:pt idx="120">
                  <c:v>2286.8300000000022</c:v>
                </c:pt>
                <c:pt idx="121">
                  <c:v>2522.38</c:v>
                </c:pt>
                <c:pt idx="122">
                  <c:v>2207.54</c:v>
                </c:pt>
                <c:pt idx="123">
                  <c:v>1928.51</c:v>
                </c:pt>
                <c:pt idx="124">
                  <c:v>1783.71</c:v>
                </c:pt>
                <c:pt idx="125">
                  <c:v>1663.3</c:v>
                </c:pt>
                <c:pt idx="126">
                  <c:v>1509.01</c:v>
                </c:pt>
                <c:pt idx="127">
                  <c:v>1869.72</c:v>
                </c:pt>
                <c:pt idx="128">
                  <c:v>1904.24</c:v>
                </c:pt>
                <c:pt idx="129">
                  <c:v>1770.37</c:v>
                </c:pt>
                <c:pt idx="130">
                  <c:v>1871.81</c:v>
                </c:pt>
                <c:pt idx="131">
                  <c:v>1838.1499999999999</c:v>
                </c:pt>
                <c:pt idx="132">
                  <c:v>1778.72</c:v>
                </c:pt>
                <c:pt idx="133">
                  <c:v>1640.06</c:v>
                </c:pt>
                <c:pt idx="134">
                  <c:v>1574.1</c:v>
                </c:pt>
                <c:pt idx="135">
                  <c:v>1608.56</c:v>
                </c:pt>
                <c:pt idx="136">
                  <c:v>1609.62</c:v>
                </c:pt>
                <c:pt idx="137">
                  <c:v>1690.79</c:v>
                </c:pt>
                <c:pt idx="138">
                  <c:v>1595.07</c:v>
                </c:pt>
                <c:pt idx="139">
                  <c:v>1594.6699999999998</c:v>
                </c:pt>
                <c:pt idx="140">
                  <c:v>1442.6499999999999</c:v>
                </c:pt>
                <c:pt idx="141">
                  <c:v>1407.07</c:v>
                </c:pt>
                <c:pt idx="142">
                  <c:v>1263.93</c:v>
                </c:pt>
                <c:pt idx="143">
                  <c:v>1211.28</c:v>
                </c:pt>
                <c:pt idx="144">
                  <c:v>1306.21</c:v>
                </c:pt>
                <c:pt idx="145">
                  <c:v>1383.97</c:v>
                </c:pt>
                <c:pt idx="146">
                  <c:v>1292.6499999999999</c:v>
                </c:pt>
                <c:pt idx="147">
                  <c:v>1294.78</c:v>
                </c:pt>
                <c:pt idx="148">
                  <c:v>1223.72</c:v>
                </c:pt>
                <c:pt idx="149">
                  <c:v>1200</c:v>
                </c:pt>
                <c:pt idx="150">
                  <c:v>1133.3</c:v>
                </c:pt>
                <c:pt idx="151">
                  <c:v>1081.3399999999999</c:v>
                </c:pt>
                <c:pt idx="152">
                  <c:v>1185.6399999999999</c:v>
                </c:pt>
                <c:pt idx="153">
                  <c:v>1242.54</c:v>
                </c:pt>
                <c:pt idx="154">
                  <c:v>1190.48</c:v>
                </c:pt>
                <c:pt idx="155">
                  <c:v>1105.77</c:v>
                </c:pt>
                <c:pt idx="156">
                  <c:v>1098.94</c:v>
                </c:pt>
                <c:pt idx="157">
                  <c:v>1058.26</c:v>
                </c:pt>
                <c:pt idx="158">
                  <c:v>1052.83</c:v>
                </c:pt>
                <c:pt idx="159">
                  <c:v>1060.6599999999999</c:v>
                </c:pt>
                <c:pt idx="160">
                  <c:v>1037.3</c:v>
                </c:pt>
                <c:pt idx="161">
                  <c:v>1041.3899999999999</c:v>
                </c:pt>
                <c:pt idx="162">
                  <c:v>1019.42</c:v>
                </c:pt>
                <c:pt idx="163">
                  <c:v>1001.57</c:v>
                </c:pt>
                <c:pt idx="164">
                  <c:v>933.99</c:v>
                </c:pt>
                <c:pt idx="165">
                  <c:v>865.67000000000053</c:v>
                </c:pt>
                <c:pt idx="166">
                  <c:v>844.72</c:v>
                </c:pt>
                <c:pt idx="167">
                  <c:v>816.06</c:v>
                </c:pt>
                <c:pt idx="168">
                  <c:v>794.32999999999947</c:v>
                </c:pt>
                <c:pt idx="169">
                  <c:v>756.68000000000052</c:v>
                </c:pt>
                <c:pt idx="170">
                  <c:v>751.31</c:v>
                </c:pt>
                <c:pt idx="171">
                  <c:v>748.82999999999947</c:v>
                </c:pt>
                <c:pt idx="172">
                  <c:v>776.25</c:v>
                </c:pt>
                <c:pt idx="173">
                  <c:v>764.47</c:v>
                </c:pt>
                <c:pt idx="174">
                  <c:v>763</c:v>
                </c:pt>
                <c:pt idx="175">
                  <c:v>722.83999999999946</c:v>
                </c:pt>
                <c:pt idx="176">
                  <c:v>706.29000000000053</c:v>
                </c:pt>
                <c:pt idx="177">
                  <c:v>733.18000000000052</c:v>
                </c:pt>
                <c:pt idx="178">
                  <c:v>733.97</c:v>
                </c:pt>
                <c:pt idx="179">
                  <c:v>723.06</c:v>
                </c:pt>
                <c:pt idx="180">
                  <c:v>792.1</c:v>
                </c:pt>
                <c:pt idx="181">
                  <c:v>798.42</c:v>
                </c:pt>
                <c:pt idx="182">
                  <c:v>774.11</c:v>
                </c:pt>
                <c:pt idx="183">
                  <c:v>759.9</c:v>
                </c:pt>
                <c:pt idx="184">
                  <c:v>780.37</c:v>
                </c:pt>
                <c:pt idx="185">
                  <c:v>761.62</c:v>
                </c:pt>
                <c:pt idx="186">
                  <c:v>743.65</c:v>
                </c:pt>
                <c:pt idx="187">
                  <c:v>706.38</c:v>
                </c:pt>
                <c:pt idx="188">
                  <c:v>702.01</c:v>
                </c:pt>
                <c:pt idx="189">
                  <c:v>700.95999999999947</c:v>
                </c:pt>
                <c:pt idx="190">
                  <c:v>662.75</c:v>
                </c:pt>
                <c:pt idx="191">
                  <c:v>690.81999999999948</c:v>
                </c:pt>
                <c:pt idx="192">
                  <c:v>670.88</c:v>
                </c:pt>
                <c:pt idx="193">
                  <c:v>697.98</c:v>
                </c:pt>
                <c:pt idx="194">
                  <c:v>675.31</c:v>
                </c:pt>
                <c:pt idx="195">
                  <c:v>650.58000000000004</c:v>
                </c:pt>
                <c:pt idx="196">
                  <c:v>603.76</c:v>
                </c:pt>
                <c:pt idx="197">
                  <c:v>581.08000000000004</c:v>
                </c:pt>
                <c:pt idx="198">
                  <c:v>562.51</c:v>
                </c:pt>
                <c:pt idx="199">
                  <c:v>579.62</c:v>
                </c:pt>
                <c:pt idx="200">
                  <c:v>563.73</c:v>
                </c:pt>
                <c:pt idx="201">
                  <c:v>583.66999999999996</c:v>
                </c:pt>
                <c:pt idx="202">
                  <c:v>579.73</c:v>
                </c:pt>
                <c:pt idx="203">
                  <c:v>598.62</c:v>
                </c:pt>
                <c:pt idx="204">
                  <c:v>634.04</c:v>
                </c:pt>
                <c:pt idx="205">
                  <c:v>620.57000000000005</c:v>
                </c:pt>
                <c:pt idx="206">
                  <c:v>580.04</c:v>
                </c:pt>
                <c:pt idx="207">
                  <c:v>519.48</c:v>
                </c:pt>
                <c:pt idx="208">
                  <c:v>542.16999999999996</c:v>
                </c:pt>
                <c:pt idx="209">
                  <c:v>527.14</c:v>
                </c:pt>
                <c:pt idx="210">
                  <c:v>526.29999999999995</c:v>
                </c:pt>
                <c:pt idx="211">
                  <c:v>502.27</c:v>
                </c:pt>
                <c:pt idx="212">
                  <c:v>478.06</c:v>
                </c:pt>
                <c:pt idx="213">
                  <c:v>505.84000000000032</c:v>
                </c:pt>
                <c:pt idx="214">
                  <c:v>481.94</c:v>
                </c:pt>
                <c:pt idx="215">
                  <c:v>480.18</c:v>
                </c:pt>
                <c:pt idx="216">
                  <c:v>450.6</c:v>
                </c:pt>
                <c:pt idx="217">
                  <c:v>415.1</c:v>
                </c:pt>
                <c:pt idx="218">
                  <c:v>373</c:v>
                </c:pt>
                <c:pt idx="219">
                  <c:v>361.1</c:v>
                </c:pt>
                <c:pt idx="220">
                  <c:v>328.6</c:v>
                </c:pt>
                <c:pt idx="221">
                  <c:v>349</c:v>
                </c:pt>
                <c:pt idx="222">
                  <c:v>379</c:v>
                </c:pt>
                <c:pt idx="223">
                  <c:v>437.7</c:v>
                </c:pt>
                <c:pt idx="224">
                  <c:v>461.6</c:v>
                </c:pt>
                <c:pt idx="225">
                  <c:v>459.5</c:v>
                </c:pt>
                <c:pt idx="226">
                  <c:v>422</c:v>
                </c:pt>
                <c:pt idx="227">
                  <c:v>431.6</c:v>
                </c:pt>
                <c:pt idx="228">
                  <c:v>425.3</c:v>
                </c:pt>
                <c:pt idx="229">
                  <c:v>416.8</c:v>
                </c:pt>
                <c:pt idx="230">
                  <c:v>452.9</c:v>
                </c:pt>
                <c:pt idx="231">
                  <c:v>456.6</c:v>
                </c:pt>
                <c:pt idx="232">
                  <c:v>456.2</c:v>
                </c:pt>
                <c:pt idx="233">
                  <c:v>472.8</c:v>
                </c:pt>
                <c:pt idx="234">
                  <c:v>469.9</c:v>
                </c:pt>
                <c:pt idx="235">
                  <c:v>455.2</c:v>
                </c:pt>
                <c:pt idx="236">
                  <c:v>434.5</c:v>
                </c:pt>
                <c:pt idx="237">
                  <c:v>446.8</c:v>
                </c:pt>
                <c:pt idx="238">
                  <c:v>425.9</c:v>
                </c:pt>
                <c:pt idx="239">
                  <c:v>407</c:v>
                </c:pt>
                <c:pt idx="240">
                  <c:v>401</c:v>
                </c:pt>
                <c:pt idx="241">
                  <c:v>401.8</c:v>
                </c:pt>
                <c:pt idx="242">
                  <c:v>378.9</c:v>
                </c:pt>
                <c:pt idx="243">
                  <c:v>372.1</c:v>
                </c:pt>
                <c:pt idx="244">
                  <c:v>382.7</c:v>
                </c:pt>
                <c:pt idx="245">
                  <c:v>384.7</c:v>
                </c:pt>
                <c:pt idx="246">
                  <c:v>374.2</c:v>
                </c:pt>
                <c:pt idx="247">
                  <c:v>387.6</c:v>
                </c:pt>
                <c:pt idx="248">
                  <c:v>394.2</c:v>
                </c:pt>
                <c:pt idx="249">
                  <c:v>372.7</c:v>
                </c:pt>
                <c:pt idx="250">
                  <c:v>379</c:v>
                </c:pt>
                <c:pt idx="251">
                  <c:v>373.7</c:v>
                </c:pt>
                <c:pt idx="252">
                  <c:v>367.4</c:v>
                </c:pt>
                <c:pt idx="253">
                  <c:v>346.2</c:v>
                </c:pt>
                <c:pt idx="254">
                  <c:v>335.1</c:v>
                </c:pt>
                <c:pt idx="255">
                  <c:v>306.39999999999969</c:v>
                </c:pt>
                <c:pt idx="256">
                  <c:v>325.39999999999969</c:v>
                </c:pt>
                <c:pt idx="257">
                  <c:v>446.2</c:v>
                </c:pt>
                <c:pt idx="258">
                  <c:v>455.5</c:v>
                </c:pt>
                <c:pt idx="259">
                  <c:v>433.3</c:v>
                </c:pt>
                <c:pt idx="260">
                  <c:v>424.5</c:v>
                </c:pt>
                <c:pt idx="261">
                  <c:v>415.5</c:v>
                </c:pt>
                <c:pt idx="262">
                  <c:v>418.6</c:v>
                </c:pt>
                <c:pt idx="263">
                  <c:v>426.3</c:v>
                </c:pt>
                <c:pt idx="264">
                  <c:v>425</c:v>
                </c:pt>
                <c:pt idx="265">
                  <c:v>393.8</c:v>
                </c:pt>
                <c:pt idx="266">
                  <c:v>351.3</c:v>
                </c:pt>
                <c:pt idx="267">
                  <c:v>357.4</c:v>
                </c:pt>
                <c:pt idx="268">
                  <c:v>361</c:v>
                </c:pt>
                <c:pt idx="269">
                  <c:v>352.5</c:v>
                </c:pt>
                <c:pt idx="270">
                  <c:v>382.8</c:v>
                </c:pt>
                <c:pt idx="271">
                  <c:v>372.5</c:v>
                </c:pt>
                <c:pt idx="272">
                  <c:v>407</c:v>
                </c:pt>
                <c:pt idx="273">
                  <c:v>400.7</c:v>
                </c:pt>
                <c:pt idx="274">
                  <c:v>383.2</c:v>
                </c:pt>
                <c:pt idx="275">
                  <c:v>375.8</c:v>
                </c:pt>
                <c:pt idx="276">
                  <c:v>360</c:v>
                </c:pt>
                <c:pt idx="277">
                  <c:v>336.1</c:v>
                </c:pt>
                <c:pt idx="278">
                  <c:v>325</c:v>
                </c:pt>
                <c:pt idx="279">
                  <c:v>313.89999999999969</c:v>
                </c:pt>
                <c:pt idx="280">
                  <c:v>293</c:v>
                </c:pt>
                <c:pt idx="281">
                  <c:v>280.60000000000002</c:v>
                </c:pt>
                <c:pt idx="282">
                  <c:v>297.3</c:v>
                </c:pt>
                <c:pt idx="283">
                  <c:v>302.60000000000002</c:v>
                </c:pt>
                <c:pt idx="284">
                  <c:v>295.89999999999969</c:v>
                </c:pt>
                <c:pt idx="285">
                  <c:v>291.39999999999969</c:v>
                </c:pt>
                <c:pt idx="286">
                  <c:v>280.5</c:v>
                </c:pt>
                <c:pt idx="287">
                  <c:v>279.5</c:v>
                </c:pt>
                <c:pt idx="288">
                  <c:v>285.10000000000002</c:v>
                </c:pt>
                <c:pt idx="289">
                  <c:v>277.89999999999969</c:v>
                </c:pt>
                <c:pt idx="290">
                  <c:v>247.1</c:v>
                </c:pt>
                <c:pt idx="291">
                  <c:v>241.9</c:v>
                </c:pt>
                <c:pt idx="292">
                  <c:v>247.1</c:v>
                </c:pt>
                <c:pt idx="293">
                  <c:v>247.86</c:v>
                </c:pt>
                <c:pt idx="294">
                  <c:v>251.39000000000001</c:v>
                </c:pt>
                <c:pt idx="295">
                  <c:v>233.35000000000056</c:v>
                </c:pt>
                <c:pt idx="296">
                  <c:v>237.91</c:v>
                </c:pt>
                <c:pt idx="297">
                  <c:v>235.9</c:v>
                </c:pt>
                <c:pt idx="298">
                  <c:v>250.26</c:v>
                </c:pt>
                <c:pt idx="299">
                  <c:v>249.8</c:v>
                </c:pt>
                <c:pt idx="300">
                  <c:v>253.5</c:v>
                </c:pt>
                <c:pt idx="301">
                  <c:v>266.42999999999893</c:v>
                </c:pt>
                <c:pt idx="302">
                  <c:v>277.63</c:v>
                </c:pt>
                <c:pt idx="303">
                  <c:v>286.07</c:v>
                </c:pt>
                <c:pt idx="304">
                  <c:v>273.04000000000002</c:v>
                </c:pt>
                <c:pt idx="305">
                  <c:v>294.64000000000038</c:v>
                </c:pt>
                <c:pt idx="306">
                  <c:v>294.55</c:v>
                </c:pt>
                <c:pt idx="307">
                  <c:v>302.08</c:v>
                </c:pt>
                <c:pt idx="308">
                  <c:v>321.58</c:v>
                </c:pt>
                <c:pt idx="309">
                  <c:v>307.95</c:v>
                </c:pt>
                <c:pt idx="310">
                  <c:v>290.54000000000002</c:v>
                </c:pt>
                <c:pt idx="311">
                  <c:v>268.72999999999894</c:v>
                </c:pt>
                <c:pt idx="312">
                  <c:v>261.82</c:v>
                </c:pt>
                <c:pt idx="313">
                  <c:v>248.15</c:v>
                </c:pt>
                <c:pt idx="314">
                  <c:v>230.59</c:v>
                </c:pt>
                <c:pt idx="315">
                  <c:v>235.59</c:v>
                </c:pt>
                <c:pt idx="316">
                  <c:v>214.52</c:v>
                </c:pt>
                <c:pt idx="317">
                  <c:v>188.7</c:v>
                </c:pt>
                <c:pt idx="318">
                  <c:v>177.3</c:v>
                </c:pt>
                <c:pt idx="319">
                  <c:v>168.37</c:v>
                </c:pt>
                <c:pt idx="320">
                  <c:v>170.6</c:v>
                </c:pt>
                <c:pt idx="321">
                  <c:v>177.36</c:v>
                </c:pt>
                <c:pt idx="322">
                  <c:v>184.97</c:v>
                </c:pt>
                <c:pt idx="323">
                  <c:v>177.31</c:v>
                </c:pt>
                <c:pt idx="324">
                  <c:v>180.13</c:v>
                </c:pt>
                <c:pt idx="325">
                  <c:v>186.82000000000056</c:v>
                </c:pt>
                <c:pt idx="326">
                  <c:v>195.53</c:v>
                </c:pt>
                <c:pt idx="327">
                  <c:v>201.13</c:v>
                </c:pt>
                <c:pt idx="328">
                  <c:v>197.25</c:v>
                </c:pt>
                <c:pt idx="329">
                  <c:v>181.09</c:v>
                </c:pt>
                <c:pt idx="330">
                  <c:v>195.17</c:v>
                </c:pt>
                <c:pt idx="331">
                  <c:v>210.4</c:v>
                </c:pt>
                <c:pt idx="332">
                  <c:v>214.63</c:v>
                </c:pt>
                <c:pt idx="333">
                  <c:v>223.02</c:v>
                </c:pt>
                <c:pt idx="334">
                  <c:v>216.68</c:v>
                </c:pt>
                <c:pt idx="335">
                  <c:v>211.34</c:v>
                </c:pt>
                <c:pt idx="336">
                  <c:v>199.06</c:v>
                </c:pt>
                <c:pt idx="337">
                  <c:v>193.09</c:v>
                </c:pt>
                <c:pt idx="338">
                  <c:v>203.55</c:v>
                </c:pt>
                <c:pt idx="339">
                  <c:v>204.91</c:v>
                </c:pt>
                <c:pt idx="340">
                  <c:v>193.15</c:v>
                </c:pt>
                <c:pt idx="341">
                  <c:v>189.62</c:v>
                </c:pt>
                <c:pt idx="342">
                  <c:v>182.34</c:v>
                </c:pt>
                <c:pt idx="343">
                  <c:v>172.49</c:v>
                </c:pt>
                <c:pt idx="344">
                  <c:v>158.16999999999999</c:v>
                </c:pt>
                <c:pt idx="345">
                  <c:v>150.16999999999999</c:v>
                </c:pt>
                <c:pt idx="346">
                  <c:v>139.68</c:v>
                </c:pt>
                <c:pt idx="347">
                  <c:v>133.13999999999999</c:v>
                </c:pt>
                <c:pt idx="348">
                  <c:v>156.87</c:v>
                </c:pt>
                <c:pt idx="349">
                  <c:v>162.30000000000001</c:v>
                </c:pt>
                <c:pt idx="350">
                  <c:v>148.16999999999999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9808464"/>
        <c:axId val="219808856"/>
      </c:lineChart>
      <c:catAx>
        <c:axId val="219807288"/>
        <c:scaling>
          <c:orientation val="maxMin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Book Antiqua"/>
                <a:ea typeface="Book Antiqua"/>
                <a:cs typeface="Book Antiqua"/>
              </a:defRPr>
            </a:pPr>
            <a:endParaRPr lang="sk-SK"/>
          </a:p>
        </c:txPr>
        <c:crossAx val="219808072"/>
        <c:crosses val="autoZero"/>
        <c:auto val="1"/>
        <c:lblAlgn val="ctr"/>
        <c:lblOffset val="100"/>
        <c:tickLblSkip val="12"/>
        <c:tickMarkSkip val="12"/>
        <c:noMultiLvlLbl val="0"/>
      </c:catAx>
      <c:valAx>
        <c:axId val="219808072"/>
        <c:scaling>
          <c:orientation val="minMax"/>
        </c:scaling>
        <c:delete val="0"/>
        <c:axPos val="r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#,##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Book Antiqua"/>
                <a:ea typeface="Book Antiqua"/>
                <a:cs typeface="Book Antiqua"/>
              </a:defRPr>
            </a:pPr>
            <a:endParaRPr lang="sk-SK"/>
          </a:p>
        </c:txPr>
        <c:crossAx val="219807288"/>
        <c:crosses val="autoZero"/>
        <c:crossBetween val="between"/>
      </c:valAx>
      <c:catAx>
        <c:axId val="219808464"/>
        <c:scaling>
          <c:orientation val="maxMin"/>
        </c:scaling>
        <c:delete val="1"/>
        <c:axPos val="b"/>
        <c:majorTickMark val="out"/>
        <c:minorTickMark val="none"/>
        <c:tickLblPos val="none"/>
        <c:crossAx val="219808856"/>
        <c:crosses val="autoZero"/>
        <c:auto val="1"/>
        <c:lblAlgn val="ctr"/>
        <c:lblOffset val="100"/>
        <c:noMultiLvlLbl val="0"/>
      </c:catAx>
      <c:valAx>
        <c:axId val="219808856"/>
        <c:scaling>
          <c:orientation val="minMax"/>
        </c:scaling>
        <c:delete val="0"/>
        <c:axPos val="l"/>
        <c:numFmt formatCode="#,##0" sourceLinked="0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Book Antiqua"/>
                <a:ea typeface="Book Antiqua"/>
                <a:cs typeface="Book Antiqua"/>
              </a:defRPr>
            </a:pPr>
            <a:endParaRPr lang="sk-SK"/>
          </a:p>
        </c:txPr>
        <c:crossAx val="219808464"/>
        <c:crosses val="max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27716535433070866"/>
          <c:y val="0.91389151356081011"/>
          <c:w val="0.43779527559055131"/>
          <c:h val="6.6666958296879505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25" b="0" i="0" u="none" strike="noStrike" baseline="0">
              <a:solidFill>
                <a:srgbClr val="000000"/>
              </a:solidFill>
              <a:latin typeface="Book Antiqua"/>
              <a:ea typeface="Book Antiqua"/>
              <a:cs typeface="Book Antiqua"/>
            </a:defRPr>
          </a:pPr>
          <a:endParaRPr lang="sk-SK"/>
        </a:p>
      </c:txPr>
    </c:legend>
    <c:plotVisOnly val="1"/>
    <c:dispBlanksAs val="gap"/>
    <c:showDLblsOverMax val="0"/>
  </c:chart>
  <c:spPr>
    <a:solidFill>
      <a:srgbClr val="A6CAF0"/>
    </a:solidFill>
    <a:ln w="3175">
      <a:solidFill>
        <a:srgbClr val="000000"/>
      </a:solidFill>
      <a:prstDash val="solid"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Book Antiqua"/>
          <a:ea typeface="Book Antiqua"/>
          <a:cs typeface="Book Antiqua"/>
        </a:defRPr>
      </a:pPr>
      <a:endParaRPr lang="sk-SK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fld id="{9D17839C-C73F-49AA-AE3F-8DE454E95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951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fld id="{C43A6F47-500F-4980-8984-FC3922E744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581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01764D9F-90AE-4754-9006-DE3E96260978}" type="slidenum">
              <a:rPr lang="cs-CZ" smtClean="0"/>
              <a:pPr defTabSz="912813"/>
              <a:t>2</a:t>
            </a:fld>
            <a:endParaRPr lang="cs-CZ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726975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6A704-42AE-4421-A96F-6FEF40E076C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010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621213-AEFC-4DFD-A0D7-8A233691046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2016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02E39E-46CB-403D-88CF-74A7BA4892F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032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761413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381000" y="2133600"/>
            <a:ext cx="8761413" cy="39624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8610A-5490-4AB0-8236-C225D1C029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9275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761413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381000" y="2133600"/>
            <a:ext cx="8761413" cy="39624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5610C-B307-4D31-B73C-045059D547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976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179EAE-8A36-4261-A29D-A59F46FA21A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403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128D8E-0A1F-4E24-BB98-5DC2BD62FC8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644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320298-5C8A-4598-98D0-897C76C1291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056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27E7A-B30F-4D13-BFEB-7A07EA7CBCC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9048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4F9C2F-A29C-4C36-97CA-586FBC7B030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8578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A29C03-C9A3-4B76-89EB-26014ADC6D6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064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39899B-E59A-4375-93BF-01861396307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6884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548805-B9CD-4362-95D8-A3A8D441901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4633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9FE9CA4-8ADB-4A2C-B472-FCC94BCE058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378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91880" y="2996952"/>
            <a:ext cx="2514600" cy="990600"/>
          </a:xfrm>
          <a:noFill/>
        </p:spPr>
        <p:txBody>
          <a:bodyPr>
            <a:normAutofit fontScale="90000"/>
          </a:bodyPr>
          <a:lstStyle/>
          <a:p>
            <a:pPr defTabSz="912813">
              <a:lnSpc>
                <a:spcPct val="120000"/>
              </a:lnSpc>
            </a:pPr>
            <a:r>
              <a:rPr lang="cs-CZ" sz="8000" dirty="0" smtClean="0">
                <a:solidFill>
                  <a:schemeClr val="bg2"/>
                </a:solidFill>
                <a:latin typeface="Times New Roman" pitchFamily="18" charset="0"/>
              </a:rPr>
              <a:t>USA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799" y="116632"/>
            <a:ext cx="8761413" cy="1143000"/>
          </a:xfrm>
          <a:noFill/>
        </p:spPr>
        <p:txBody>
          <a:bodyPr/>
          <a:lstStyle/>
          <a:p>
            <a:pPr defTabSz="912813"/>
            <a:r>
              <a:rPr lang="cs-CZ" dirty="0" err="1" smtClean="0"/>
              <a:t>Reasons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US </a:t>
            </a:r>
            <a:r>
              <a:rPr lang="cs-CZ" dirty="0" err="1" smtClean="0"/>
              <a:t>success</a:t>
            </a:r>
            <a:endParaRPr lang="cs-CZ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04798" y="1052736"/>
            <a:ext cx="8761413" cy="3810000"/>
          </a:xfrm>
          <a:noFill/>
        </p:spPr>
        <p:txBody>
          <a:bodyPr/>
          <a:lstStyle/>
          <a:p>
            <a:pPr defTabSz="912813">
              <a:lnSpc>
                <a:spcPct val="90000"/>
              </a:lnSpc>
            </a:pPr>
            <a:r>
              <a:rPr lang="en-US" b="1" dirty="0" smtClean="0"/>
              <a:t>population growth</a:t>
            </a:r>
          </a:p>
          <a:p>
            <a:pPr lvl="1" defTabSz="912813">
              <a:lnSpc>
                <a:spcPct val="90000"/>
              </a:lnSpc>
            </a:pPr>
            <a:r>
              <a:rPr lang="en-US" dirty="0" smtClean="0"/>
              <a:t>high birth rate+ immigration</a:t>
            </a:r>
          </a:p>
          <a:p>
            <a:pPr defTabSz="912813">
              <a:lnSpc>
                <a:spcPct val="90000"/>
              </a:lnSpc>
            </a:pPr>
            <a:r>
              <a:rPr lang="en-US" b="1" dirty="0" smtClean="0"/>
              <a:t>raw materials and natural resources </a:t>
            </a:r>
          </a:p>
          <a:p>
            <a:pPr defTabSz="912813">
              <a:lnSpc>
                <a:spcPct val="90000"/>
              </a:lnSpc>
            </a:pPr>
            <a:r>
              <a:rPr lang="en-US" dirty="0" smtClean="0"/>
              <a:t>size of the </a:t>
            </a:r>
            <a:r>
              <a:rPr lang="en-US" b="1" dirty="0" smtClean="0"/>
              <a:t>domestic market </a:t>
            </a:r>
          </a:p>
          <a:p>
            <a:pPr lvl="1" defTabSz="912813">
              <a:lnSpc>
                <a:spcPct val="90000"/>
              </a:lnSpc>
            </a:pPr>
            <a:r>
              <a:rPr lang="en-US" dirty="0" smtClean="0"/>
              <a:t>development of transportation infrastructure- roadways, canals and mainly railways</a:t>
            </a:r>
          </a:p>
          <a:p>
            <a:pPr lvl="2" defTabSz="912813">
              <a:lnSpc>
                <a:spcPct val="90000"/>
              </a:lnSpc>
              <a:buFontTx/>
              <a:buNone/>
            </a:pPr>
            <a:r>
              <a:rPr lang="en-US" dirty="0" smtClean="0">
                <a:cs typeface="Times New Roman" pitchFamily="18" charset="0"/>
                <a:sym typeface="Wingdings" pitchFamily="2" charset="2"/>
              </a:rPr>
              <a:t></a:t>
            </a:r>
            <a:r>
              <a:rPr lang="en-US" dirty="0" smtClean="0"/>
              <a:t> development of iron and steel industry  </a:t>
            </a:r>
          </a:p>
          <a:p>
            <a:pPr defTabSz="912813">
              <a:lnSpc>
                <a:spcPct val="90000"/>
              </a:lnSpc>
            </a:pPr>
            <a:r>
              <a:rPr lang="en-US" dirty="0" smtClean="0"/>
              <a:t>use of </a:t>
            </a:r>
            <a:r>
              <a:rPr lang="en-US" b="1" dirty="0" smtClean="0"/>
              <a:t>modern technologies </a:t>
            </a:r>
          </a:p>
          <a:p>
            <a:pPr lvl="1" defTabSz="912813">
              <a:lnSpc>
                <a:spcPct val="90000"/>
              </a:lnSpc>
            </a:pPr>
            <a:r>
              <a:rPr lang="en-US" dirty="0" smtClean="0"/>
              <a:t>fast implementation of machines </a:t>
            </a:r>
          </a:p>
          <a:p>
            <a:pPr marL="457200" lvl="1" indent="0" defTabSz="912813">
              <a:lnSpc>
                <a:spcPct val="90000"/>
              </a:lnSpc>
              <a:buNone/>
            </a:pPr>
            <a:r>
              <a:rPr lang="en-US" dirty="0" smtClean="0"/>
              <a:t>  (LF expensive</a:t>
            </a:r>
            <a:r>
              <a:rPr lang="cs-CZ" dirty="0" smtClean="0"/>
              <a:t>)			</a:t>
            </a:r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611560" y="5914708"/>
            <a:ext cx="2197100" cy="596900"/>
          </a:xfrm>
          <a:prstGeom prst="rightArrow">
            <a:avLst>
              <a:gd name="adj1" fmla="val 50000"/>
              <a:gd name="adj2" fmla="val 18406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2813"/>
            <a:endParaRPr lang="cs-CZ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347864" y="5735783"/>
            <a:ext cx="3180928" cy="95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defTabSz="912813"/>
            <a:r>
              <a:rPr lang="en-US" sz="2800" b="1" dirty="0" smtClean="0">
                <a:cs typeface="Times New Roman" pitchFamily="18" charset="0"/>
                <a:sym typeface="Wingdings" pitchFamily="2" charset="2"/>
              </a:rPr>
              <a:t></a:t>
            </a:r>
            <a:r>
              <a:rPr lang="sk-SK" sz="2800" b="1" dirty="0" smtClean="0"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smtClean="0">
                <a:cs typeface="Times New Roman" pitchFamily="18" charset="0"/>
                <a:sym typeface="Wingdings" pitchFamily="2" charset="2"/>
              </a:rPr>
              <a:t>specialization and productivity </a:t>
            </a:r>
            <a:endParaRPr lang="en-US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  <p:bldP spid="13316" grpId="0" animBg="1"/>
      <p:bldP spid="1331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defTabSz="912813"/>
            <a:r>
              <a:rPr lang="cs-CZ" smtClean="0">
                <a:latin typeface="Times New Roman" pitchFamily="18" charset="0"/>
              </a:rPr>
              <a:t>Length of railroads [km]</a:t>
            </a:r>
          </a:p>
        </p:txBody>
      </p:sp>
      <p:graphicFrame>
        <p:nvGraphicFramePr>
          <p:cNvPr id="24" name="Tabulk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053623"/>
              </p:ext>
            </p:extLst>
          </p:nvPr>
        </p:nvGraphicFramePr>
        <p:xfrm>
          <a:off x="539552" y="2420888"/>
          <a:ext cx="8030096" cy="2459815"/>
        </p:xfrm>
        <a:graphic>
          <a:graphicData uri="http://schemas.openxmlformats.org/drawingml/2006/table">
            <a:tbl>
              <a:tblPr/>
              <a:tblGrid>
                <a:gridCol w="3337181"/>
                <a:gridCol w="1564305"/>
                <a:gridCol w="1564305"/>
                <a:gridCol w="1564305"/>
              </a:tblGrid>
              <a:tr h="4151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 smtClean="0">
                          <a:latin typeface="Times New Roman"/>
                          <a:ea typeface="Calibri"/>
                          <a:cs typeface="Times New Roman"/>
                        </a:rPr>
                        <a:t>1840</a:t>
                      </a:r>
                      <a:endParaRPr lang="cs-CZ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 smtClean="0">
                          <a:latin typeface="Times New Roman"/>
                          <a:ea typeface="Calibri"/>
                          <a:cs typeface="Times New Roman"/>
                        </a:rPr>
                        <a:t>1870</a:t>
                      </a:r>
                      <a:endParaRPr lang="cs-CZ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 smtClean="0">
                          <a:latin typeface="Times New Roman"/>
                          <a:ea typeface="Calibri"/>
                          <a:cs typeface="Times New Roman"/>
                        </a:rPr>
                        <a:t>1914</a:t>
                      </a:r>
                      <a:endParaRPr lang="cs-CZ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6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Times New Roman"/>
                          <a:ea typeface="Calibri"/>
                          <a:cs typeface="Times New Roman"/>
                        </a:rPr>
                        <a:t>France</a:t>
                      </a: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sk-SK" sz="2800" dirty="0" smtClean="0">
                          <a:latin typeface="Times New Roman"/>
                          <a:ea typeface="Times New Roman"/>
                        </a:rPr>
                        <a:t>410</a:t>
                      </a:r>
                      <a:endParaRPr lang="cs-CZ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sk-SK" sz="2800" dirty="0" smtClean="0">
                          <a:latin typeface="Times New Roman"/>
                          <a:ea typeface="Times New Roman"/>
                        </a:rPr>
                        <a:t>15544</a:t>
                      </a:r>
                      <a:endParaRPr lang="cs-CZ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 dirty="0" smtClean="0"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sk-SK" sz="2800" dirty="0" smtClean="0">
                          <a:latin typeface="Times New Roman"/>
                          <a:ea typeface="Times New Roman"/>
                        </a:rPr>
                        <a:t>7400</a:t>
                      </a:r>
                      <a:endParaRPr lang="cs-CZ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786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latin typeface="Times New Roman"/>
                          <a:ea typeface="Calibri"/>
                          <a:cs typeface="Times New Roman"/>
                        </a:rPr>
                        <a:t>Germany</a:t>
                      </a: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sk-SK" sz="2800" dirty="0" smtClean="0">
                          <a:latin typeface="Times New Roman"/>
                          <a:ea typeface="Times New Roman"/>
                        </a:rPr>
                        <a:t>469</a:t>
                      </a:r>
                      <a:endParaRPr lang="cs-CZ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sk-SK" sz="2800" dirty="0" smtClean="0">
                          <a:latin typeface="Times New Roman"/>
                          <a:ea typeface="Times New Roman"/>
                        </a:rPr>
                        <a:t>18876</a:t>
                      </a:r>
                      <a:endParaRPr lang="cs-CZ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sk-SK" sz="2800" dirty="0" smtClean="0">
                          <a:latin typeface="Times New Roman"/>
                          <a:ea typeface="Times New Roman"/>
                        </a:rPr>
                        <a:t>61749</a:t>
                      </a:r>
                      <a:endParaRPr lang="cs-CZ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86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Times New Roman"/>
                          <a:ea typeface="Calibri"/>
                          <a:cs typeface="Times New Roman"/>
                        </a:rPr>
                        <a:t>GB</a:t>
                      </a: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Times New Roman"/>
                          <a:ea typeface="Calibri"/>
                          <a:cs typeface="Times New Roman"/>
                        </a:rPr>
                        <a:t>2390</a:t>
                      </a: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Times New Roman"/>
                          <a:ea typeface="Calibri"/>
                          <a:cs typeface="Times New Roman"/>
                        </a:rPr>
                        <a:t>21558</a:t>
                      </a: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latin typeface="Times New Roman"/>
                          <a:ea typeface="Calibri"/>
                          <a:cs typeface="Times New Roman"/>
                        </a:rPr>
                        <a:t>32623</a:t>
                      </a: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72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latin typeface="Times New Roman"/>
                          <a:ea typeface="Calibri"/>
                          <a:cs typeface="Times New Roman"/>
                        </a:rPr>
                        <a:t>USA</a:t>
                      </a: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sk-SK" sz="2800" dirty="0" smtClean="0">
                          <a:latin typeface="Times New Roman"/>
                          <a:ea typeface="Times New Roman"/>
                        </a:rPr>
                        <a:t>4510</a:t>
                      </a:r>
                      <a:endParaRPr lang="cs-CZ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sk-SK" sz="2800" dirty="0" smtClean="0">
                          <a:latin typeface="Times New Roman"/>
                          <a:ea typeface="Times New Roman"/>
                        </a:rPr>
                        <a:t>84675</a:t>
                      </a:r>
                      <a:endParaRPr lang="cs-CZ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sk-SK" sz="2800" dirty="0" smtClean="0">
                          <a:latin typeface="Times New Roman"/>
                          <a:ea typeface="Times New Roman"/>
                        </a:rPr>
                        <a:t>410475</a:t>
                      </a:r>
                      <a:endParaRPr lang="cs-CZ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35517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2938"/>
            <a:ext cx="9142413" cy="1524000"/>
          </a:xfrm>
          <a:solidFill>
            <a:schemeClr val="tx1"/>
          </a:solidFill>
        </p:spPr>
        <p:txBody>
          <a:bodyPr/>
          <a:lstStyle/>
          <a:p>
            <a:pPr defTabSz="912813"/>
            <a:r>
              <a:rPr lang="en-GB" sz="3600" dirty="0" smtClean="0">
                <a:solidFill>
                  <a:schemeClr val="bg2"/>
                </a:solidFill>
              </a:rPr>
              <a:t>Relative shares in the world industrial production, 1750 – 1900 (in %)</a:t>
            </a:r>
            <a:endParaRPr lang="cs-CZ" sz="3600" dirty="0" smtClean="0">
              <a:solidFill>
                <a:schemeClr val="bg2"/>
              </a:solidFill>
              <a:latin typeface="Times New Roman" pitchFamily="18" charset="0"/>
            </a:endParaRPr>
          </a:p>
        </p:txBody>
      </p:sp>
      <p:graphicFrame>
        <p:nvGraphicFramePr>
          <p:cNvPr id="38" name="Tabulka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980037"/>
              </p:ext>
            </p:extLst>
          </p:nvPr>
        </p:nvGraphicFramePr>
        <p:xfrm>
          <a:off x="214313" y="2357438"/>
          <a:ext cx="8715435" cy="2560320"/>
        </p:xfrm>
        <a:graphic>
          <a:graphicData uri="http://schemas.openxmlformats.org/drawingml/2006/table">
            <a:tbl>
              <a:tblPr/>
              <a:tblGrid>
                <a:gridCol w="2286015"/>
                <a:gridCol w="1071570"/>
                <a:gridCol w="1071570"/>
                <a:gridCol w="1071570"/>
                <a:gridCol w="1071570"/>
                <a:gridCol w="1071570"/>
                <a:gridCol w="107157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2800" b="1" dirty="0">
                        <a:solidFill>
                          <a:schemeClr val="bg2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1770</a:t>
                      </a:r>
                      <a:endParaRPr lang="cs-CZ" sz="2800" b="1" dirty="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1800</a:t>
                      </a:r>
                      <a:endParaRPr lang="cs-CZ" sz="2800" b="1" dirty="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1830</a:t>
                      </a:r>
                      <a:endParaRPr lang="cs-CZ" sz="2800" b="1" dirty="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1860</a:t>
                      </a:r>
                      <a:endParaRPr lang="cs-CZ" sz="2800" b="1" dirty="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1880</a:t>
                      </a:r>
                      <a:endParaRPr lang="cs-CZ" sz="2800" b="1" dirty="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1900</a:t>
                      </a:r>
                      <a:endParaRPr lang="cs-CZ" sz="2800" b="1" dirty="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Europe</a:t>
                      </a:r>
                      <a:r>
                        <a:rPr lang="cs-CZ" sz="2800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2800" dirty="0" err="1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total</a:t>
                      </a:r>
                      <a:endParaRPr lang="cs-CZ" sz="2800" dirty="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</a:rPr>
                        <a:t>23.2</a:t>
                      </a:r>
                      <a:endParaRPr lang="cs-CZ" sz="28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</a:rPr>
                        <a:t>28.1</a:t>
                      </a:r>
                      <a:endParaRPr lang="cs-CZ" sz="28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</a:rPr>
                        <a:t>34.2</a:t>
                      </a:r>
                      <a:endParaRPr lang="cs-CZ" sz="28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</a:rPr>
                        <a:t>53.2</a:t>
                      </a:r>
                      <a:endParaRPr lang="cs-CZ" sz="280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</a:rPr>
                        <a:t>61.3</a:t>
                      </a:r>
                      <a:endParaRPr lang="cs-CZ" sz="280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</a:rPr>
                        <a:t>62</a:t>
                      </a:r>
                      <a:endParaRPr lang="cs-CZ" sz="280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GB</a:t>
                      </a:r>
                      <a:endParaRPr lang="cs-CZ" sz="2800" dirty="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</a:rPr>
                        <a:t>1.9</a:t>
                      </a:r>
                      <a:endParaRPr lang="cs-CZ" sz="28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</a:rPr>
                        <a:t>4.3</a:t>
                      </a:r>
                      <a:endParaRPr lang="cs-CZ" sz="28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</a:rPr>
                        <a:t>9.5</a:t>
                      </a:r>
                      <a:endParaRPr lang="cs-CZ" sz="28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</a:rPr>
                        <a:t>19.9</a:t>
                      </a:r>
                      <a:endParaRPr lang="cs-CZ" sz="28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</a:rPr>
                        <a:t>22.9</a:t>
                      </a:r>
                      <a:endParaRPr lang="cs-CZ" sz="280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</a:rPr>
                        <a:t>18.5</a:t>
                      </a:r>
                      <a:endParaRPr lang="cs-CZ" sz="280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Japan</a:t>
                      </a:r>
                      <a:endParaRPr lang="cs-CZ" sz="280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3.8</a:t>
                      </a:r>
                      <a:endParaRPr lang="cs-CZ" sz="2800" dirty="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3.5</a:t>
                      </a:r>
                      <a:endParaRPr lang="cs-CZ" sz="2800" dirty="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2.8</a:t>
                      </a:r>
                      <a:endParaRPr lang="cs-CZ" sz="2800" dirty="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2.6</a:t>
                      </a:r>
                      <a:endParaRPr lang="cs-CZ" sz="2800" dirty="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2.4</a:t>
                      </a:r>
                      <a:endParaRPr lang="cs-CZ" sz="280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2.4</a:t>
                      </a:r>
                      <a:endParaRPr lang="cs-CZ" sz="280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Third world</a:t>
                      </a:r>
                      <a:endParaRPr lang="cs-CZ" sz="280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73</a:t>
                      </a:r>
                      <a:endParaRPr lang="cs-CZ" sz="2800" dirty="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67.7</a:t>
                      </a:r>
                      <a:endParaRPr lang="cs-CZ" sz="280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60.5</a:t>
                      </a:r>
                      <a:endParaRPr lang="cs-CZ" sz="2800" dirty="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36.6</a:t>
                      </a:r>
                      <a:endParaRPr lang="cs-CZ" sz="2800" dirty="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20.9</a:t>
                      </a:r>
                      <a:endParaRPr lang="cs-CZ" sz="2800" dirty="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cs-CZ" sz="2800" dirty="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chemeClr val="bg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USA</a:t>
                      </a:r>
                      <a:endParaRPr lang="cs-CZ" sz="2800" dirty="0">
                        <a:solidFill>
                          <a:schemeClr val="bg2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</a:rPr>
                        <a:t>0.1</a:t>
                      </a:r>
                      <a:endParaRPr lang="cs-CZ" sz="28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</a:rPr>
                        <a:t>0.8</a:t>
                      </a:r>
                      <a:endParaRPr lang="cs-CZ" sz="28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</a:rPr>
                        <a:t>2.4</a:t>
                      </a:r>
                      <a:endParaRPr lang="cs-CZ" sz="28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</a:rPr>
                        <a:t>7.2</a:t>
                      </a:r>
                      <a:endParaRPr lang="cs-CZ" sz="28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</a:rPr>
                        <a:t>14.7</a:t>
                      </a:r>
                      <a:endParaRPr lang="cs-CZ" sz="28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</a:rPr>
                        <a:t>23.6</a:t>
                      </a:r>
                      <a:endParaRPr lang="cs-CZ" sz="28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13361" name="TextovéPole 38"/>
          <p:cNvSpPr txBox="1">
            <a:spLocks noChangeArrowheads="1"/>
          </p:cNvSpPr>
          <p:nvPr/>
        </p:nvSpPr>
        <p:spPr bwMode="auto">
          <a:xfrm>
            <a:off x="142875" y="5000625"/>
            <a:ext cx="3073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2813"/>
            <a:r>
              <a:rPr lang="en-GB" sz="1200" i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Source: Kennedy, </a:t>
            </a:r>
            <a:r>
              <a:rPr lang="en-GB" sz="1200" i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Vzestup</a:t>
            </a:r>
            <a:r>
              <a:rPr lang="en-GB" sz="1200" i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GB" sz="1200" i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pád</a:t>
            </a:r>
            <a:r>
              <a:rPr lang="en-GB" sz="1200" i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200" i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velmocí</a:t>
            </a:r>
            <a:r>
              <a:rPr lang="en-GB" sz="1200" i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1996</a:t>
            </a:r>
            <a:endParaRPr lang="cs-CZ" sz="12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3140968"/>
            <a:ext cx="7772400" cy="1362075"/>
          </a:xfrm>
        </p:spPr>
        <p:txBody>
          <a:bodyPr/>
          <a:lstStyle/>
          <a:p>
            <a:r>
              <a:rPr lang="sk-SK" dirty="0" err="1" smtClean="0"/>
              <a:t>Inter-war</a:t>
            </a:r>
            <a:r>
              <a:rPr lang="sk-SK" dirty="0" smtClean="0"/>
              <a:t> </a:t>
            </a:r>
            <a:r>
              <a:rPr lang="sk-SK" dirty="0" err="1" smtClean="0"/>
              <a:t>period</a:t>
            </a:r>
            <a:r>
              <a:rPr lang="sk-SK" dirty="0" smtClean="0"/>
              <a:t> (</a:t>
            </a:r>
            <a:r>
              <a:rPr lang="sk-SK" dirty="0" err="1" smtClean="0"/>
              <a:t>revision</a:t>
            </a:r>
            <a:r>
              <a:rPr lang="sk-SK" dirty="0" smtClean="0"/>
              <a:t>)</a:t>
            </a:r>
            <a:endParaRPr lang="sk-SK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6039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defTabSz="912813"/>
            <a:r>
              <a:rPr lang="cs-CZ" dirty="0" smtClean="0"/>
              <a:t>B. Inter-</a:t>
            </a:r>
            <a:r>
              <a:rPr lang="cs-CZ" dirty="0" err="1" smtClean="0"/>
              <a:t>war</a:t>
            </a:r>
            <a:r>
              <a:rPr lang="cs-CZ" dirty="0" smtClean="0"/>
              <a:t> period in USA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82587" y="1600200"/>
            <a:ext cx="8761413" cy="3962400"/>
          </a:xfrm>
          <a:noFill/>
        </p:spPr>
        <p:txBody>
          <a:bodyPr/>
          <a:lstStyle/>
          <a:p>
            <a:pPr defTabSz="912813"/>
            <a:r>
              <a:rPr lang="en-US" dirty="0" smtClean="0"/>
              <a:t>1920s - very </a:t>
            </a:r>
            <a:r>
              <a:rPr lang="en-US" b="1" dirty="0" smtClean="0"/>
              <a:t>successful decade</a:t>
            </a:r>
          </a:p>
          <a:p>
            <a:pPr lvl="1" defTabSz="912813"/>
            <a:r>
              <a:rPr lang="en-US" dirty="0" smtClean="0"/>
              <a:t>modern structure of the economy </a:t>
            </a:r>
          </a:p>
          <a:p>
            <a:pPr defTabSz="912813"/>
            <a:r>
              <a:rPr lang="en-US" b="1" dirty="0" smtClean="0"/>
              <a:t>unwillingness to play the role of superpower</a:t>
            </a:r>
          </a:p>
          <a:p>
            <a:pPr defTabSz="912813"/>
            <a:r>
              <a:rPr lang="en-US" b="1" dirty="0" smtClean="0"/>
              <a:t>Great Depression</a:t>
            </a:r>
          </a:p>
          <a:p>
            <a:pPr lvl="1" defTabSz="912813"/>
            <a:r>
              <a:rPr lang="en-US" dirty="0" smtClean="0"/>
              <a:t>huge drop in production and high unemployment</a:t>
            </a:r>
          </a:p>
          <a:p>
            <a:pPr lvl="1" defTabSz="912813"/>
            <a:r>
              <a:rPr lang="en-US" dirty="0" smtClean="0"/>
              <a:t> crash on the stock exchange</a:t>
            </a:r>
          </a:p>
          <a:p>
            <a:pPr lvl="1" defTabSz="912813"/>
            <a:r>
              <a:rPr lang="en-US" dirty="0" smtClean="0"/>
              <a:t>collapse of banking system</a:t>
            </a:r>
          </a:p>
          <a:p>
            <a:pPr lvl="1" defTabSz="912813"/>
            <a:r>
              <a:rPr lang="en-US" dirty="0" smtClean="0"/>
              <a:t>protectionism</a:t>
            </a:r>
          </a:p>
          <a:p>
            <a:pPr defTabSz="912813"/>
            <a:r>
              <a:rPr lang="en-US" b="1" dirty="0" smtClean="0"/>
              <a:t>New Deal </a:t>
            </a:r>
            <a:r>
              <a:rPr lang="en-US" dirty="0" smtClean="0"/>
              <a:t>- mixed results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bldLvl="3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/>
            <a:endParaRPr lang="en-GB" smtClean="0"/>
          </a:p>
        </p:txBody>
      </p:sp>
      <p:pic>
        <p:nvPicPr>
          <p:cNvPr id="16387" name="Picture 3"/>
          <p:cNvPicPr>
            <a:picLocks noGrp="1" noChangeAspect="1" noChangeArrowheads="1"/>
          </p:cNvPicPr>
          <p:nvPr>
            <p:ph type="chart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7544" y="1196752"/>
            <a:ext cx="8137277" cy="4752528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3140968"/>
            <a:ext cx="7772400" cy="1362075"/>
          </a:xfrm>
        </p:spPr>
        <p:txBody>
          <a:bodyPr/>
          <a:lstStyle/>
          <a:p>
            <a:r>
              <a:rPr lang="sk-SK" dirty="0" err="1" smtClean="0"/>
              <a:t>After</a:t>
            </a:r>
            <a:r>
              <a:rPr lang="sk-SK" dirty="0" smtClean="0"/>
              <a:t> WWII</a:t>
            </a:r>
            <a:endParaRPr lang="sk-SK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946503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761413" cy="1143000"/>
          </a:xfrm>
          <a:noFill/>
        </p:spPr>
        <p:txBody>
          <a:bodyPr/>
          <a:lstStyle/>
          <a:p>
            <a:pPr defTabSz="912813"/>
            <a:r>
              <a:rPr lang="cs-CZ" dirty="0" smtClean="0"/>
              <a:t>C. USA </a:t>
            </a:r>
            <a:r>
              <a:rPr lang="cs-CZ" dirty="0" err="1" smtClean="0"/>
              <a:t>after</a:t>
            </a:r>
            <a:r>
              <a:rPr lang="cs-CZ" dirty="0" smtClean="0"/>
              <a:t> WWII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52399" y="1447800"/>
            <a:ext cx="9066213" cy="3962400"/>
          </a:xfrm>
          <a:noFill/>
        </p:spPr>
        <p:txBody>
          <a:bodyPr/>
          <a:lstStyle/>
          <a:p>
            <a:pPr defTabSz="912813">
              <a:lnSpc>
                <a:spcPct val="80000"/>
              </a:lnSpc>
            </a:pPr>
            <a:r>
              <a:rPr lang="en-US" dirty="0" smtClean="0"/>
              <a:t>considerable </a:t>
            </a:r>
            <a:r>
              <a:rPr lang="en-US" b="1" dirty="0" smtClean="0"/>
              <a:t>growth</a:t>
            </a:r>
            <a:r>
              <a:rPr lang="en-US" dirty="0" smtClean="0"/>
              <a:t> during WWII</a:t>
            </a:r>
          </a:p>
          <a:p>
            <a:pPr defTabSz="912813">
              <a:lnSpc>
                <a:spcPct val="80000"/>
              </a:lnSpc>
            </a:pPr>
            <a:r>
              <a:rPr lang="en-US" dirty="0" smtClean="0"/>
              <a:t>president </a:t>
            </a:r>
            <a:r>
              <a:rPr lang="en-US" b="1" dirty="0" smtClean="0"/>
              <a:t>Truman</a:t>
            </a:r>
            <a:r>
              <a:rPr lang="en-US" dirty="0" smtClean="0"/>
              <a:t> (1945 - 53)</a:t>
            </a:r>
          </a:p>
          <a:p>
            <a:pPr defTabSz="912813">
              <a:lnSpc>
                <a:spcPct val="80000"/>
              </a:lnSpc>
            </a:pPr>
            <a:r>
              <a:rPr lang="en-US" dirty="0" smtClean="0"/>
              <a:t>after the war –economic and political </a:t>
            </a:r>
            <a:r>
              <a:rPr lang="en-US" b="1" dirty="0" smtClean="0"/>
              <a:t>superpower </a:t>
            </a:r>
          </a:p>
          <a:p>
            <a:pPr defTabSz="912813">
              <a:lnSpc>
                <a:spcPct val="80000"/>
              </a:lnSpc>
            </a:pPr>
            <a:r>
              <a:rPr lang="sk-SK" b="1" dirty="0"/>
              <a:t>r</a:t>
            </a:r>
            <a:r>
              <a:rPr lang="en-US" b="1" dirty="0" err="1" smtClean="0"/>
              <a:t>esponsibility</a:t>
            </a:r>
            <a:r>
              <a:rPr lang="en-US" b="1" dirty="0" smtClean="0"/>
              <a:t> for the world order</a:t>
            </a:r>
          </a:p>
          <a:p>
            <a:pPr lvl="1" defTabSz="912813">
              <a:lnSpc>
                <a:spcPct val="80000"/>
              </a:lnSpc>
            </a:pPr>
            <a:r>
              <a:rPr lang="en-US" dirty="0" smtClean="0"/>
              <a:t>Bretton-Woods + Truman Doctrine + GATT +  Marshall Plan  + foreign aid for DC</a:t>
            </a:r>
          </a:p>
          <a:p>
            <a:pPr defTabSz="912813">
              <a:lnSpc>
                <a:spcPct val="80000"/>
              </a:lnSpc>
            </a:pPr>
            <a:r>
              <a:rPr lang="en-US" b="1" dirty="0" smtClean="0"/>
              <a:t>bipolarity</a:t>
            </a:r>
          </a:p>
          <a:p>
            <a:pPr defTabSz="912813">
              <a:lnSpc>
                <a:spcPct val="80000"/>
              </a:lnSpc>
            </a:pPr>
            <a:r>
              <a:rPr lang="en-US" dirty="0" smtClean="0"/>
              <a:t>persisting (limited) </a:t>
            </a:r>
            <a:r>
              <a:rPr lang="en-US" b="1" dirty="0" smtClean="0"/>
              <a:t>state interventions</a:t>
            </a:r>
          </a:p>
          <a:p>
            <a:pPr lvl="1" defTabSz="912813">
              <a:lnSpc>
                <a:spcPct val="80000"/>
              </a:lnSpc>
            </a:pPr>
            <a:r>
              <a:rPr lang="en-US" dirty="0" smtClean="0"/>
              <a:t>Employment Act of 1946</a:t>
            </a:r>
          </a:p>
          <a:p>
            <a:pPr lvl="1" defTabSz="912813">
              <a:lnSpc>
                <a:spcPct val="80000"/>
              </a:lnSpc>
            </a:pPr>
            <a:r>
              <a:rPr lang="en-US" dirty="0" smtClean="0"/>
              <a:t>program Fair Deal </a:t>
            </a:r>
          </a:p>
          <a:p>
            <a:pPr lvl="2" defTabSz="912813">
              <a:lnSpc>
                <a:spcPct val="80000"/>
              </a:lnSpc>
            </a:pPr>
            <a:r>
              <a:rPr lang="sk-SK" dirty="0"/>
              <a:t>s</a:t>
            </a:r>
            <a:r>
              <a:rPr lang="en-US" dirty="0" err="1" smtClean="0"/>
              <a:t>ocial</a:t>
            </a:r>
            <a:r>
              <a:rPr lang="en-US" dirty="0" smtClean="0"/>
              <a:t> area– unfulfilled although </a:t>
            </a:r>
            <a:r>
              <a:rPr lang="en-US" dirty="0" smtClean="0">
                <a:cs typeface="Times New Roman" pitchFamily="18" charset="0"/>
                <a:sym typeface="Wingdings" pitchFamily="2" charset="2"/>
              </a:rPr>
              <a:t></a:t>
            </a:r>
            <a:r>
              <a:rPr lang="en-US" dirty="0" smtClean="0"/>
              <a:t> </a:t>
            </a:r>
            <a:r>
              <a:rPr lang="en-US" dirty="0" err="1" smtClean="0"/>
              <a:t>soc.</a:t>
            </a:r>
            <a:r>
              <a:rPr lang="en-US" dirty="0" smtClean="0"/>
              <a:t> exp.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bldLvl="2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/>
            <a:r>
              <a:rPr lang="en-GB" smtClean="0"/>
              <a:t>Direct fiscal war-related costs of the USA</a:t>
            </a:r>
            <a:endParaRPr lang="cs-CZ" smtClean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724811"/>
              </p:ext>
            </p:extLst>
          </p:nvPr>
        </p:nvGraphicFramePr>
        <p:xfrm>
          <a:off x="428625" y="2095500"/>
          <a:ext cx="8215370" cy="3048000"/>
        </p:xfrm>
        <a:graphic>
          <a:graphicData uri="http://schemas.openxmlformats.org/drawingml/2006/table">
            <a:tbl>
              <a:tblPr/>
              <a:tblGrid>
                <a:gridCol w="2631702"/>
                <a:gridCol w="1395248"/>
                <a:gridCol w="1396140"/>
                <a:gridCol w="1396140"/>
                <a:gridCol w="139614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GB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+mn-lt"/>
                          <a:ea typeface="Times New Roman"/>
                          <a:cs typeface="Times New Roman"/>
                        </a:rPr>
                        <a:t>Common USD billion</a:t>
                      </a:r>
                      <a:endParaRPr lang="cs-CZ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+mn-lt"/>
                          <a:ea typeface="Times New Roman"/>
                          <a:cs typeface="Times New Roman"/>
                        </a:rPr>
                        <a:t>USD billion of 1990</a:t>
                      </a:r>
                      <a:endParaRPr lang="cs-CZ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>
                          <a:latin typeface="+mn-lt"/>
                          <a:ea typeface="Times New Roman"/>
                          <a:cs typeface="Times New Roman"/>
                        </a:rPr>
                        <a:t>% GDP</a:t>
                      </a:r>
                      <a:endParaRPr lang="cs-CZ" sz="2000" b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+mn-lt"/>
                          <a:ea typeface="Times New Roman"/>
                          <a:cs typeface="Times New Roman"/>
                        </a:rPr>
                        <a:t>USD (1990) per capita</a:t>
                      </a:r>
                      <a:endParaRPr lang="cs-CZ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+mn-lt"/>
                          <a:ea typeface="Times New Roman"/>
                          <a:cs typeface="Times New Roman"/>
                        </a:rPr>
                        <a:t>World War I (1917-18)</a:t>
                      </a:r>
                      <a:endParaRPr lang="cs-CZ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+mn-lt"/>
                          <a:ea typeface="Times New Roman"/>
                          <a:cs typeface="Times New Roman"/>
                        </a:rPr>
                        <a:t>26</a:t>
                      </a:r>
                      <a:endParaRPr lang="cs-CZ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latin typeface="+mn-lt"/>
                          <a:ea typeface="Times New Roman"/>
                          <a:cs typeface="Times New Roman"/>
                        </a:rPr>
                        <a:t>197</a:t>
                      </a:r>
                      <a:endParaRPr lang="cs-CZ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latin typeface="+mn-lt"/>
                          <a:ea typeface="Times New Roman"/>
                          <a:cs typeface="Times New Roman"/>
                        </a:rPr>
                        <a:t>24</a:t>
                      </a:r>
                      <a:endParaRPr lang="cs-CZ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latin typeface="+mn-lt"/>
                          <a:ea typeface="Times New Roman"/>
                          <a:cs typeface="Times New Roman"/>
                        </a:rPr>
                        <a:t>1 911</a:t>
                      </a:r>
                      <a:endParaRPr lang="cs-CZ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+mn-lt"/>
                          <a:ea typeface="Times New Roman"/>
                          <a:cs typeface="Times New Roman"/>
                        </a:rPr>
                        <a:t>World War II(1941-45)</a:t>
                      </a:r>
                      <a:endParaRPr lang="cs-CZ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+mn-lt"/>
                          <a:ea typeface="Times New Roman"/>
                          <a:cs typeface="Times New Roman"/>
                        </a:rPr>
                        <a:t>288</a:t>
                      </a:r>
                      <a:endParaRPr lang="cs-CZ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+mn-lt"/>
                          <a:ea typeface="Times New Roman"/>
                          <a:cs typeface="Times New Roman"/>
                        </a:rPr>
                        <a:t>2 091</a:t>
                      </a:r>
                      <a:endParaRPr lang="cs-CZ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latin typeface="+mn-lt"/>
                          <a:ea typeface="Times New Roman"/>
                          <a:cs typeface="Times New Roman"/>
                        </a:rPr>
                        <a:t>130</a:t>
                      </a:r>
                      <a:endParaRPr lang="cs-CZ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latin typeface="+mn-lt"/>
                          <a:ea typeface="Times New Roman"/>
                          <a:cs typeface="Times New Roman"/>
                        </a:rPr>
                        <a:t>15 655</a:t>
                      </a:r>
                      <a:endParaRPr lang="cs-CZ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+mn-lt"/>
                          <a:ea typeface="Times New Roman"/>
                          <a:cs typeface="Times New Roman"/>
                        </a:rPr>
                        <a:t>The Korean War </a:t>
                      </a:r>
                      <a:endParaRPr lang="cs-CZ" sz="2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latin typeface="+mn-lt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GB" sz="2000" dirty="0">
                          <a:latin typeface="+mn-lt"/>
                          <a:ea typeface="Times New Roman"/>
                          <a:cs typeface="Times New Roman"/>
                        </a:rPr>
                        <a:t>1950-53)</a:t>
                      </a:r>
                      <a:endParaRPr lang="cs-CZ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+mn-lt"/>
                          <a:ea typeface="Times New Roman"/>
                          <a:cs typeface="Times New Roman"/>
                        </a:rPr>
                        <a:t>54</a:t>
                      </a:r>
                      <a:endParaRPr lang="cs-CZ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+mn-lt"/>
                          <a:ea typeface="Times New Roman"/>
                          <a:cs typeface="Times New Roman"/>
                        </a:rPr>
                        <a:t>264</a:t>
                      </a:r>
                      <a:endParaRPr lang="cs-CZ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latin typeface="+mn-lt"/>
                          <a:ea typeface="Times New Roman"/>
                          <a:cs typeface="Times New Roman"/>
                        </a:rPr>
                        <a:t>15</a:t>
                      </a:r>
                      <a:endParaRPr lang="cs-CZ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latin typeface="+mn-lt"/>
                          <a:ea typeface="Times New Roman"/>
                          <a:cs typeface="Times New Roman"/>
                        </a:rPr>
                        <a:t>1 740</a:t>
                      </a:r>
                      <a:endParaRPr lang="cs-CZ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+mn-lt"/>
                          <a:ea typeface="Times New Roman"/>
                          <a:cs typeface="Times New Roman"/>
                        </a:rPr>
                        <a:t>The Vietnam War </a:t>
                      </a:r>
                      <a:endParaRPr lang="cs-CZ" sz="20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latin typeface="+mn-lt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GB" sz="2000" dirty="0">
                          <a:latin typeface="+mn-lt"/>
                          <a:ea typeface="Times New Roman"/>
                          <a:cs typeface="Times New Roman"/>
                        </a:rPr>
                        <a:t>1964-72)</a:t>
                      </a:r>
                      <a:endParaRPr lang="cs-CZ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+mn-lt"/>
                          <a:ea typeface="Times New Roman"/>
                          <a:cs typeface="Times New Roman"/>
                        </a:rPr>
                        <a:t>111</a:t>
                      </a:r>
                      <a:endParaRPr lang="cs-CZ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+mn-lt"/>
                          <a:ea typeface="Times New Roman"/>
                          <a:cs typeface="Times New Roman"/>
                        </a:rPr>
                        <a:t>347</a:t>
                      </a:r>
                      <a:endParaRPr lang="cs-CZ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+mn-lt"/>
                          <a:ea typeface="Times New Roman"/>
                          <a:cs typeface="Times New Roman"/>
                        </a:rPr>
                        <a:t>12</a:t>
                      </a:r>
                      <a:endParaRPr lang="cs-CZ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latin typeface="+mn-lt"/>
                          <a:ea typeface="Times New Roman"/>
                          <a:cs typeface="Times New Roman"/>
                        </a:rPr>
                        <a:t>1 692</a:t>
                      </a:r>
                      <a:endParaRPr lang="cs-CZ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+mn-lt"/>
                          <a:ea typeface="Times New Roman"/>
                          <a:cs typeface="Times New Roman"/>
                        </a:rPr>
                        <a:t>The Persian Gulf War (1990-91)</a:t>
                      </a:r>
                      <a:endParaRPr lang="cs-CZ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+mn-lt"/>
                          <a:ea typeface="Times New Roman"/>
                          <a:cs typeface="Times New Roman"/>
                        </a:rPr>
                        <a:t>61</a:t>
                      </a:r>
                      <a:endParaRPr lang="cs-CZ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+mn-lt"/>
                          <a:ea typeface="Times New Roman"/>
                          <a:cs typeface="Times New Roman"/>
                        </a:rPr>
                        <a:t>61</a:t>
                      </a:r>
                      <a:endParaRPr lang="cs-CZ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cs-CZ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+mn-lt"/>
                          <a:ea typeface="Times New Roman"/>
                          <a:cs typeface="Times New Roman"/>
                        </a:rPr>
                        <a:t>235</a:t>
                      </a:r>
                      <a:endParaRPr lang="cs-CZ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357188" y="5214938"/>
            <a:ext cx="403860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200" i="1" dirty="0">
                <a:latin typeface="+mn-lt"/>
              </a:rPr>
              <a:t>Source: </a:t>
            </a:r>
            <a:r>
              <a:rPr lang="en-GB" sz="1200" i="1" dirty="0" err="1">
                <a:latin typeface="+mn-lt"/>
              </a:rPr>
              <a:t>Carvalho</a:t>
            </a:r>
            <a:r>
              <a:rPr lang="en-GB" sz="1200" i="1" dirty="0">
                <a:latin typeface="+mn-lt"/>
              </a:rPr>
              <a:t>, </a:t>
            </a:r>
            <a:r>
              <a:rPr lang="en-GB" sz="1200" i="1" dirty="0" err="1">
                <a:latin typeface="+mn-lt"/>
              </a:rPr>
              <a:t>Suni</a:t>
            </a:r>
            <a:r>
              <a:rPr lang="en-GB" sz="1200" i="1" dirty="0">
                <a:latin typeface="+mn-lt"/>
              </a:rPr>
              <a:t>: War, Oil and Economic Growth, 2002</a:t>
            </a:r>
            <a:endParaRPr lang="cs-CZ" sz="1200" dirty="0">
              <a:latin typeface="+mn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>
          <a:xfrm>
            <a:off x="382588" y="304800"/>
            <a:ext cx="8456612" cy="533400"/>
          </a:xfrm>
        </p:spPr>
        <p:txBody>
          <a:bodyPr>
            <a:normAutofit fontScale="90000"/>
          </a:bodyPr>
          <a:lstStyle/>
          <a:p>
            <a:pPr defTabSz="912813"/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results</a:t>
            </a:r>
            <a:endParaRPr lang="cs-CZ" dirty="0" smtClean="0"/>
          </a:p>
        </p:txBody>
      </p:sp>
      <p:sp>
        <p:nvSpPr>
          <p:cNvPr id="57349" name="Rectangle 5"/>
          <p:cNvSpPr>
            <a:spLocks noGrp="1" noChangeArrowheads="1"/>
          </p:cNvSpPr>
          <p:nvPr>
            <p:ph idx="1"/>
          </p:nvPr>
        </p:nvSpPr>
        <p:spPr>
          <a:xfrm>
            <a:off x="382588" y="1143000"/>
            <a:ext cx="8761412" cy="5022304"/>
          </a:xfrm>
        </p:spPr>
        <p:txBody>
          <a:bodyPr>
            <a:normAutofit/>
          </a:bodyPr>
          <a:lstStyle/>
          <a:p>
            <a:pPr defTabSz="912813">
              <a:lnSpc>
                <a:spcPct val="80000"/>
              </a:lnSpc>
            </a:pPr>
            <a:r>
              <a:rPr lang="en-US" sz="2800" b="1" dirty="0" smtClean="0"/>
              <a:t>1945 – 1947 stagnation and recession</a:t>
            </a:r>
          </a:p>
          <a:p>
            <a:pPr lvl="1" defTabSz="912813">
              <a:lnSpc>
                <a:spcPct val="80000"/>
              </a:lnSpc>
            </a:pPr>
            <a:r>
              <a:rPr lang="en-US" sz="2400" dirty="0" smtClean="0"/>
              <a:t>transition into peace economy</a:t>
            </a:r>
          </a:p>
          <a:p>
            <a:pPr lvl="2" defTabSz="912813">
              <a:lnSpc>
                <a:spcPct val="80000"/>
              </a:lnSpc>
            </a:pPr>
            <a:r>
              <a:rPr lang="en-US" sz="2000" dirty="0" smtClean="0"/>
              <a:t>conversion of armament production</a:t>
            </a:r>
          </a:p>
          <a:p>
            <a:pPr lvl="2" defTabSz="912813">
              <a:lnSpc>
                <a:spcPct val="80000"/>
              </a:lnSpc>
            </a:pPr>
            <a:r>
              <a:rPr lang="en-US" sz="2000" dirty="0" smtClean="0"/>
              <a:t> </a:t>
            </a:r>
            <a:r>
              <a:rPr lang="en-US" sz="2000" dirty="0" smtClean="0">
                <a:latin typeface="Wingdings" pitchFamily="2" charset="2"/>
              </a:rPr>
              <a:t>ð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itchFamily="2" charset="2"/>
              </a:rPr>
              <a:t></a:t>
            </a:r>
            <a:r>
              <a:rPr lang="en-US" sz="2000" dirty="0" smtClean="0"/>
              <a:t> P + </a:t>
            </a:r>
            <a:r>
              <a:rPr lang="en-US" sz="2000" dirty="0" smtClean="0">
                <a:sym typeface="Wingdings" pitchFamily="2" charset="2"/>
              </a:rPr>
              <a:t></a:t>
            </a:r>
            <a:r>
              <a:rPr lang="en-US" sz="2000" dirty="0" smtClean="0"/>
              <a:t> U (mainly among demobilized)</a:t>
            </a:r>
          </a:p>
          <a:p>
            <a:pPr defTabSz="912813">
              <a:lnSpc>
                <a:spcPct val="80000"/>
              </a:lnSpc>
            </a:pPr>
            <a:r>
              <a:rPr lang="en-US" sz="2800" dirty="0" smtClean="0"/>
              <a:t>subsequently </a:t>
            </a:r>
            <a:r>
              <a:rPr lang="en-US" sz="2800" b="1" dirty="0" smtClean="0"/>
              <a:t>positive impact of </a:t>
            </a:r>
          </a:p>
          <a:p>
            <a:pPr lvl="1" defTabSz="912813">
              <a:lnSpc>
                <a:spcPct val="80000"/>
              </a:lnSpc>
            </a:pPr>
            <a:r>
              <a:rPr lang="en-US" sz="2000" dirty="0" smtClean="0">
                <a:sym typeface="Wingdings" pitchFamily="2" charset="2"/>
              </a:rPr>
              <a:t> </a:t>
            </a:r>
            <a:r>
              <a:rPr lang="en-US" sz="2000" dirty="0" smtClean="0"/>
              <a:t>INV (manufacturing and housing)</a:t>
            </a:r>
          </a:p>
          <a:p>
            <a:pPr lvl="1" defTabSz="912813">
              <a:lnSpc>
                <a:spcPct val="80000"/>
              </a:lnSpc>
            </a:pPr>
            <a:r>
              <a:rPr lang="en-US" sz="2400" dirty="0" smtClean="0"/>
              <a:t>modern infrastructure</a:t>
            </a:r>
          </a:p>
          <a:p>
            <a:pPr lvl="2" defTabSz="912813">
              <a:lnSpc>
                <a:spcPct val="80000"/>
              </a:lnSpc>
            </a:pPr>
            <a:r>
              <a:rPr lang="sk-SK" sz="2000" dirty="0" err="1"/>
              <a:t>s</a:t>
            </a:r>
            <a:r>
              <a:rPr lang="sk-SK" sz="2000" dirty="0" err="1" smtClean="0"/>
              <a:t>hare</a:t>
            </a:r>
            <a:r>
              <a:rPr lang="sk-SK" sz="2000" dirty="0" smtClean="0"/>
              <a:t> of state</a:t>
            </a:r>
            <a:r>
              <a:rPr lang="en-US" sz="2000" dirty="0" smtClean="0"/>
              <a:t> - power engineering, communications, railways, roadways</a:t>
            </a:r>
          </a:p>
          <a:p>
            <a:pPr lvl="1" defTabSz="912813">
              <a:lnSpc>
                <a:spcPct val="80000"/>
              </a:lnSpc>
            </a:pPr>
            <a:r>
              <a:rPr lang="en-US" sz="2400" dirty="0" smtClean="0"/>
              <a:t>influence of postponed customer D </a:t>
            </a:r>
          </a:p>
          <a:p>
            <a:pPr lvl="2" defTabSz="912813">
              <a:lnSpc>
                <a:spcPct val="80000"/>
              </a:lnSpc>
            </a:pPr>
            <a:r>
              <a:rPr lang="en-US" sz="2000" dirty="0" smtClean="0"/>
              <a:t>cars, TV, telephones</a:t>
            </a:r>
          </a:p>
          <a:p>
            <a:pPr lvl="1" defTabSz="912813">
              <a:lnSpc>
                <a:spcPct val="80000"/>
              </a:lnSpc>
            </a:pPr>
            <a:r>
              <a:rPr lang="en-US" sz="2400" dirty="0" smtClean="0">
                <a:sym typeface="Wingdings" pitchFamily="2" charset="2"/>
              </a:rPr>
              <a:t> </a:t>
            </a:r>
            <a:r>
              <a:rPr lang="en-US" sz="2400" dirty="0" smtClean="0"/>
              <a:t>EX (loans for purchases of US goods + help)</a:t>
            </a:r>
          </a:p>
          <a:p>
            <a:pPr defTabSz="912813">
              <a:lnSpc>
                <a:spcPct val="80000"/>
              </a:lnSpc>
            </a:pPr>
            <a:r>
              <a:rPr lang="en-US" sz="2800" b="1" dirty="0" smtClean="0"/>
              <a:t>1949 = recession</a:t>
            </a:r>
          </a:p>
          <a:p>
            <a:pPr lvl="1" defTabSz="912813">
              <a:lnSpc>
                <a:spcPct val="80000"/>
              </a:lnSpc>
            </a:pPr>
            <a:r>
              <a:rPr lang="en-US" sz="2400" dirty="0" smtClean="0"/>
              <a:t>Truman </a:t>
            </a:r>
            <a:r>
              <a:rPr lang="en-US" sz="2400" dirty="0" smtClean="0">
                <a:latin typeface="Wingdings" pitchFamily="2" charset="2"/>
              </a:rPr>
              <a:t>ò</a:t>
            </a:r>
            <a:r>
              <a:rPr lang="en-US" sz="2400" dirty="0" smtClean="0"/>
              <a:t>  taxes + </a:t>
            </a:r>
            <a:r>
              <a:rPr lang="en-US" sz="2400" dirty="0" smtClean="0">
                <a:sym typeface="Wingdings" pitchFamily="2" charset="2"/>
              </a:rPr>
              <a:t></a:t>
            </a:r>
            <a:r>
              <a:rPr lang="en-US" sz="2400" dirty="0" smtClean="0"/>
              <a:t> exp. on social and public</a:t>
            </a:r>
            <a:endParaRPr lang="sk-SK" sz="2400" dirty="0" smtClean="0"/>
          </a:p>
          <a:p>
            <a:pPr marL="457200" lvl="1" indent="0" defTabSz="912813">
              <a:lnSpc>
                <a:spcPct val="80000"/>
              </a:lnSpc>
              <a:buNone/>
            </a:pPr>
            <a:r>
              <a:rPr lang="sk-SK" sz="2400" dirty="0"/>
              <a:t> </a:t>
            </a:r>
            <a:r>
              <a:rPr lang="sk-SK" sz="2400" dirty="0" smtClean="0"/>
              <a:t>   </a:t>
            </a:r>
            <a:r>
              <a:rPr lang="en-US" sz="2400" dirty="0" smtClean="0"/>
              <a:t> purposes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7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73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73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73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73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573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573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573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573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573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573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5734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5734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defTabSz="912813"/>
            <a:r>
              <a:rPr lang="cs-CZ" dirty="0" err="1" smtClean="0"/>
              <a:t>Content</a:t>
            </a:r>
            <a:endParaRPr lang="cs-CZ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761413" cy="3962400"/>
          </a:xfrm>
          <a:noFill/>
        </p:spPr>
        <p:txBody>
          <a:bodyPr/>
          <a:lstStyle/>
          <a:p>
            <a:pPr defTabSz="912813">
              <a:buFont typeface="Monotype Sorts" pitchFamily="2" charset="2"/>
              <a:buNone/>
            </a:pPr>
            <a:r>
              <a:rPr lang="en-US" dirty="0" smtClean="0"/>
              <a:t>A. Prior to WWI </a:t>
            </a:r>
          </a:p>
          <a:p>
            <a:pPr defTabSz="912813">
              <a:buFont typeface="Monotype Sorts" pitchFamily="2" charset="2"/>
              <a:buNone/>
            </a:pPr>
            <a:r>
              <a:rPr lang="en-US" dirty="0" smtClean="0"/>
              <a:t>B. Interwar period (revision)</a:t>
            </a:r>
          </a:p>
          <a:p>
            <a:pPr defTabSz="912813">
              <a:buFont typeface="Monotype Sorts" pitchFamily="2" charset="2"/>
              <a:buNone/>
            </a:pPr>
            <a:r>
              <a:rPr lang="en-US" dirty="0" smtClean="0"/>
              <a:t>C. After WWII</a:t>
            </a:r>
          </a:p>
          <a:p>
            <a:pPr defTabSz="912813">
              <a:buFont typeface="Monotype Sorts" pitchFamily="2" charset="2"/>
              <a:buNone/>
            </a:pPr>
            <a:r>
              <a:rPr lang="en-US" dirty="0" smtClean="0"/>
              <a:t>D. The 1950s and 1960s</a:t>
            </a:r>
          </a:p>
          <a:p>
            <a:pPr defTabSz="912813">
              <a:buFont typeface="Monotype Sorts" pitchFamily="2" charset="2"/>
              <a:buNone/>
            </a:pPr>
            <a:r>
              <a:rPr lang="en-US" dirty="0" smtClean="0"/>
              <a:t>E. The 1970s</a:t>
            </a:r>
          </a:p>
          <a:p>
            <a:pPr defTabSz="912813">
              <a:buFont typeface="Monotype Sorts" pitchFamily="2" charset="2"/>
              <a:buNone/>
            </a:pPr>
            <a:r>
              <a:rPr lang="en-US" dirty="0" smtClean="0"/>
              <a:t>F. Reaganomics</a:t>
            </a:r>
          </a:p>
          <a:p>
            <a:pPr defTabSz="912813">
              <a:buFont typeface="Monotype Sorts" pitchFamily="2" charset="2"/>
              <a:buNone/>
            </a:pPr>
            <a:r>
              <a:rPr lang="en-US" dirty="0" smtClean="0"/>
              <a:t>G. Summary of the after-war </a:t>
            </a:r>
            <a:r>
              <a:rPr lang="sk-SK" dirty="0" err="1" smtClean="0"/>
              <a:t>development</a:t>
            </a:r>
            <a:endParaRPr lang="en-US" dirty="0" smtClean="0"/>
          </a:p>
          <a:p>
            <a:pPr defTabSz="912813">
              <a:buFont typeface="Monotype Sorts" pitchFamily="2" charset="2"/>
              <a:buNone/>
            </a:pPr>
            <a:r>
              <a:rPr lang="en-US" dirty="0" smtClean="0"/>
              <a:t>H. The 1990s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56199" y="188640"/>
            <a:ext cx="8761413" cy="1143000"/>
          </a:xfrm>
        </p:spPr>
        <p:txBody>
          <a:bodyPr/>
          <a:lstStyle/>
          <a:p>
            <a:pPr defTabSz="912813"/>
            <a:r>
              <a:rPr lang="cs-CZ" dirty="0" smtClean="0"/>
              <a:t>Public </a:t>
            </a:r>
            <a:r>
              <a:rPr lang="cs-CZ" dirty="0" err="1" smtClean="0"/>
              <a:t>debt</a:t>
            </a:r>
            <a:r>
              <a:rPr lang="cs-CZ" dirty="0" smtClean="0"/>
              <a:t> as % </a:t>
            </a:r>
            <a:r>
              <a:rPr lang="cs-CZ" dirty="0" err="1" smtClean="0"/>
              <a:t>of</a:t>
            </a:r>
            <a:r>
              <a:rPr lang="cs-CZ" dirty="0" smtClean="0"/>
              <a:t> GDP</a:t>
            </a:r>
            <a:endParaRPr lang="en-GB" dirty="0" smtClean="0"/>
          </a:p>
        </p:txBody>
      </p:sp>
      <p:pic>
        <p:nvPicPr>
          <p:cNvPr id="21507" name="Picture 3"/>
          <p:cNvPicPr>
            <a:picLocks noGrp="1" noChangeAspect="1" noChangeArrowheads="1"/>
          </p:cNvPicPr>
          <p:nvPr>
            <p:ph type="chart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1000" y="1484784"/>
            <a:ext cx="8305800" cy="4611216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912813"/>
            <a:r>
              <a:rPr lang="cs-CZ" smtClean="0"/>
              <a:t>Public debt as % of GDP</a:t>
            </a:r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600200"/>
            <a:ext cx="7848872" cy="45767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defTabSz="912813"/>
            <a:r>
              <a:rPr lang="en-GB" sz="4000" smtClean="0"/>
              <a:t>Growth of </a:t>
            </a:r>
            <a:r>
              <a:rPr lang="cs-CZ" sz="4000" smtClean="0"/>
              <a:t>real </a:t>
            </a:r>
            <a:r>
              <a:rPr lang="en-GB" sz="4000" smtClean="0"/>
              <a:t>GDP and unemployment in the USA (%)</a:t>
            </a:r>
            <a:endParaRPr lang="en-GB" smtClean="0"/>
          </a:p>
        </p:txBody>
      </p:sp>
      <p:graphicFrame>
        <p:nvGraphicFramePr>
          <p:cNvPr id="5" name="Chart 1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685893295"/>
              </p:ext>
            </p:extLst>
          </p:nvPr>
        </p:nvGraphicFramePr>
        <p:xfrm>
          <a:off x="395536" y="1857364"/>
          <a:ext cx="8352928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296745" y="5938815"/>
            <a:ext cx="6408737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200" i="1" dirty="0">
                <a:latin typeface="+mn-lt"/>
              </a:rPr>
              <a:t>Source: Economic Report of the President 2007, 2007, Economic Report of the President 1953, 1953</a:t>
            </a:r>
            <a:endParaRPr lang="cs-CZ" sz="1200" dirty="0">
              <a:latin typeface="+mn-l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1644" y="3435077"/>
            <a:ext cx="7772400" cy="1362075"/>
          </a:xfrm>
        </p:spPr>
        <p:txBody>
          <a:bodyPr/>
          <a:lstStyle/>
          <a:p>
            <a:r>
              <a:rPr lang="sk-SK" dirty="0" err="1" smtClean="0"/>
              <a:t>The</a:t>
            </a:r>
            <a:r>
              <a:rPr lang="sk-SK" dirty="0" smtClean="0"/>
              <a:t> 1950</a:t>
            </a:r>
            <a:r>
              <a:rPr lang="sk-SK" sz="2500" dirty="0" smtClean="0"/>
              <a:t>s</a:t>
            </a:r>
            <a:r>
              <a:rPr lang="sk-SK" dirty="0" smtClean="0"/>
              <a:t> and 1960</a:t>
            </a:r>
            <a:r>
              <a:rPr lang="sk-SK" sz="2500" dirty="0" smtClean="0"/>
              <a:t>s</a:t>
            </a:r>
            <a:endParaRPr lang="sk-SK" sz="25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96965"/>
            <a:ext cx="7772400" cy="1500187"/>
          </a:xfrm>
        </p:spPr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68954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324006" y="395909"/>
            <a:ext cx="8761413" cy="1143000"/>
          </a:xfrm>
          <a:solidFill>
            <a:schemeClr val="tx1"/>
          </a:solidFill>
        </p:spPr>
        <p:txBody>
          <a:bodyPr/>
          <a:lstStyle/>
          <a:p>
            <a:pPr defTabSz="912813"/>
            <a:r>
              <a:rPr lang="cs-CZ" dirty="0" smtClean="0">
                <a:solidFill>
                  <a:schemeClr val="bg2"/>
                </a:solidFill>
              </a:rPr>
              <a:t>D. </a:t>
            </a:r>
            <a:r>
              <a:rPr lang="cs-CZ" dirty="0" err="1" smtClean="0">
                <a:solidFill>
                  <a:schemeClr val="bg2"/>
                </a:solidFill>
              </a:rPr>
              <a:t>The</a:t>
            </a:r>
            <a:r>
              <a:rPr lang="cs-CZ" dirty="0" smtClean="0">
                <a:solidFill>
                  <a:schemeClr val="bg2"/>
                </a:solidFill>
              </a:rPr>
              <a:t> 1950s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idx="1"/>
          </p:nvPr>
        </p:nvSpPr>
        <p:spPr>
          <a:xfrm>
            <a:off x="304553" y="2165648"/>
            <a:ext cx="8761413" cy="3962400"/>
          </a:xfrm>
        </p:spPr>
        <p:txBody>
          <a:bodyPr/>
          <a:lstStyle/>
          <a:p>
            <a:pPr defTabSz="912813"/>
            <a:r>
              <a:rPr lang="en-US" dirty="0" smtClean="0">
                <a:solidFill>
                  <a:schemeClr val="bg2"/>
                </a:solidFill>
              </a:rPr>
              <a:t>until 1973 - all in all, very </a:t>
            </a:r>
            <a:r>
              <a:rPr lang="en-US" b="1" dirty="0" smtClean="0">
                <a:solidFill>
                  <a:schemeClr val="bg2"/>
                </a:solidFill>
              </a:rPr>
              <a:t>successful period</a:t>
            </a:r>
          </a:p>
          <a:p>
            <a:pPr defTabSz="912813"/>
            <a:r>
              <a:rPr lang="en-US" dirty="0" smtClean="0">
                <a:solidFill>
                  <a:schemeClr val="bg2"/>
                </a:solidFill>
              </a:rPr>
              <a:t>president </a:t>
            </a:r>
            <a:r>
              <a:rPr lang="en-US" b="1" dirty="0" smtClean="0">
                <a:solidFill>
                  <a:schemeClr val="bg2"/>
                </a:solidFill>
              </a:rPr>
              <a:t>Eisenhower</a:t>
            </a:r>
            <a:r>
              <a:rPr lang="en-US" dirty="0" smtClean="0">
                <a:solidFill>
                  <a:schemeClr val="bg2"/>
                </a:solidFill>
              </a:rPr>
              <a:t> (1953-61) </a:t>
            </a:r>
          </a:p>
          <a:p>
            <a:pPr defTabSz="912813"/>
            <a:r>
              <a:rPr lang="en-US" dirty="0" smtClean="0">
                <a:solidFill>
                  <a:schemeClr val="bg2"/>
                </a:solidFill>
              </a:rPr>
              <a:t>in 1950s average growth of GDP = 3,2%</a:t>
            </a:r>
          </a:p>
          <a:p>
            <a:pPr lvl="1" defTabSz="912813"/>
            <a:r>
              <a:rPr lang="en-US" dirty="0" smtClean="0">
                <a:solidFill>
                  <a:schemeClr val="bg2"/>
                </a:solidFill>
              </a:rPr>
              <a:t>recession 1953 – 54 </a:t>
            </a:r>
          </a:p>
          <a:p>
            <a:pPr lvl="2" defTabSz="912813"/>
            <a:r>
              <a:rPr lang="en-US" dirty="0" smtClean="0">
                <a:solidFill>
                  <a:schemeClr val="bg2"/>
                </a:solidFill>
                <a:cs typeface="Times New Roman" pitchFamily="18" charset="0"/>
                <a:sym typeface="Wingdings" pitchFamily="2" charset="2"/>
              </a:rPr>
              <a:t></a:t>
            </a:r>
            <a:r>
              <a:rPr lang="en-US" dirty="0" smtClean="0">
                <a:solidFill>
                  <a:schemeClr val="bg2"/>
                </a:solidFill>
              </a:rPr>
              <a:t> military exp. b/c the end of Korean war </a:t>
            </a:r>
          </a:p>
          <a:p>
            <a:pPr lvl="2" defTabSz="912813"/>
            <a:r>
              <a:rPr lang="en-US" dirty="0" smtClean="0">
                <a:solidFill>
                  <a:schemeClr val="bg2"/>
                </a:solidFill>
              </a:rPr>
              <a:t>reaction of monetary policy to the worsening</a:t>
            </a:r>
            <a:endParaRPr lang="sk-SK" dirty="0" smtClean="0">
              <a:solidFill>
                <a:schemeClr val="bg2"/>
              </a:solidFill>
            </a:endParaRPr>
          </a:p>
          <a:p>
            <a:pPr marL="914400" lvl="2" indent="0" defTabSz="912813">
              <a:buNone/>
            </a:pPr>
            <a:r>
              <a:rPr lang="sk-SK" dirty="0">
                <a:solidFill>
                  <a:schemeClr val="bg2"/>
                </a:solidFill>
              </a:rPr>
              <a:t> </a:t>
            </a:r>
            <a:r>
              <a:rPr lang="sk-SK" dirty="0" smtClean="0">
                <a:solidFill>
                  <a:schemeClr val="bg2"/>
                </a:solidFill>
              </a:rPr>
              <a:t>  </a:t>
            </a:r>
            <a:r>
              <a:rPr lang="en-US" dirty="0" err="1" smtClean="0">
                <a:solidFill>
                  <a:schemeClr val="bg2"/>
                </a:solidFill>
              </a:rPr>
              <a:t>BofP</a:t>
            </a:r>
            <a:r>
              <a:rPr lang="en-US" dirty="0" smtClean="0">
                <a:solidFill>
                  <a:schemeClr val="bg2"/>
                </a:solidFill>
              </a:rPr>
              <a:t> in 1953</a:t>
            </a:r>
          </a:p>
          <a:p>
            <a:pPr defTabSz="912813"/>
            <a:r>
              <a:rPr lang="en-US" dirty="0" smtClean="0">
                <a:solidFill>
                  <a:schemeClr val="bg2"/>
                </a:solidFill>
              </a:rPr>
              <a:t>+ </a:t>
            </a:r>
            <a:r>
              <a:rPr lang="en-US" b="1" dirty="0" smtClean="0">
                <a:solidFill>
                  <a:schemeClr val="bg2"/>
                </a:solidFill>
              </a:rPr>
              <a:t>low inflation and U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45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45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5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45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45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45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45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 build="p" bldLvl="2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2087" y="260648"/>
            <a:ext cx="8761413" cy="838200"/>
          </a:xfrm>
        </p:spPr>
        <p:txBody>
          <a:bodyPr/>
          <a:lstStyle/>
          <a:p>
            <a:pPr defTabSz="912813"/>
            <a:r>
              <a:rPr lang="cs-CZ" dirty="0" err="1" smtClean="0"/>
              <a:t>Reasons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growth</a:t>
            </a:r>
            <a:endParaRPr lang="cs-CZ" dirty="0" smtClean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382587" y="1098848"/>
            <a:ext cx="8380412" cy="4343400"/>
          </a:xfrm>
        </p:spPr>
        <p:txBody>
          <a:bodyPr/>
          <a:lstStyle/>
          <a:p>
            <a:pPr algn="just" defTabSz="912813"/>
            <a:r>
              <a:rPr lang="en-US" dirty="0" smtClean="0"/>
              <a:t>same factors as after the war </a:t>
            </a:r>
          </a:p>
          <a:p>
            <a:pPr algn="just" defTabSz="912813"/>
            <a:r>
              <a:rPr lang="en-US" dirty="0" smtClean="0"/>
              <a:t>+ </a:t>
            </a:r>
            <a:r>
              <a:rPr lang="en-US" dirty="0" smtClean="0">
                <a:latin typeface="Wingdings" pitchFamily="2" charset="2"/>
              </a:rPr>
              <a:t>ñ</a:t>
            </a:r>
            <a:r>
              <a:rPr lang="en-US" dirty="0" smtClean="0"/>
              <a:t>  </a:t>
            </a:r>
            <a:r>
              <a:rPr lang="en-US" b="1" dirty="0" smtClean="0"/>
              <a:t>militarization</a:t>
            </a:r>
            <a:r>
              <a:rPr lang="en-US" dirty="0" smtClean="0"/>
              <a:t> b/c Korean war</a:t>
            </a:r>
          </a:p>
          <a:p>
            <a:pPr algn="just" defTabSz="912813"/>
            <a:r>
              <a:rPr lang="en-US" dirty="0" smtClean="0"/>
              <a:t>+ accumulation of </a:t>
            </a:r>
            <a:r>
              <a:rPr lang="en-US" b="1" dirty="0" smtClean="0"/>
              <a:t>strategic reserves </a:t>
            </a:r>
            <a:r>
              <a:rPr lang="en-US" dirty="0" smtClean="0"/>
              <a:t>of raw materials and products for possible WWIII</a:t>
            </a:r>
          </a:p>
          <a:p>
            <a:pPr algn="just" defTabSz="912813"/>
            <a:r>
              <a:rPr lang="en-US" dirty="0" smtClean="0"/>
              <a:t>+ extension of </a:t>
            </a:r>
            <a:r>
              <a:rPr lang="en-US" b="1" dirty="0" smtClean="0"/>
              <a:t>consumer loans </a:t>
            </a:r>
          </a:p>
          <a:p>
            <a:pPr algn="just" defTabSz="912813"/>
            <a:r>
              <a:rPr lang="cs-CZ" dirty="0" smtClean="0"/>
              <a:t>+ </a:t>
            </a:r>
            <a:r>
              <a:rPr lang="en-GB" b="1" dirty="0"/>
              <a:t>inflow of qualified labour </a:t>
            </a:r>
            <a:endParaRPr lang="sk-SK" b="1" dirty="0" smtClean="0"/>
          </a:p>
          <a:p>
            <a:pPr algn="just" defTabSz="912813"/>
            <a:r>
              <a:rPr lang="cs-CZ" dirty="0" smtClean="0"/>
              <a:t>+ </a:t>
            </a:r>
            <a:r>
              <a:rPr lang="en-US" b="1" dirty="0" smtClean="0"/>
              <a:t>economic policy</a:t>
            </a:r>
          </a:p>
          <a:p>
            <a:pPr lvl="1" algn="just" defTabSz="912813"/>
            <a:r>
              <a:rPr lang="en-US" dirty="0" smtClean="0"/>
              <a:t>Keynesianism </a:t>
            </a:r>
            <a:r>
              <a:rPr lang="en-US" dirty="0" smtClean="0">
                <a:latin typeface="Wingdings" pitchFamily="2" charset="2"/>
              </a:rPr>
              <a:t>ð</a:t>
            </a:r>
            <a:r>
              <a:rPr lang="en-US" dirty="0" smtClean="0"/>
              <a:t>  </a:t>
            </a:r>
            <a:r>
              <a:rPr lang="en-US" dirty="0" err="1" smtClean="0"/>
              <a:t>Neokeynesianism</a:t>
            </a:r>
            <a:endParaRPr lang="en-US" dirty="0" smtClean="0"/>
          </a:p>
          <a:p>
            <a:pPr lvl="1" algn="just" defTabSz="912813"/>
            <a:r>
              <a:rPr lang="en-US" dirty="0" smtClean="0"/>
              <a:t>“fine tuning” = STOP and GO</a:t>
            </a:r>
          </a:p>
          <a:p>
            <a:pPr lvl="2" algn="just" defTabSz="912813"/>
            <a:r>
              <a:rPr lang="en-US" dirty="0" smtClean="0"/>
              <a:t>recession </a:t>
            </a:r>
            <a:r>
              <a:rPr lang="en-US" dirty="0" smtClean="0">
                <a:latin typeface="Wingdings" pitchFamily="2" charset="2"/>
              </a:rPr>
              <a:t>ð</a:t>
            </a:r>
            <a:r>
              <a:rPr lang="en-US" dirty="0" smtClean="0"/>
              <a:t>  Eisenhower </a:t>
            </a:r>
            <a:r>
              <a:rPr lang="en-US" dirty="0" err="1" smtClean="0">
                <a:latin typeface="Wingdings" pitchFamily="2" charset="2"/>
              </a:rPr>
              <a:t>ò</a:t>
            </a:r>
            <a:r>
              <a:rPr lang="en-US" dirty="0" err="1" smtClean="0"/>
              <a:t>T</a:t>
            </a:r>
            <a:r>
              <a:rPr lang="en-US" dirty="0" smtClean="0"/>
              <a:t> + </a:t>
            </a:r>
            <a:r>
              <a:rPr lang="en-US" dirty="0" smtClean="0">
                <a:latin typeface="Wingdings" pitchFamily="2" charset="2"/>
              </a:rPr>
              <a:t>ñ</a:t>
            </a:r>
            <a:r>
              <a:rPr lang="en-US" dirty="0" smtClean="0"/>
              <a:t> U benefits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14" presetClass="entr" presetSubtype="1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1500"/>
                            </p:stCondLst>
                            <p:childTnLst>
                              <p:par>
                                <p:cTn id="20" presetID="14" presetClass="entr" presetSubtype="1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7000"/>
                            </p:stCondLst>
                            <p:childTnLst>
                              <p:par>
                                <p:cTn id="24" presetID="14" presetClass="entr" presetSubtype="1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bldLvl="2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2588" y="118016"/>
            <a:ext cx="8761412" cy="1143000"/>
          </a:xfrm>
        </p:spPr>
        <p:txBody>
          <a:bodyPr/>
          <a:lstStyle/>
          <a:p>
            <a:pPr defTabSz="912813"/>
            <a:r>
              <a:rPr lang="cs-CZ" dirty="0" err="1" smtClean="0">
                <a:solidFill>
                  <a:schemeClr val="bg2"/>
                </a:solidFill>
              </a:rPr>
              <a:t>The</a:t>
            </a:r>
            <a:r>
              <a:rPr lang="cs-CZ" dirty="0" smtClean="0">
                <a:solidFill>
                  <a:schemeClr val="bg2"/>
                </a:solidFill>
              </a:rPr>
              <a:t> 1960s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idx="1"/>
          </p:nvPr>
        </p:nvSpPr>
        <p:spPr>
          <a:xfrm>
            <a:off x="382588" y="1628800"/>
            <a:ext cx="8761412" cy="3962400"/>
          </a:xfrm>
          <a:solidFill>
            <a:schemeClr val="tx1"/>
          </a:solidFill>
        </p:spPr>
        <p:txBody>
          <a:bodyPr/>
          <a:lstStyle/>
          <a:p>
            <a:pPr algn="just" defTabSz="912813">
              <a:lnSpc>
                <a:spcPct val="90000"/>
              </a:lnSpc>
            </a:pPr>
            <a:r>
              <a:rPr lang="en-US" b="1" dirty="0" smtClean="0">
                <a:solidFill>
                  <a:schemeClr val="bg2"/>
                </a:solidFill>
              </a:rPr>
              <a:t>presidents</a:t>
            </a:r>
            <a:r>
              <a:rPr lang="en-US" dirty="0" smtClean="0">
                <a:solidFill>
                  <a:schemeClr val="bg2"/>
                </a:solidFill>
              </a:rPr>
              <a:t> Kennedy – Johnson – Nixon </a:t>
            </a:r>
            <a:endParaRPr lang="en-US" i="1" dirty="0" smtClean="0">
              <a:solidFill>
                <a:schemeClr val="bg2"/>
              </a:solidFill>
            </a:endParaRPr>
          </a:p>
          <a:p>
            <a:pPr algn="just" defTabSz="912813">
              <a:lnSpc>
                <a:spcPct val="90000"/>
              </a:lnSpc>
            </a:pPr>
            <a:r>
              <a:rPr lang="en-US" dirty="0" smtClean="0">
                <a:solidFill>
                  <a:schemeClr val="bg2"/>
                </a:solidFill>
              </a:rPr>
              <a:t>USA faced to </a:t>
            </a:r>
            <a:r>
              <a:rPr lang="en-US" b="1" dirty="0" smtClean="0">
                <a:solidFill>
                  <a:schemeClr val="bg2"/>
                </a:solidFill>
                <a:latin typeface="Wingdings" pitchFamily="2" charset="2"/>
              </a:rPr>
              <a:t>ñ</a:t>
            </a:r>
            <a:r>
              <a:rPr lang="en-US" b="1" dirty="0" smtClean="0">
                <a:solidFill>
                  <a:schemeClr val="bg2"/>
                </a:solidFill>
              </a:rPr>
              <a:t> domestic competition + </a:t>
            </a:r>
            <a:r>
              <a:rPr lang="en-US" b="1" dirty="0" smtClean="0">
                <a:solidFill>
                  <a:schemeClr val="bg2"/>
                </a:solidFill>
                <a:latin typeface="Wingdings" pitchFamily="2" charset="2"/>
              </a:rPr>
              <a:t>ñ</a:t>
            </a:r>
            <a:r>
              <a:rPr lang="en-US" b="1" dirty="0" smtClean="0">
                <a:solidFill>
                  <a:schemeClr val="bg2"/>
                </a:solidFill>
              </a:rPr>
              <a:t> USSR</a:t>
            </a:r>
          </a:p>
          <a:p>
            <a:pPr lvl="2" algn="just" defTabSz="912813">
              <a:lnSpc>
                <a:spcPct val="90000"/>
              </a:lnSpc>
            </a:pPr>
            <a:r>
              <a:rPr lang="en-US" dirty="0" smtClean="0">
                <a:solidFill>
                  <a:schemeClr val="bg2"/>
                </a:solidFill>
              </a:rPr>
              <a:t>space technologies + exploration</a:t>
            </a:r>
            <a:endParaRPr lang="en-US" i="1" dirty="0" smtClean="0">
              <a:solidFill>
                <a:schemeClr val="bg2"/>
              </a:solidFill>
            </a:endParaRPr>
          </a:p>
          <a:p>
            <a:pPr algn="just" defTabSz="912813">
              <a:lnSpc>
                <a:spcPct val="90000"/>
              </a:lnSpc>
            </a:pPr>
            <a:r>
              <a:rPr lang="en-US" b="1" dirty="0" smtClean="0">
                <a:solidFill>
                  <a:schemeClr val="bg2"/>
                </a:solidFill>
                <a:latin typeface="Wingdings" pitchFamily="2" charset="2"/>
              </a:rPr>
              <a:t>ñ</a:t>
            </a:r>
            <a:r>
              <a:rPr lang="en-US" b="1" dirty="0" smtClean="0">
                <a:solidFill>
                  <a:schemeClr val="bg2"/>
                </a:solidFill>
              </a:rPr>
              <a:t> GDP</a:t>
            </a:r>
            <a:endParaRPr lang="en-US" b="1" i="1" dirty="0" smtClean="0">
              <a:solidFill>
                <a:schemeClr val="bg2"/>
              </a:solidFill>
            </a:endParaRPr>
          </a:p>
          <a:p>
            <a:pPr lvl="1" algn="just" defTabSz="912813">
              <a:lnSpc>
                <a:spcPct val="90000"/>
              </a:lnSpc>
            </a:pPr>
            <a:r>
              <a:rPr lang="en-US" dirty="0" smtClean="0">
                <a:solidFill>
                  <a:schemeClr val="bg2"/>
                </a:solidFill>
              </a:rPr>
              <a:t>9 years of continuous growth</a:t>
            </a:r>
          </a:p>
          <a:p>
            <a:pPr lvl="1" algn="just" defTabSz="912813">
              <a:lnSpc>
                <a:spcPct val="90000"/>
              </a:lnSpc>
            </a:pPr>
            <a:r>
              <a:rPr lang="en-US" dirty="0" smtClean="0">
                <a:solidFill>
                  <a:schemeClr val="bg2"/>
                </a:solidFill>
              </a:rPr>
              <a:t>recession only in1970</a:t>
            </a:r>
          </a:p>
          <a:p>
            <a:pPr lvl="2" algn="just" defTabSz="912813">
              <a:lnSpc>
                <a:spcPct val="90000"/>
              </a:lnSpc>
            </a:pPr>
            <a:r>
              <a:rPr lang="en-US" dirty="0" smtClean="0">
                <a:solidFill>
                  <a:schemeClr val="bg2"/>
                </a:solidFill>
              </a:rPr>
              <a:t>1969 monetary and fiscal restrictions</a:t>
            </a:r>
          </a:p>
          <a:p>
            <a:pPr algn="just" defTabSz="912813">
              <a:lnSpc>
                <a:spcPct val="90000"/>
              </a:lnSpc>
            </a:pPr>
            <a:r>
              <a:rPr lang="en-US" dirty="0" smtClean="0">
                <a:solidFill>
                  <a:schemeClr val="bg2"/>
                </a:solidFill>
              </a:rPr>
              <a:t>BUT at the end of 1960s </a:t>
            </a:r>
            <a:endParaRPr lang="sk-SK" dirty="0" smtClean="0">
              <a:solidFill>
                <a:schemeClr val="bg2"/>
              </a:solidFill>
            </a:endParaRPr>
          </a:p>
          <a:p>
            <a:pPr lvl="1" algn="just" defTabSz="912813">
              <a:lnSpc>
                <a:spcPct val="90000"/>
              </a:lnSpc>
            </a:pP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b="1" dirty="0" smtClean="0">
                <a:solidFill>
                  <a:schemeClr val="bg2"/>
                </a:solidFill>
              </a:rPr>
              <a:t>loss of dynamics</a:t>
            </a:r>
          </a:p>
          <a:p>
            <a:pPr lvl="2" algn="just" defTabSz="912813">
              <a:lnSpc>
                <a:spcPct val="90000"/>
              </a:lnSpc>
            </a:pP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  <a:latin typeface="Wingdings" pitchFamily="2" charset="2"/>
              </a:rPr>
              <a:t>ò</a:t>
            </a:r>
            <a:r>
              <a:rPr lang="en-US" dirty="0" smtClean="0">
                <a:solidFill>
                  <a:schemeClr val="bg2"/>
                </a:solidFill>
              </a:rPr>
              <a:t> construction + automobile industry</a:t>
            </a:r>
          </a:p>
          <a:p>
            <a:pPr lvl="1" algn="just" defTabSz="912813">
              <a:lnSpc>
                <a:spcPct val="90000"/>
              </a:lnSpc>
            </a:pPr>
            <a:r>
              <a:rPr lang="sk-SK" b="1" dirty="0" smtClean="0">
                <a:solidFill>
                  <a:schemeClr val="bg2"/>
                </a:solidFill>
              </a:rPr>
              <a:t> </a:t>
            </a:r>
            <a:r>
              <a:rPr lang="en-US" b="1" dirty="0">
                <a:solidFill>
                  <a:schemeClr val="bg2"/>
                </a:solidFill>
                <a:latin typeface="Wingdings" pitchFamily="2" charset="2"/>
              </a:rPr>
              <a:t>ñ</a:t>
            </a:r>
            <a:r>
              <a:rPr lang="en-US" b="1" dirty="0" smtClean="0">
                <a:solidFill>
                  <a:schemeClr val="bg2"/>
                </a:solidFill>
              </a:rPr>
              <a:t>  price level</a:t>
            </a:r>
          </a:p>
          <a:p>
            <a:pPr algn="just" defTabSz="912813">
              <a:lnSpc>
                <a:spcPct val="90000"/>
              </a:lnSpc>
            </a:pPr>
            <a:r>
              <a:rPr lang="en-US" dirty="0" smtClean="0">
                <a:solidFill>
                  <a:schemeClr val="bg2"/>
                </a:solidFill>
              </a:rPr>
              <a:t>+ </a:t>
            </a:r>
            <a:r>
              <a:rPr lang="en-US" b="1" dirty="0" smtClean="0">
                <a:solidFill>
                  <a:schemeClr val="bg2"/>
                </a:solidFill>
              </a:rPr>
              <a:t>budget deficits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6" presetClass="entr" presetSubtype="26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6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6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6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16" presetClass="entr" presetSubtype="26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6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6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62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6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624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6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8" dur="500"/>
                                        <p:tgtEl>
                                          <p:spTgt spid="624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 bldLvl="2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500063"/>
            <a:ext cx="8990013" cy="1143000"/>
          </a:xfrm>
          <a:solidFill>
            <a:schemeClr val="tx1"/>
          </a:solidFill>
        </p:spPr>
        <p:txBody>
          <a:bodyPr/>
          <a:lstStyle/>
          <a:p>
            <a:pPr defTabSz="912813"/>
            <a:r>
              <a:rPr lang="cs-CZ" dirty="0">
                <a:solidFill>
                  <a:schemeClr val="bg2"/>
                </a:solidFill>
              </a:rPr>
              <a:t>U.S. </a:t>
            </a:r>
            <a:r>
              <a:rPr lang="cs-CZ" dirty="0" err="1">
                <a:solidFill>
                  <a:schemeClr val="bg2"/>
                </a:solidFill>
              </a:rPr>
              <a:t>Fiscal</a:t>
            </a:r>
            <a:r>
              <a:rPr lang="cs-CZ" dirty="0">
                <a:solidFill>
                  <a:schemeClr val="bg2"/>
                </a:solidFill>
              </a:rPr>
              <a:t> </a:t>
            </a:r>
            <a:r>
              <a:rPr lang="cs-CZ" dirty="0" err="1">
                <a:solidFill>
                  <a:schemeClr val="bg2"/>
                </a:solidFill>
              </a:rPr>
              <a:t>policy</a:t>
            </a:r>
            <a:r>
              <a:rPr lang="cs-CZ" dirty="0">
                <a:solidFill>
                  <a:schemeClr val="bg2"/>
                </a:solidFill>
              </a:rPr>
              <a:t> in 1960-1969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492715"/>
              </p:ext>
            </p:extLst>
          </p:nvPr>
        </p:nvGraphicFramePr>
        <p:xfrm>
          <a:off x="357188" y="1785938"/>
          <a:ext cx="8429686" cy="1828800"/>
        </p:xfrm>
        <a:graphic>
          <a:graphicData uri="http://schemas.openxmlformats.org/drawingml/2006/table">
            <a:tbl>
              <a:tblPr/>
              <a:tblGrid>
                <a:gridCol w="1433925"/>
                <a:gridCol w="662515"/>
                <a:gridCol w="703694"/>
                <a:gridCol w="703694"/>
                <a:gridCol w="703694"/>
                <a:gridCol w="703694"/>
                <a:gridCol w="703694"/>
                <a:gridCol w="703694"/>
                <a:gridCol w="703694"/>
                <a:gridCol w="703694"/>
                <a:gridCol w="703694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endParaRPr lang="cs-CZ" sz="2000" dirty="0">
                        <a:solidFill>
                          <a:schemeClr val="bg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 b="1" dirty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1960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 b="1" dirty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1961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 b="1" dirty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1962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 b="1" dirty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1963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 b="1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1964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 b="1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1965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 b="1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1966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 b="1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1967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 b="1" dirty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1968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 b="1" dirty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1969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200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Government spendigs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 b="1" dirty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93</a:t>
                      </a:r>
                      <a:endParaRPr lang="cs-CZ" sz="2000" dirty="0">
                        <a:solidFill>
                          <a:schemeClr val="bg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 b="1" dirty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102,1</a:t>
                      </a:r>
                      <a:endParaRPr lang="cs-CZ" sz="2000" dirty="0">
                        <a:solidFill>
                          <a:schemeClr val="bg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 b="1" dirty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110,3</a:t>
                      </a:r>
                      <a:endParaRPr lang="cs-CZ" sz="2000" dirty="0">
                        <a:solidFill>
                          <a:schemeClr val="bg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 b="1" dirty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113,9</a:t>
                      </a:r>
                      <a:endParaRPr lang="cs-CZ" sz="2000" dirty="0">
                        <a:solidFill>
                          <a:schemeClr val="bg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 b="1" dirty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118,1</a:t>
                      </a:r>
                      <a:endParaRPr lang="cs-CZ" sz="2000" dirty="0">
                        <a:solidFill>
                          <a:schemeClr val="bg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 b="1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123,5</a:t>
                      </a:r>
                      <a:endParaRPr lang="cs-CZ" sz="2000">
                        <a:solidFill>
                          <a:schemeClr val="bg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 b="1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142,8</a:t>
                      </a:r>
                      <a:endParaRPr lang="cs-CZ" sz="2000">
                        <a:solidFill>
                          <a:schemeClr val="bg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 b="1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163,6</a:t>
                      </a:r>
                      <a:endParaRPr lang="cs-CZ" sz="2000">
                        <a:solidFill>
                          <a:schemeClr val="bg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 b="1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181,5</a:t>
                      </a:r>
                      <a:endParaRPr lang="cs-CZ" sz="2000">
                        <a:solidFill>
                          <a:schemeClr val="bg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 b="1" dirty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189,2</a:t>
                      </a:r>
                      <a:endParaRPr lang="cs-CZ" sz="2000" dirty="0">
                        <a:solidFill>
                          <a:schemeClr val="bg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200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Revenues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96,5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98,3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 dirty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106,4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 dirty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114,5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 dirty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115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124,7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142,5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151,2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 dirty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175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197,3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200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Surplus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3,5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-3,8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-3,8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0,7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 dirty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-3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 dirty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1,2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 dirty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-0,2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-12,4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-6,5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8,1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200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Inflation (%)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-,04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1,1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1,2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1,3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1,7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 dirty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2,9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 dirty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2,8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 dirty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4,2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 dirty="0">
                          <a:solidFill>
                            <a:schemeClr val="bg2"/>
                          </a:solidFill>
                          <a:latin typeface="+mn-lt"/>
                          <a:ea typeface="Calibri"/>
                          <a:cs typeface="Times New Roman"/>
                        </a:rPr>
                        <a:t>5,4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/>
            <a:r>
              <a:rPr lang="cs-CZ" dirty="0" err="1" smtClean="0"/>
              <a:t>Reasons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growth</a:t>
            </a:r>
            <a:endParaRPr lang="cs-CZ" dirty="0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133600"/>
            <a:ext cx="8305800" cy="3962400"/>
          </a:xfrm>
        </p:spPr>
        <p:txBody>
          <a:bodyPr/>
          <a:lstStyle/>
          <a:p>
            <a:pPr algn="just" defTabSz="912813"/>
            <a:r>
              <a:rPr lang="cs-CZ" dirty="0" err="1"/>
              <a:t>m</a:t>
            </a:r>
            <a:r>
              <a:rPr lang="cs-CZ" dirty="0" err="1" smtClean="0"/>
              <a:t>ass</a:t>
            </a:r>
            <a:r>
              <a:rPr lang="cs-CZ" dirty="0" smtClean="0"/>
              <a:t> use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b="1" dirty="0" err="1" smtClean="0"/>
              <a:t>inventions</a:t>
            </a:r>
            <a:r>
              <a:rPr lang="cs-CZ" b="1" dirty="0" smtClean="0"/>
              <a:t> </a:t>
            </a:r>
            <a:r>
              <a:rPr lang="cs-CZ" b="1" dirty="0" err="1" smtClean="0"/>
              <a:t>from</a:t>
            </a:r>
            <a:r>
              <a:rPr lang="cs-CZ" b="1" dirty="0" smtClean="0"/>
              <a:t> 1950s </a:t>
            </a:r>
          </a:p>
          <a:p>
            <a:pPr algn="just" defTabSz="912813"/>
            <a:r>
              <a:rPr lang="cs-CZ" dirty="0" err="1"/>
              <a:t>h</a:t>
            </a:r>
            <a:r>
              <a:rPr lang="cs-CZ" dirty="0" err="1" smtClean="0"/>
              <a:t>igh</a:t>
            </a:r>
            <a:r>
              <a:rPr lang="cs-CZ" dirty="0" smtClean="0"/>
              <a:t> </a:t>
            </a:r>
            <a:r>
              <a:rPr lang="cs-CZ" dirty="0" err="1" smtClean="0"/>
              <a:t>investment</a:t>
            </a:r>
            <a:r>
              <a:rPr lang="cs-CZ" dirty="0" smtClean="0"/>
              <a:t> (public and </a:t>
            </a:r>
            <a:r>
              <a:rPr lang="cs-CZ" dirty="0" err="1" smtClean="0"/>
              <a:t>private</a:t>
            </a:r>
            <a:r>
              <a:rPr lang="cs-CZ" dirty="0" smtClean="0"/>
              <a:t>) to </a:t>
            </a:r>
            <a:r>
              <a:rPr lang="cs-CZ" b="1" dirty="0" smtClean="0"/>
              <a:t>R&amp;D</a:t>
            </a:r>
            <a:r>
              <a:rPr lang="cs-CZ" dirty="0" smtClean="0"/>
              <a:t> </a:t>
            </a:r>
          </a:p>
          <a:p>
            <a:pPr lvl="1" algn="just" defTabSz="912813"/>
            <a:r>
              <a:rPr lang="en-GB" dirty="0" smtClean="0"/>
              <a:t> military and space research</a:t>
            </a:r>
            <a:r>
              <a:rPr lang="sk-SK" dirty="0" smtClean="0"/>
              <a:t> +</a:t>
            </a:r>
            <a:r>
              <a:rPr lang="en-GB" dirty="0" smtClean="0"/>
              <a:t> aeronautics industry</a:t>
            </a:r>
            <a:r>
              <a:rPr lang="sk-SK" dirty="0" smtClean="0"/>
              <a:t> +</a:t>
            </a:r>
            <a:r>
              <a:rPr lang="en-GB" dirty="0" smtClean="0"/>
              <a:t> </a:t>
            </a:r>
            <a:r>
              <a:rPr lang="en-GB" dirty="0" err="1" smtClean="0"/>
              <a:t>petrochemistry</a:t>
            </a:r>
            <a:r>
              <a:rPr lang="en-GB" dirty="0" smtClean="0"/>
              <a:t> </a:t>
            </a:r>
            <a:r>
              <a:rPr lang="sk-SK" dirty="0" smtClean="0"/>
              <a:t>+</a:t>
            </a:r>
            <a:r>
              <a:rPr lang="en-GB" dirty="0" smtClean="0"/>
              <a:t> information technologies</a:t>
            </a:r>
            <a:endParaRPr lang="cs-CZ" dirty="0" smtClean="0"/>
          </a:p>
          <a:p>
            <a:pPr algn="just" defTabSz="912813"/>
            <a:r>
              <a:rPr lang="cs-CZ" b="1" dirty="0" err="1" smtClean="0"/>
              <a:t>War</a:t>
            </a:r>
            <a:r>
              <a:rPr lang="cs-CZ" b="1" dirty="0" smtClean="0"/>
              <a:t> in Vietnam </a:t>
            </a:r>
            <a:r>
              <a:rPr lang="cs-CZ" dirty="0" err="1" smtClean="0"/>
              <a:t>after</a:t>
            </a:r>
            <a:r>
              <a:rPr lang="cs-CZ" dirty="0" smtClean="0"/>
              <a:t> 1965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072438" cy="1481138"/>
          </a:xfrm>
        </p:spPr>
        <p:txBody>
          <a:bodyPr/>
          <a:lstStyle/>
          <a:p>
            <a:pPr algn="l" defTabSz="912813"/>
            <a:r>
              <a:rPr lang="en-GB" smtClean="0">
                <a:solidFill>
                  <a:schemeClr val="bg2"/>
                </a:solidFill>
              </a:rPr>
              <a:t>Military expenses in the USA and the USSR, 1948-1970 (USD billion)</a:t>
            </a:r>
            <a:endParaRPr lang="cs-CZ" b="0" smtClean="0">
              <a:solidFill>
                <a:schemeClr val="bg2"/>
              </a:solidFill>
              <a:latin typeface="Times New Roman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969041"/>
              </p:ext>
            </p:extLst>
          </p:nvPr>
        </p:nvGraphicFramePr>
        <p:xfrm>
          <a:off x="198145" y="2780928"/>
          <a:ext cx="8766339" cy="2188284"/>
        </p:xfrm>
        <a:graphic>
          <a:graphicData uri="http://schemas.openxmlformats.org/drawingml/2006/table">
            <a:tbl>
              <a:tblPr/>
              <a:tblGrid>
                <a:gridCol w="736103"/>
                <a:gridCol w="673744"/>
                <a:gridCol w="668772"/>
                <a:gridCol w="668772"/>
                <a:gridCol w="668772"/>
                <a:gridCol w="668772"/>
                <a:gridCol w="668772"/>
                <a:gridCol w="668772"/>
                <a:gridCol w="668772"/>
                <a:gridCol w="668772"/>
                <a:gridCol w="668772"/>
                <a:gridCol w="668772"/>
                <a:gridCol w="668772"/>
              </a:tblGrid>
              <a:tr h="364714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1948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1949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1950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1951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1952</a:t>
                      </a:r>
                      <a:endParaRPr lang="cs-CZ" sz="110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1953</a:t>
                      </a:r>
                      <a:endParaRPr lang="cs-CZ" sz="110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1954</a:t>
                      </a:r>
                      <a:endParaRPr lang="cs-CZ" sz="110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1955</a:t>
                      </a:r>
                      <a:endParaRPr lang="cs-CZ" sz="110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1956</a:t>
                      </a:r>
                      <a:endParaRPr lang="cs-CZ" sz="110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1957</a:t>
                      </a:r>
                      <a:endParaRPr lang="cs-CZ" sz="110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1958</a:t>
                      </a:r>
                      <a:endParaRPr lang="cs-CZ" sz="110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1959</a:t>
                      </a:r>
                      <a:endParaRPr lang="cs-CZ" sz="110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64714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USA</a:t>
                      </a:r>
                      <a:endParaRPr lang="en-GB" sz="18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10.9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13.5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14.5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33.3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47.8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49.6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42.7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40.5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41.7</a:t>
                      </a:r>
                      <a:endParaRPr lang="cs-CZ" sz="110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44.5</a:t>
                      </a:r>
                      <a:endParaRPr lang="cs-CZ" sz="110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45.5</a:t>
                      </a:r>
                      <a:endParaRPr lang="cs-CZ" sz="110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46.6</a:t>
                      </a:r>
                      <a:endParaRPr lang="cs-CZ" sz="110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</a:tr>
              <a:tr h="364714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1800" dirty="0" smtClean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SSR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13.1</a:t>
                      </a:r>
                      <a:endParaRPr lang="cs-CZ" sz="110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13.4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15.5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20.1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21.9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25.5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29.5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26.7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27.6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30.2</a:t>
                      </a:r>
                      <a:endParaRPr lang="cs-CZ" sz="110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34.4</a:t>
                      </a:r>
                      <a:endParaRPr lang="cs-CZ" sz="110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</a:tr>
              <a:tr h="364714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1960</a:t>
                      </a:r>
                      <a:endParaRPr lang="cs-CZ" sz="110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1961</a:t>
                      </a:r>
                      <a:endParaRPr lang="cs-CZ" sz="110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1962</a:t>
                      </a:r>
                      <a:endParaRPr lang="cs-CZ" sz="110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1963</a:t>
                      </a:r>
                      <a:endParaRPr lang="cs-CZ" sz="110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1964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1965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1966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1967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1968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1969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1970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GB" sz="180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</a:tr>
              <a:tr h="364714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USA</a:t>
                      </a:r>
                      <a:endParaRPr lang="en-GB" sz="18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45.3</a:t>
                      </a:r>
                      <a:endParaRPr lang="cs-CZ" sz="110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47.8</a:t>
                      </a:r>
                      <a:endParaRPr lang="cs-CZ" sz="110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52.3</a:t>
                      </a:r>
                      <a:endParaRPr lang="cs-CZ" sz="110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52.3</a:t>
                      </a:r>
                      <a:endParaRPr lang="cs-CZ" sz="110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51.2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51.8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67.5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75.4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80.7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81.4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77.8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</a:tr>
              <a:tr h="364714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r>
                        <a:rPr lang="en-GB" sz="1800" dirty="0" smtClean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SSR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36.9</a:t>
                      </a:r>
                      <a:endParaRPr lang="cs-CZ" sz="110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43.6</a:t>
                      </a:r>
                      <a:endParaRPr lang="cs-CZ" sz="110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49.9</a:t>
                      </a:r>
                      <a:endParaRPr lang="cs-CZ" sz="110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54.7</a:t>
                      </a:r>
                      <a:endParaRPr lang="cs-CZ" sz="110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48.7</a:t>
                      </a:r>
                      <a:endParaRPr lang="cs-CZ" sz="110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62.3</a:t>
                      </a:r>
                      <a:endParaRPr lang="cs-CZ" sz="110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69.7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80.9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85.4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89.8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  <a:endParaRPr lang="cs-CZ" sz="11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0" y="6581775"/>
            <a:ext cx="307340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200" i="1" dirty="0">
                <a:latin typeface="+mn-lt"/>
              </a:rPr>
              <a:t>Source: Kennedy, </a:t>
            </a:r>
            <a:r>
              <a:rPr lang="en-GB" sz="1200" i="1" dirty="0" err="1">
                <a:latin typeface="+mn-lt"/>
              </a:rPr>
              <a:t>Vzestup</a:t>
            </a:r>
            <a:r>
              <a:rPr lang="en-GB" sz="1200" i="1" dirty="0">
                <a:latin typeface="+mn-lt"/>
              </a:rPr>
              <a:t> a </a:t>
            </a:r>
            <a:r>
              <a:rPr lang="en-GB" sz="1200" i="1" dirty="0" err="1">
                <a:latin typeface="+mn-lt"/>
              </a:rPr>
              <a:t>pád</a:t>
            </a:r>
            <a:r>
              <a:rPr lang="en-GB" sz="1200" i="1" dirty="0">
                <a:latin typeface="+mn-lt"/>
              </a:rPr>
              <a:t> </a:t>
            </a:r>
            <a:r>
              <a:rPr lang="en-GB" sz="1200" i="1" dirty="0" err="1">
                <a:latin typeface="+mn-lt"/>
              </a:rPr>
              <a:t>velmocí</a:t>
            </a:r>
            <a:r>
              <a:rPr lang="en-GB" sz="1200" i="1" dirty="0">
                <a:latin typeface="+mn-lt"/>
              </a:rPr>
              <a:t>, 1996</a:t>
            </a:r>
            <a:endParaRPr lang="cs-CZ" sz="1200" dirty="0">
              <a:latin typeface="+mn-lt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404664"/>
            <a:ext cx="8915400" cy="685800"/>
          </a:xfrm>
        </p:spPr>
        <p:txBody>
          <a:bodyPr/>
          <a:lstStyle/>
          <a:p>
            <a:pPr defTabSz="912813"/>
            <a:r>
              <a:rPr lang="cs-CZ" dirty="0" smtClean="0"/>
              <a:t>Basic </a:t>
            </a:r>
            <a:r>
              <a:rPr lang="cs-CZ" dirty="0" err="1" smtClean="0"/>
              <a:t>characteristics</a:t>
            </a:r>
            <a:endParaRPr lang="cs-CZ" dirty="0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235321" y="1340768"/>
            <a:ext cx="8532813" cy="3962400"/>
          </a:xfrm>
        </p:spPr>
        <p:txBody>
          <a:bodyPr>
            <a:normAutofit fontScale="92500" lnSpcReduction="20000"/>
          </a:bodyPr>
          <a:lstStyle/>
          <a:p>
            <a:pPr algn="just" defTabSz="912813">
              <a:lnSpc>
                <a:spcPct val="90000"/>
              </a:lnSpc>
            </a:pPr>
            <a:r>
              <a:rPr lang="en-US" sz="2800" dirty="0" smtClean="0"/>
              <a:t>small government+ liberal principles </a:t>
            </a:r>
            <a:r>
              <a:rPr lang="en-US" sz="2800" dirty="0" smtClean="0">
                <a:cs typeface="Times New Roman" pitchFamily="18" charset="0"/>
                <a:sym typeface="Wingdings" pitchFamily="2" charset="2"/>
              </a:rPr>
              <a:t></a:t>
            </a:r>
            <a:r>
              <a:rPr lang="en-US" sz="2800" dirty="0" smtClean="0"/>
              <a:t> relatively:</a:t>
            </a:r>
          </a:p>
          <a:p>
            <a:pPr lvl="1" algn="just" defTabSz="912813">
              <a:lnSpc>
                <a:spcPct val="90000"/>
              </a:lnSpc>
            </a:pPr>
            <a:r>
              <a:rPr lang="en-US" sz="2400" dirty="0" smtClean="0"/>
              <a:t>low taxes+ little interference into the economy + minimal public ownership</a:t>
            </a:r>
            <a:endParaRPr lang="en-US" sz="2400" i="1" dirty="0" smtClean="0"/>
          </a:p>
          <a:p>
            <a:pPr algn="just" defTabSz="912813">
              <a:lnSpc>
                <a:spcPct val="90000"/>
              </a:lnSpc>
            </a:pPr>
            <a:r>
              <a:rPr lang="en-US" sz="2800" dirty="0" smtClean="0"/>
              <a:t>entrepreneurial spirit </a:t>
            </a:r>
          </a:p>
          <a:p>
            <a:pPr lvl="1" algn="just" defTabSz="912813">
              <a:lnSpc>
                <a:spcPct val="90000"/>
              </a:lnSpc>
            </a:pPr>
            <a:r>
              <a:rPr lang="en-US" sz="2000" dirty="0" smtClean="0"/>
              <a:t>possibility from small-size companies </a:t>
            </a:r>
            <a:r>
              <a:rPr lang="en-US" sz="2000" dirty="0" smtClean="0">
                <a:latin typeface="Wingdings" pitchFamily="2" charset="2"/>
              </a:rPr>
              <a:t>ð</a:t>
            </a:r>
            <a:r>
              <a:rPr lang="en-US" sz="2000" dirty="0" smtClean="0"/>
              <a:t>  big ones </a:t>
            </a:r>
          </a:p>
          <a:p>
            <a:pPr lvl="2" algn="just" defTabSz="912813">
              <a:lnSpc>
                <a:spcPct val="90000"/>
              </a:lnSpc>
            </a:pPr>
            <a:r>
              <a:rPr lang="en-US" sz="2000" dirty="0" smtClean="0"/>
              <a:t>Nike, Microsoft, Apple</a:t>
            </a:r>
          </a:p>
          <a:p>
            <a:pPr lvl="1" algn="just" defTabSz="912813">
              <a:lnSpc>
                <a:spcPct val="90000"/>
              </a:lnSpc>
            </a:pPr>
            <a:r>
              <a:rPr lang="en-US" sz="2400" dirty="0" smtClean="0"/>
              <a:t>venture capital</a:t>
            </a:r>
          </a:p>
          <a:p>
            <a:pPr lvl="1" algn="just" defTabSz="912813">
              <a:lnSpc>
                <a:spcPct val="90000"/>
              </a:lnSpc>
            </a:pPr>
            <a:r>
              <a:rPr lang="en-US" sz="2400" dirty="0" smtClean="0"/>
              <a:t>competitive environment </a:t>
            </a:r>
          </a:p>
          <a:p>
            <a:pPr lvl="1" algn="just" defTabSz="912813">
              <a:lnSpc>
                <a:spcPct val="90000"/>
              </a:lnSpc>
            </a:pPr>
            <a:r>
              <a:rPr lang="en-US" sz="2400" dirty="0" smtClean="0"/>
              <a:t>stock markets </a:t>
            </a:r>
            <a:r>
              <a:rPr lang="en-US" sz="2400" dirty="0" smtClean="0">
                <a:latin typeface="Wingdings" pitchFamily="2" charset="2"/>
              </a:rPr>
              <a:t>ð</a:t>
            </a:r>
            <a:r>
              <a:rPr lang="en-US" sz="2400" dirty="0" smtClean="0"/>
              <a:t>  shareholders discontent (</a:t>
            </a:r>
            <a:r>
              <a:rPr lang="en-US" sz="2400" dirty="0" smtClean="0">
                <a:latin typeface="Wingdings" pitchFamily="2" charset="2"/>
              </a:rPr>
              <a:t>ò</a:t>
            </a:r>
            <a:r>
              <a:rPr lang="en-US" sz="2400" dirty="0" smtClean="0"/>
              <a:t> prices) </a:t>
            </a:r>
            <a:r>
              <a:rPr lang="en-US" sz="2400" dirty="0" smtClean="0">
                <a:latin typeface="Wingdings" pitchFamily="2" charset="2"/>
              </a:rPr>
              <a:t>ð</a:t>
            </a:r>
            <a:r>
              <a:rPr lang="en-US" sz="2400" dirty="0" smtClean="0"/>
              <a:t> dismissal of management</a:t>
            </a:r>
          </a:p>
          <a:p>
            <a:pPr algn="just" defTabSz="912813">
              <a:lnSpc>
                <a:spcPct val="90000"/>
              </a:lnSpc>
            </a:pPr>
            <a:r>
              <a:rPr lang="en-US" sz="2800" dirty="0" smtClean="0"/>
              <a:t>flexible </a:t>
            </a:r>
            <a:r>
              <a:rPr lang="en-US" sz="2800" dirty="0" err="1" smtClean="0"/>
              <a:t>labour</a:t>
            </a:r>
            <a:r>
              <a:rPr lang="en-US" sz="2800" dirty="0" smtClean="0"/>
              <a:t> markets + immigration</a:t>
            </a:r>
          </a:p>
          <a:p>
            <a:pPr defTabSz="912813">
              <a:lnSpc>
                <a:spcPct val="90000"/>
              </a:lnSpc>
            </a:pPr>
            <a:r>
              <a:rPr lang="en-GB" sz="2800" dirty="0" smtClean="0"/>
              <a:t>great</a:t>
            </a:r>
            <a:r>
              <a:rPr lang="sk-SK" sz="2800" dirty="0" err="1" smtClean="0"/>
              <a:t>er</a:t>
            </a:r>
            <a:r>
              <a:rPr lang="en-GB" sz="2800" dirty="0" smtClean="0"/>
              <a:t> </a:t>
            </a:r>
            <a:r>
              <a:rPr lang="en-GB" sz="2800" dirty="0"/>
              <a:t>disproportions in income</a:t>
            </a:r>
            <a:endParaRPr lang="cs-CZ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 bldLvl="2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/>
            <a:r>
              <a:rPr lang="en-GB" smtClean="0"/>
              <a:t>U</a:t>
            </a:r>
            <a:r>
              <a:rPr lang="cs-CZ" smtClean="0"/>
              <a:t>.</a:t>
            </a:r>
            <a:r>
              <a:rPr lang="en-GB" smtClean="0"/>
              <a:t>S</a:t>
            </a:r>
            <a:r>
              <a:rPr lang="cs-CZ" smtClean="0"/>
              <a:t>.</a:t>
            </a:r>
            <a:r>
              <a:rPr lang="en-GB" smtClean="0"/>
              <a:t> Defence expenditures as percent of GDP</a:t>
            </a:r>
          </a:p>
        </p:txBody>
      </p:sp>
      <p:pic>
        <p:nvPicPr>
          <p:cNvPr id="34819" name="Picture 5"/>
          <p:cNvPicPr>
            <a:picLocks noGrp="1" noChangeAspect="1" noChangeArrowheads="1"/>
          </p:cNvPicPr>
          <p:nvPr>
            <p:ph type="chart" idx="1"/>
          </p:nvPr>
        </p:nvPicPr>
        <p:blipFill rotWithShape="1">
          <a:blip r:embed="rId2" cstate="print"/>
          <a:srcRect l="2678"/>
          <a:stretch/>
        </p:blipFill>
        <p:spPr>
          <a:xfrm>
            <a:off x="827584" y="1916832"/>
            <a:ext cx="7848871" cy="4187033"/>
          </a:xfrm>
          <a:noFill/>
        </p:spPr>
      </p:pic>
      <p:sp>
        <p:nvSpPr>
          <p:cNvPr id="4" name="TextovéPole 3"/>
          <p:cNvSpPr txBox="1"/>
          <p:nvPr/>
        </p:nvSpPr>
        <p:spPr>
          <a:xfrm>
            <a:off x="1201738" y="6072188"/>
            <a:ext cx="3513137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200" i="1" dirty="0">
                <a:latin typeface="+mn-lt"/>
              </a:rPr>
              <a:t>Source: Economic Report of the President 2007, 2007</a:t>
            </a:r>
            <a:endParaRPr lang="cs-CZ" sz="1200" dirty="0">
              <a:latin typeface="+mn-lt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827584" y="6084518"/>
            <a:ext cx="1892300" cy="444500"/>
          </a:xfrm>
          <a:prstGeom prst="rightArrow">
            <a:avLst>
              <a:gd name="adj1" fmla="val 50000"/>
              <a:gd name="adj2" fmla="val 212877"/>
            </a:avLst>
          </a:prstGeom>
          <a:solidFill>
            <a:schemeClr val="bg2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2813"/>
            <a:endParaRPr lang="cs-CZ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2843808" y="6014059"/>
            <a:ext cx="4395434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912813"/>
            <a:r>
              <a:rPr lang="cs-CZ" sz="320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</a:t>
            </a:r>
            <a:r>
              <a:rPr lang="cs-CZ" sz="3200" dirty="0">
                <a:solidFill>
                  <a:schemeClr val="bg2"/>
                </a:solidFill>
                <a:latin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bg2"/>
                </a:solidFill>
                <a:latin typeface="Times New Roman" pitchFamily="18" charset="0"/>
              </a:rPr>
              <a:t>inflationary tendencies</a:t>
            </a:r>
            <a:endParaRPr lang="en-US" sz="3200" dirty="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466173"/>
            <a:ext cx="8761412" cy="685800"/>
          </a:xfrm>
        </p:spPr>
        <p:txBody>
          <a:bodyPr/>
          <a:lstStyle/>
          <a:p>
            <a:pPr defTabSz="912813"/>
            <a:r>
              <a:rPr lang="cs-CZ" dirty="0" err="1" smtClean="0">
                <a:solidFill>
                  <a:schemeClr val="bg2"/>
                </a:solidFill>
              </a:rPr>
              <a:t>Economic</a:t>
            </a:r>
            <a:r>
              <a:rPr lang="cs-CZ" dirty="0" smtClean="0">
                <a:solidFill>
                  <a:schemeClr val="bg2"/>
                </a:solidFill>
              </a:rPr>
              <a:t> </a:t>
            </a:r>
            <a:r>
              <a:rPr lang="cs-CZ" dirty="0" err="1" smtClean="0">
                <a:solidFill>
                  <a:schemeClr val="bg2"/>
                </a:solidFill>
              </a:rPr>
              <a:t>policy</a:t>
            </a:r>
            <a:endParaRPr lang="cs-CZ" dirty="0" smtClean="0">
              <a:solidFill>
                <a:schemeClr val="bg2"/>
              </a:solidFill>
            </a:endParaRPr>
          </a:p>
        </p:txBody>
      </p:sp>
      <p:sp>
        <p:nvSpPr>
          <p:cNvPr id="29703" name="Rectangle 7"/>
          <p:cNvSpPr>
            <a:spLocks noGrp="1" noChangeArrowheads="1"/>
          </p:cNvSpPr>
          <p:nvPr>
            <p:ph idx="1"/>
          </p:nvPr>
        </p:nvSpPr>
        <p:spPr>
          <a:xfrm>
            <a:off x="251520" y="1383804"/>
            <a:ext cx="8761412" cy="4166592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pPr algn="just" defTabSz="912813">
              <a:lnSpc>
                <a:spcPct val="80000"/>
              </a:lnSpc>
            </a:pPr>
            <a:r>
              <a:rPr lang="en-US" sz="2800" dirty="0" smtClean="0">
                <a:solidFill>
                  <a:schemeClr val="bg2"/>
                </a:solidFill>
              </a:rPr>
              <a:t>Kennedy - New Economics </a:t>
            </a:r>
          </a:p>
          <a:p>
            <a:pPr algn="just" defTabSz="912813">
              <a:lnSpc>
                <a:spcPct val="80000"/>
              </a:lnSpc>
            </a:pPr>
            <a:r>
              <a:rPr lang="en-US" sz="2800" dirty="0" smtClean="0">
                <a:solidFill>
                  <a:schemeClr val="bg2"/>
                </a:solidFill>
              </a:rPr>
              <a:t>instead of balancing the cycle– continuous econ. </a:t>
            </a:r>
            <a:r>
              <a:rPr lang="en-US" sz="2800" dirty="0" smtClean="0">
                <a:solidFill>
                  <a:schemeClr val="bg2"/>
                </a:solidFill>
                <a:latin typeface="Wingdings" pitchFamily="2" charset="2"/>
              </a:rPr>
              <a:t>ñ</a:t>
            </a:r>
            <a:endParaRPr lang="en-US" sz="2800" dirty="0" smtClean="0">
              <a:solidFill>
                <a:schemeClr val="bg2"/>
              </a:solidFill>
            </a:endParaRPr>
          </a:p>
          <a:p>
            <a:pPr algn="just" defTabSz="912813">
              <a:lnSpc>
                <a:spcPct val="80000"/>
              </a:lnSpc>
            </a:pPr>
            <a:r>
              <a:rPr lang="en-US" sz="2800" b="1" dirty="0" smtClean="0">
                <a:solidFill>
                  <a:schemeClr val="bg2"/>
                </a:solidFill>
              </a:rPr>
              <a:t>fiscal expansion</a:t>
            </a:r>
          </a:p>
          <a:p>
            <a:pPr lvl="1" algn="just" defTabSz="912813">
              <a:lnSpc>
                <a:spcPct val="80000"/>
              </a:lnSpc>
            </a:pPr>
            <a:r>
              <a:rPr lang="en-US" sz="2400" dirty="0" smtClean="0">
                <a:solidFill>
                  <a:schemeClr val="bg2"/>
                </a:solidFill>
              </a:rPr>
              <a:t>war in Vietnam + research </a:t>
            </a:r>
          </a:p>
          <a:p>
            <a:pPr lvl="1" algn="just" defTabSz="912813">
              <a:lnSpc>
                <a:spcPct val="80000"/>
              </a:lnSpc>
            </a:pPr>
            <a:r>
              <a:rPr lang="en-US" sz="2400" dirty="0" smtClean="0">
                <a:solidFill>
                  <a:schemeClr val="bg2"/>
                </a:solidFill>
              </a:rPr>
              <a:t>INV in education</a:t>
            </a:r>
          </a:p>
          <a:p>
            <a:pPr lvl="1" algn="just" defTabSz="912813">
              <a:lnSpc>
                <a:spcPct val="80000"/>
              </a:lnSpc>
            </a:pPr>
            <a:r>
              <a:rPr lang="en-US" sz="2400" dirty="0" smtClean="0">
                <a:solidFill>
                  <a:schemeClr val="bg2"/>
                </a:solidFill>
              </a:rPr>
              <a:t>big social programs for the </a:t>
            </a:r>
            <a:r>
              <a:rPr lang="en-US" sz="2400" dirty="0" err="1" smtClean="0">
                <a:solidFill>
                  <a:schemeClr val="bg2"/>
                </a:solidFill>
              </a:rPr>
              <a:t>poorests</a:t>
            </a:r>
            <a:endParaRPr lang="en-US" sz="2400" dirty="0" smtClean="0">
              <a:solidFill>
                <a:schemeClr val="bg2"/>
              </a:solidFill>
            </a:endParaRPr>
          </a:p>
          <a:p>
            <a:pPr lvl="2" algn="just" defTabSz="912813">
              <a:lnSpc>
                <a:spcPct val="80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“War to Poverty” </a:t>
            </a:r>
          </a:p>
          <a:p>
            <a:pPr lvl="2" algn="just" defTabSz="912813">
              <a:lnSpc>
                <a:spcPct val="80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“Great Society“</a:t>
            </a:r>
          </a:p>
          <a:p>
            <a:pPr lvl="2" algn="just" defTabSz="912813">
              <a:lnSpc>
                <a:spcPct val="80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smtClean="0">
                <a:solidFill>
                  <a:schemeClr val="bg2"/>
                </a:solidFill>
                <a:cs typeface="Times New Roman" pitchFamily="18" charset="0"/>
                <a:sym typeface="Wingdings" pitchFamily="2" charset="2"/>
              </a:rPr>
              <a:t>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lang="en-US" sz="2000" dirty="0" smtClean="0">
                <a:solidFill>
                  <a:schemeClr val="bg2"/>
                </a:solidFill>
                <a:latin typeface="Wingdings" pitchFamily="2" charset="2"/>
              </a:rPr>
              <a:t>ñ</a:t>
            </a:r>
            <a:r>
              <a:rPr lang="en-US" sz="2000" dirty="0" smtClean="0">
                <a:solidFill>
                  <a:schemeClr val="bg2"/>
                </a:solidFill>
              </a:rPr>
              <a:t>  redistribution</a:t>
            </a:r>
          </a:p>
          <a:p>
            <a:pPr algn="just" defTabSz="912813">
              <a:lnSpc>
                <a:spcPct val="80000"/>
              </a:lnSpc>
            </a:pPr>
            <a:r>
              <a:rPr lang="en-US" sz="2800" b="1" dirty="0" smtClean="0">
                <a:solidFill>
                  <a:schemeClr val="bg2"/>
                </a:solidFill>
              </a:rPr>
              <a:t>+ monetary policy also expansive</a:t>
            </a:r>
            <a:endParaRPr lang="en-US" sz="2800" dirty="0" smtClean="0">
              <a:solidFill>
                <a:schemeClr val="bg2"/>
              </a:solidFill>
            </a:endParaRPr>
          </a:p>
          <a:p>
            <a:pPr lvl="1" algn="just" defTabSz="912813">
              <a:lnSpc>
                <a:spcPct val="80000"/>
              </a:lnSpc>
            </a:pPr>
            <a:r>
              <a:rPr lang="en-US" sz="2400" dirty="0" smtClean="0">
                <a:solidFill>
                  <a:schemeClr val="bg2"/>
                </a:solidFill>
              </a:rPr>
              <a:t>b/c recovery induced by fiscal policy had to be </a:t>
            </a:r>
            <a:endParaRPr lang="sk-SK" sz="2400" dirty="0" smtClean="0">
              <a:solidFill>
                <a:schemeClr val="bg2"/>
              </a:solidFill>
            </a:endParaRPr>
          </a:p>
          <a:p>
            <a:pPr marL="457200" lvl="1" indent="0" algn="just" defTabSz="912813">
              <a:lnSpc>
                <a:spcPct val="80000"/>
              </a:lnSpc>
              <a:buNone/>
            </a:pPr>
            <a:r>
              <a:rPr lang="en-US" sz="2400" dirty="0" smtClean="0">
                <a:solidFill>
                  <a:schemeClr val="bg2"/>
                </a:solidFill>
              </a:rPr>
              <a:t> accompanied by </a:t>
            </a:r>
            <a:r>
              <a:rPr lang="en-US" sz="2400" dirty="0" smtClean="0">
                <a:solidFill>
                  <a:schemeClr val="bg2"/>
                </a:solidFill>
                <a:sym typeface="Wingdings" pitchFamily="2" charset="2"/>
              </a:rPr>
              <a:t> M</a:t>
            </a:r>
            <a:r>
              <a:rPr lang="en-US" sz="2400" baseline="30000" dirty="0" smtClean="0">
                <a:solidFill>
                  <a:schemeClr val="bg2"/>
                </a:solidFill>
                <a:sym typeface="Wingdings" pitchFamily="2" charset="2"/>
              </a:rPr>
              <a:t>S</a:t>
            </a:r>
            <a:endParaRPr lang="en-US" sz="2400" dirty="0" smtClean="0">
              <a:solidFill>
                <a:schemeClr val="bg2"/>
              </a:solidFill>
            </a:endParaRPr>
          </a:p>
          <a:p>
            <a:pPr algn="just" defTabSz="912813">
              <a:lnSpc>
                <a:spcPct val="80000"/>
              </a:lnSpc>
            </a:pPr>
            <a:endParaRPr lang="cs-CZ" b="1" dirty="0" smtClean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97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97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7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97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97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97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97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7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97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97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97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1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nimBg="1"/>
      <p:bldP spid="29701" grpId="0" autoUpdateAnimBg="0"/>
      <p:bldP spid="29703" grpId="0" build="p" bldLvl="2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/>
            <a:r>
              <a:rPr lang="en-GB" sz="2800" smtClean="0"/>
              <a:t>Economic growth (%), inflation (%) and the federal fiscal balance (% of GDP) in the USA, 1950–1969</a:t>
            </a:r>
            <a:endParaRPr lang="en-GB" smtClean="0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619316206"/>
              </p:ext>
            </p:extLst>
          </p:nvPr>
        </p:nvGraphicFramePr>
        <p:xfrm>
          <a:off x="179512" y="1916832"/>
          <a:ext cx="8761413" cy="4322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3227389"/>
            <a:ext cx="7772400" cy="1362075"/>
          </a:xfrm>
        </p:spPr>
        <p:txBody>
          <a:bodyPr/>
          <a:lstStyle/>
          <a:p>
            <a:r>
              <a:rPr lang="sk-SK" dirty="0" err="1" smtClean="0"/>
              <a:t>The</a:t>
            </a:r>
            <a:r>
              <a:rPr lang="sk-SK" dirty="0" smtClean="0"/>
              <a:t> 1970</a:t>
            </a:r>
            <a:r>
              <a:rPr lang="sk-SK" sz="2500" dirty="0" smtClean="0"/>
              <a:t>s</a:t>
            </a:r>
            <a:endParaRPr lang="sk-SK" sz="25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621703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102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defTabSz="912813"/>
            <a:r>
              <a:rPr lang="cs-CZ" dirty="0" smtClean="0"/>
              <a:t>E. USA in 1970s</a:t>
            </a:r>
          </a:p>
        </p:txBody>
      </p:sp>
      <p:sp>
        <p:nvSpPr>
          <p:cNvPr id="65539" name="Rectangle 1027"/>
          <p:cNvSpPr>
            <a:spLocks noGrp="1" noChangeArrowheads="1"/>
          </p:cNvSpPr>
          <p:nvPr>
            <p:ph idx="1"/>
          </p:nvPr>
        </p:nvSpPr>
        <p:spPr>
          <a:xfrm>
            <a:off x="382588" y="1600200"/>
            <a:ext cx="8532812" cy="3962400"/>
          </a:xfrm>
        </p:spPr>
        <p:txBody>
          <a:bodyPr/>
          <a:lstStyle/>
          <a:p>
            <a:pPr algn="just" defTabSz="912813">
              <a:lnSpc>
                <a:spcPct val="90000"/>
              </a:lnSpc>
            </a:pPr>
            <a:r>
              <a:rPr lang="en-US" b="1" dirty="0" smtClean="0"/>
              <a:t>presidents</a:t>
            </a:r>
            <a:r>
              <a:rPr lang="en-US" dirty="0" smtClean="0"/>
              <a:t> Nixon – Ford – Carter</a:t>
            </a:r>
          </a:p>
          <a:p>
            <a:pPr algn="just" defTabSz="912813">
              <a:lnSpc>
                <a:spcPct val="90000"/>
              </a:lnSpc>
            </a:pPr>
            <a:r>
              <a:rPr lang="en-US" dirty="0" smtClean="0"/>
              <a:t>1971 Nixon – </a:t>
            </a:r>
            <a:r>
              <a:rPr lang="en-US" b="1" dirty="0" smtClean="0"/>
              <a:t>New Economic Policy</a:t>
            </a:r>
          </a:p>
          <a:p>
            <a:pPr lvl="1" algn="just" defTabSz="912813">
              <a:lnSpc>
                <a:spcPct val="90000"/>
              </a:lnSpc>
            </a:pPr>
            <a:r>
              <a:rPr lang="en-US" dirty="0" smtClean="0"/>
              <a:t> </a:t>
            </a:r>
            <a:r>
              <a:rPr lang="en-US" dirty="0" smtClean="0">
                <a:latin typeface="Wingdings" pitchFamily="2" charset="2"/>
              </a:rPr>
              <a:t>ð</a:t>
            </a:r>
            <a:r>
              <a:rPr lang="en-US" dirty="0" smtClean="0"/>
              <a:t>  econ </a:t>
            </a:r>
            <a:r>
              <a:rPr lang="en-US" dirty="0" smtClean="0">
                <a:latin typeface="Wingdings" pitchFamily="2" charset="2"/>
              </a:rPr>
              <a:t>ñ</a:t>
            </a:r>
            <a:r>
              <a:rPr lang="en-US" dirty="0" smtClean="0"/>
              <a:t>  + X fiscal imbalances</a:t>
            </a:r>
          </a:p>
          <a:p>
            <a:pPr lvl="1" algn="just" defTabSz="912813">
              <a:lnSpc>
                <a:spcPct val="90000"/>
              </a:lnSpc>
            </a:pPr>
            <a:r>
              <a:rPr lang="en-US" dirty="0" smtClean="0"/>
              <a:t>also abandoning of convertibility of  $ for AU + devaluation in 1971 and 1973 + wage and price control</a:t>
            </a:r>
          </a:p>
          <a:p>
            <a:pPr algn="just" defTabSz="912813">
              <a:lnSpc>
                <a:spcPct val="90000"/>
              </a:lnSpc>
            </a:pPr>
            <a:r>
              <a:rPr lang="en-US" b="1" dirty="0" smtClean="0"/>
              <a:t>recession 1973 –75</a:t>
            </a:r>
          </a:p>
          <a:p>
            <a:pPr lvl="1" defTabSz="912813">
              <a:lnSpc>
                <a:spcPct val="90000"/>
              </a:lnSpc>
            </a:pPr>
            <a:r>
              <a:rPr lang="en-US" dirty="0" smtClean="0"/>
              <a:t>+ </a:t>
            </a:r>
            <a:r>
              <a:rPr lang="en-US" dirty="0" smtClean="0">
                <a:latin typeface="Wingdings" pitchFamily="2" charset="2"/>
              </a:rPr>
              <a:t>ñ</a:t>
            </a:r>
            <a:r>
              <a:rPr lang="en-US" dirty="0" smtClean="0"/>
              <a:t> price level+ </a:t>
            </a:r>
            <a:r>
              <a:rPr lang="en-US" dirty="0" smtClean="0">
                <a:latin typeface="Wingdings" pitchFamily="2" charset="2"/>
              </a:rPr>
              <a:t>ò</a:t>
            </a:r>
            <a:r>
              <a:rPr lang="en-US" dirty="0" smtClean="0"/>
              <a:t> stock exchange</a:t>
            </a:r>
          </a:p>
          <a:p>
            <a:pPr algn="just" defTabSz="912813">
              <a:lnSpc>
                <a:spcPct val="90000"/>
              </a:lnSpc>
            </a:pPr>
            <a:r>
              <a:rPr lang="en-US" dirty="0" smtClean="0"/>
              <a:t>high </a:t>
            </a:r>
            <a:r>
              <a:rPr lang="en-US" b="1" dirty="0" smtClean="0"/>
              <a:t>econ. </a:t>
            </a:r>
            <a:r>
              <a:rPr lang="en-US" b="1" dirty="0" smtClean="0">
                <a:latin typeface="Wingdings" pitchFamily="2" charset="2"/>
              </a:rPr>
              <a:t>ñ</a:t>
            </a:r>
            <a:r>
              <a:rPr lang="en-US" b="1" dirty="0" smtClean="0"/>
              <a:t>  in 1976-78</a:t>
            </a:r>
          </a:p>
          <a:p>
            <a:pPr lvl="1" algn="just" defTabSz="912813">
              <a:lnSpc>
                <a:spcPct val="90000"/>
              </a:lnSpc>
            </a:pPr>
            <a:r>
              <a:rPr lang="en-US" dirty="0" smtClean="0"/>
              <a:t>BUT ongoing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dirty="0" smtClean="0"/>
              <a:t> + high 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100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100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bldLvl="2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6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761413" cy="609600"/>
          </a:xfrm>
        </p:spPr>
        <p:txBody>
          <a:bodyPr/>
          <a:lstStyle/>
          <a:p>
            <a:pPr defTabSz="912813"/>
            <a:r>
              <a:rPr lang="cs-CZ" b="0" dirty="0" err="1" smtClean="0"/>
              <a:t>Causes</a:t>
            </a:r>
            <a:r>
              <a:rPr lang="cs-CZ" b="0" dirty="0" smtClean="0"/>
              <a:t> </a:t>
            </a:r>
            <a:r>
              <a:rPr lang="cs-CZ" b="0" dirty="0" err="1" smtClean="0"/>
              <a:t>of</a:t>
            </a:r>
            <a:r>
              <a:rPr lang="cs-CZ" b="0" dirty="0" smtClean="0"/>
              <a:t> </a:t>
            </a:r>
            <a:r>
              <a:rPr lang="cs-CZ" b="0" dirty="0" err="1" smtClean="0"/>
              <a:t>the</a:t>
            </a:r>
            <a:r>
              <a:rPr lang="cs-CZ" b="0" dirty="0" smtClean="0"/>
              <a:t> </a:t>
            </a:r>
            <a:r>
              <a:rPr lang="cs-CZ" b="0" dirty="0" err="1" smtClean="0"/>
              <a:t>crisis</a:t>
            </a:r>
            <a:endParaRPr lang="cs-CZ" b="0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761413" cy="4191000"/>
          </a:xfrm>
          <a:noFill/>
        </p:spPr>
        <p:txBody>
          <a:bodyPr>
            <a:normAutofit lnSpcReduction="10000"/>
          </a:bodyPr>
          <a:lstStyle/>
          <a:p>
            <a:pPr algn="just" defTabSz="912813">
              <a:lnSpc>
                <a:spcPct val="80000"/>
              </a:lnSpc>
            </a:pPr>
            <a:r>
              <a:rPr lang="en-US" sz="2800" dirty="0" smtClean="0"/>
              <a:t>increasing </a:t>
            </a:r>
            <a:r>
              <a:rPr lang="en-US" sz="2800" b="1" dirty="0" smtClean="0"/>
              <a:t>budget deficits </a:t>
            </a:r>
            <a:r>
              <a:rPr lang="en-US" sz="2800" dirty="0" smtClean="0"/>
              <a:t>in 1960s and 1970s </a:t>
            </a:r>
          </a:p>
          <a:p>
            <a:pPr lvl="1" algn="just" defTabSz="912813">
              <a:lnSpc>
                <a:spcPct val="80000"/>
              </a:lnSpc>
            </a:pPr>
            <a:r>
              <a:rPr lang="en-US" sz="2400" dirty="0" smtClean="0"/>
              <a:t>Vietnam + …</a:t>
            </a:r>
          </a:p>
          <a:p>
            <a:pPr algn="just" defTabSz="912813">
              <a:lnSpc>
                <a:spcPct val="80000"/>
              </a:lnSpc>
            </a:pPr>
            <a:r>
              <a:rPr lang="en-US" sz="2800" b="1" dirty="0" smtClean="0"/>
              <a:t>New Economics </a:t>
            </a:r>
            <a:r>
              <a:rPr lang="en-US" sz="2800" dirty="0" smtClean="0"/>
              <a:t>= expansive policy + underestimation of inflation</a:t>
            </a:r>
          </a:p>
          <a:p>
            <a:pPr lvl="1" algn="just" defTabSz="912813">
              <a:lnSpc>
                <a:spcPct val="80000"/>
              </a:lnSpc>
            </a:pPr>
            <a:r>
              <a:rPr lang="en-US" sz="2400" dirty="0" smtClean="0"/>
              <a:t>except the already mentioned factors </a:t>
            </a:r>
          </a:p>
          <a:p>
            <a:pPr lvl="1" algn="just" defTabSz="912813">
              <a:lnSpc>
                <a:spcPct val="80000"/>
              </a:lnSpc>
            </a:pPr>
            <a:r>
              <a:rPr lang="en-US" sz="2400" dirty="0" smtClean="0"/>
              <a:t>weakened built-in </a:t>
            </a:r>
            <a:r>
              <a:rPr lang="en-US" sz="2400" dirty="0" err="1" smtClean="0"/>
              <a:t>stabili</a:t>
            </a:r>
            <a:r>
              <a:rPr lang="sk-SK" sz="2400" dirty="0" err="1" smtClean="0"/>
              <a:t>zers</a:t>
            </a:r>
            <a:r>
              <a:rPr lang="en-US" sz="2400" dirty="0" smtClean="0"/>
              <a:t>= </a:t>
            </a:r>
            <a:r>
              <a:rPr lang="en-US" sz="2400" dirty="0" err="1" smtClean="0"/>
              <a:t>taxflation</a:t>
            </a:r>
            <a:endParaRPr lang="en-US" sz="2400" dirty="0" smtClean="0"/>
          </a:p>
          <a:p>
            <a:pPr lvl="1" algn="just" defTabSz="912813">
              <a:lnSpc>
                <a:spcPct val="80000"/>
              </a:lnSpc>
            </a:pPr>
            <a:r>
              <a:rPr lang="en-US" sz="2400" dirty="0" smtClean="0"/>
              <a:t>mistake with the Phillips curve</a:t>
            </a:r>
          </a:p>
          <a:p>
            <a:pPr lvl="1" algn="just" defTabSz="912813">
              <a:lnSpc>
                <a:spcPct val="80000"/>
              </a:lnSpc>
            </a:pPr>
            <a:r>
              <a:rPr lang="en-US" sz="2400" dirty="0" smtClean="0"/>
              <a:t>inflation expectations of the inhabitants</a:t>
            </a:r>
          </a:p>
          <a:p>
            <a:pPr algn="just" defTabSz="912813">
              <a:lnSpc>
                <a:spcPct val="80000"/>
              </a:lnSpc>
            </a:pPr>
            <a:r>
              <a:rPr lang="en-US" sz="2800" b="1" dirty="0" smtClean="0"/>
              <a:t>collapse of the Bretton-Woods system </a:t>
            </a:r>
            <a:r>
              <a:rPr lang="en-US" sz="2800" dirty="0" smtClean="0"/>
              <a:t>+ </a:t>
            </a:r>
            <a:r>
              <a:rPr lang="en-US" sz="2800" b="1" dirty="0" smtClean="0"/>
              <a:t>devaluation</a:t>
            </a:r>
          </a:p>
          <a:p>
            <a:pPr algn="just" defTabSz="912813">
              <a:lnSpc>
                <a:spcPct val="80000"/>
              </a:lnSpc>
            </a:pPr>
            <a:r>
              <a:rPr lang="en-US" sz="2800" b="1" dirty="0" smtClean="0"/>
              <a:t>Oil crises</a:t>
            </a:r>
          </a:p>
          <a:p>
            <a:pPr algn="just" defTabSz="912813">
              <a:lnSpc>
                <a:spcPct val="80000"/>
              </a:lnSpc>
            </a:pPr>
            <a:r>
              <a:rPr lang="en-US" sz="2800" dirty="0" smtClean="0"/>
              <a:t>foreign pressures </a:t>
            </a:r>
            <a:r>
              <a:rPr lang="cs-CZ" sz="2800" dirty="0" smtClean="0"/>
              <a:t>=</a:t>
            </a:r>
            <a:r>
              <a:rPr lang="en-US" sz="2800" b="1" dirty="0" smtClean="0">
                <a:latin typeface="Wingdings" pitchFamily="2" charset="2"/>
              </a:rPr>
              <a:t>ñ</a:t>
            </a:r>
            <a:r>
              <a:rPr lang="en-US" sz="2800" b="1" dirty="0" smtClean="0"/>
              <a:t> </a:t>
            </a:r>
            <a:r>
              <a:rPr lang="sk-SK" sz="2800" b="1" dirty="0" smtClean="0"/>
              <a:t> </a:t>
            </a:r>
            <a:r>
              <a:rPr lang="cs-CZ" sz="2800" b="1" dirty="0" err="1" smtClean="0"/>
              <a:t>competition</a:t>
            </a:r>
            <a:endParaRPr lang="cs-CZ" sz="2800" b="1" dirty="0" smtClean="0"/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467544" y="5879280"/>
            <a:ext cx="1892300" cy="444500"/>
          </a:xfrm>
          <a:prstGeom prst="rightArrow">
            <a:avLst>
              <a:gd name="adj1" fmla="val 50000"/>
              <a:gd name="adj2" fmla="val 212877"/>
            </a:avLst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2813"/>
            <a:endParaRPr lang="cs-CZ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2609617" y="5562600"/>
            <a:ext cx="4151778" cy="107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912813"/>
            <a:r>
              <a:rPr lang="en-US" sz="3200" dirty="0">
                <a:latin typeface="Wingdings" pitchFamily="2" charset="2"/>
              </a:rPr>
              <a:t>ò</a:t>
            </a:r>
            <a:r>
              <a:rPr lang="cs-CZ" sz="3200" dirty="0" smtClean="0">
                <a:latin typeface="Times New Roman" pitchFamily="18" charset="0"/>
              </a:rPr>
              <a:t> GDP </a:t>
            </a:r>
            <a:endParaRPr lang="cs-CZ" sz="3200" dirty="0">
              <a:latin typeface="Times New Roman" pitchFamily="18" charset="0"/>
            </a:endParaRPr>
          </a:p>
          <a:p>
            <a:pPr algn="ctr" defTabSz="912813"/>
            <a:r>
              <a:rPr lang="cs-CZ" sz="3200" dirty="0">
                <a:latin typeface="Times New Roman" pitchFamily="18" charset="0"/>
              </a:rPr>
              <a:t>+ </a:t>
            </a:r>
            <a:r>
              <a:rPr lang="en-US" sz="3200" dirty="0" smtClean="0">
                <a:latin typeface="Wingdings" pitchFamily="2" charset="2"/>
              </a:rPr>
              <a:t>ñ</a:t>
            </a:r>
            <a:r>
              <a:rPr lang="cs-CZ" sz="3200" dirty="0" smtClean="0">
                <a:latin typeface="Times New Roman" pitchFamily="18" charset="0"/>
              </a:rPr>
              <a:t> </a:t>
            </a:r>
            <a:r>
              <a:rPr lang="cs-CZ" sz="3200" dirty="0">
                <a:latin typeface="Times New Roman" pitchFamily="18" charset="0"/>
              </a:rPr>
              <a:t> </a:t>
            </a:r>
            <a:r>
              <a:rPr lang="cs-CZ" sz="3200" dirty="0" err="1" smtClean="0">
                <a:latin typeface="Times New Roman" pitchFamily="18" charset="0"/>
              </a:rPr>
              <a:t>prices</a:t>
            </a:r>
            <a:r>
              <a:rPr lang="cs-CZ" sz="3200" dirty="0" smtClean="0">
                <a:latin typeface="Times New Roman" pitchFamily="18" charset="0"/>
              </a:rPr>
              <a:t> </a:t>
            </a:r>
            <a:r>
              <a:rPr lang="cs-CZ" sz="3200" dirty="0">
                <a:latin typeface="Times New Roman" pitchFamily="18" charset="0"/>
              </a:rPr>
              <a:t>= </a:t>
            </a:r>
            <a:r>
              <a:rPr lang="cs-CZ" sz="3200" b="1" dirty="0" err="1" smtClean="0">
                <a:latin typeface="Times New Roman" pitchFamily="18" charset="0"/>
              </a:rPr>
              <a:t>stagflation</a:t>
            </a:r>
            <a:endParaRPr lang="cs-CZ" sz="32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bldLvl="2" autoUpdateAnimBg="0"/>
      <p:bldP spid="33796" grpId="0" animBg="1"/>
      <p:bldP spid="33797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95275"/>
            <a:ext cx="8761413" cy="990600"/>
          </a:xfrm>
          <a:noFill/>
        </p:spPr>
        <p:txBody>
          <a:bodyPr/>
          <a:lstStyle/>
          <a:p>
            <a:pPr defTabSz="912813"/>
            <a:r>
              <a:rPr lang="en-GB" sz="2800" b="0" smtClean="0"/>
              <a:t>Proportional changes in employment structure in the USA as a result of foreign trade, 1970-1980</a:t>
            </a:r>
            <a:endParaRPr lang="cs-CZ" sz="2800" b="0" smtClean="0"/>
          </a:p>
        </p:txBody>
      </p:sp>
      <p:graphicFrame>
        <p:nvGraphicFramePr>
          <p:cNvPr id="5" name="Zástupný symbol pro tabulku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896023273"/>
              </p:ext>
            </p:extLst>
          </p:nvPr>
        </p:nvGraphicFramePr>
        <p:xfrm>
          <a:off x="683568" y="1765935"/>
          <a:ext cx="7560840" cy="4663440"/>
        </p:xfrm>
        <a:graphic>
          <a:graphicData uri="http://schemas.openxmlformats.org/drawingml/2006/table">
            <a:tbl>
              <a:tblPr/>
              <a:tblGrid>
                <a:gridCol w="5094155"/>
                <a:gridCol w="2466685"/>
              </a:tblGrid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Times New Roman"/>
                          <a:ea typeface="Times New Roman"/>
                          <a:cs typeface="Times New Roman"/>
                        </a:rPr>
                        <a:t>Industry</a:t>
                      </a:r>
                      <a:endParaRPr lang="cs-CZ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Times New Roman"/>
                          <a:ea typeface="Times New Roman"/>
                          <a:cs typeface="Times New Roman"/>
                        </a:rPr>
                        <a:t>Proportional changes</a:t>
                      </a:r>
                      <a:endParaRPr lang="cs-CZ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Shoe industry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-15.9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Automobile industry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-11.1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Electrical appliances and equipment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-7.8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Leather products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-6.3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Clothes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-6.3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Radio and television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-5.7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Various other products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-5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Furniture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-4.5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Services equipment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5.7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Electrical machinery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6.6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Electrical and industrial facilities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7.1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Various machinery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Aircraft and their parts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12.8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Office, computer and accounting appliances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16.1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Motors and turbines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17.8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Construction and mining machinery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19.9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428625" y="6429375"/>
            <a:ext cx="3273425" cy="2778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200" i="1" dirty="0">
                <a:latin typeface="+mn-lt"/>
              </a:rPr>
              <a:t>Source: Salvatore, International Economics, 1987</a:t>
            </a:r>
            <a:endParaRPr lang="cs-CZ" sz="12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357188"/>
            <a:ext cx="8761412" cy="1143000"/>
          </a:xfrm>
          <a:noFill/>
        </p:spPr>
        <p:txBody>
          <a:bodyPr/>
          <a:lstStyle/>
          <a:p>
            <a:pPr defTabSz="912813"/>
            <a:r>
              <a:rPr lang="cs-CZ" sz="3600" b="0" smtClean="0"/>
              <a:t>Economic </a:t>
            </a:r>
            <a:r>
              <a:rPr lang="en-GB" sz="3600" b="0" smtClean="0"/>
              <a:t>growth and inflation in the USA,</a:t>
            </a:r>
            <a:r>
              <a:rPr lang="cs-CZ" sz="3600" b="0" smtClean="0"/>
              <a:t> </a:t>
            </a:r>
            <a:r>
              <a:rPr lang="en-GB" sz="3600" b="0" smtClean="0"/>
              <a:t>1960–1990 (%)</a:t>
            </a:r>
            <a:endParaRPr lang="cs-CZ" sz="3600" b="0" smtClean="0"/>
          </a:p>
        </p:txBody>
      </p:sp>
      <p:graphicFrame>
        <p:nvGraphicFramePr>
          <p:cNvPr id="7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1396707"/>
              </p:ext>
            </p:extLst>
          </p:nvPr>
        </p:nvGraphicFramePr>
        <p:xfrm>
          <a:off x="539552" y="1714488"/>
          <a:ext cx="8064896" cy="4378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1988" name="TextovéPole 8"/>
          <p:cNvSpPr txBox="1">
            <a:spLocks noChangeArrowheads="1"/>
          </p:cNvSpPr>
          <p:nvPr/>
        </p:nvSpPr>
        <p:spPr bwMode="auto">
          <a:xfrm>
            <a:off x="539552" y="6237312"/>
            <a:ext cx="35131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2813"/>
            <a:r>
              <a:rPr lang="en-GB" sz="1200" i="1" dirty="0">
                <a:latin typeface="Times New Roman" pitchFamily="18" charset="0"/>
                <a:cs typeface="Times New Roman" pitchFamily="18" charset="0"/>
              </a:rPr>
              <a:t>Source: Economic Report of the President 2007, 2007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/>
            <a:r>
              <a:rPr lang="en-US" dirty="0" smtClean="0"/>
              <a:t>International comparison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8761413" cy="4267200"/>
          </a:xfrm>
        </p:spPr>
        <p:txBody>
          <a:bodyPr/>
          <a:lstStyle/>
          <a:p>
            <a:pPr algn="just" defTabSz="912813">
              <a:lnSpc>
                <a:spcPct val="120000"/>
              </a:lnSpc>
            </a:pPr>
            <a:r>
              <a:rPr lang="en-US" b="1" dirty="0" smtClean="0"/>
              <a:t>less effected </a:t>
            </a:r>
            <a:r>
              <a:rPr lang="en-US" dirty="0" smtClean="0"/>
              <a:t>by the crisis as other countries</a:t>
            </a:r>
          </a:p>
          <a:p>
            <a:pPr lvl="1" algn="just" defTabSz="912813">
              <a:lnSpc>
                <a:spcPct val="120000"/>
              </a:lnSpc>
            </a:pPr>
            <a:r>
              <a:rPr lang="en-US" dirty="0" smtClean="0"/>
              <a:t>domestic resources of raw materials </a:t>
            </a:r>
          </a:p>
          <a:p>
            <a:pPr lvl="2" algn="just" defTabSz="912813">
              <a:lnSpc>
                <a:spcPct val="120000"/>
              </a:lnSpc>
            </a:pPr>
            <a:r>
              <a:rPr lang="en-US" dirty="0" smtClean="0"/>
              <a:t>80% of oil consumption covered from domestic yield</a:t>
            </a:r>
          </a:p>
          <a:p>
            <a:pPr lvl="3" algn="just" defTabSz="912813">
              <a:lnSpc>
                <a:spcPct val="120000"/>
              </a:lnSpc>
            </a:pPr>
            <a:r>
              <a:rPr lang="en-US" dirty="0" smtClean="0"/>
              <a:t>but continuous </a:t>
            </a:r>
            <a:r>
              <a:rPr lang="en-US" dirty="0" smtClean="0">
                <a:latin typeface="Wingdings" pitchFamily="2" charset="2"/>
              </a:rPr>
              <a:t>ò</a:t>
            </a:r>
            <a:r>
              <a:rPr lang="en-US" dirty="0" smtClean="0"/>
              <a:t>  US share in the world production </a:t>
            </a:r>
          </a:p>
          <a:p>
            <a:pPr algn="just" defTabSz="912813">
              <a:lnSpc>
                <a:spcPct val="120000"/>
              </a:lnSpc>
            </a:pPr>
            <a:r>
              <a:rPr lang="en-US" dirty="0" smtClean="0"/>
              <a:t>X JP and DE faster growth + large trade surpluses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build="p" bldLvl="2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761413" cy="1143000"/>
          </a:xfrm>
          <a:noFill/>
        </p:spPr>
        <p:txBody>
          <a:bodyPr>
            <a:normAutofit fontScale="90000"/>
          </a:bodyPr>
          <a:lstStyle/>
          <a:p>
            <a:pPr defTabSz="912813"/>
            <a:r>
              <a:rPr lang="en-GB" sz="4000" smtClean="0"/>
              <a:t>Population, GNP per capita and GNP in 1980</a:t>
            </a:r>
            <a:endParaRPr lang="cs-CZ" sz="4000" b="0" smtClean="0">
              <a:latin typeface="Times New Roman" pitchFamily="18" charset="0"/>
            </a:endParaRPr>
          </a:p>
        </p:txBody>
      </p:sp>
      <p:graphicFrame>
        <p:nvGraphicFramePr>
          <p:cNvPr id="42" name="Tabulka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586154"/>
              </p:ext>
            </p:extLst>
          </p:nvPr>
        </p:nvGraphicFramePr>
        <p:xfrm>
          <a:off x="683568" y="1700808"/>
          <a:ext cx="7920880" cy="4421088"/>
        </p:xfrm>
        <a:graphic>
          <a:graphicData uri="http://schemas.openxmlformats.org/drawingml/2006/table">
            <a:tbl>
              <a:tblPr/>
              <a:tblGrid>
                <a:gridCol w="2448272"/>
                <a:gridCol w="1564933"/>
                <a:gridCol w="1675427"/>
                <a:gridCol w="2232248"/>
              </a:tblGrid>
              <a:tr h="976358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en-GB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 b="1" dirty="0">
                          <a:latin typeface="+mn-lt"/>
                          <a:ea typeface="Times New Roman"/>
                          <a:cs typeface="Times New Roman"/>
                        </a:rPr>
                        <a:t>Population (million</a:t>
                      </a:r>
                      <a:r>
                        <a:rPr lang="en-GB" sz="2400" b="1" dirty="0" smtClean="0"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cs-CZ" sz="24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 b="1" dirty="0">
                          <a:latin typeface="+mn-lt"/>
                          <a:ea typeface="Times New Roman"/>
                          <a:cs typeface="Times New Roman"/>
                        </a:rPr>
                        <a:t>GNP </a:t>
                      </a:r>
                      <a:r>
                        <a:rPr lang="sk-SK" sz="2400" b="1" dirty="0" err="1" smtClean="0">
                          <a:latin typeface="+mn-lt"/>
                          <a:ea typeface="Times New Roman"/>
                          <a:cs typeface="Times New Roman"/>
                        </a:rPr>
                        <a:t>p.c</a:t>
                      </a:r>
                      <a:r>
                        <a:rPr lang="sk-SK" sz="2400" b="1" dirty="0" smtClean="0"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latin typeface="+mn-lt"/>
                          <a:ea typeface="Times New Roman"/>
                          <a:cs typeface="Times New Roman"/>
                        </a:rPr>
                        <a:t>(in </a:t>
                      </a:r>
                      <a:r>
                        <a:rPr lang="en-GB" sz="2400" b="1" dirty="0">
                          <a:latin typeface="+mn-lt"/>
                          <a:ea typeface="Times New Roman"/>
                          <a:cs typeface="Times New Roman"/>
                        </a:rPr>
                        <a:t>USD)</a:t>
                      </a:r>
                      <a:endParaRPr lang="cs-CZ" sz="24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latin typeface="+mn-lt"/>
                          <a:ea typeface="Times New Roman"/>
                          <a:cs typeface="Times New Roman"/>
                        </a:rPr>
                        <a:t>GNP</a:t>
                      </a:r>
                      <a:endParaRPr lang="sk-SK" sz="2400" b="1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sk-SK" sz="2400" b="1" dirty="0" smtClean="0">
                          <a:latin typeface="+mn-lt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GB" sz="2400" b="1" dirty="0" smtClean="0">
                          <a:latin typeface="+mn-lt"/>
                          <a:ea typeface="Times New Roman"/>
                          <a:cs typeface="Times New Roman"/>
                        </a:rPr>
                        <a:t>in </a:t>
                      </a:r>
                      <a:r>
                        <a:rPr lang="en-GB" sz="2400" b="1" dirty="0">
                          <a:latin typeface="+mn-lt"/>
                          <a:ea typeface="Times New Roman"/>
                          <a:cs typeface="Times New Roman"/>
                        </a:rPr>
                        <a:t>USD </a:t>
                      </a:r>
                      <a:r>
                        <a:rPr lang="en-GB" sz="2400" b="1" dirty="0" smtClean="0">
                          <a:latin typeface="+mn-lt"/>
                          <a:ea typeface="Times New Roman"/>
                          <a:cs typeface="Times New Roman"/>
                        </a:rPr>
                        <a:t>billion</a:t>
                      </a:r>
                      <a:r>
                        <a:rPr lang="sk-SK" sz="2400" b="1" dirty="0" smtClean="0"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cs-CZ" sz="24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45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latin typeface="+mn-lt"/>
                          <a:ea typeface="Times New Roman"/>
                          <a:cs typeface="Times New Roman"/>
                        </a:rPr>
                        <a:t>USA</a:t>
                      </a:r>
                      <a:endParaRPr lang="en-GB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+mn-lt"/>
                          <a:ea typeface="Times New Roman"/>
                          <a:cs typeface="Times New Roman"/>
                        </a:rPr>
                        <a:t>228</a:t>
                      </a:r>
                      <a:endParaRPr lang="cs-CZ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+mn-lt"/>
                          <a:ea typeface="Times New Roman"/>
                          <a:cs typeface="Times New Roman"/>
                        </a:rPr>
                        <a:t>11,360</a:t>
                      </a:r>
                      <a:endParaRPr lang="cs-CZ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latin typeface="+mn-lt"/>
                          <a:ea typeface="Times New Roman"/>
                          <a:cs typeface="Times New Roman"/>
                        </a:rPr>
                        <a:t>2,590</a:t>
                      </a:r>
                      <a:endParaRPr lang="cs-CZ" sz="2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5645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latin typeface="+mn-lt"/>
                          <a:ea typeface="Times New Roman"/>
                          <a:cs typeface="Times New Roman"/>
                        </a:rPr>
                        <a:t>USSR</a:t>
                      </a:r>
                      <a:endParaRPr lang="en-GB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+mn-lt"/>
                          <a:ea typeface="Times New Roman"/>
                          <a:cs typeface="Times New Roman"/>
                        </a:rPr>
                        <a:t>265</a:t>
                      </a:r>
                      <a:endParaRPr lang="cs-CZ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+mn-lt"/>
                          <a:ea typeface="Times New Roman"/>
                          <a:cs typeface="Times New Roman"/>
                        </a:rPr>
                        <a:t>4,550</a:t>
                      </a:r>
                      <a:endParaRPr lang="cs-CZ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latin typeface="+mn-lt"/>
                          <a:ea typeface="Times New Roman"/>
                          <a:cs typeface="Times New Roman"/>
                        </a:rPr>
                        <a:t>1,205</a:t>
                      </a:r>
                      <a:endParaRPr lang="cs-CZ" sz="2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5645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latin typeface="+mn-lt"/>
                          <a:ea typeface="Times New Roman"/>
                          <a:cs typeface="Times New Roman"/>
                        </a:rPr>
                        <a:t>Japan</a:t>
                      </a:r>
                      <a:endParaRPr lang="en-GB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+mn-lt"/>
                          <a:ea typeface="Times New Roman"/>
                          <a:cs typeface="Times New Roman"/>
                        </a:rPr>
                        <a:t>117</a:t>
                      </a:r>
                      <a:endParaRPr lang="cs-CZ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latin typeface="+mn-lt"/>
                          <a:ea typeface="Times New Roman"/>
                          <a:cs typeface="Times New Roman"/>
                        </a:rPr>
                        <a:t>9,890</a:t>
                      </a:r>
                      <a:endParaRPr lang="cs-CZ" sz="2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+mn-lt"/>
                          <a:ea typeface="Times New Roman"/>
                          <a:cs typeface="Times New Roman"/>
                        </a:rPr>
                        <a:t>1,157</a:t>
                      </a:r>
                      <a:endParaRPr lang="cs-CZ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8650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+mn-lt"/>
                          <a:ea typeface="Times New Roman"/>
                          <a:cs typeface="Times New Roman"/>
                        </a:rPr>
                        <a:t>EEC </a:t>
                      </a:r>
                      <a:r>
                        <a:rPr lang="en-GB" sz="2400" dirty="0" smtClean="0">
                          <a:latin typeface="+mn-lt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GB" sz="2400" dirty="0">
                          <a:latin typeface="+mn-lt"/>
                          <a:ea typeface="Times New Roman"/>
                          <a:cs typeface="Times New Roman"/>
                        </a:rPr>
                        <a:t>12 </a:t>
                      </a:r>
                      <a:r>
                        <a:rPr lang="sk-SK" sz="2400" dirty="0" smtClean="0"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cs-CZ" sz="2400" dirty="0" err="1" smtClean="0">
                          <a:latin typeface="+mn-lt"/>
                          <a:ea typeface="Times New Roman"/>
                          <a:cs typeface="Times New Roman"/>
                        </a:rPr>
                        <a:t>ountries</a:t>
                      </a:r>
                      <a:r>
                        <a:rPr lang="en-GB" sz="2400" dirty="0" smtClean="0"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cs-CZ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+mn-lt"/>
                          <a:ea typeface="Times New Roman"/>
                          <a:cs typeface="Times New Roman"/>
                        </a:rPr>
                        <a:t>317</a:t>
                      </a:r>
                      <a:endParaRPr lang="cs-CZ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+mn-lt"/>
                          <a:ea typeface="Times New Roman"/>
                          <a:cs typeface="Times New Roman"/>
                        </a:rPr>
                        <a:t>-</a:t>
                      </a:r>
                      <a:endParaRPr lang="cs-CZ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+mn-lt"/>
                          <a:ea typeface="Times New Roman"/>
                          <a:cs typeface="Times New Roman"/>
                        </a:rPr>
                        <a:t>2,907</a:t>
                      </a:r>
                      <a:endParaRPr lang="cs-CZ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5645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+mn-lt"/>
                          <a:ea typeface="Times New Roman"/>
                          <a:cs typeface="Times New Roman"/>
                        </a:rPr>
                        <a:t>of which</a:t>
                      </a:r>
                      <a:endParaRPr lang="cs-CZ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endParaRPr lang="en-GB" sz="2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endParaRPr lang="en-GB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endParaRPr lang="en-GB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5645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latin typeface="+mn-lt"/>
                          <a:ea typeface="Times New Roman"/>
                          <a:cs typeface="Times New Roman"/>
                        </a:rPr>
                        <a:t>Germany</a:t>
                      </a:r>
                      <a:endParaRPr lang="en-GB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latin typeface="+mn-lt"/>
                          <a:ea typeface="Times New Roman"/>
                          <a:cs typeface="Times New Roman"/>
                        </a:rPr>
                        <a:t>61</a:t>
                      </a:r>
                      <a:endParaRPr lang="cs-CZ" sz="2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+mn-lt"/>
                          <a:ea typeface="Times New Roman"/>
                          <a:cs typeface="Times New Roman"/>
                        </a:rPr>
                        <a:t>13,590</a:t>
                      </a:r>
                      <a:endParaRPr lang="cs-CZ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+mn-lt"/>
                          <a:ea typeface="Times New Roman"/>
                          <a:cs typeface="Times New Roman"/>
                        </a:rPr>
                        <a:t>838</a:t>
                      </a:r>
                      <a:endParaRPr lang="cs-CZ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5645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latin typeface="+mn-lt"/>
                          <a:ea typeface="Times New Roman"/>
                          <a:cs typeface="Times New Roman"/>
                        </a:rPr>
                        <a:t>France</a:t>
                      </a:r>
                      <a:endParaRPr lang="en-GB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latin typeface="+mn-lt"/>
                          <a:ea typeface="Times New Roman"/>
                          <a:cs typeface="Times New Roman"/>
                        </a:rPr>
                        <a:t>54</a:t>
                      </a:r>
                      <a:endParaRPr lang="cs-CZ" sz="2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+mn-lt"/>
                          <a:ea typeface="Times New Roman"/>
                          <a:cs typeface="Times New Roman"/>
                        </a:rPr>
                        <a:t>11,730</a:t>
                      </a:r>
                      <a:endParaRPr lang="cs-CZ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+mn-lt"/>
                          <a:ea typeface="Times New Roman"/>
                          <a:cs typeface="Times New Roman"/>
                        </a:rPr>
                        <a:t>633</a:t>
                      </a:r>
                      <a:endParaRPr lang="cs-CZ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5645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+mn-lt"/>
                          <a:ea typeface="Times New Roman"/>
                          <a:cs typeface="Times New Roman"/>
                        </a:rPr>
                        <a:t>GB</a:t>
                      </a:r>
                      <a:endParaRPr lang="cs-CZ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latin typeface="+mn-lt"/>
                          <a:ea typeface="Times New Roman"/>
                          <a:cs typeface="Times New Roman"/>
                        </a:rPr>
                        <a:t>56</a:t>
                      </a:r>
                      <a:endParaRPr lang="cs-CZ" sz="2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latin typeface="+mn-lt"/>
                          <a:ea typeface="Times New Roman"/>
                          <a:cs typeface="Times New Roman"/>
                        </a:rPr>
                        <a:t>7,920</a:t>
                      </a:r>
                      <a:endParaRPr lang="cs-CZ" sz="2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+mn-lt"/>
                          <a:ea typeface="Times New Roman"/>
                          <a:cs typeface="Times New Roman"/>
                        </a:rPr>
                        <a:t>443</a:t>
                      </a:r>
                      <a:endParaRPr lang="cs-CZ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5645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latin typeface="+mn-lt"/>
                          <a:ea typeface="Times New Roman"/>
                          <a:cs typeface="Times New Roman"/>
                        </a:rPr>
                        <a:t>Italy</a:t>
                      </a:r>
                      <a:endParaRPr lang="en-GB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>
                          <a:latin typeface="+mn-lt"/>
                          <a:ea typeface="Times New Roman"/>
                          <a:cs typeface="Times New Roman"/>
                        </a:rPr>
                        <a:t>57</a:t>
                      </a:r>
                      <a:endParaRPr lang="cs-CZ" sz="2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+mn-lt"/>
                          <a:ea typeface="Times New Roman"/>
                          <a:cs typeface="Times New Roman"/>
                        </a:rPr>
                        <a:t>6,480</a:t>
                      </a:r>
                      <a:endParaRPr lang="cs-CZ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+mn-lt"/>
                          <a:ea typeface="Times New Roman"/>
                          <a:cs typeface="Times New Roman"/>
                        </a:rPr>
                        <a:t>369</a:t>
                      </a:r>
                      <a:endParaRPr lang="cs-CZ" sz="2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4079" name="TextovéPole 42"/>
          <p:cNvSpPr txBox="1">
            <a:spLocks noChangeArrowheads="1"/>
          </p:cNvSpPr>
          <p:nvPr/>
        </p:nvSpPr>
        <p:spPr bwMode="auto">
          <a:xfrm>
            <a:off x="683568" y="6190615"/>
            <a:ext cx="3073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2813"/>
            <a:r>
              <a:rPr lang="en-GB" sz="1200" i="1" dirty="0">
                <a:latin typeface="Times New Roman" pitchFamily="18" charset="0"/>
                <a:cs typeface="Times New Roman" pitchFamily="18" charset="0"/>
              </a:rPr>
              <a:t>Source: Kennedy, </a:t>
            </a:r>
            <a:r>
              <a:rPr lang="en-GB" sz="1200" i="1" dirty="0" err="1">
                <a:latin typeface="Times New Roman" pitchFamily="18" charset="0"/>
                <a:cs typeface="Times New Roman" pitchFamily="18" charset="0"/>
              </a:rPr>
              <a:t>Vzestup</a:t>
            </a:r>
            <a:r>
              <a:rPr lang="en-GB" sz="1200" i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GB" sz="1200" i="1" dirty="0" err="1">
                <a:latin typeface="Times New Roman" pitchFamily="18" charset="0"/>
                <a:cs typeface="Times New Roman" pitchFamily="18" charset="0"/>
              </a:rPr>
              <a:t>pád</a:t>
            </a:r>
            <a:r>
              <a:rPr lang="en-GB" sz="1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200" i="1" dirty="0" err="1">
                <a:latin typeface="Times New Roman" pitchFamily="18" charset="0"/>
                <a:cs typeface="Times New Roman" pitchFamily="18" charset="0"/>
              </a:rPr>
              <a:t>velmocí</a:t>
            </a:r>
            <a:r>
              <a:rPr lang="en-GB" sz="1200" i="1" dirty="0">
                <a:latin typeface="Times New Roman" pitchFamily="18" charset="0"/>
                <a:cs typeface="Times New Roman" pitchFamily="18" charset="0"/>
              </a:rPr>
              <a:t>, 1996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Companies</a:t>
            </a:r>
            <a:r>
              <a:rPr lang="cs-CZ" dirty="0" smtClean="0"/>
              <a:t> </a:t>
            </a:r>
            <a:r>
              <a:rPr lang="cs-CZ" dirty="0" err="1" smtClean="0"/>
              <a:t>financing</a:t>
            </a:r>
            <a:r>
              <a:rPr lang="cs-CZ" dirty="0" smtClean="0"/>
              <a:t> EU in USA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2413" y="2133600"/>
            <a:ext cx="8639175" cy="3962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8245" y="3248095"/>
            <a:ext cx="7772400" cy="1362075"/>
          </a:xfrm>
        </p:spPr>
        <p:txBody>
          <a:bodyPr/>
          <a:lstStyle/>
          <a:p>
            <a:r>
              <a:rPr lang="sk-SK" dirty="0" err="1"/>
              <a:t>R</a:t>
            </a:r>
            <a:r>
              <a:rPr lang="sk-SK" dirty="0" err="1" smtClean="0"/>
              <a:t>eaganomics</a:t>
            </a:r>
            <a:endParaRPr lang="sk-SK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1044592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68288" y="138728"/>
            <a:ext cx="8761412" cy="1143000"/>
          </a:xfrm>
          <a:noFill/>
        </p:spPr>
        <p:txBody>
          <a:bodyPr/>
          <a:lstStyle/>
          <a:p>
            <a:pPr defTabSz="912813"/>
            <a:r>
              <a:rPr lang="cs-CZ" dirty="0" smtClean="0"/>
              <a:t>F. USA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cs-CZ" dirty="0" err="1" smtClean="0"/>
              <a:t>Reaganomics</a:t>
            </a:r>
            <a:endParaRPr lang="cs-CZ" dirty="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268288" y="1124744"/>
            <a:ext cx="8532812" cy="3962400"/>
          </a:xfrm>
          <a:noFill/>
        </p:spPr>
        <p:txBody>
          <a:bodyPr/>
          <a:lstStyle/>
          <a:p>
            <a:pPr defTabSz="912813"/>
            <a:r>
              <a:rPr lang="en-US" b="1" dirty="0" smtClean="0"/>
              <a:t>Ronald Reagan </a:t>
            </a:r>
            <a:r>
              <a:rPr lang="en-US" dirty="0" smtClean="0"/>
              <a:t>(1981 -1984 and 1985 -1988) </a:t>
            </a:r>
          </a:p>
          <a:p>
            <a:pPr algn="just" defTabSz="912813"/>
            <a:r>
              <a:rPr lang="en-US" dirty="0" smtClean="0"/>
              <a:t>after Carter – </a:t>
            </a:r>
            <a:r>
              <a:rPr lang="en-US" b="1" dirty="0" smtClean="0"/>
              <a:t>bad economic situation</a:t>
            </a:r>
          </a:p>
          <a:p>
            <a:pPr lvl="1" algn="just" defTabSz="912813"/>
            <a:r>
              <a:rPr lang="en-US" dirty="0" smtClean="0">
                <a:sym typeface="Symbol" pitchFamily="18" charset="2"/>
              </a:rPr>
              <a:t></a:t>
            </a:r>
            <a:r>
              <a:rPr lang="en-US" dirty="0" smtClean="0"/>
              <a:t> two-digit  </a:t>
            </a:r>
            <a:r>
              <a:rPr lang="en-US" dirty="0" smtClean="0">
                <a:sym typeface="Wingdings" pitchFamily="2" charset="2"/>
              </a:rPr>
              <a:t>+ </a:t>
            </a:r>
            <a:r>
              <a:rPr lang="en-US" dirty="0" smtClean="0"/>
              <a:t>difficult to change the expectations</a:t>
            </a:r>
          </a:p>
          <a:p>
            <a:pPr lvl="1" algn="just" defTabSz="912813"/>
            <a:r>
              <a:rPr lang="en-US" dirty="0" smtClean="0"/>
              <a:t>but since 2</a:t>
            </a:r>
            <a:r>
              <a:rPr lang="en-US" baseline="30000" dirty="0" smtClean="0"/>
              <a:t>nd</a:t>
            </a:r>
            <a:r>
              <a:rPr lang="en-US" dirty="0" smtClean="0"/>
              <a:t> 1/2 1970s deregulation + monetary oriented EP + first law about </a:t>
            </a:r>
            <a:r>
              <a:rPr lang="en-US" dirty="0" smtClean="0">
                <a:latin typeface="Wingdings" pitchFamily="2" charset="2"/>
              </a:rPr>
              <a:t>ò</a:t>
            </a:r>
            <a:r>
              <a:rPr lang="en-US" dirty="0" smtClean="0"/>
              <a:t> T </a:t>
            </a:r>
          </a:p>
          <a:p>
            <a:pPr lvl="2" algn="just" defTabSz="912813"/>
            <a:r>
              <a:rPr lang="en-US" dirty="0" smtClean="0"/>
              <a:t>from Keynesianism to </a:t>
            </a:r>
            <a:r>
              <a:rPr lang="en-US" dirty="0" err="1" smtClean="0"/>
              <a:t>Neokeynesianism</a:t>
            </a:r>
            <a:r>
              <a:rPr lang="en-US" dirty="0" smtClean="0"/>
              <a:t> </a:t>
            </a:r>
          </a:p>
          <a:p>
            <a:pPr algn="just" defTabSz="912813"/>
            <a:r>
              <a:rPr lang="en-US" b="1" dirty="0" smtClean="0"/>
              <a:t>Reaganomics </a:t>
            </a:r>
          </a:p>
          <a:p>
            <a:pPr lvl="1" algn="just" defTabSz="912813"/>
            <a:r>
              <a:rPr lang="en-US" dirty="0" smtClean="0"/>
              <a:t>deregulation + liberalization + supply side + bigger role of market (</a:t>
            </a:r>
            <a:r>
              <a:rPr lang="en-US" dirty="0" smtClean="0">
                <a:latin typeface="Wingdings" pitchFamily="2" charset="2"/>
              </a:rPr>
              <a:t>ò</a:t>
            </a:r>
            <a:r>
              <a:rPr lang="en-US" dirty="0" smtClean="0"/>
              <a:t> role of state) + </a:t>
            </a:r>
            <a:r>
              <a:rPr lang="en-US" dirty="0" smtClean="0">
                <a:latin typeface="Wingdings" pitchFamily="2" charset="2"/>
              </a:rPr>
              <a:t>ò</a:t>
            </a:r>
            <a:r>
              <a:rPr lang="en-US" dirty="0" smtClean="0"/>
              <a:t> T (marginal rates)</a:t>
            </a:r>
          </a:p>
          <a:p>
            <a:pPr lvl="2" algn="just" defTabSz="912813"/>
            <a:r>
              <a:rPr lang="en-US" dirty="0" smtClean="0"/>
              <a:t>power</a:t>
            </a:r>
            <a:r>
              <a:rPr lang="sk-SK" dirty="0" smtClean="0"/>
              <a:t> </a:t>
            </a:r>
            <a:r>
              <a:rPr lang="en-US" dirty="0" smtClean="0"/>
              <a:t>industry, transportation, banking, telecommunication + complete deregulation of prices of oil and natural gas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bldLvl="2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761413" cy="609600"/>
          </a:xfrm>
        </p:spPr>
        <p:txBody>
          <a:bodyPr/>
          <a:lstStyle/>
          <a:p>
            <a:pPr defTabSz="912813"/>
            <a:r>
              <a:rPr lang="cs-CZ" dirty="0" err="1" smtClean="0"/>
              <a:t>Results</a:t>
            </a:r>
            <a:endParaRPr lang="cs-CZ" dirty="0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532813" cy="5454650"/>
          </a:xfrm>
        </p:spPr>
        <p:txBody>
          <a:bodyPr/>
          <a:lstStyle/>
          <a:p>
            <a:pPr algn="just" defTabSz="912813"/>
            <a:r>
              <a:rPr lang="en-US" sz="2800" dirty="0" smtClean="0"/>
              <a:t>beginning of 1980s– short recession (6 months)</a:t>
            </a:r>
          </a:p>
          <a:p>
            <a:pPr lvl="1" algn="just" defTabSz="912813"/>
            <a:r>
              <a:rPr lang="en-US" sz="2400" dirty="0" smtClean="0"/>
              <a:t> </a:t>
            </a:r>
            <a:r>
              <a:rPr lang="en-US" sz="2400" dirty="0" smtClean="0">
                <a:latin typeface="Wingdings" pitchFamily="2" charset="2"/>
              </a:rPr>
              <a:t>ñ</a:t>
            </a:r>
            <a:r>
              <a:rPr lang="en-US" sz="2400" dirty="0" smtClean="0"/>
              <a:t> prices b/c </a:t>
            </a:r>
            <a:r>
              <a:rPr lang="en-US" sz="2400" dirty="0" smtClean="0">
                <a:latin typeface="Wingdings" pitchFamily="2" charset="2"/>
              </a:rPr>
              <a:t>ñ</a:t>
            </a:r>
            <a:r>
              <a:rPr lang="en-US" sz="2400" dirty="0" smtClean="0"/>
              <a:t> oil prices</a:t>
            </a:r>
          </a:p>
          <a:p>
            <a:pPr algn="just" defTabSz="912813"/>
            <a:r>
              <a:rPr lang="en-US" sz="2800" dirty="0" smtClean="0"/>
              <a:t>recession 1981 – 1982 = 16 months</a:t>
            </a:r>
          </a:p>
          <a:p>
            <a:pPr lvl="1" algn="just" defTabSz="912813"/>
            <a:r>
              <a:rPr lang="en-US" sz="2400" dirty="0" smtClean="0"/>
              <a:t> </a:t>
            </a:r>
            <a:r>
              <a:rPr lang="en-US" sz="2400" dirty="0" smtClean="0">
                <a:latin typeface="Wingdings" pitchFamily="2" charset="2"/>
              </a:rPr>
              <a:t>ò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Symbol" pitchFamily="18" charset="2"/>
              </a:rPr>
              <a:t>P</a:t>
            </a:r>
            <a:r>
              <a:rPr lang="en-US" sz="2400" dirty="0" smtClean="0"/>
              <a:t> = </a:t>
            </a:r>
            <a:r>
              <a:rPr lang="sk-SK" sz="2400" dirty="0" err="1" smtClean="0"/>
              <a:t>strict</a:t>
            </a:r>
            <a:r>
              <a:rPr lang="en-US" sz="2400" dirty="0" smtClean="0"/>
              <a:t> monetary policy (</a:t>
            </a:r>
            <a:r>
              <a:rPr lang="en-US" sz="2400" dirty="0" smtClean="0">
                <a:sym typeface="Wingdings" pitchFamily="2" charset="2"/>
              </a:rPr>
              <a:t></a:t>
            </a:r>
            <a:r>
              <a:rPr lang="en-US" sz="2400" dirty="0" smtClean="0"/>
              <a:t> r) </a:t>
            </a:r>
          </a:p>
          <a:p>
            <a:pPr lvl="2" algn="just" defTabSz="912813"/>
            <a:r>
              <a:rPr lang="en-US" sz="2000" dirty="0" smtClean="0"/>
              <a:t>1979 new chairman of FED – P. Volcker </a:t>
            </a:r>
          </a:p>
          <a:p>
            <a:pPr algn="just" defTabSz="912813"/>
            <a:r>
              <a:rPr lang="en-US" sz="2800" dirty="0" smtClean="0"/>
              <a:t>since 1983 3. longest uninterrupted growth</a:t>
            </a:r>
          </a:p>
          <a:p>
            <a:pPr algn="just" defTabSz="912813"/>
            <a:r>
              <a:rPr lang="en-US" sz="2800" dirty="0" smtClean="0"/>
              <a:t>after 1985 recovery </a:t>
            </a:r>
          </a:p>
          <a:p>
            <a:pPr lvl="1" algn="just" defTabSz="912813"/>
            <a:r>
              <a:rPr lang="en-US" sz="2400" dirty="0" smtClean="0"/>
              <a:t>faster </a:t>
            </a:r>
            <a:r>
              <a:rPr lang="en-US" sz="2400" dirty="0" smtClean="0">
                <a:latin typeface="Wingdings" pitchFamily="2" charset="2"/>
              </a:rPr>
              <a:t>ñ</a:t>
            </a:r>
            <a:r>
              <a:rPr lang="en-US" sz="2400" dirty="0" smtClean="0"/>
              <a:t> GDP and lower </a:t>
            </a:r>
            <a:r>
              <a:rPr lang="en-US" sz="2400" dirty="0" smtClean="0">
                <a:latin typeface="Symbol" pitchFamily="18" charset="2"/>
              </a:rPr>
              <a:t>P</a:t>
            </a:r>
            <a:r>
              <a:rPr lang="en-US" sz="2400" dirty="0" smtClean="0"/>
              <a:t> </a:t>
            </a:r>
            <a:r>
              <a:rPr lang="sk-SK" sz="2400" dirty="0" smtClean="0"/>
              <a:t>and</a:t>
            </a:r>
            <a:r>
              <a:rPr lang="en-US" sz="2400" dirty="0" smtClean="0"/>
              <a:t> U</a:t>
            </a:r>
          </a:p>
          <a:p>
            <a:pPr algn="just" defTabSz="912813"/>
            <a:r>
              <a:rPr lang="en-US" sz="2800" dirty="0" smtClean="0"/>
              <a:t>1987 stock exchange crash</a:t>
            </a:r>
          </a:p>
          <a:p>
            <a:pPr lvl="1" algn="just" defTabSz="912813"/>
            <a:r>
              <a:rPr lang="en-US" sz="2400" dirty="0" smtClean="0"/>
              <a:t>ALE </a:t>
            </a:r>
            <a:r>
              <a:rPr lang="en-US" sz="2400" dirty="0" smtClean="0">
                <a:cs typeface="Times New Roman" pitchFamily="18" charset="0"/>
              </a:rPr>
              <a:t>FED learnt a lesson</a:t>
            </a:r>
            <a:endParaRPr lang="en-US" sz="2400" dirty="0" smtClean="0"/>
          </a:p>
          <a:p>
            <a:pPr lvl="2" algn="just" defTabSz="912813"/>
            <a:r>
              <a:rPr lang="en-US" sz="2000" dirty="0" smtClean="0">
                <a:cs typeface="Times New Roman" pitchFamily="18" charset="0"/>
                <a:sym typeface="Wingdings" pitchFamily="2" charset="2"/>
              </a:rPr>
              <a:t></a:t>
            </a:r>
            <a:r>
              <a:rPr lang="en-US" sz="2000" dirty="0" smtClean="0">
                <a:cs typeface="Times New Roman" pitchFamily="18" charset="0"/>
              </a:rPr>
              <a:t> money into circulation </a:t>
            </a:r>
            <a:r>
              <a:rPr lang="en-US" sz="2000" dirty="0" smtClean="0">
                <a:cs typeface="Times New Roman" pitchFamily="18" charset="0"/>
                <a:sym typeface="Wingdings" pitchFamily="2" charset="2"/>
              </a:rPr>
              <a:t></a:t>
            </a:r>
            <a:r>
              <a:rPr lang="en-US" sz="2000" dirty="0" smtClean="0">
                <a:cs typeface="Times New Roman" pitchFamily="18" charset="0"/>
              </a:rPr>
              <a:t> </a:t>
            </a:r>
            <a:endParaRPr lang="sk-SK" sz="2000" dirty="0" smtClean="0">
              <a:cs typeface="Times New Roman" pitchFamily="18" charset="0"/>
            </a:endParaRPr>
          </a:p>
          <a:p>
            <a:pPr marL="914400" lvl="2" indent="0" algn="just" defTabSz="912813">
              <a:buNone/>
            </a:pPr>
            <a:r>
              <a:rPr lang="sk-SK" sz="2000" dirty="0">
                <a:cs typeface="Times New Roman" pitchFamily="18" charset="0"/>
              </a:rPr>
              <a:t> </a:t>
            </a:r>
            <a:r>
              <a:rPr lang="sk-SK" sz="2000" dirty="0" smtClean="0">
                <a:cs typeface="Times New Roman" pitchFamily="18" charset="0"/>
              </a:rPr>
              <a:t>   </a:t>
            </a:r>
            <a:r>
              <a:rPr lang="en-US" sz="2000" dirty="0" smtClean="0">
                <a:cs typeface="Times New Roman" pitchFamily="18" charset="0"/>
              </a:rPr>
              <a:t>impact on the real economy negligible</a:t>
            </a: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" dur="5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4" presetClass="entr" presetSubtype="5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4" dur="5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5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5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0" dur="500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14" presetClass="entr" presetSubtype="5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4" dur="500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500"/>
                            </p:stCondLst>
                            <p:childTnLst>
                              <p:par>
                                <p:cTn id="26" presetID="14" presetClass="entr" presetSubtype="5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8" dur="500"/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5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1" dur="500"/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000"/>
                            </p:stCondLst>
                            <p:childTnLst>
                              <p:par>
                                <p:cTn id="33" presetID="14" presetClass="entr" presetSubtype="5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5" dur="500"/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5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8" dur="500"/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5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1" dur="500"/>
                                        <p:tgtEl>
                                          <p:spTgt spid="68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5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4" dur="500"/>
                                        <p:tgtEl>
                                          <p:spTgt spid="68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bldLvl="2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761413" cy="762000"/>
          </a:xfrm>
          <a:noFill/>
        </p:spPr>
        <p:txBody>
          <a:bodyPr/>
          <a:lstStyle/>
          <a:p>
            <a:pPr algn="l" defTabSz="912813"/>
            <a:r>
              <a:rPr lang="cs-CZ" sz="4000" dirty="0" smtClean="0"/>
              <a:t>Budget deficit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761413" cy="3962400"/>
          </a:xfrm>
          <a:noFill/>
        </p:spPr>
        <p:txBody>
          <a:bodyPr/>
          <a:lstStyle/>
          <a:p>
            <a:pPr defTabSz="912813">
              <a:lnSpc>
                <a:spcPct val="110000"/>
              </a:lnSpc>
            </a:pPr>
            <a:r>
              <a:rPr lang="en-US" dirty="0" smtClean="0"/>
              <a:t>government expenditures</a:t>
            </a:r>
          </a:p>
          <a:p>
            <a:pPr lvl="1" defTabSz="912813">
              <a:lnSpc>
                <a:spcPct val="110000"/>
              </a:lnSpc>
            </a:pPr>
            <a:r>
              <a:rPr lang="en-US" dirty="0" smtClean="0"/>
              <a:t>defense</a:t>
            </a:r>
          </a:p>
          <a:p>
            <a:pPr lvl="1" defTabSz="912813">
              <a:lnSpc>
                <a:spcPct val="110000"/>
              </a:lnSpc>
            </a:pPr>
            <a:r>
              <a:rPr lang="en-US" dirty="0" smtClean="0"/>
              <a:t>social</a:t>
            </a:r>
          </a:p>
          <a:p>
            <a:pPr lvl="1" defTabSz="912813">
              <a:lnSpc>
                <a:spcPct val="110000"/>
              </a:lnSpc>
            </a:pPr>
            <a:r>
              <a:rPr lang="en-US" dirty="0" smtClean="0"/>
              <a:t>debt service </a:t>
            </a:r>
            <a:r>
              <a:rPr lang="cs-CZ" dirty="0" smtClean="0"/>
              <a:t>(</a:t>
            </a:r>
            <a:r>
              <a:rPr lang="en-US" dirty="0">
                <a:sym typeface="Wingdings" pitchFamily="2" charset="2"/>
              </a:rPr>
              <a:t></a:t>
            </a:r>
            <a:r>
              <a:rPr lang="en-US" dirty="0"/>
              <a:t> r) </a:t>
            </a:r>
            <a:endParaRPr lang="sk-SK" dirty="0" smtClean="0"/>
          </a:p>
          <a:p>
            <a:pPr defTabSz="912813">
              <a:lnSpc>
                <a:spcPct val="110000"/>
              </a:lnSpc>
            </a:pPr>
            <a:r>
              <a:rPr lang="en-US" dirty="0" smtClean="0"/>
              <a:t>tax system</a:t>
            </a:r>
          </a:p>
          <a:p>
            <a:pPr lvl="1" defTabSz="912813">
              <a:lnSpc>
                <a:spcPct val="110000"/>
              </a:lnSpc>
            </a:pPr>
            <a:r>
              <a:rPr lang="en-US" dirty="0" smtClean="0"/>
              <a:t>lower taxes (+ INV incentives)</a:t>
            </a:r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1259632" y="5659438"/>
            <a:ext cx="1892300" cy="444500"/>
          </a:xfrm>
          <a:prstGeom prst="rightArrow">
            <a:avLst>
              <a:gd name="adj1" fmla="val 50000"/>
              <a:gd name="adj2" fmla="val 212877"/>
            </a:avLst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2813"/>
            <a:endParaRPr lang="cs-CZ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3707904" y="5348288"/>
            <a:ext cx="3152775" cy="107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defTabSz="912813"/>
            <a:r>
              <a:rPr lang="en-US" sz="3200" dirty="0" smtClean="0">
                <a:latin typeface="Times New Roman" pitchFamily="18" charset="0"/>
              </a:rPr>
              <a:t>budget deficit and higher debt </a:t>
            </a:r>
            <a:endParaRPr lang="en-US" sz="3200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bldLvl="3" autoUpdateAnimBg="0"/>
      <p:bldP spid="40964" grpId="0" animBg="1"/>
      <p:bldP spid="40965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defTabSz="912813"/>
            <a:r>
              <a:rPr lang="en-GB" sz="3600" smtClean="0"/>
              <a:t>Comparison of the USA and the USSR weaponry in 1982</a:t>
            </a:r>
            <a:endParaRPr lang="cs-CZ" sz="3600" b="0" smtClean="0">
              <a:latin typeface="Times New Roman" pitchFamily="18" charset="0"/>
            </a:endParaRPr>
          </a:p>
        </p:txBody>
      </p:sp>
      <p:graphicFrame>
        <p:nvGraphicFramePr>
          <p:cNvPr id="24" name="Tabulk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372289"/>
              </p:ext>
            </p:extLst>
          </p:nvPr>
        </p:nvGraphicFramePr>
        <p:xfrm>
          <a:off x="820738" y="2214563"/>
          <a:ext cx="7500990" cy="3072384"/>
        </p:xfrm>
        <a:graphic>
          <a:graphicData uri="http://schemas.openxmlformats.org/drawingml/2006/table">
            <a:tbl>
              <a:tblPr/>
              <a:tblGrid>
                <a:gridCol w="4846792"/>
                <a:gridCol w="1327099"/>
                <a:gridCol w="1327099"/>
              </a:tblGrid>
              <a:tr h="0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GB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USA</a:t>
                      </a:r>
                      <a:endParaRPr lang="en-GB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USSR</a:t>
                      </a:r>
                      <a:endParaRPr lang="en-GB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Troops</a:t>
                      </a:r>
                      <a:r>
                        <a:rPr lang="cs-CZ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GB" sz="3200" dirty="0">
                          <a:latin typeface="Times New Roman"/>
                          <a:ea typeface="Times New Roman"/>
                          <a:cs typeface="Times New Roman"/>
                        </a:rPr>
                        <a:t>in thousand)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3200">
                          <a:latin typeface="Times New Roman"/>
                          <a:ea typeface="Times New Roman"/>
                          <a:cs typeface="Times New Roman"/>
                        </a:rPr>
                        <a:t>2,117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3200">
                          <a:latin typeface="Times New Roman"/>
                          <a:ea typeface="Times New Roman"/>
                          <a:cs typeface="Times New Roman"/>
                        </a:rPr>
                        <a:t>4,265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latin typeface="Times New Roman"/>
                          <a:ea typeface="Times New Roman"/>
                          <a:cs typeface="Times New Roman"/>
                        </a:rPr>
                        <a:t>Ballistic missiles total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latin typeface="Times New Roman"/>
                          <a:ea typeface="Times New Roman"/>
                          <a:cs typeface="Times New Roman"/>
                        </a:rPr>
                        <a:t>1,572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3200">
                          <a:latin typeface="Times New Roman"/>
                          <a:ea typeface="Times New Roman"/>
                          <a:cs typeface="Times New Roman"/>
                        </a:rPr>
                        <a:t>2,387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latin typeface="Times New Roman"/>
                          <a:ea typeface="Times New Roman"/>
                          <a:cs typeface="Times New Roman"/>
                        </a:rPr>
                        <a:t>Long-range bombers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latin typeface="Times New Roman"/>
                          <a:ea typeface="Times New Roman"/>
                          <a:cs typeface="Times New Roman"/>
                        </a:rPr>
                        <a:t>316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3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3200">
                          <a:latin typeface="Times New Roman"/>
                          <a:ea typeface="Times New Roman"/>
                          <a:cs typeface="Times New Roman"/>
                        </a:rPr>
                        <a:t>Tanks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latin typeface="Times New Roman"/>
                          <a:ea typeface="Times New Roman"/>
                          <a:cs typeface="Times New Roman"/>
                        </a:rPr>
                        <a:t>12,130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3200">
                          <a:latin typeface="Times New Roman"/>
                          <a:ea typeface="Times New Roman"/>
                          <a:cs typeface="Times New Roman"/>
                        </a:rPr>
                        <a:t>50,000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3200">
                          <a:latin typeface="Times New Roman"/>
                          <a:ea typeface="Times New Roman"/>
                          <a:cs typeface="Times New Roman"/>
                        </a:rPr>
                        <a:t>Helicopters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latin typeface="Times New Roman"/>
                          <a:ea typeface="Times New Roman"/>
                          <a:cs typeface="Times New Roman"/>
                        </a:rPr>
                        <a:t>1,000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latin typeface="Times New Roman"/>
                          <a:ea typeface="Times New Roman"/>
                          <a:cs typeface="Times New Roman"/>
                        </a:rPr>
                        <a:t>2,300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latin typeface="Times New Roman"/>
                          <a:ea typeface="Times New Roman"/>
                          <a:cs typeface="Times New Roman"/>
                        </a:rPr>
                        <a:t>Ships and submarines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3200">
                          <a:latin typeface="Times New Roman"/>
                          <a:ea typeface="Times New Roman"/>
                          <a:cs typeface="Times New Roman"/>
                        </a:rPr>
                        <a:t>467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latin typeface="Times New Roman"/>
                          <a:ea typeface="Times New Roman"/>
                          <a:cs typeface="Times New Roman"/>
                        </a:rPr>
                        <a:t>563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0204" name="TextovéPole 24"/>
          <p:cNvSpPr txBox="1">
            <a:spLocks noChangeArrowheads="1"/>
          </p:cNvSpPr>
          <p:nvPr/>
        </p:nvSpPr>
        <p:spPr bwMode="auto">
          <a:xfrm>
            <a:off x="785813" y="5357813"/>
            <a:ext cx="44211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2813"/>
            <a:r>
              <a:rPr lang="en-GB" sz="1200" i="1">
                <a:latin typeface="Times New Roman" pitchFamily="18" charset="0"/>
                <a:cs typeface="Times New Roman" pitchFamily="18" charset="0"/>
              </a:rPr>
              <a:t>Source: Pechman, Setting National Priorities the 1984 Budget, 1983</a:t>
            </a:r>
            <a:endParaRPr lang="cs-CZ" sz="1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8275" y="142875"/>
            <a:ext cx="8761413" cy="1143000"/>
          </a:xfrm>
          <a:noFill/>
        </p:spPr>
        <p:txBody>
          <a:bodyPr/>
          <a:lstStyle/>
          <a:p>
            <a:pPr defTabSz="912813"/>
            <a:r>
              <a:rPr lang="en-GB" sz="3200" smtClean="0"/>
              <a:t>Basic economic indicators </a:t>
            </a:r>
            <a:r>
              <a:rPr lang="cs-CZ" sz="3200" smtClean="0"/>
              <a:t/>
            </a:r>
            <a:br>
              <a:rPr lang="cs-CZ" sz="3200" smtClean="0"/>
            </a:br>
            <a:r>
              <a:rPr lang="en-GB" sz="3200" smtClean="0"/>
              <a:t>the US economy, 1980-1990</a:t>
            </a:r>
            <a:endParaRPr lang="cs-CZ" sz="3200" b="0" smtClean="0">
              <a:latin typeface="Times New Roman" pitchFamily="18" charset="0"/>
            </a:endParaRPr>
          </a:p>
        </p:txBody>
      </p:sp>
      <p:graphicFrame>
        <p:nvGraphicFramePr>
          <p:cNvPr id="5" name="Zástupný symbol pro tabulku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17199482"/>
              </p:ext>
            </p:extLst>
          </p:nvPr>
        </p:nvGraphicFramePr>
        <p:xfrm>
          <a:off x="428625" y="1643063"/>
          <a:ext cx="8535863" cy="4480560"/>
        </p:xfrm>
        <a:graphic>
          <a:graphicData uri="http://schemas.openxmlformats.org/drawingml/2006/table">
            <a:tbl>
              <a:tblPr/>
              <a:tblGrid>
                <a:gridCol w="494598"/>
                <a:gridCol w="1123246"/>
                <a:gridCol w="1123246"/>
                <a:gridCol w="1123246"/>
                <a:gridCol w="1123246"/>
                <a:gridCol w="1123246"/>
                <a:gridCol w="1032970"/>
                <a:gridCol w="1392065"/>
              </a:tblGrid>
              <a:tr h="171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Times New Roman"/>
                          <a:ea typeface="Times New Roman"/>
                          <a:cs typeface="Times New Roman"/>
                        </a:rPr>
                        <a:t>Year-on-year change of GDP (%)</a:t>
                      </a:r>
                      <a:endParaRPr lang="cs-CZ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Times New Roman"/>
                          <a:ea typeface="Times New Roman"/>
                          <a:cs typeface="Times New Roman"/>
                        </a:rPr>
                        <a:t>Year-on-year change of inflation (%)</a:t>
                      </a:r>
                      <a:endParaRPr lang="cs-CZ" sz="1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Times New Roman"/>
                          <a:ea typeface="Times New Roman"/>
                          <a:cs typeface="Times New Roman"/>
                        </a:rPr>
                        <a:t>Unemployment (%)</a:t>
                      </a:r>
                      <a:endParaRPr lang="cs-CZ" sz="1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Times New Roman"/>
                          <a:ea typeface="Times New Roman"/>
                          <a:cs typeface="Times New Roman"/>
                        </a:rPr>
                        <a:t>Fiscal balance </a:t>
                      </a:r>
                      <a:endParaRPr lang="cs-CZ" sz="18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(% </a:t>
                      </a:r>
                      <a:r>
                        <a:rPr lang="en-GB" sz="1800" b="1" dirty="0">
                          <a:latin typeface="Times New Roman"/>
                          <a:ea typeface="Times New Roman"/>
                          <a:cs typeface="Times New Roman"/>
                        </a:rPr>
                        <a:t>of GDP)</a:t>
                      </a:r>
                      <a:endParaRPr lang="cs-CZ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>
                          <a:latin typeface="Times New Roman"/>
                          <a:ea typeface="Times New Roman"/>
                          <a:cs typeface="Times New Roman"/>
                        </a:rPr>
                        <a:t>Federal net public debt (% of GDP)</a:t>
                      </a:r>
                      <a:endParaRPr lang="cs-CZ" sz="18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Times New Roman"/>
                          <a:ea typeface="Times New Roman"/>
                          <a:cs typeface="Times New Roman"/>
                        </a:rPr>
                        <a:t>Current account balance </a:t>
                      </a:r>
                      <a:endParaRPr lang="cs-CZ" sz="18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(% </a:t>
                      </a:r>
                      <a:r>
                        <a:rPr lang="en-GB" sz="1800" b="1" dirty="0">
                          <a:latin typeface="Times New Roman"/>
                          <a:ea typeface="Times New Roman"/>
                          <a:cs typeface="Times New Roman"/>
                        </a:rPr>
                        <a:t>GDP)</a:t>
                      </a:r>
                      <a:endParaRPr lang="cs-CZ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Times New Roman"/>
                          <a:ea typeface="Times New Roman"/>
                          <a:cs typeface="Times New Roman"/>
                        </a:rPr>
                        <a:t>Federal government expenditures (%of GDP</a:t>
                      </a:r>
                      <a:r>
                        <a:rPr lang="en-GB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cs-CZ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1980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-0.2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13.5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7.2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-3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30.3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0.1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21.7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1981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2.5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10.4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7.6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-2.2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28.9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0.2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22.2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1982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-1.9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6.2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9.7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-4.8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33.2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-0.2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23.1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1983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4.5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3.2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9.6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-5.6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36.6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-1.1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23.5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1984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7.2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4.4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7.5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-4.8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37.8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-2.4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22.2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1985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4.1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3.5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7.2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-5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40.9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-2.8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22.9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1986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3.5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1.8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-5.2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44.4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-3.3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22.4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1987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3.4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3.7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6.2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-4.3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46.6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-3.4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21.6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1988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4.1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4.1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5.5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-3.6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-2.4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21.3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1989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3.5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4.8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5.3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-3.2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48.2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-1.8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21.2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1990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1.9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5.4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5.6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-4.2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latin typeface="Times New Roman"/>
                          <a:ea typeface="Times New Roman"/>
                          <a:cs typeface="Times New Roman"/>
                        </a:rPr>
                        <a:t>49.4</a:t>
                      </a:r>
                      <a:endParaRPr lang="cs-CZ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-1.4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Times New Roman"/>
                          <a:ea typeface="Times New Roman"/>
                          <a:cs typeface="Times New Roman"/>
                        </a:rPr>
                        <a:t>21.8</a:t>
                      </a:r>
                      <a:endParaRPr lang="cs-CZ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2327" name="TextovéPole 5"/>
          <p:cNvSpPr txBox="1">
            <a:spLocks noChangeArrowheads="1"/>
          </p:cNvSpPr>
          <p:nvPr/>
        </p:nvSpPr>
        <p:spPr bwMode="auto">
          <a:xfrm>
            <a:off x="323528" y="6249829"/>
            <a:ext cx="81994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2813"/>
            <a:r>
              <a:rPr lang="en-GB" sz="1200" i="1">
                <a:latin typeface="Times New Roman" pitchFamily="18" charset="0"/>
                <a:cs typeface="Times New Roman" pitchFamily="18" charset="0"/>
              </a:rPr>
              <a:t>Source: IMF: World Economic Outlook Database, http://www.imf.org/external/pubs/ft/weo/2006/02/data/index.aspx (9. 3. 2007); </a:t>
            </a:r>
            <a:endParaRPr lang="cs-CZ" sz="1200" i="1">
              <a:latin typeface="Times New Roman" pitchFamily="18" charset="0"/>
              <a:cs typeface="Times New Roman" pitchFamily="18" charset="0"/>
            </a:endParaRPr>
          </a:p>
          <a:p>
            <a:pPr defTabSz="912813"/>
            <a:r>
              <a:rPr lang="en-GB" sz="1200" i="1">
                <a:latin typeface="Times New Roman" pitchFamily="18" charset="0"/>
                <a:cs typeface="Times New Roman" pitchFamily="18" charset="0"/>
              </a:rPr>
              <a:t>Economic Report of the President 2007, 2007</a:t>
            </a:r>
            <a:endParaRPr lang="cs-CZ" sz="1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88" y="228600"/>
            <a:ext cx="8761412" cy="838200"/>
          </a:xfrm>
        </p:spPr>
        <p:txBody>
          <a:bodyPr/>
          <a:lstStyle/>
          <a:p>
            <a:pPr defTabSz="912813"/>
            <a:r>
              <a:rPr lang="cs-CZ" dirty="0" smtClean="0"/>
              <a:t>Budget deficit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915400" cy="5678488"/>
          </a:xfrm>
        </p:spPr>
        <p:txBody>
          <a:bodyPr/>
          <a:lstStyle/>
          <a:p>
            <a:pPr algn="just" defTabSz="912813">
              <a:lnSpc>
                <a:spcPct val="80000"/>
              </a:lnSpc>
            </a:pPr>
            <a:r>
              <a:rPr lang="en-US" sz="2800" b="1" dirty="0" smtClean="0">
                <a:sym typeface="Wingdings" pitchFamily="2" charset="2"/>
              </a:rPr>
              <a:t></a:t>
            </a:r>
            <a:r>
              <a:rPr lang="en-US" sz="2800" b="1" dirty="0" smtClean="0"/>
              <a:t> r b/c</a:t>
            </a:r>
          </a:p>
          <a:p>
            <a:pPr lvl="1" algn="just" defTabSz="912813">
              <a:lnSpc>
                <a:spcPct val="80000"/>
              </a:lnSpc>
            </a:pPr>
            <a:r>
              <a:rPr lang="en-US" sz="2400" dirty="0" smtClean="0"/>
              <a:t>monetary policy</a:t>
            </a:r>
          </a:p>
          <a:p>
            <a:pPr lvl="1" algn="just" defTabSz="912813">
              <a:lnSpc>
                <a:spcPct val="80000"/>
              </a:lnSpc>
            </a:pPr>
            <a:r>
              <a:rPr lang="en-US" sz="2400" dirty="0" smtClean="0"/>
              <a:t>budget deficit</a:t>
            </a:r>
          </a:p>
          <a:p>
            <a:pPr algn="just" defTabSz="912813">
              <a:lnSpc>
                <a:spcPct val="80000"/>
              </a:lnSpc>
            </a:pPr>
            <a:r>
              <a:rPr lang="en-US" sz="2800" dirty="0" smtClean="0">
                <a:sym typeface="Wingdings" pitchFamily="2" charset="2"/>
              </a:rPr>
              <a:t></a:t>
            </a:r>
            <a:r>
              <a:rPr lang="en-US" sz="2800" dirty="0" smtClean="0"/>
              <a:t> r</a:t>
            </a:r>
            <a:r>
              <a:rPr lang="en-US" sz="2800" dirty="0" smtClean="0">
                <a:sym typeface="Wingdings" pitchFamily="2" charset="2"/>
              </a:rPr>
              <a:t> </a:t>
            </a:r>
            <a:r>
              <a:rPr lang="en-US" sz="2800" dirty="0" smtClean="0"/>
              <a:t> </a:t>
            </a:r>
            <a:r>
              <a:rPr lang="en-US" sz="2800" b="1" dirty="0" smtClean="0">
                <a:sym typeface="Wingdings" pitchFamily="2" charset="2"/>
              </a:rPr>
              <a:t></a:t>
            </a:r>
            <a:r>
              <a:rPr lang="en-US" sz="2800" b="1" dirty="0" smtClean="0"/>
              <a:t> inflow of capital to USA </a:t>
            </a:r>
            <a:r>
              <a:rPr lang="en-US" sz="2800" dirty="0" smtClean="0">
                <a:sym typeface="Wingdings" pitchFamily="2" charset="2"/>
              </a:rPr>
              <a:t></a:t>
            </a:r>
            <a:r>
              <a:rPr lang="en-US" sz="2800" dirty="0" smtClean="0"/>
              <a:t> </a:t>
            </a:r>
          </a:p>
          <a:p>
            <a:pPr lvl="1" algn="just" defTabSz="912813">
              <a:lnSpc>
                <a:spcPct val="80000"/>
              </a:lnSpc>
            </a:pPr>
            <a:r>
              <a:rPr lang="en-US" sz="2400" dirty="0" smtClean="0">
                <a:sym typeface="Wingdings" pitchFamily="2" charset="2"/>
              </a:rPr>
              <a:t>appreciation of </a:t>
            </a:r>
            <a:r>
              <a:rPr lang="en-US" sz="2400" dirty="0" smtClean="0"/>
              <a:t>$ </a:t>
            </a:r>
            <a:r>
              <a:rPr lang="en-US" sz="2400" dirty="0" smtClean="0">
                <a:sym typeface="Wingdings" pitchFamily="2" charset="2"/>
              </a:rPr>
              <a:t>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 pitchFamily="2" charset="2"/>
              </a:rPr>
              <a:t></a:t>
            </a:r>
            <a:r>
              <a:rPr lang="en-US" sz="2400" dirty="0" smtClean="0"/>
              <a:t>IM and </a:t>
            </a:r>
            <a:r>
              <a:rPr lang="en-US" sz="2400" dirty="0" smtClean="0">
                <a:sym typeface="Wingdings" pitchFamily="2" charset="2"/>
              </a:rPr>
              <a:t></a:t>
            </a:r>
            <a:r>
              <a:rPr lang="en-US" sz="2400" dirty="0" smtClean="0"/>
              <a:t>EX </a:t>
            </a:r>
            <a:r>
              <a:rPr lang="en-US" sz="2400" dirty="0" smtClean="0">
                <a:cs typeface="Times New Roman" pitchFamily="18" charset="0"/>
                <a:sym typeface="Wingdings" pitchFamily="2" charset="2"/>
              </a:rPr>
              <a:t></a:t>
            </a:r>
            <a:r>
              <a:rPr lang="en-US" sz="2400" dirty="0" smtClean="0">
                <a:cs typeface="Times New Roman" pitchFamily="18" charset="0"/>
              </a:rPr>
              <a:t> trade DEF</a:t>
            </a:r>
            <a:endParaRPr lang="en-US" sz="2400" dirty="0" smtClean="0"/>
          </a:p>
          <a:p>
            <a:pPr lvl="2" defTabSz="912813">
              <a:lnSpc>
                <a:spcPct val="80000"/>
              </a:lnSpc>
            </a:pPr>
            <a:r>
              <a:rPr lang="en-US" sz="2000" dirty="0" smtClean="0"/>
              <a:t>+ </a:t>
            </a:r>
            <a:r>
              <a:rPr lang="en-US" sz="2000" dirty="0" smtClean="0">
                <a:sym typeface="Wingdings" pitchFamily="2" charset="2"/>
              </a:rPr>
              <a:t></a:t>
            </a:r>
            <a:r>
              <a:rPr lang="en-US" sz="2000" dirty="0" smtClean="0"/>
              <a:t> DC problems with debt service !!!</a:t>
            </a:r>
          </a:p>
          <a:p>
            <a:pPr algn="just" defTabSz="912813">
              <a:lnSpc>
                <a:spcPct val="80000"/>
              </a:lnSpc>
            </a:pPr>
            <a:r>
              <a:rPr lang="en-US" sz="2800" dirty="0" smtClean="0"/>
              <a:t>in addition </a:t>
            </a:r>
            <a:r>
              <a:rPr lang="en-US" sz="2800" b="1" dirty="0" smtClean="0">
                <a:latin typeface="Wingdings" pitchFamily="2" charset="2"/>
              </a:rPr>
              <a:t>ò</a:t>
            </a:r>
            <a:r>
              <a:rPr lang="en-US" sz="2800" b="1" dirty="0" smtClean="0"/>
              <a:t> savings x INV </a:t>
            </a:r>
            <a:r>
              <a:rPr lang="en-US" sz="2800" dirty="0" smtClean="0">
                <a:sym typeface="Wingdings" pitchFamily="2" charset="2"/>
              </a:rPr>
              <a:t></a:t>
            </a:r>
            <a:r>
              <a:rPr lang="en-US" sz="2800" dirty="0" smtClean="0"/>
              <a:t> need to import capital </a:t>
            </a:r>
            <a:r>
              <a:rPr lang="en-US" sz="2800" dirty="0" smtClean="0">
                <a:sym typeface="Wingdings" pitchFamily="2" charset="2"/>
              </a:rPr>
              <a:t></a:t>
            </a:r>
            <a:r>
              <a:rPr lang="en-US" sz="2800" dirty="0" smtClean="0"/>
              <a:t> trade DEF</a:t>
            </a:r>
          </a:p>
          <a:p>
            <a:pPr algn="just" defTabSz="912813">
              <a:lnSpc>
                <a:spcPct val="80000"/>
              </a:lnSpc>
            </a:pPr>
            <a:r>
              <a:rPr lang="en-US" sz="2800" dirty="0" smtClean="0">
                <a:sym typeface="Wingdings" pitchFamily="2" charset="2"/>
              </a:rPr>
              <a:t></a:t>
            </a:r>
            <a:r>
              <a:rPr lang="en-US" sz="2800" dirty="0" smtClean="0"/>
              <a:t> </a:t>
            </a:r>
            <a:r>
              <a:rPr lang="en-US" sz="2800" dirty="0" smtClean="0">
                <a:sym typeface="Wingdings" pitchFamily="2" charset="2"/>
              </a:rPr>
              <a:t></a:t>
            </a:r>
            <a:r>
              <a:rPr lang="en-US" sz="2800" dirty="0" smtClean="0"/>
              <a:t> </a:t>
            </a:r>
            <a:r>
              <a:rPr lang="en-US" sz="2800" b="1" dirty="0" smtClean="0"/>
              <a:t>inflow of foreign capital </a:t>
            </a:r>
            <a:r>
              <a:rPr lang="en-US" sz="2800" dirty="0" smtClean="0"/>
              <a:t>– majority portfolio INV but since the beginning of 1970s also FDI </a:t>
            </a:r>
          </a:p>
          <a:p>
            <a:pPr lvl="1" algn="just" defTabSz="912813">
              <a:lnSpc>
                <a:spcPct val="80000"/>
              </a:lnSpc>
            </a:pPr>
            <a:r>
              <a:rPr lang="sk-SK" sz="2400" dirty="0"/>
              <a:t>t</a:t>
            </a:r>
            <a:r>
              <a:rPr lang="en-US" sz="2400" dirty="0"/>
              <a:t>o gain market share</a:t>
            </a:r>
          </a:p>
          <a:p>
            <a:pPr lvl="1" algn="just" defTabSz="912813">
              <a:lnSpc>
                <a:spcPct val="80000"/>
              </a:lnSpc>
            </a:pPr>
            <a:r>
              <a:rPr lang="en-US" sz="2400" dirty="0" smtClean="0"/>
              <a:t>access to scientific knowledges</a:t>
            </a:r>
          </a:p>
          <a:p>
            <a:pPr lvl="1" algn="just" defTabSz="912813">
              <a:lnSpc>
                <a:spcPct val="80000"/>
              </a:lnSpc>
            </a:pPr>
            <a:r>
              <a:rPr lang="en-US" sz="2400" dirty="0" smtClean="0"/>
              <a:t>x protectionism</a:t>
            </a:r>
          </a:p>
          <a:p>
            <a:pPr lvl="1" algn="just" defTabSz="912813">
              <a:lnSpc>
                <a:spcPct val="80000"/>
              </a:lnSpc>
            </a:pPr>
            <a:r>
              <a:rPr lang="en-US" sz="2400" dirty="0" smtClean="0"/>
              <a:t>political stability</a:t>
            </a:r>
          </a:p>
          <a:p>
            <a:pPr lvl="1" algn="just" defTabSz="912813">
              <a:lnSpc>
                <a:spcPct val="80000"/>
              </a:lnSpc>
            </a:pPr>
            <a:r>
              <a:rPr lang="en-US" sz="2400" dirty="0" smtClean="0"/>
              <a:t>since the end of 1970S – petrodollars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9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9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96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 bldLvl="3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/>
            <a:r>
              <a:rPr lang="cs-CZ" dirty="0" err="1" smtClean="0"/>
              <a:t>All</a:t>
            </a:r>
            <a:r>
              <a:rPr lang="cs-CZ" dirty="0" smtClean="0"/>
              <a:t> in </a:t>
            </a:r>
            <a:r>
              <a:rPr lang="cs-CZ" dirty="0" err="1" smtClean="0"/>
              <a:t>all</a:t>
            </a:r>
            <a:endParaRPr lang="cs-CZ" dirty="0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defTabSz="912813">
              <a:lnSpc>
                <a:spcPct val="120000"/>
              </a:lnSpc>
            </a:pPr>
            <a:r>
              <a:rPr lang="en-US" sz="2800" dirty="0" smtClean="0"/>
              <a:t>long economic growth</a:t>
            </a:r>
            <a:endParaRPr lang="en-US" sz="2800" dirty="0" smtClean="0">
              <a:latin typeface="Wingdings" pitchFamily="2" charset="2"/>
            </a:endParaRPr>
          </a:p>
          <a:p>
            <a:pPr defTabSz="912813">
              <a:lnSpc>
                <a:spcPct val="120000"/>
              </a:lnSpc>
            </a:pPr>
            <a:r>
              <a:rPr lang="en-US" sz="2800" dirty="0" smtClean="0">
                <a:latin typeface="Wingdings" pitchFamily="2" charset="2"/>
              </a:rPr>
              <a:t>ò</a:t>
            </a:r>
            <a:r>
              <a:rPr lang="en-US" sz="2800" dirty="0" smtClean="0"/>
              <a:t> U and </a:t>
            </a:r>
            <a:r>
              <a:rPr lang="en-US" sz="2800" dirty="0" smtClean="0">
                <a:latin typeface="Symbol" pitchFamily="18" charset="2"/>
              </a:rPr>
              <a:t>P</a:t>
            </a:r>
            <a:r>
              <a:rPr lang="en-US" sz="2800" dirty="0" smtClean="0"/>
              <a:t> </a:t>
            </a:r>
          </a:p>
          <a:p>
            <a:pPr defTabSz="912813">
              <a:lnSpc>
                <a:spcPct val="120000"/>
              </a:lnSpc>
            </a:pPr>
            <a:r>
              <a:rPr lang="en-US" sz="2800" dirty="0" smtClean="0">
                <a:sym typeface="Wingdings" pitchFamily="2" charset="2"/>
              </a:rPr>
              <a:t></a:t>
            </a:r>
            <a:r>
              <a:rPr lang="en-US" sz="2800" dirty="0" smtClean="0"/>
              <a:t> effectivity + flexibility of the economy</a:t>
            </a:r>
          </a:p>
          <a:p>
            <a:pPr defTabSz="912813">
              <a:lnSpc>
                <a:spcPct val="120000"/>
              </a:lnSpc>
            </a:pPr>
            <a:r>
              <a:rPr lang="en-US" sz="2800" dirty="0" smtClean="0"/>
              <a:t>BUT </a:t>
            </a:r>
            <a:r>
              <a:rPr lang="en-US" sz="2800" dirty="0" smtClean="0">
                <a:latin typeface="Wingdings" pitchFamily="2" charset="2"/>
              </a:rPr>
              <a:t>ñ</a:t>
            </a:r>
            <a:r>
              <a:rPr lang="en-US" sz="2800" dirty="0" smtClean="0"/>
              <a:t>  income inequality</a:t>
            </a:r>
          </a:p>
          <a:p>
            <a:pPr defTabSz="912813">
              <a:lnSpc>
                <a:spcPct val="120000"/>
              </a:lnSpc>
            </a:pPr>
            <a:r>
              <a:rPr lang="en-US" sz="2800" dirty="0" smtClean="0"/>
              <a:t>+ DEF trade and budget</a:t>
            </a:r>
          </a:p>
          <a:p>
            <a:pPr lvl="1" defTabSz="912813">
              <a:lnSpc>
                <a:spcPct val="120000"/>
              </a:lnSpc>
            </a:pPr>
            <a:r>
              <a:rPr lang="en-US" sz="2400" dirty="0" smtClean="0"/>
              <a:t>= so-called twin deficit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3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501008"/>
            <a:ext cx="7772400" cy="1362075"/>
          </a:xfrm>
        </p:spPr>
        <p:txBody>
          <a:bodyPr/>
          <a:lstStyle/>
          <a:p>
            <a:r>
              <a:rPr lang="sk-SK" dirty="0" err="1" smtClean="0"/>
              <a:t>Summary</a:t>
            </a:r>
            <a:r>
              <a:rPr lang="sk-SK" dirty="0" smtClean="0"/>
              <a:t> of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after-war</a:t>
            </a:r>
            <a:r>
              <a:rPr lang="sk-SK" dirty="0" smtClean="0"/>
              <a:t> </a:t>
            </a:r>
            <a:r>
              <a:rPr lang="sk-SK" dirty="0" err="1" smtClean="0"/>
              <a:t>development</a:t>
            </a:r>
            <a:endParaRPr lang="sk-SK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01307" y="4881756"/>
            <a:ext cx="7772400" cy="1500187"/>
          </a:xfrm>
        </p:spPr>
        <p:txBody>
          <a:bodyPr/>
          <a:lstStyle/>
          <a:p>
            <a:r>
              <a:rPr lang="sk-SK" sz="2400" dirty="0" err="1" smtClean="0">
                <a:solidFill>
                  <a:schemeClr val="tx1"/>
                </a:solidFill>
                <a:latin typeface="+mj-lt"/>
              </a:rPr>
              <a:t>Tendencies</a:t>
            </a:r>
            <a:r>
              <a:rPr lang="sk-SK" sz="2400" dirty="0" smtClean="0">
                <a:solidFill>
                  <a:schemeClr val="tx1"/>
                </a:solidFill>
                <a:latin typeface="+mj-lt"/>
              </a:rPr>
              <a:t>:</a:t>
            </a:r>
          </a:p>
          <a:p>
            <a:pPr marL="457200" indent="-457200">
              <a:buFont typeface="+mj-lt"/>
              <a:buAutoNum type="alphaLcParenR"/>
            </a:pPr>
            <a:r>
              <a:rPr lang="sk-SK" sz="2400" dirty="0" err="1" smtClean="0">
                <a:solidFill>
                  <a:schemeClr val="tx1"/>
                </a:solidFill>
                <a:latin typeface="+mj-lt"/>
              </a:rPr>
              <a:t>Structural</a:t>
            </a:r>
            <a:r>
              <a:rPr lang="sk-SK" sz="24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sk-SK" sz="2400" dirty="0" err="1" smtClean="0">
                <a:solidFill>
                  <a:schemeClr val="tx1"/>
                </a:solidFill>
                <a:latin typeface="+mj-lt"/>
              </a:rPr>
              <a:t>changes</a:t>
            </a:r>
            <a:endParaRPr lang="sk-SK" sz="2400" dirty="0" smtClean="0">
              <a:solidFill>
                <a:schemeClr val="tx1"/>
              </a:solidFill>
              <a:latin typeface="+mj-lt"/>
            </a:endParaRPr>
          </a:p>
          <a:p>
            <a:pPr marL="457200" indent="-457200">
              <a:buFont typeface="+mj-lt"/>
              <a:buAutoNum type="alphaLcParenR"/>
            </a:pPr>
            <a:r>
              <a:rPr lang="sk-SK" sz="2400" dirty="0" smtClean="0">
                <a:solidFill>
                  <a:schemeClr val="tx1"/>
                </a:solidFill>
                <a:latin typeface="+mj-lt"/>
              </a:rPr>
              <a:t>GDP </a:t>
            </a:r>
            <a:r>
              <a:rPr lang="sk-SK" sz="2400" dirty="0" err="1" smtClean="0">
                <a:solidFill>
                  <a:schemeClr val="tx1"/>
                </a:solidFill>
                <a:latin typeface="+mj-lt"/>
              </a:rPr>
              <a:t>growth</a:t>
            </a:r>
            <a:endParaRPr lang="sk-SK" sz="2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051085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88" y="304800"/>
            <a:ext cx="8456612" cy="762000"/>
          </a:xfrm>
        </p:spPr>
        <p:txBody>
          <a:bodyPr/>
          <a:lstStyle/>
          <a:p>
            <a:pPr defTabSz="912813"/>
            <a:r>
              <a:rPr lang="cs-CZ" dirty="0" smtClean="0"/>
              <a:t>G. </a:t>
            </a:r>
            <a:r>
              <a:rPr lang="cs-CZ" dirty="0"/>
              <a:t>a</a:t>
            </a:r>
            <a:r>
              <a:rPr lang="cs-CZ" dirty="0" smtClean="0"/>
              <a:t>) </a:t>
            </a:r>
            <a:r>
              <a:rPr lang="cs-CZ" dirty="0" err="1" smtClean="0"/>
              <a:t>Structural</a:t>
            </a:r>
            <a:r>
              <a:rPr lang="cs-CZ" dirty="0" smtClean="0"/>
              <a:t> </a:t>
            </a:r>
            <a:r>
              <a:rPr lang="cs-CZ" dirty="0" err="1" smtClean="0"/>
              <a:t>changes</a:t>
            </a:r>
            <a:endParaRPr lang="cs-CZ" dirty="0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66800"/>
            <a:ext cx="8458200" cy="2362200"/>
          </a:xfrm>
        </p:spPr>
        <p:txBody>
          <a:bodyPr/>
          <a:lstStyle/>
          <a:p>
            <a:pPr algn="just" defTabSz="912813">
              <a:buFont typeface="Symbol" pitchFamily="18" charset="2"/>
              <a:buChar char="·"/>
            </a:pPr>
            <a:r>
              <a:rPr lang="cs-CZ" smtClean="0"/>
              <a:t>After WW2 shift to services </a:t>
            </a:r>
          </a:p>
          <a:p>
            <a:pPr lvl="2" algn="just" defTabSz="912813">
              <a:buFont typeface="Symbol" pitchFamily="18" charset="2"/>
              <a:buChar char="·"/>
            </a:pPr>
            <a:r>
              <a:rPr lang="cs-CZ" smtClean="0"/>
              <a:t>Negative influence on productivity and economy </a:t>
            </a:r>
            <a:r>
              <a:rPr lang="cs-CZ" smtClean="0">
                <a:latin typeface="Wingdings" pitchFamily="2" charset="2"/>
              </a:rPr>
              <a:t>ñ</a:t>
            </a:r>
            <a:r>
              <a:rPr lang="cs-CZ" smtClean="0"/>
              <a:t> </a:t>
            </a:r>
            <a:r>
              <a:rPr lang="cs-CZ" smtClean="0">
                <a:latin typeface="Wingdings" pitchFamily="2" charset="2"/>
              </a:rPr>
              <a:t>ð</a:t>
            </a:r>
            <a:r>
              <a:rPr lang="cs-CZ" smtClean="0"/>
              <a:t> b/c There is smaller productivity in services than in industry. </a:t>
            </a:r>
          </a:p>
          <a:p>
            <a:pPr lvl="2" algn="just" defTabSz="912813">
              <a:buFont typeface="Symbol" pitchFamily="18" charset="2"/>
              <a:buChar char="·"/>
            </a:pPr>
            <a:r>
              <a:rPr lang="cs-CZ" smtClean="0"/>
              <a:t>since 1/2 70s expansion in S b/c deregulation of telecommunications and transportation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421973"/>
              </p:ext>
            </p:extLst>
          </p:nvPr>
        </p:nvGraphicFramePr>
        <p:xfrm>
          <a:off x="857250" y="3645024"/>
          <a:ext cx="7429552" cy="2133600"/>
        </p:xfrm>
        <a:graphic>
          <a:graphicData uri="http://schemas.openxmlformats.org/drawingml/2006/table">
            <a:tbl>
              <a:tblPr/>
              <a:tblGrid>
                <a:gridCol w="3676583"/>
                <a:gridCol w="1580493"/>
                <a:gridCol w="1176102"/>
                <a:gridCol w="996374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2000" dirty="0" err="1">
                          <a:latin typeface="+mn-lt"/>
                          <a:ea typeface="Calibri"/>
                          <a:cs typeface="Times New Roman"/>
                        </a:rPr>
                        <a:t>Year</a:t>
                      </a:r>
                      <a:endParaRPr lang="cs-CZ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2000">
                          <a:latin typeface="+mn-lt"/>
                          <a:ea typeface="Calibri"/>
                          <a:cs typeface="Times New Roman"/>
                        </a:rPr>
                        <a:t>Agriculture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2000">
                          <a:latin typeface="+mn-lt"/>
                          <a:ea typeface="Calibri"/>
                          <a:cs typeface="Times New Roman"/>
                        </a:rPr>
                        <a:t>Industry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2000">
                          <a:latin typeface="+mn-lt"/>
                          <a:ea typeface="Calibri"/>
                          <a:cs typeface="Times New Roman"/>
                        </a:rPr>
                        <a:t>Services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2000" dirty="0">
                          <a:latin typeface="+mn-lt"/>
                          <a:ea typeface="Calibri"/>
                          <a:cs typeface="Times New Roman"/>
                        </a:rPr>
                        <a:t>1950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2000">
                          <a:latin typeface="+mn-lt"/>
                          <a:ea typeface="Calibri"/>
                          <a:cs typeface="Times New Roman"/>
                        </a:rPr>
                        <a:t>5,3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2000">
                          <a:latin typeface="+mn-lt"/>
                          <a:ea typeface="Calibri"/>
                          <a:cs typeface="Times New Roman"/>
                        </a:rPr>
                        <a:t>36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2000">
                          <a:latin typeface="+mn-lt"/>
                          <a:ea typeface="Calibri"/>
                          <a:cs typeface="Times New Roman"/>
                        </a:rPr>
                        <a:t>58,7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2000" dirty="0">
                          <a:latin typeface="+mn-lt"/>
                          <a:ea typeface="Calibri"/>
                          <a:cs typeface="Times New Roman"/>
                        </a:rPr>
                        <a:t>1960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2000" dirty="0"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2000">
                          <a:latin typeface="+mn-lt"/>
                          <a:ea typeface="Calibri"/>
                          <a:cs typeface="Times New Roman"/>
                        </a:rPr>
                        <a:t>38,8*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2000">
                          <a:latin typeface="+mn-lt"/>
                          <a:ea typeface="Calibri"/>
                          <a:cs typeface="Times New Roman"/>
                        </a:rPr>
                        <a:t>57,2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2000">
                          <a:latin typeface="+mn-lt"/>
                          <a:ea typeface="Calibri"/>
                          <a:cs typeface="Times New Roman"/>
                        </a:rPr>
                        <a:t>1970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2000" dirty="0">
                          <a:latin typeface="+mn-lt"/>
                          <a:ea typeface="Calibri"/>
                          <a:cs typeface="Times New Roman"/>
                        </a:rPr>
                        <a:t>2,8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2000">
                          <a:latin typeface="+mn-lt"/>
                          <a:ea typeface="Calibri"/>
                          <a:cs typeface="Times New Roman"/>
                        </a:rPr>
                        <a:t>34,5*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2000">
                          <a:latin typeface="+mn-lt"/>
                          <a:ea typeface="Calibri"/>
                          <a:cs typeface="Times New Roman"/>
                        </a:rPr>
                        <a:t>62,7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2000">
                          <a:latin typeface="+mn-lt"/>
                          <a:ea typeface="Calibri"/>
                          <a:cs typeface="Times New Roman"/>
                        </a:rPr>
                        <a:t>1980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2000" dirty="0">
                          <a:latin typeface="+mn-lt"/>
                          <a:ea typeface="Calibri"/>
                          <a:cs typeface="Times New Roman"/>
                        </a:rPr>
                        <a:t>2,6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2000">
                          <a:latin typeface="+mn-lt"/>
                          <a:ea typeface="Calibri"/>
                          <a:cs typeface="Times New Roman"/>
                        </a:rPr>
                        <a:t>33,6*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2000">
                          <a:latin typeface="+mn-lt"/>
                          <a:ea typeface="Calibri"/>
                          <a:cs typeface="Times New Roman"/>
                        </a:rPr>
                        <a:t>63,8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2000">
                          <a:latin typeface="+mn-lt"/>
                          <a:ea typeface="Calibri"/>
                          <a:cs typeface="Times New Roman"/>
                        </a:rPr>
                        <a:t>1990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2000" dirty="0">
                          <a:latin typeface="+mn-lt"/>
                          <a:ea typeface="Calibri"/>
                          <a:cs typeface="Times New Roman"/>
                        </a:rPr>
                        <a:t>1,7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2000">
                          <a:latin typeface="+mn-lt"/>
                          <a:ea typeface="Calibri"/>
                          <a:cs typeface="Times New Roman"/>
                        </a:rPr>
                        <a:t>28*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2000">
                          <a:latin typeface="+mn-lt"/>
                          <a:ea typeface="Calibri"/>
                          <a:cs typeface="Times New Roman"/>
                        </a:rPr>
                        <a:t>70,3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2000">
                          <a:latin typeface="+mn-lt"/>
                          <a:ea typeface="Calibri"/>
                          <a:cs typeface="Times New Roman"/>
                        </a:rPr>
                        <a:t>Structural change 1950 - 1990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2000" dirty="0">
                          <a:latin typeface="+mn-lt"/>
                          <a:ea typeface="Calibri"/>
                          <a:cs typeface="Times New Roman"/>
                        </a:rPr>
                        <a:t>-3,6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2000" dirty="0">
                          <a:latin typeface="+mn-lt"/>
                          <a:ea typeface="Calibri"/>
                          <a:cs typeface="Times New Roman"/>
                        </a:rPr>
                        <a:t>-8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2000" dirty="0">
                          <a:latin typeface="+mn-lt"/>
                          <a:ea typeface="Calibri"/>
                          <a:cs typeface="Times New Roman"/>
                        </a:rPr>
                        <a:t>+11,6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8404" name="Rectangle 5"/>
          <p:cNvSpPr>
            <a:spLocks noChangeArrowheads="1"/>
          </p:cNvSpPr>
          <p:nvPr/>
        </p:nvSpPr>
        <p:spPr bwMode="auto">
          <a:xfrm>
            <a:off x="857250" y="5863679"/>
            <a:ext cx="2500313" cy="2619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algn="just" defTabSz="912813"/>
            <a:r>
              <a:rPr lang="cs-CZ" sz="1100">
                <a:latin typeface="Calibri" pitchFamily="34" charset="0"/>
                <a:ea typeface="Calibri" pitchFamily="34" charset="0"/>
                <a:cs typeface="Times New Roman" pitchFamily="18" charset="0"/>
              </a:rPr>
              <a:t>* - Industry contains civil engineering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8405" name="TextovéPole 6"/>
          <p:cNvSpPr txBox="1">
            <a:spLocks noChangeArrowheads="1"/>
          </p:cNvSpPr>
          <p:nvPr/>
        </p:nvSpPr>
        <p:spPr bwMode="auto">
          <a:xfrm>
            <a:off x="1907704" y="3048001"/>
            <a:ext cx="5159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2813"/>
            <a:r>
              <a:rPr lang="cs-CZ" dirty="0" err="1"/>
              <a:t>Structure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U.S. GDP in 1950–1990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232327" y="5849391"/>
            <a:ext cx="405447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200" i="1" dirty="0">
                <a:latin typeface="+mn-lt"/>
              </a:rPr>
              <a:t>Source: </a:t>
            </a:r>
            <a:r>
              <a:rPr lang="en-GB" sz="1200" i="1" dirty="0" err="1">
                <a:latin typeface="+mn-lt"/>
              </a:rPr>
              <a:t>Cihelková</a:t>
            </a:r>
            <a:r>
              <a:rPr lang="en-GB" sz="1200" i="1" dirty="0">
                <a:latin typeface="+mn-lt"/>
              </a:rPr>
              <a:t>, </a:t>
            </a:r>
            <a:r>
              <a:rPr lang="en-GB" sz="1200" i="1" dirty="0" err="1">
                <a:latin typeface="+mn-lt"/>
              </a:rPr>
              <a:t>Holub</a:t>
            </a:r>
            <a:r>
              <a:rPr lang="en-GB" sz="1200" i="1" dirty="0">
                <a:latin typeface="+mn-lt"/>
              </a:rPr>
              <a:t>, </a:t>
            </a:r>
            <a:r>
              <a:rPr lang="en-GB" sz="1200" i="1" dirty="0" err="1">
                <a:latin typeface="+mn-lt"/>
              </a:rPr>
              <a:t>Jakš</a:t>
            </a:r>
            <a:r>
              <a:rPr lang="en-GB" sz="1200" i="1" dirty="0">
                <a:latin typeface="+mn-lt"/>
              </a:rPr>
              <a:t>: USA – </a:t>
            </a:r>
            <a:r>
              <a:rPr lang="en-GB" sz="1200" i="1" dirty="0" err="1">
                <a:latin typeface="+mn-lt"/>
              </a:rPr>
              <a:t>Japonsko</a:t>
            </a:r>
            <a:r>
              <a:rPr lang="en-GB" sz="1200" i="1" dirty="0">
                <a:latin typeface="+mn-lt"/>
              </a:rPr>
              <a:t> – SRN, 1994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 bldLvl="3" autoUpdateAnimBg="0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/>
            <a:r>
              <a:rPr lang="en-GB" smtClean="0"/>
              <a:t>Immigration to the USA by decades (million)</a:t>
            </a:r>
          </a:p>
        </p:txBody>
      </p:sp>
      <p:pic>
        <p:nvPicPr>
          <p:cNvPr id="7171" name="Picture 2052"/>
          <p:cNvPicPr>
            <a:picLocks noGrp="1" noChangeAspect="1" noChangeArrowheads="1"/>
          </p:cNvPicPr>
          <p:nvPr>
            <p:ph type="chart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3400" y="1905000"/>
            <a:ext cx="7924800" cy="4508500"/>
          </a:xfrm>
          <a:noFill/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761413" cy="1143000"/>
          </a:xfrm>
          <a:noFill/>
        </p:spPr>
        <p:txBody>
          <a:bodyPr/>
          <a:lstStyle/>
          <a:p>
            <a:pPr defTabSz="912813">
              <a:lnSpc>
                <a:spcPct val="70000"/>
              </a:lnSpc>
            </a:pPr>
            <a:r>
              <a:rPr lang="cs-CZ" sz="3600" b="0" dirty="0" smtClean="0">
                <a:latin typeface="Times New Roman" pitchFamily="18" charset="0"/>
              </a:rPr>
              <a:t>G. b) GDP </a:t>
            </a:r>
            <a:r>
              <a:rPr lang="cs-CZ" sz="3600" b="0" dirty="0" err="1" smtClean="0">
                <a:latin typeface="Times New Roman" pitchFamily="18" charset="0"/>
              </a:rPr>
              <a:t>growth</a:t>
            </a:r>
            <a:r>
              <a:rPr lang="cs-CZ" sz="3600" b="0" dirty="0" smtClean="0">
                <a:latin typeface="Times New Roman" pitchFamily="18" charset="0"/>
              </a:rPr>
              <a:t> </a:t>
            </a:r>
            <a:r>
              <a:rPr lang="cs-CZ" sz="3600" b="0" dirty="0" err="1" smtClean="0">
                <a:latin typeface="Times New Roman" pitchFamily="18" charset="0"/>
              </a:rPr>
              <a:t>during</a:t>
            </a:r>
            <a:r>
              <a:rPr lang="cs-CZ" sz="3600" b="0" dirty="0" smtClean="0">
                <a:latin typeface="Times New Roman" pitchFamily="18" charset="0"/>
              </a:rPr>
              <a:t> </a:t>
            </a:r>
            <a:r>
              <a:rPr lang="cs-CZ" sz="3600" b="0" dirty="0" err="1" smtClean="0">
                <a:latin typeface="Times New Roman" pitchFamily="18" charset="0"/>
              </a:rPr>
              <a:t>presidencies</a:t>
            </a:r>
            <a:r>
              <a:rPr lang="cs-CZ" sz="3600" b="0" dirty="0" smtClean="0">
                <a:latin typeface="Times New Roman" pitchFamily="18" charset="0"/>
              </a:rPr>
              <a:t> </a:t>
            </a:r>
            <a:r>
              <a:rPr lang="cs-CZ" sz="3600" b="0" dirty="0" err="1" smtClean="0">
                <a:latin typeface="Times New Roman" pitchFamily="18" charset="0"/>
              </a:rPr>
              <a:t>of</a:t>
            </a:r>
            <a:r>
              <a:rPr lang="cs-CZ" sz="3600" b="0" dirty="0" smtClean="0">
                <a:latin typeface="Times New Roman" pitchFamily="18" charset="0"/>
              </a:rPr>
              <a:t> </a:t>
            </a:r>
            <a:r>
              <a:rPr lang="cs-CZ" sz="3600" b="0" dirty="0" err="1" smtClean="0">
                <a:latin typeface="Times New Roman" pitchFamily="18" charset="0"/>
              </a:rPr>
              <a:t>republicans</a:t>
            </a:r>
            <a:r>
              <a:rPr lang="cs-CZ" sz="3600" b="0" dirty="0" smtClean="0">
                <a:latin typeface="Times New Roman" pitchFamily="18" charset="0"/>
              </a:rPr>
              <a:t> and </a:t>
            </a:r>
            <a:r>
              <a:rPr lang="cs-CZ" sz="3600" b="0" dirty="0" err="1" smtClean="0">
                <a:latin typeface="Times New Roman" pitchFamily="18" charset="0"/>
              </a:rPr>
              <a:t>democrats</a:t>
            </a:r>
            <a:endParaRPr lang="cs-CZ" sz="3600" b="0" dirty="0" smtClean="0">
              <a:latin typeface="Times New Roman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872109"/>
              </p:ext>
            </p:extLst>
          </p:nvPr>
        </p:nvGraphicFramePr>
        <p:xfrm>
          <a:off x="971600" y="1412776"/>
          <a:ext cx="6881961" cy="5133464"/>
        </p:xfrm>
        <a:graphic>
          <a:graphicData uri="http://schemas.openxmlformats.org/drawingml/2006/table">
            <a:tbl>
              <a:tblPr/>
              <a:tblGrid>
                <a:gridCol w="3089807"/>
                <a:gridCol w="778944"/>
                <a:gridCol w="972380"/>
                <a:gridCol w="1068450"/>
                <a:gridCol w="972380"/>
              </a:tblGrid>
              <a:tr h="433132">
                <a:tc>
                  <a:txBody>
                    <a:bodyPr/>
                    <a:lstStyle/>
                    <a:p>
                      <a:pPr algn="just"/>
                      <a:endParaRPr lang="cs-CZ" sz="2000" dirty="0">
                        <a:latin typeface="Calibri"/>
                        <a:ea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 err="1">
                          <a:latin typeface="Times New Roman CE"/>
                          <a:ea typeface="Times New Roman"/>
                          <a:cs typeface="Times New Roman"/>
                        </a:rPr>
                        <a:t>Year</a:t>
                      </a:r>
                      <a:r>
                        <a:rPr lang="cs-CZ" sz="2000" b="1" dirty="0">
                          <a:latin typeface="Times New Roman C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2000" b="1" dirty="0" err="1">
                          <a:latin typeface="Times New Roman CE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2000" b="1" dirty="0">
                          <a:latin typeface="Times New Roman C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2000" b="1" dirty="0" err="1">
                          <a:latin typeface="Times New Roman CE"/>
                          <a:ea typeface="Times New Roman"/>
                          <a:cs typeface="Times New Roman"/>
                        </a:rPr>
                        <a:t>presidency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84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Times New Roman CE"/>
                          <a:ea typeface="Times New Roman"/>
                          <a:cs typeface="Times New Roman"/>
                        </a:rPr>
                        <a:t>Democrats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 CE"/>
                          <a:ea typeface="Times New Roman"/>
                          <a:cs typeface="Times New Roman"/>
                        </a:rPr>
                        <a:t>1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2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 CE"/>
                          <a:ea typeface="Times New Roman"/>
                          <a:cs typeface="Times New Roman"/>
                        </a:rPr>
                        <a:t>3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4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Truman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0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 CE"/>
                          <a:ea typeface="Times New Roman"/>
                          <a:cs typeface="Times New Roman"/>
                        </a:rPr>
                        <a:t>8,5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10,3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3,9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331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Kennedy/Johson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2,6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 CE"/>
                          <a:ea typeface="Times New Roman"/>
                          <a:cs typeface="Times New Roman"/>
                        </a:rPr>
                        <a:t>5,3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 CE"/>
                          <a:ea typeface="Times New Roman"/>
                          <a:cs typeface="Times New Roman"/>
                        </a:rPr>
                        <a:t>4,1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5,3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4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Johson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5,8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5,8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 CE"/>
                          <a:ea typeface="Times New Roman"/>
                          <a:cs typeface="Times New Roman"/>
                        </a:rPr>
                        <a:t>2,9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4,1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4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Carter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4,7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5,3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2,5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 CE"/>
                          <a:ea typeface="Times New Roman"/>
                          <a:cs typeface="Times New Roman"/>
                        </a:rPr>
                        <a:t>-0,2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4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Times New Roman CE"/>
                          <a:ea typeface="Times New Roman"/>
                          <a:cs typeface="Times New Roman"/>
                        </a:rPr>
                        <a:t>Average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Times New Roman CE"/>
                          <a:ea typeface="Times New Roman"/>
                          <a:cs typeface="Times New Roman"/>
                        </a:rPr>
                        <a:t>3,3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Times New Roman CE"/>
                          <a:ea typeface="Times New Roman"/>
                          <a:cs typeface="Times New Roman"/>
                        </a:rPr>
                        <a:t>6,2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Times New Roman CE"/>
                          <a:ea typeface="Times New Roman"/>
                          <a:cs typeface="Times New Roman"/>
                        </a:rPr>
                        <a:t>5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latin typeface="Times New Roman CE"/>
                          <a:ea typeface="Times New Roman"/>
                          <a:cs typeface="Times New Roman"/>
                        </a:rPr>
                        <a:t>3,3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410">
                <a:tc>
                  <a:txBody>
                    <a:bodyPr/>
                    <a:lstStyle/>
                    <a:p>
                      <a:pPr algn="just"/>
                      <a:endParaRPr lang="cs-CZ" sz="2000">
                        <a:latin typeface="Calibri"/>
                        <a:ea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cs-CZ" sz="2000">
                        <a:latin typeface="Calibri"/>
                        <a:ea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cs-CZ" sz="2000">
                        <a:latin typeface="Calibri"/>
                        <a:ea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cs-CZ" sz="2000">
                        <a:latin typeface="Calibri"/>
                        <a:ea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cs-CZ" sz="2000" dirty="0">
                        <a:latin typeface="Calibri"/>
                        <a:ea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4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Times New Roman CE"/>
                          <a:ea typeface="Times New Roman"/>
                          <a:cs typeface="Times New Roman"/>
                        </a:rPr>
                        <a:t>Republicans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cs-CZ" sz="2000">
                        <a:latin typeface="Calibri"/>
                        <a:ea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cs-CZ" sz="2000">
                        <a:latin typeface="Calibri"/>
                        <a:ea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cs-CZ" sz="2000">
                        <a:latin typeface="Calibri"/>
                        <a:ea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cs-CZ" sz="2000" dirty="0">
                        <a:latin typeface="Calibri"/>
                        <a:ea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4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Eisenhower I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4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-1,3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5,6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 CE"/>
                          <a:ea typeface="Times New Roman"/>
                          <a:cs typeface="Times New Roman"/>
                        </a:rPr>
                        <a:t>2,1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4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Eisenhower II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1,7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-0,8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5,8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 CE"/>
                          <a:ea typeface="Times New Roman"/>
                          <a:cs typeface="Times New Roman"/>
                        </a:rPr>
                        <a:t>2,2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4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Nixon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2,4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-0,3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2,8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 CE"/>
                          <a:ea typeface="Times New Roman"/>
                          <a:cs typeface="Times New Roman"/>
                        </a:rPr>
                        <a:t>5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4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Nixon/Ford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5,2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-0,5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-1,3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 CE"/>
                          <a:ea typeface="Times New Roman"/>
                          <a:cs typeface="Times New Roman"/>
                        </a:rPr>
                        <a:t>4,9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4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Reagan I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1,9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-2,5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3,6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 CE"/>
                          <a:ea typeface="Times New Roman"/>
                          <a:cs typeface="Times New Roman"/>
                        </a:rPr>
                        <a:t>6,8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4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Reagan II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3,4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2,8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 CE"/>
                          <a:ea typeface="Times New Roman"/>
                          <a:cs typeface="Times New Roman"/>
                        </a:rPr>
                        <a:t>3,4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 CE"/>
                          <a:ea typeface="Times New Roman"/>
                          <a:cs typeface="Times New Roman"/>
                        </a:rPr>
                        <a:t>3,9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4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1" dirty="0" err="1">
                          <a:latin typeface="Times New Roman CE"/>
                          <a:ea typeface="Times New Roman"/>
                          <a:cs typeface="Times New Roman"/>
                        </a:rPr>
                        <a:t>Average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Times New Roman CE"/>
                          <a:ea typeface="Times New Roman"/>
                          <a:cs typeface="Times New Roman"/>
                        </a:rPr>
                        <a:t>3,1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Times New Roman CE"/>
                          <a:ea typeface="Times New Roman"/>
                          <a:cs typeface="Times New Roman"/>
                        </a:rPr>
                        <a:t>-0,4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Times New Roman CE"/>
                          <a:ea typeface="Times New Roman"/>
                          <a:cs typeface="Times New Roman"/>
                        </a:rPr>
                        <a:t>3,3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dirty="0">
                          <a:latin typeface="Times New Roman CE"/>
                          <a:ea typeface="Times New Roman"/>
                          <a:cs typeface="Times New Roman"/>
                        </a:rPr>
                        <a:t>4,1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478" marR="3947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5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60648"/>
            <a:ext cx="7776864" cy="639250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42875"/>
            <a:ext cx="9066213" cy="1143000"/>
          </a:xfrm>
          <a:noFill/>
        </p:spPr>
        <p:txBody>
          <a:bodyPr/>
          <a:lstStyle/>
          <a:p>
            <a:pPr defTabSz="912813"/>
            <a:r>
              <a:rPr lang="cs-CZ" b="0" smtClean="0">
                <a:latin typeface="Times New Roman" pitchFamily="18" charset="0"/>
              </a:rPr>
              <a:t>Length of economic expansion</a:t>
            </a:r>
          </a:p>
        </p:txBody>
      </p:sp>
      <p:grpSp>
        <p:nvGrpSpPr>
          <p:cNvPr id="61443" name="Group 5"/>
          <p:cNvGrpSpPr>
            <a:grpSpLocks/>
          </p:cNvGrpSpPr>
          <p:nvPr/>
        </p:nvGrpSpPr>
        <p:grpSpPr bwMode="auto">
          <a:xfrm>
            <a:off x="609600" y="1219200"/>
            <a:ext cx="8229600" cy="5257800"/>
            <a:chOff x="384" y="768"/>
            <a:chExt cx="5184" cy="3312"/>
          </a:xfrm>
        </p:grpSpPr>
        <p:pic>
          <p:nvPicPr>
            <p:cNvPr id="61444" name="Picture 3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4" y="768"/>
              <a:ext cx="5184" cy="3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445" name="Rectangle 4"/>
            <p:cNvSpPr>
              <a:spLocks noChangeArrowheads="1"/>
            </p:cNvSpPr>
            <p:nvPr/>
          </p:nvSpPr>
          <p:spPr bwMode="auto">
            <a:xfrm>
              <a:off x="419" y="809"/>
              <a:ext cx="3216" cy="313"/>
            </a:xfrm>
            <a:prstGeom prst="rect">
              <a:avLst/>
            </a:prstGeom>
            <a:solidFill>
              <a:srgbClr val="66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2813"/>
              <a:endParaRPr lang="cs-CZ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910605"/>
            <a:ext cx="7772400" cy="1362075"/>
          </a:xfrm>
        </p:spPr>
        <p:txBody>
          <a:bodyPr/>
          <a:lstStyle/>
          <a:p>
            <a:r>
              <a:rPr lang="sk-SK" dirty="0" err="1" smtClean="0"/>
              <a:t>The</a:t>
            </a:r>
            <a:r>
              <a:rPr lang="sk-SK" dirty="0" smtClean="0"/>
              <a:t> 1990</a:t>
            </a:r>
            <a:r>
              <a:rPr lang="sk-SK" sz="2800" dirty="0" smtClean="0"/>
              <a:t>s</a:t>
            </a:r>
            <a:endParaRPr lang="sk-SK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9552" y="3140968"/>
            <a:ext cx="7772400" cy="1500187"/>
          </a:xfrm>
        </p:spPr>
        <p:txBody>
          <a:bodyPr/>
          <a:lstStyle/>
          <a:p>
            <a:endParaRPr lang="sk-SK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5647754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3854" y="548680"/>
            <a:ext cx="8761412" cy="381000"/>
          </a:xfrm>
        </p:spPr>
        <p:txBody>
          <a:bodyPr>
            <a:normAutofit fontScale="90000"/>
          </a:bodyPr>
          <a:lstStyle/>
          <a:p>
            <a:pPr defTabSz="912813"/>
            <a:r>
              <a:rPr lang="cs-CZ" dirty="0" smtClean="0"/>
              <a:t>H. </a:t>
            </a:r>
            <a:r>
              <a:rPr lang="cs-CZ" dirty="0" err="1" smtClean="0"/>
              <a:t>The</a:t>
            </a:r>
            <a:r>
              <a:rPr lang="cs-CZ" dirty="0" smtClean="0"/>
              <a:t> 1990s</a:t>
            </a:r>
          </a:p>
        </p:txBody>
      </p:sp>
      <p:sp>
        <p:nvSpPr>
          <p:cNvPr id="78851" name="Rectangle 1027"/>
          <p:cNvSpPr>
            <a:spLocks noGrp="1" noChangeArrowheads="1"/>
          </p:cNvSpPr>
          <p:nvPr>
            <p:ph idx="1"/>
          </p:nvPr>
        </p:nvSpPr>
        <p:spPr>
          <a:xfrm>
            <a:off x="382588" y="1268760"/>
            <a:ext cx="8532813" cy="3962400"/>
          </a:xfrm>
        </p:spPr>
        <p:txBody>
          <a:bodyPr>
            <a:normAutofit fontScale="85000" lnSpcReduction="20000"/>
          </a:bodyPr>
          <a:lstStyle/>
          <a:p>
            <a:pPr algn="just" defTabSz="912813">
              <a:lnSpc>
                <a:spcPct val="90000"/>
              </a:lnSpc>
            </a:pPr>
            <a:r>
              <a:rPr lang="en-US" sz="2400" b="1" dirty="0" smtClean="0"/>
              <a:t>1989 Bush X budget deficit and external imbalance </a:t>
            </a:r>
          </a:p>
          <a:p>
            <a:pPr lvl="1" algn="just" defTabSz="912813">
              <a:lnSpc>
                <a:spcPct val="90000"/>
              </a:lnSpc>
            </a:pPr>
            <a:r>
              <a:rPr lang="en-US" sz="2000" dirty="0" smtClean="0"/>
              <a:t> </a:t>
            </a:r>
            <a:r>
              <a:rPr lang="en-US" sz="2000" dirty="0" smtClean="0">
                <a:latin typeface="Wingdings" pitchFamily="2" charset="2"/>
              </a:rPr>
              <a:t>ð</a:t>
            </a:r>
            <a:r>
              <a:rPr lang="en-US" sz="2000" dirty="0" smtClean="0"/>
              <a:t> end of 1989 recession </a:t>
            </a:r>
            <a:r>
              <a:rPr lang="en-US" sz="2000" dirty="0" smtClean="0">
                <a:latin typeface="Wingdings" pitchFamily="2" charset="2"/>
              </a:rPr>
              <a:t>ð</a:t>
            </a:r>
            <a:r>
              <a:rPr lang="en-US" sz="2000" dirty="0" smtClean="0"/>
              <a:t> 9 months</a:t>
            </a:r>
          </a:p>
          <a:p>
            <a:pPr lvl="2" algn="just" defTabSz="912813">
              <a:lnSpc>
                <a:spcPct val="90000"/>
              </a:lnSpc>
            </a:pPr>
            <a:r>
              <a:rPr lang="en-US" sz="1800" dirty="0" smtClean="0"/>
              <a:t>rapid </a:t>
            </a:r>
            <a:r>
              <a:rPr lang="en-US" sz="1800" dirty="0" smtClean="0">
                <a:latin typeface="Wingdings" pitchFamily="2" charset="2"/>
              </a:rPr>
              <a:t>ò</a:t>
            </a:r>
            <a:r>
              <a:rPr lang="en-US" sz="1800" dirty="0" smtClean="0"/>
              <a:t> consumption of households + lower INV + weakening entrepreneurial confidence + </a:t>
            </a:r>
            <a:r>
              <a:rPr lang="en-US" sz="1800" dirty="0" smtClean="0">
                <a:latin typeface="Wingdings" pitchFamily="2" charset="2"/>
              </a:rPr>
              <a:t>ñ</a:t>
            </a:r>
            <a:r>
              <a:rPr lang="en-US" sz="1800" dirty="0" smtClean="0"/>
              <a:t> oil prices (</a:t>
            </a:r>
            <a:r>
              <a:rPr lang="sk-SK" sz="1800" dirty="0" err="1" smtClean="0"/>
              <a:t>Gulf</a:t>
            </a:r>
            <a:r>
              <a:rPr lang="sk-SK" sz="1800" dirty="0" smtClean="0"/>
              <a:t> </a:t>
            </a:r>
            <a:r>
              <a:rPr lang="sk-SK" sz="1800" dirty="0" err="1" smtClean="0"/>
              <a:t>War</a:t>
            </a:r>
            <a:r>
              <a:rPr lang="en-US" sz="1800" dirty="0" smtClean="0"/>
              <a:t>) </a:t>
            </a:r>
          </a:p>
          <a:p>
            <a:pPr algn="just" defTabSz="912813">
              <a:lnSpc>
                <a:spcPct val="90000"/>
              </a:lnSpc>
            </a:pPr>
            <a:r>
              <a:rPr lang="en-US" sz="2400" b="1" dirty="0" smtClean="0"/>
              <a:t>since1991 continuous econ. </a:t>
            </a:r>
            <a:r>
              <a:rPr lang="en-US" sz="2400" b="1" dirty="0" smtClean="0">
                <a:latin typeface="Wingdings" pitchFamily="2" charset="2"/>
              </a:rPr>
              <a:t>ñ</a:t>
            </a:r>
            <a:endParaRPr lang="en-US" sz="2400" b="1" dirty="0" smtClean="0"/>
          </a:p>
          <a:p>
            <a:pPr lvl="1" algn="just" defTabSz="912813">
              <a:lnSpc>
                <a:spcPct val="90000"/>
              </a:lnSpc>
            </a:pPr>
            <a:r>
              <a:rPr lang="en-US" sz="2000" dirty="0" smtClean="0"/>
              <a:t>actual reasons</a:t>
            </a:r>
          </a:p>
          <a:p>
            <a:pPr lvl="2" algn="just" defTabSz="912813">
              <a:lnSpc>
                <a:spcPct val="90000"/>
              </a:lnSpc>
            </a:pPr>
            <a:r>
              <a:rPr lang="en-US" sz="1800" dirty="0" smtClean="0">
                <a:cs typeface="Times New Roman" pitchFamily="18" charset="0"/>
              </a:rPr>
              <a:t>high AD and expectations</a:t>
            </a:r>
            <a:endParaRPr lang="en-US" sz="1800" dirty="0" smtClean="0"/>
          </a:p>
          <a:p>
            <a:pPr lvl="2" algn="just" defTabSz="912813">
              <a:lnSpc>
                <a:spcPct val="90000"/>
              </a:lnSpc>
            </a:pPr>
            <a:r>
              <a:rPr lang="en-US" sz="1800" dirty="0" smtClean="0">
                <a:cs typeface="Times New Roman" pitchFamily="18" charset="0"/>
              </a:rPr>
              <a:t>low </a:t>
            </a:r>
            <a:r>
              <a:rPr lang="en-US" sz="1800" dirty="0" smtClean="0">
                <a:cs typeface="Times New Roman" pitchFamily="18" charset="0"/>
                <a:sym typeface="Symbol" pitchFamily="18" charset="2"/>
              </a:rPr>
              <a:t></a:t>
            </a:r>
            <a:r>
              <a:rPr lang="en-US" sz="1800" dirty="0" smtClean="0">
                <a:cs typeface="Times New Roman" pitchFamily="18" charset="0"/>
              </a:rPr>
              <a:t> </a:t>
            </a:r>
            <a:r>
              <a:rPr lang="en-US" sz="1800" dirty="0" smtClean="0">
                <a:cs typeface="Times New Roman" pitchFamily="18" charset="0"/>
                <a:sym typeface="Wingdings" pitchFamily="2" charset="2"/>
              </a:rPr>
              <a:t></a:t>
            </a:r>
            <a:r>
              <a:rPr lang="en-US" sz="1800" dirty="0" smtClean="0">
                <a:cs typeface="Times New Roman" pitchFamily="18" charset="0"/>
              </a:rPr>
              <a:t> </a:t>
            </a:r>
            <a:r>
              <a:rPr lang="en-US" sz="1800" dirty="0" smtClean="0">
                <a:cs typeface="Times New Roman" pitchFamily="18" charset="0"/>
                <a:sym typeface="Wingdings" pitchFamily="2" charset="2"/>
              </a:rPr>
              <a:t></a:t>
            </a:r>
            <a:r>
              <a:rPr lang="en-US" sz="1800" dirty="0" smtClean="0">
                <a:cs typeface="Times New Roman" pitchFamily="18" charset="0"/>
              </a:rPr>
              <a:t> r </a:t>
            </a:r>
            <a:r>
              <a:rPr lang="en-US" sz="1800" dirty="0" smtClean="0">
                <a:cs typeface="Times New Roman" pitchFamily="18" charset="0"/>
                <a:sym typeface="Wingdings" pitchFamily="2" charset="2"/>
              </a:rPr>
              <a:t></a:t>
            </a:r>
            <a:r>
              <a:rPr lang="en-US" sz="1800" dirty="0" smtClean="0">
                <a:cs typeface="Times New Roman" pitchFamily="18" charset="0"/>
              </a:rPr>
              <a:t> </a:t>
            </a:r>
            <a:r>
              <a:rPr lang="en-US" sz="1800" dirty="0" smtClean="0">
                <a:cs typeface="Times New Roman" pitchFamily="18" charset="0"/>
                <a:sym typeface="Wingdings" pitchFamily="2" charset="2"/>
              </a:rPr>
              <a:t></a:t>
            </a:r>
            <a:r>
              <a:rPr lang="en-US" sz="1800" dirty="0" smtClean="0">
                <a:cs typeface="Times New Roman" pitchFamily="18" charset="0"/>
              </a:rPr>
              <a:t> INV  </a:t>
            </a:r>
          </a:p>
          <a:p>
            <a:pPr lvl="1" algn="just" defTabSz="912813">
              <a:lnSpc>
                <a:spcPct val="90000"/>
              </a:lnSpc>
            </a:pPr>
            <a:r>
              <a:rPr lang="en-US" sz="2000" dirty="0" smtClean="0"/>
              <a:t>changes in the economy</a:t>
            </a:r>
          </a:p>
          <a:p>
            <a:pPr lvl="2" algn="just" defTabSz="912813">
              <a:lnSpc>
                <a:spcPct val="90000"/>
              </a:lnSpc>
            </a:pPr>
            <a:r>
              <a:rPr lang="en-US" sz="1800" dirty="0" err="1" smtClean="0"/>
              <a:t>restructur</a:t>
            </a:r>
            <a:r>
              <a:rPr lang="sk-SK" sz="1800" dirty="0" err="1" smtClean="0"/>
              <a:t>ing</a:t>
            </a:r>
            <a:r>
              <a:rPr lang="en-US" sz="1800" dirty="0" smtClean="0"/>
              <a:t> in the 1980s</a:t>
            </a:r>
          </a:p>
          <a:p>
            <a:pPr lvl="2" algn="just" defTabSz="912813">
              <a:lnSpc>
                <a:spcPct val="90000"/>
              </a:lnSpc>
            </a:pPr>
            <a:r>
              <a:rPr lang="en-US" sz="1800" dirty="0" smtClean="0"/>
              <a:t>from I to S ( services are less cyclical)</a:t>
            </a:r>
          </a:p>
          <a:p>
            <a:pPr lvl="2" algn="just" defTabSz="912813">
              <a:lnSpc>
                <a:spcPct val="90000"/>
              </a:lnSpc>
            </a:pPr>
            <a:r>
              <a:rPr lang="en-US" sz="1800" dirty="0" smtClean="0"/>
              <a:t>technological progress- use of PCs</a:t>
            </a:r>
          </a:p>
          <a:p>
            <a:pPr lvl="2" algn="just" defTabSz="912813">
              <a:lnSpc>
                <a:spcPct val="90000"/>
              </a:lnSpc>
            </a:pPr>
            <a:r>
              <a:rPr lang="en-US" sz="1800" dirty="0" smtClean="0"/>
              <a:t>better control of inventories - just in time system</a:t>
            </a:r>
          </a:p>
          <a:p>
            <a:pPr lvl="1" algn="just" defTabSz="912813">
              <a:lnSpc>
                <a:spcPct val="90000"/>
              </a:lnSpc>
            </a:pPr>
            <a:r>
              <a:rPr lang="en-US" sz="2000" dirty="0" smtClean="0"/>
              <a:t>end of after-war weak</a:t>
            </a:r>
            <a:r>
              <a:rPr lang="sk-SK" sz="2000" dirty="0" err="1" smtClean="0"/>
              <a:t>en</a:t>
            </a:r>
            <a:r>
              <a:rPr lang="en-US" sz="2000" dirty="0" err="1" smtClean="0"/>
              <a:t>ing</a:t>
            </a:r>
            <a:r>
              <a:rPr lang="en-US" sz="2000" dirty="0" smtClean="0"/>
              <a:t> of  positions</a:t>
            </a:r>
          </a:p>
          <a:p>
            <a:pPr lvl="1" algn="just" defTabSz="912813">
              <a:lnSpc>
                <a:spcPct val="90000"/>
              </a:lnSpc>
            </a:pPr>
            <a:r>
              <a:rPr lang="en-US" sz="2000" dirty="0" smtClean="0"/>
              <a:t> </a:t>
            </a:r>
            <a:r>
              <a:rPr lang="en-US" sz="2000" dirty="0" smtClean="0">
                <a:latin typeface="Wingdings" pitchFamily="2" charset="2"/>
              </a:rPr>
              <a:t>ò</a:t>
            </a:r>
            <a:r>
              <a:rPr lang="en-US" sz="2000" dirty="0" smtClean="0"/>
              <a:t> U</a:t>
            </a:r>
          </a:p>
          <a:p>
            <a:pPr lvl="1" algn="just" defTabSz="912813">
              <a:lnSpc>
                <a:spcPct val="90000"/>
              </a:lnSpc>
            </a:pPr>
            <a:r>
              <a:rPr lang="en-US" sz="2000" dirty="0" smtClean="0">
                <a:cs typeface="Times New Roman" pitchFamily="18" charset="0"/>
              </a:rPr>
              <a:t>Feb. 2000 record – period of econ. expansion </a:t>
            </a:r>
          </a:p>
          <a:p>
            <a:pPr marL="457200" lvl="1" indent="0" algn="just" defTabSz="912813">
              <a:lnSpc>
                <a:spcPct val="90000"/>
              </a:lnSpc>
              <a:buNone/>
            </a:pPr>
            <a:r>
              <a:rPr lang="en-US" sz="2000" dirty="0" smtClean="0">
                <a:cs typeface="Times New Roman" pitchFamily="18" charset="0"/>
              </a:rPr>
              <a:t>					since  ½ 19</a:t>
            </a:r>
            <a:r>
              <a:rPr lang="en-US" sz="2000" baseline="30000" dirty="0" smtClean="0">
                <a:cs typeface="Times New Roman" pitchFamily="18" charset="0"/>
              </a:rPr>
              <a:t>th</a:t>
            </a:r>
            <a:r>
              <a:rPr lang="en-US" sz="2000" dirty="0" smtClean="0">
                <a:cs typeface="Times New Roman" pitchFamily="18" charset="0"/>
              </a:rPr>
              <a:t> century</a:t>
            </a: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8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8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88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15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788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70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788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25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788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80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788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 bldLvl="3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/>
            <a:r>
              <a:rPr lang="en-GB" sz="2400" smtClean="0"/>
              <a:t>Economic growth (%), inflation (%), unemployment (%) federal net public debt (% of GDP) in the USA, 1980-2009</a:t>
            </a:r>
            <a:endParaRPr lang="en-GB" smtClean="0"/>
          </a:p>
        </p:txBody>
      </p:sp>
      <p:graphicFrame>
        <p:nvGraphicFramePr>
          <p:cNvPr id="5" name="Chart 1"/>
          <p:cNvGraphicFramePr>
            <a:graphicFrameLocks noGrp="1"/>
          </p:cNvGraphicFramePr>
          <p:nvPr>
            <p:ph type="chart" idx="1"/>
          </p:nvPr>
        </p:nvGraphicFramePr>
        <p:xfrm>
          <a:off x="191293" y="1928802"/>
          <a:ext cx="8761413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4516" name="TextovéPole 5"/>
          <p:cNvSpPr txBox="1">
            <a:spLocks noChangeArrowheads="1"/>
          </p:cNvSpPr>
          <p:nvPr/>
        </p:nvSpPr>
        <p:spPr bwMode="auto">
          <a:xfrm>
            <a:off x="176213" y="5938838"/>
            <a:ext cx="81105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2813"/>
            <a:r>
              <a:rPr lang="en-GB" sz="1200" i="1">
                <a:latin typeface="Times New Roman" pitchFamily="18" charset="0"/>
                <a:cs typeface="Times New Roman" pitchFamily="18" charset="0"/>
              </a:rPr>
              <a:t>Source: IMF: World Economic Outlook Database, http://www.imf.org/external/pubs/ft/weo/2008/02/data/index.aspx (9. 3. 2009)</a:t>
            </a:r>
            <a:endParaRPr lang="cs-CZ" sz="1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861" y="4489"/>
            <a:ext cx="8761413" cy="1143000"/>
          </a:xfrm>
        </p:spPr>
        <p:txBody>
          <a:bodyPr/>
          <a:lstStyle/>
          <a:p>
            <a:pPr defTabSz="912813"/>
            <a:r>
              <a:rPr lang="cs-CZ" dirty="0" err="1" smtClean="0"/>
              <a:t>Price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647845" y="1457400"/>
            <a:ext cx="8280920" cy="5400600"/>
          </a:xfrm>
        </p:spPr>
        <p:txBody>
          <a:bodyPr>
            <a:normAutofit/>
          </a:bodyPr>
          <a:lstStyle/>
          <a:p>
            <a:pPr algn="just" defTabSz="912813">
              <a:lnSpc>
                <a:spcPct val="80000"/>
              </a:lnSpc>
            </a:pPr>
            <a:r>
              <a:rPr lang="en-US" sz="3200" b="1" dirty="0" smtClean="0"/>
              <a:t>FED NOT </a:t>
            </a:r>
            <a:r>
              <a:rPr lang="en-US" sz="3200" b="1" dirty="0" smtClean="0">
                <a:latin typeface="Wingdings" pitchFamily="2" charset="2"/>
              </a:rPr>
              <a:t>ñ</a:t>
            </a:r>
            <a:r>
              <a:rPr lang="en-US" sz="3200" b="1" dirty="0" smtClean="0"/>
              <a:t> r </a:t>
            </a:r>
            <a:r>
              <a:rPr lang="en-US" sz="3200" dirty="0" smtClean="0">
                <a:latin typeface="Wingdings" pitchFamily="2" charset="2"/>
              </a:rPr>
              <a:t>ð</a:t>
            </a:r>
            <a:r>
              <a:rPr lang="en-US" sz="3200" dirty="0" smtClean="0"/>
              <a:t>  not inhibit </a:t>
            </a:r>
            <a:r>
              <a:rPr lang="en-US" sz="3200" dirty="0" err="1" smtClean="0"/>
              <a:t>econ.</a:t>
            </a:r>
            <a:r>
              <a:rPr lang="en-US" sz="3200" dirty="0" err="1" smtClean="0">
                <a:latin typeface="Wingdings" pitchFamily="2" charset="2"/>
              </a:rPr>
              <a:t>ñ</a:t>
            </a:r>
            <a:endParaRPr lang="en-US" sz="3200" dirty="0" smtClean="0"/>
          </a:p>
          <a:p>
            <a:pPr lvl="1" algn="just" defTabSz="912813">
              <a:lnSpc>
                <a:spcPct val="80000"/>
              </a:lnSpc>
            </a:pPr>
            <a:r>
              <a:rPr lang="en-US" sz="2800" dirty="0" smtClean="0">
                <a:cs typeface="Times New Roman" pitchFamily="18" charset="0"/>
              </a:rPr>
              <a:t>X </a:t>
            </a:r>
            <a:r>
              <a:rPr lang="en-US" sz="2800" dirty="0" smtClean="0">
                <a:cs typeface="Times New Roman" pitchFamily="18" charset="0"/>
                <a:sym typeface="Symbol" pitchFamily="18" charset="2"/>
              </a:rPr>
              <a:t></a:t>
            </a:r>
            <a:r>
              <a:rPr lang="en-US" sz="2800" dirty="0" smtClean="0">
                <a:cs typeface="Times New Roman" pitchFamily="18" charset="0"/>
              </a:rPr>
              <a:t> circumstances until </a:t>
            </a:r>
            <a:r>
              <a:rPr lang="en-US" sz="2800" dirty="0" smtClean="0"/>
              <a:t>1999</a:t>
            </a:r>
          </a:p>
          <a:p>
            <a:pPr lvl="2" algn="just" defTabSz="912813">
              <a:lnSpc>
                <a:spcPct val="80000"/>
              </a:lnSpc>
            </a:pPr>
            <a:r>
              <a:rPr lang="en-US" sz="2000" dirty="0" smtClean="0">
                <a:cs typeface="Times New Roman" pitchFamily="18" charset="0"/>
              </a:rPr>
              <a:t>crisis in Asia </a:t>
            </a:r>
            <a:r>
              <a:rPr lang="en-US" sz="2000" dirty="0" smtClean="0">
                <a:cs typeface="Times New Roman" pitchFamily="18" charset="0"/>
                <a:sym typeface="Wingdings" pitchFamily="2" charset="2"/>
              </a:rPr>
              <a:t></a:t>
            </a: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dirty="0" smtClean="0">
                <a:cs typeface="Times New Roman" pitchFamily="18" charset="0"/>
                <a:sym typeface="Wingdings" pitchFamily="2" charset="2"/>
              </a:rPr>
              <a:t></a:t>
            </a:r>
            <a:r>
              <a:rPr lang="en-US" sz="2000" dirty="0" smtClean="0">
                <a:cs typeface="Times New Roman" pitchFamily="18" charset="0"/>
              </a:rPr>
              <a:t> prices of raw materials</a:t>
            </a:r>
          </a:p>
          <a:p>
            <a:pPr lvl="2" algn="just" defTabSz="912813">
              <a:lnSpc>
                <a:spcPct val="80000"/>
              </a:lnSpc>
            </a:pPr>
            <a:r>
              <a:rPr lang="en-US" sz="2000" dirty="0" smtClean="0">
                <a:cs typeface="Times New Roman" pitchFamily="18" charset="0"/>
              </a:rPr>
              <a:t>inflow of assets to USA </a:t>
            </a:r>
            <a:r>
              <a:rPr lang="en-US" sz="2000" dirty="0" smtClean="0">
                <a:cs typeface="Times New Roman" pitchFamily="18" charset="0"/>
                <a:sym typeface="Wingdings" pitchFamily="2" charset="2"/>
              </a:rPr>
              <a:t></a:t>
            </a: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dirty="0" smtClean="0">
                <a:cs typeface="Times New Roman" pitchFamily="18" charset="0"/>
                <a:sym typeface="Wingdings" pitchFamily="2" charset="2"/>
              </a:rPr>
              <a:t></a:t>
            </a:r>
            <a:r>
              <a:rPr lang="en-US" sz="2000" dirty="0" smtClean="0">
                <a:cs typeface="Times New Roman" pitchFamily="18" charset="0"/>
              </a:rPr>
              <a:t> $</a:t>
            </a:r>
          </a:p>
          <a:p>
            <a:pPr lvl="1" algn="just" defTabSz="912813">
              <a:lnSpc>
                <a:spcPct val="80000"/>
              </a:lnSpc>
            </a:pPr>
            <a:r>
              <a:rPr lang="en-US" sz="2800" dirty="0" smtClean="0">
                <a:cs typeface="Times New Roman" pitchFamily="18" charset="0"/>
              </a:rPr>
              <a:t>methodical </a:t>
            </a:r>
            <a:r>
              <a:rPr lang="en-US" sz="2800" dirty="0" smtClean="0"/>
              <a:t>– changes in the calculation of </a:t>
            </a:r>
            <a:r>
              <a:rPr lang="en-US" sz="2800" dirty="0" smtClean="0">
                <a:cs typeface="Times New Roman" pitchFamily="18" charset="0"/>
                <a:sym typeface="Symbol" pitchFamily="18" charset="2"/>
              </a:rPr>
              <a:t></a:t>
            </a:r>
            <a:r>
              <a:rPr lang="en-US" sz="2800" dirty="0" smtClean="0">
                <a:cs typeface="Times New Roman" pitchFamily="18" charset="0"/>
              </a:rPr>
              <a:t>, production</a:t>
            </a:r>
            <a:endParaRPr lang="en-US" sz="2800" dirty="0" smtClean="0"/>
          </a:p>
          <a:p>
            <a:pPr lvl="1" algn="just" defTabSz="912813">
              <a:lnSpc>
                <a:spcPct val="80000"/>
              </a:lnSpc>
            </a:pPr>
            <a:r>
              <a:rPr lang="en-US" sz="2800" dirty="0" smtClean="0">
                <a:sym typeface="Wingdings" pitchFamily="2" charset="2"/>
              </a:rPr>
              <a:t>budget surplus</a:t>
            </a:r>
          </a:p>
          <a:p>
            <a:pPr lvl="1" algn="just" defTabSz="912813">
              <a:lnSpc>
                <a:spcPct val="80000"/>
              </a:lnSpc>
            </a:pPr>
            <a:r>
              <a:rPr lang="en-US" sz="2800" dirty="0" smtClean="0">
                <a:cs typeface="Times New Roman" pitchFamily="18" charset="0"/>
                <a:sym typeface="Wingdings" pitchFamily="2" charset="2"/>
              </a:rPr>
              <a:t>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labour</a:t>
            </a:r>
            <a:r>
              <a:rPr lang="en-US" sz="2800" dirty="0" smtClean="0">
                <a:cs typeface="Times New Roman" pitchFamily="18" charset="0"/>
              </a:rPr>
              <a:t> productivity</a:t>
            </a:r>
            <a:endParaRPr lang="en-US" sz="2800" dirty="0" smtClean="0"/>
          </a:p>
          <a:p>
            <a:pPr lvl="1" algn="just" defTabSz="912813">
              <a:lnSpc>
                <a:spcPct val="80000"/>
              </a:lnSpc>
            </a:pPr>
            <a:r>
              <a:rPr lang="en-US" sz="2800" dirty="0" smtClean="0"/>
              <a:t>character of the business cycle</a:t>
            </a:r>
          </a:p>
          <a:p>
            <a:pPr lvl="2" algn="just" defTabSz="912813">
              <a:lnSpc>
                <a:spcPct val="80000"/>
              </a:lnSpc>
            </a:pPr>
            <a:r>
              <a:rPr lang="en-US" sz="2000" dirty="0" smtClean="0">
                <a:cs typeface="Times New Roman" pitchFamily="18" charset="0"/>
              </a:rPr>
              <a:t>cycle after WW2 – several years</a:t>
            </a:r>
            <a:r>
              <a:rPr lang="en-US" sz="2000" dirty="0" smtClean="0">
                <a:cs typeface="Times New Roman" pitchFamily="18" charset="0"/>
                <a:sym typeface="Wingdings" pitchFamily="2" charset="2"/>
              </a:rPr>
              <a:t></a:t>
            </a: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dirty="0" smtClean="0">
                <a:cs typeface="Times New Roman" pitchFamily="18" charset="0"/>
                <a:sym typeface="Wingdings" pitchFamily="2" charset="2"/>
              </a:rPr>
              <a:t></a:t>
            </a:r>
            <a:r>
              <a:rPr lang="en-US" sz="2000" dirty="0" smtClean="0">
                <a:cs typeface="Times New Roman" pitchFamily="18" charset="0"/>
              </a:rPr>
              <a:t> AD &gt; AS </a:t>
            </a:r>
            <a:r>
              <a:rPr lang="en-US" sz="2000" dirty="0" smtClean="0">
                <a:cs typeface="Times New Roman" pitchFamily="18" charset="0"/>
                <a:sym typeface="Wingdings" pitchFamily="2" charset="2"/>
              </a:rPr>
              <a:t></a:t>
            </a:r>
            <a:r>
              <a:rPr lang="en-US" sz="2000" dirty="0" smtClean="0">
                <a:cs typeface="Times New Roman" pitchFamily="18" charset="0"/>
              </a:rPr>
              <a:t> FED </a:t>
            </a:r>
            <a:r>
              <a:rPr lang="en-US" sz="2000" dirty="0" smtClean="0">
                <a:cs typeface="Times New Roman" pitchFamily="18" charset="0"/>
                <a:sym typeface="Wingdings" pitchFamily="2" charset="2"/>
              </a:rPr>
              <a:t></a:t>
            </a:r>
            <a:r>
              <a:rPr lang="en-US" sz="2000" dirty="0" smtClean="0">
                <a:cs typeface="Times New Roman" pitchFamily="18" charset="0"/>
              </a:rPr>
              <a:t> r </a:t>
            </a:r>
            <a:r>
              <a:rPr lang="en-US" sz="2000" dirty="0" smtClean="0">
                <a:cs typeface="Times New Roman" pitchFamily="18" charset="0"/>
                <a:sym typeface="Wingdings" pitchFamily="2" charset="2"/>
              </a:rPr>
              <a:t></a:t>
            </a: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dirty="0" smtClean="0">
                <a:cs typeface="Times New Roman" pitchFamily="18" charset="0"/>
                <a:sym typeface="Wingdings" pitchFamily="2" charset="2"/>
              </a:rPr>
              <a:t></a:t>
            </a:r>
            <a:r>
              <a:rPr lang="en-US" sz="2000" dirty="0" smtClean="0">
                <a:cs typeface="Times New Roman" pitchFamily="18" charset="0"/>
              </a:rPr>
              <a:t> AD </a:t>
            </a:r>
            <a:r>
              <a:rPr lang="en-US" sz="2000" dirty="0" smtClean="0">
                <a:cs typeface="Times New Roman" pitchFamily="18" charset="0"/>
                <a:sym typeface="Wingdings" pitchFamily="2" charset="2"/>
              </a:rPr>
              <a:t></a:t>
            </a:r>
            <a:r>
              <a:rPr lang="en-US" sz="2000" dirty="0" smtClean="0">
                <a:cs typeface="Times New Roman" pitchFamily="18" charset="0"/>
              </a:rPr>
              <a:t> firms </a:t>
            </a:r>
            <a:r>
              <a:rPr lang="en-US" sz="2000" dirty="0" smtClean="0">
                <a:cs typeface="Times New Roman" pitchFamily="18" charset="0"/>
                <a:sym typeface="Wingdings" pitchFamily="2" charset="2"/>
              </a:rPr>
              <a:t>stocks</a:t>
            </a: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dirty="0" smtClean="0">
                <a:cs typeface="Times New Roman" pitchFamily="18" charset="0"/>
                <a:sym typeface="Wingdings" pitchFamily="2" charset="2"/>
              </a:rPr>
              <a:t></a:t>
            </a:r>
            <a:r>
              <a:rPr lang="en-US" sz="2000" dirty="0" smtClean="0">
                <a:cs typeface="Times New Roman" pitchFamily="18" charset="0"/>
              </a:rPr>
              <a:t> recession</a:t>
            </a:r>
            <a:r>
              <a:rPr lang="en-US" sz="2000" dirty="0" smtClean="0">
                <a:cs typeface="Times New Roman" pitchFamily="18" charset="0"/>
                <a:sym typeface="Wingdings" pitchFamily="2" charset="2"/>
              </a:rPr>
              <a:t></a:t>
            </a:r>
            <a:r>
              <a:rPr lang="en-US" sz="2000" dirty="0" smtClean="0">
                <a:cs typeface="Times New Roman" pitchFamily="18" charset="0"/>
              </a:rPr>
              <a:t> FED </a:t>
            </a:r>
            <a:r>
              <a:rPr lang="en-US" sz="2000" dirty="0" smtClean="0">
                <a:cs typeface="Times New Roman" pitchFamily="18" charset="0"/>
                <a:sym typeface="Wingdings" pitchFamily="2" charset="2"/>
              </a:rPr>
              <a:t></a:t>
            </a:r>
            <a:r>
              <a:rPr lang="en-US" sz="2000" dirty="0" smtClean="0">
                <a:cs typeface="Times New Roman" pitchFamily="18" charset="0"/>
              </a:rPr>
              <a:t>r </a:t>
            </a:r>
            <a:r>
              <a:rPr lang="en-US" sz="2000" dirty="0" smtClean="0">
                <a:cs typeface="Times New Roman" pitchFamily="18" charset="0"/>
                <a:sym typeface="Wingdings" pitchFamily="2" charset="2"/>
              </a:rPr>
              <a:t></a:t>
            </a: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dirty="0" smtClean="0">
                <a:cs typeface="Times New Roman" pitchFamily="18" charset="0"/>
                <a:sym typeface="Wingdings" pitchFamily="2" charset="2"/>
              </a:rPr>
              <a:t></a:t>
            </a:r>
            <a:r>
              <a:rPr lang="en-US" sz="2000" dirty="0" smtClean="0">
                <a:cs typeface="Times New Roman" pitchFamily="18" charset="0"/>
              </a:rPr>
              <a:t> AD</a:t>
            </a:r>
          </a:p>
          <a:p>
            <a:pPr lvl="2" algn="just" defTabSz="912813">
              <a:lnSpc>
                <a:spcPct val="80000"/>
              </a:lnSpc>
            </a:pPr>
            <a:r>
              <a:rPr lang="en-US" sz="2000" dirty="0" smtClean="0">
                <a:cs typeface="Times New Roman" pitchFamily="18" charset="0"/>
                <a:sym typeface="Wingdings" pitchFamily="2" charset="2"/>
              </a:rPr>
              <a:t>but </a:t>
            </a: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dirty="0" smtClean="0">
                <a:cs typeface="Times New Roman" pitchFamily="18" charset="0"/>
                <a:sym typeface="Symbol" pitchFamily="18" charset="2"/>
              </a:rPr>
              <a:t></a:t>
            </a:r>
            <a:r>
              <a:rPr lang="en-US" sz="2000" dirty="0" smtClean="0">
                <a:cs typeface="Times New Roman" pitchFamily="18" charset="0"/>
              </a:rPr>
              <a:t> under control</a:t>
            </a:r>
            <a:r>
              <a:rPr lang="en-US" sz="2000" dirty="0" smtClean="0">
                <a:cs typeface="Times New Roman" pitchFamily="18" charset="0"/>
                <a:sym typeface="Wingdings" pitchFamily="2" charset="2"/>
              </a:rPr>
              <a:t></a:t>
            </a:r>
            <a:r>
              <a:rPr lang="en-US" sz="2000" dirty="0" smtClean="0">
                <a:cs typeface="Times New Roman" pitchFamily="18" charset="0"/>
              </a:rPr>
              <a:t> FED NOT </a:t>
            </a:r>
            <a:r>
              <a:rPr lang="en-US" sz="2000" dirty="0" smtClean="0">
                <a:cs typeface="Times New Roman" pitchFamily="18" charset="0"/>
                <a:sym typeface="Wingdings" pitchFamily="2" charset="2"/>
              </a:rPr>
              <a:t></a:t>
            </a:r>
            <a:r>
              <a:rPr lang="en-US" sz="2000" dirty="0" smtClean="0">
                <a:cs typeface="Times New Roman" pitchFamily="18" charset="0"/>
              </a:rPr>
              <a:t> r </a:t>
            </a:r>
            <a:r>
              <a:rPr lang="en-US" sz="2000" dirty="0" smtClean="0">
                <a:cs typeface="Times New Roman" pitchFamily="18" charset="0"/>
                <a:sym typeface="Wingdings" pitchFamily="2" charset="2"/>
              </a:rPr>
              <a:t></a:t>
            </a:r>
            <a:r>
              <a:rPr lang="en-US" sz="2000" dirty="0" smtClean="0"/>
              <a:t> </a:t>
            </a:r>
            <a:endParaRPr lang="sk-SK" sz="2000" dirty="0" smtClean="0"/>
          </a:p>
          <a:p>
            <a:pPr lvl="2" algn="just" defTabSz="912813">
              <a:lnSpc>
                <a:spcPct val="80000"/>
              </a:lnSpc>
              <a:buFont typeface="Wingdings" panose="05000000000000000000" pitchFamily="2" charset="2"/>
              <a:buChar char="ò"/>
            </a:pPr>
            <a:r>
              <a:rPr lang="en-US" sz="2000" dirty="0" smtClean="0">
                <a:cs typeface="Times New Roman" pitchFamily="18" charset="0"/>
              </a:rPr>
              <a:t>AD </a:t>
            </a:r>
            <a:r>
              <a:rPr lang="en-US" sz="2000" dirty="0" smtClean="0"/>
              <a:t>not </a:t>
            </a:r>
            <a:r>
              <a:rPr lang="en-US" sz="2000" dirty="0" smtClean="0">
                <a:cs typeface="Times New Roman" pitchFamily="18" charset="0"/>
              </a:rPr>
              <a:t>b/c </a:t>
            </a:r>
            <a:r>
              <a:rPr lang="en-US" sz="2000" dirty="0" smtClean="0">
                <a:cs typeface="Times New Roman" pitchFamily="18" charset="0"/>
                <a:sym typeface="Wingdings" pitchFamily="2" charset="2"/>
              </a:rPr>
              <a:t></a:t>
            </a:r>
            <a:r>
              <a:rPr lang="en-US" sz="2000" dirty="0" smtClean="0">
                <a:cs typeface="Times New Roman" pitchFamily="18" charset="0"/>
              </a:rPr>
              <a:t> r BUT </a:t>
            </a:r>
            <a:r>
              <a:rPr lang="en-US" sz="2000" dirty="0" smtClean="0">
                <a:cs typeface="Times New Roman" pitchFamily="18" charset="0"/>
                <a:sym typeface="Wingdings" pitchFamily="2" charset="2"/>
              </a:rPr>
              <a:t></a:t>
            </a:r>
            <a:r>
              <a:rPr lang="en-US" sz="2000" dirty="0" smtClean="0">
                <a:cs typeface="Times New Roman" pitchFamily="18" charset="0"/>
              </a:rPr>
              <a:t> profits, </a:t>
            </a:r>
            <a:r>
              <a:rPr lang="en-US" sz="2000" dirty="0" smtClean="0">
                <a:cs typeface="Times New Roman" pitchFamily="18" charset="0"/>
                <a:sym typeface="Wingdings" pitchFamily="2" charset="2"/>
              </a:rPr>
              <a:t></a:t>
            </a:r>
            <a:r>
              <a:rPr lang="en-US" sz="2000" dirty="0" smtClean="0">
                <a:cs typeface="Times New Roman" pitchFamily="18" charset="0"/>
              </a:rPr>
              <a:t> price of shares</a:t>
            </a:r>
            <a:endParaRPr lang="sk-SK" sz="2000" dirty="0" smtClean="0">
              <a:cs typeface="Times New Roman" pitchFamily="18" charset="0"/>
            </a:endParaRPr>
          </a:p>
          <a:p>
            <a:pPr marL="914400" lvl="2" indent="0" algn="just" defTabSz="912813">
              <a:lnSpc>
                <a:spcPct val="80000"/>
              </a:lnSpc>
              <a:buNone/>
            </a:pPr>
            <a:r>
              <a:rPr lang="en-US" sz="2000" dirty="0" smtClean="0">
                <a:cs typeface="Times New Roman" pitchFamily="18" charset="0"/>
              </a:rPr>
              <a:t>+ </a:t>
            </a:r>
            <a:r>
              <a:rPr lang="en-US" sz="2000" dirty="0" smtClean="0">
                <a:cs typeface="Times New Roman" pitchFamily="18" charset="0"/>
                <a:sym typeface="Wingdings" pitchFamily="2" charset="2"/>
              </a:rPr>
              <a:t></a:t>
            </a:r>
            <a:r>
              <a:rPr lang="en-US" sz="2000" dirty="0" smtClean="0">
                <a:cs typeface="Times New Roman" pitchFamily="18" charset="0"/>
              </a:rPr>
              <a:t> INV</a:t>
            </a:r>
            <a:r>
              <a:rPr lang="en-US" sz="2000" dirty="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5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9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9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9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9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98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98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 bldLvl="3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/>
            <a:r>
              <a:rPr lang="en-GB" smtClean="0"/>
              <a:t>Dow-Jones and NASDAQ </a:t>
            </a:r>
            <a:r>
              <a:rPr lang="cs-CZ" smtClean="0"/>
              <a:t/>
            </a:r>
            <a:br>
              <a:rPr lang="cs-CZ" smtClean="0"/>
            </a:br>
            <a:r>
              <a:rPr lang="en-GB" smtClean="0"/>
              <a:t>(1980-2009) – monthly values</a:t>
            </a:r>
          </a:p>
        </p:txBody>
      </p:sp>
      <p:graphicFrame>
        <p:nvGraphicFramePr>
          <p:cNvPr id="5" name="Chart 3"/>
          <p:cNvGraphicFramePr>
            <a:graphicFrameLocks noGrp="1"/>
          </p:cNvGraphicFramePr>
          <p:nvPr>
            <p:ph type="chart" idx="1"/>
          </p:nvPr>
        </p:nvGraphicFramePr>
        <p:xfrm>
          <a:off x="191293" y="2143116"/>
          <a:ext cx="8761413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6564" name="TextovéPole 5"/>
          <p:cNvSpPr txBox="1">
            <a:spLocks noChangeArrowheads="1"/>
          </p:cNvSpPr>
          <p:nvPr/>
        </p:nvSpPr>
        <p:spPr bwMode="auto">
          <a:xfrm>
            <a:off x="142875" y="6143625"/>
            <a:ext cx="79676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2813"/>
            <a:r>
              <a:rPr lang="en-GB" sz="1200" i="1">
                <a:latin typeface="Times New Roman" pitchFamily="18" charset="0"/>
                <a:cs typeface="Times New Roman" pitchFamily="18" charset="0"/>
              </a:rPr>
              <a:t>Source: EconStats</a:t>
            </a:r>
            <a:r>
              <a:rPr lang="en-GB" sz="1200" i="1" baseline="30000">
                <a:latin typeface="Times New Roman" pitchFamily="18" charset="0"/>
                <a:cs typeface="Times New Roman" pitchFamily="18" charset="0"/>
              </a:rPr>
              <a:t>TM</a:t>
            </a:r>
            <a:r>
              <a:rPr lang="en-GB" sz="1200" i="1">
                <a:latin typeface="Times New Roman" pitchFamily="18" charset="0"/>
                <a:cs typeface="Times New Roman" pitchFamily="18" charset="0"/>
              </a:rPr>
              <a:t> – www.econstats.com (9. 1. 200</a:t>
            </a:r>
            <a:r>
              <a:rPr lang="en-GB" sz="120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GB" sz="1200" i="1">
                <a:latin typeface="Times New Roman" pitchFamily="18" charset="0"/>
                <a:cs typeface="Times New Roman" pitchFamily="18" charset="0"/>
              </a:rPr>
              <a:t>), </a:t>
            </a:r>
            <a:endParaRPr lang="cs-CZ" sz="1200" i="1">
              <a:latin typeface="Times New Roman" pitchFamily="18" charset="0"/>
              <a:cs typeface="Times New Roman" pitchFamily="18" charset="0"/>
            </a:endParaRPr>
          </a:p>
          <a:p>
            <a:pPr defTabSz="912813"/>
            <a:r>
              <a:rPr lang="en-GB" sz="1200" i="1">
                <a:latin typeface="Times New Roman" pitchFamily="18" charset="0"/>
                <a:cs typeface="Times New Roman" pitchFamily="18" charset="0"/>
              </a:rPr>
              <a:t>Finance Yahoo – http://finance.yahoo.com/q/hp?s=%5EIXIC&amp;a=01&amp;b=5&amp;c=1971&amp;d=02&amp;e=9&amp;f=200</a:t>
            </a:r>
            <a:r>
              <a:rPr lang="en-GB" sz="120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GB" sz="1200" i="1">
                <a:latin typeface="Times New Roman" pitchFamily="18" charset="0"/>
                <a:cs typeface="Times New Roman" pitchFamily="18" charset="0"/>
              </a:rPr>
              <a:t>&amp;g=m (9. 3. 200</a:t>
            </a:r>
            <a:r>
              <a:rPr lang="en-GB" sz="120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GB" sz="1200" i="1">
                <a:latin typeface="Times New Roman" pitchFamily="18" charset="0"/>
                <a:cs typeface="Times New Roman" pitchFamily="18" charset="0"/>
              </a:rPr>
              <a:t>)</a:t>
            </a:r>
            <a:endParaRPr lang="cs-CZ" sz="1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/>
            <a:r>
              <a:rPr lang="cs-CZ" dirty="0" err="1" smtClean="0"/>
              <a:t>After</a:t>
            </a:r>
            <a:r>
              <a:rPr lang="cs-CZ" dirty="0" smtClean="0"/>
              <a:t> 2000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761413" cy="4267200"/>
          </a:xfrm>
        </p:spPr>
        <p:txBody>
          <a:bodyPr/>
          <a:lstStyle/>
          <a:p>
            <a:pPr algn="just" defTabSz="912813">
              <a:lnSpc>
                <a:spcPct val="90000"/>
              </a:lnSpc>
            </a:pPr>
            <a:r>
              <a:rPr lang="en-US" b="1" dirty="0" smtClean="0">
                <a:cs typeface="Times New Roman" pitchFamily="18" charset="0"/>
              </a:rPr>
              <a:t>= healthy EP</a:t>
            </a:r>
          </a:p>
          <a:p>
            <a:pPr lvl="1" algn="just" defTabSz="912813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great opportunities</a:t>
            </a:r>
            <a:r>
              <a:rPr lang="en-US" dirty="0" smtClean="0"/>
              <a:t>: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smtClean="0">
                <a:cs typeface="Times New Roman" pitchFamily="18" charset="0"/>
                <a:sym typeface="Wingdings" pitchFamily="2" charset="2"/>
              </a:rPr>
              <a:t></a:t>
            </a:r>
            <a:r>
              <a:rPr lang="en-US" dirty="0" smtClean="0">
                <a:cs typeface="Times New Roman" pitchFamily="18" charset="0"/>
              </a:rPr>
              <a:t> r  - chairman Greenspan !</a:t>
            </a:r>
          </a:p>
          <a:p>
            <a:pPr lvl="1" algn="just" defTabSz="912813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+ </a:t>
            </a:r>
            <a:r>
              <a:rPr lang="en-US" dirty="0" smtClean="0">
                <a:cs typeface="Times New Roman" pitchFamily="18" charset="0"/>
                <a:sym typeface="Wingdings" pitchFamily="2" charset="2"/>
              </a:rPr>
              <a:t></a:t>
            </a:r>
            <a:r>
              <a:rPr lang="en-US" dirty="0" smtClean="0">
                <a:cs typeface="Times New Roman" pitchFamily="18" charset="0"/>
              </a:rPr>
              <a:t> G and </a:t>
            </a:r>
            <a:r>
              <a:rPr lang="en-US" dirty="0" smtClean="0">
                <a:cs typeface="Times New Roman" pitchFamily="18" charset="0"/>
                <a:sym typeface="Wingdings" pitchFamily="2" charset="2"/>
              </a:rPr>
              <a:t> T</a:t>
            </a:r>
            <a:endParaRPr lang="en-US" dirty="0" smtClean="0">
              <a:cs typeface="Times New Roman" pitchFamily="18" charset="0"/>
            </a:endParaRPr>
          </a:p>
          <a:p>
            <a:pPr lvl="1" algn="just" defTabSz="912813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… fast recovery</a:t>
            </a:r>
            <a:endParaRPr lang="en-US" dirty="0" smtClean="0"/>
          </a:p>
          <a:p>
            <a:pPr lvl="1" algn="just" defTabSz="912813">
              <a:lnSpc>
                <a:spcPct val="90000"/>
              </a:lnSpc>
            </a:pPr>
            <a:endParaRPr lang="en-US" sz="2000" dirty="0" smtClean="0"/>
          </a:p>
          <a:p>
            <a:pPr algn="just" defTabSz="912813">
              <a:lnSpc>
                <a:spcPct val="90000"/>
              </a:lnSpc>
            </a:pPr>
            <a:r>
              <a:rPr lang="en-US" dirty="0" smtClean="0"/>
              <a:t>continuous problem -  </a:t>
            </a:r>
            <a:r>
              <a:rPr lang="en-US" b="1" dirty="0" smtClean="0"/>
              <a:t>trade deficit! </a:t>
            </a:r>
            <a:endParaRPr lang="sk-SK" b="1" dirty="0" smtClean="0"/>
          </a:p>
          <a:p>
            <a:pPr algn="just" defTabSz="912813">
              <a:lnSpc>
                <a:spcPct val="90000"/>
              </a:lnSpc>
            </a:pPr>
            <a:endParaRPr lang="en-US" sz="2000" b="1" dirty="0" smtClean="0"/>
          </a:p>
          <a:p>
            <a:pPr algn="just" defTabSz="912813">
              <a:lnSpc>
                <a:spcPct val="90000"/>
              </a:lnSpc>
            </a:pPr>
            <a:r>
              <a:rPr lang="en-US" b="1" dirty="0" smtClean="0"/>
              <a:t>recession</a:t>
            </a:r>
            <a:r>
              <a:rPr lang="en-US" dirty="0" smtClean="0"/>
              <a:t> at the beginning of 2008</a:t>
            </a:r>
          </a:p>
          <a:p>
            <a:pPr lvl="1" algn="just" defTabSz="912813">
              <a:lnSpc>
                <a:spcPct val="90000"/>
              </a:lnSpc>
            </a:pPr>
            <a:r>
              <a:rPr lang="en-US" dirty="0" smtClean="0"/>
              <a:t>problems with financial sector, </a:t>
            </a:r>
            <a:r>
              <a:rPr lang="en-US" b="1" dirty="0" smtClean="0"/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 bldLvl="2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61413" cy="1143000"/>
          </a:xfrm>
        </p:spPr>
        <p:txBody>
          <a:bodyPr/>
          <a:lstStyle/>
          <a:p>
            <a:pPr defTabSz="912813"/>
            <a:r>
              <a:rPr lang="cs-CZ" smtClean="0"/>
              <a:t>Importance of USD in 2010</a:t>
            </a:r>
          </a:p>
        </p:txBody>
      </p:sp>
      <p:pic>
        <p:nvPicPr>
          <p:cNvPr id="686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3" y="1484784"/>
            <a:ext cx="7056784" cy="491284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8195" name="Zástupný symbol pro graf 2"/>
          <p:cNvSpPr>
            <a:spLocks noGrp="1" noTextEdit="1"/>
          </p:cNvSpPr>
          <p:nvPr>
            <p:ph type="chart" idx="1"/>
          </p:nvPr>
        </p:nvSpPr>
        <p:spPr/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0"/>
            <a:ext cx="7560840" cy="6858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60648"/>
            <a:ext cx="7632848" cy="637767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901"/>
          <a:stretch/>
        </p:blipFill>
        <p:spPr>
          <a:xfrm>
            <a:off x="899592" y="146142"/>
            <a:ext cx="7128792" cy="6560116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 bwMode="auto">
          <a:xfrm>
            <a:off x="971600" y="1772816"/>
            <a:ext cx="7056784" cy="360040"/>
          </a:xfrm>
          <a:prstGeom prst="rect">
            <a:avLst/>
          </a:prstGeom>
          <a:noFill/>
          <a:ln w="12700" cap="flat" cmpd="sng" algn="ctr">
            <a:solidFill>
              <a:srgbClr val="FF0033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 CE" charset="-18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86" y="764704"/>
            <a:ext cx="9063314" cy="4752528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67744" y="2924944"/>
            <a:ext cx="8761413" cy="2819400"/>
          </a:xfrm>
          <a:noFill/>
        </p:spPr>
        <p:txBody>
          <a:bodyPr>
            <a:normAutofit fontScale="90000"/>
          </a:bodyPr>
          <a:lstStyle/>
          <a:p>
            <a:pPr defTabSz="912813"/>
            <a:r>
              <a:rPr lang="cs-CZ" sz="5400" dirty="0" err="1" smtClean="0"/>
              <a:t>Thanks</a:t>
            </a:r>
            <a:r>
              <a:rPr lang="cs-CZ" sz="5400" dirty="0" smtClean="0"/>
              <a:t> </a:t>
            </a:r>
            <a:r>
              <a:rPr lang="cs-CZ" sz="5400" dirty="0" err="1" smtClean="0"/>
              <a:t>for</a:t>
            </a:r>
            <a:r>
              <a:rPr lang="cs-CZ" sz="5400" dirty="0" smtClean="0"/>
              <a:t/>
            </a:r>
            <a:br>
              <a:rPr lang="cs-CZ" sz="5400" dirty="0" smtClean="0"/>
            </a:br>
            <a:r>
              <a:rPr lang="cs-CZ" sz="5400" dirty="0" err="1" smtClean="0"/>
              <a:t>your</a:t>
            </a:r>
            <a:r>
              <a:rPr lang="cs-CZ" sz="5400" dirty="0" smtClean="0"/>
              <a:t> </a:t>
            </a:r>
            <a:r>
              <a:rPr lang="cs-CZ" sz="5400" dirty="0" err="1" smtClean="0"/>
              <a:t>attention</a:t>
            </a:r>
            <a:r>
              <a:rPr lang="cs-CZ" sz="5400" dirty="0" smtClean="0"/>
              <a:t/>
            </a:r>
            <a:br>
              <a:rPr lang="cs-CZ" sz="5400" dirty="0" smtClean="0"/>
            </a:br>
            <a:r>
              <a:rPr lang="cs-CZ" sz="5400" dirty="0" smtClean="0"/>
              <a:t/>
            </a:r>
            <a:br>
              <a:rPr lang="cs-CZ" sz="5400" dirty="0" smtClean="0"/>
            </a:br>
            <a:r>
              <a:rPr lang="cs-CZ" sz="5400" dirty="0" smtClean="0"/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3291061"/>
            <a:ext cx="7772400" cy="1362075"/>
          </a:xfrm>
        </p:spPr>
        <p:txBody>
          <a:bodyPr/>
          <a:lstStyle/>
          <a:p>
            <a:r>
              <a:rPr lang="sk-SK" dirty="0" smtClean="0"/>
              <a:t>Prior to WWI</a:t>
            </a:r>
            <a:endParaRPr lang="sk-SK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16358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68115"/>
            <a:ext cx="8761413" cy="1143000"/>
          </a:xfrm>
          <a:noFill/>
        </p:spPr>
        <p:txBody>
          <a:bodyPr/>
          <a:lstStyle/>
          <a:p>
            <a:pPr defTabSz="912813"/>
            <a:r>
              <a:rPr lang="cs-CZ" dirty="0" smtClean="0"/>
              <a:t>A. USA prior to WWI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96752"/>
            <a:ext cx="8761412" cy="3962400"/>
          </a:xfrm>
          <a:noFill/>
        </p:spPr>
        <p:txBody>
          <a:bodyPr/>
          <a:lstStyle/>
          <a:p>
            <a:pPr defTabSz="912813"/>
            <a:r>
              <a:rPr lang="en-US" b="1" dirty="0" smtClean="0"/>
              <a:t>political expansion </a:t>
            </a:r>
          </a:p>
          <a:p>
            <a:pPr lvl="1" defTabSz="912813"/>
            <a:r>
              <a:rPr lang="en-US" dirty="0" smtClean="0">
                <a:cs typeface="Times New Roman" pitchFamily="18" charset="0"/>
              </a:rPr>
              <a:t>1898 war with ES </a:t>
            </a:r>
            <a:r>
              <a:rPr lang="en-US" dirty="0" smtClean="0">
                <a:cs typeface="Times New Roman" pitchFamily="18" charset="0"/>
                <a:sym typeface="Wingdings" pitchFamily="2" charset="2"/>
              </a:rPr>
              <a:t></a:t>
            </a:r>
            <a:r>
              <a:rPr lang="en-US" dirty="0" smtClean="0">
                <a:cs typeface="Times New Roman" pitchFamily="18" charset="0"/>
              </a:rPr>
              <a:t> control over Cuba + annex of P</a:t>
            </a:r>
            <a:r>
              <a:rPr lang="sk-SK" dirty="0" err="1" smtClean="0">
                <a:cs typeface="Times New Roman" pitchFamily="18" charset="0"/>
              </a:rPr>
              <a:t>ue</a:t>
            </a:r>
            <a:r>
              <a:rPr lang="en-US" dirty="0" err="1" smtClean="0">
                <a:cs typeface="Times New Roman" pitchFamily="18" charset="0"/>
              </a:rPr>
              <a:t>rto</a:t>
            </a:r>
            <a:r>
              <a:rPr lang="sk-SK" dirty="0" smtClean="0">
                <a:cs typeface="Times New Roman" pitchFamily="18" charset="0"/>
              </a:rPr>
              <a:t> R</a:t>
            </a:r>
            <a:r>
              <a:rPr lang="en-US" dirty="0" err="1" smtClean="0">
                <a:cs typeface="Times New Roman" pitchFamily="18" charset="0"/>
              </a:rPr>
              <a:t>ico</a:t>
            </a:r>
            <a:r>
              <a:rPr lang="en-US" dirty="0" smtClean="0">
                <a:cs typeface="Times New Roman" pitchFamily="18" charset="0"/>
              </a:rPr>
              <a:t>, Hawaii, Philippines</a:t>
            </a:r>
            <a:endParaRPr lang="en-US" dirty="0" smtClean="0"/>
          </a:p>
          <a:p>
            <a:pPr defTabSz="912813"/>
            <a:r>
              <a:rPr lang="en-US" b="1" dirty="0" smtClean="0"/>
              <a:t>fast economic development</a:t>
            </a:r>
          </a:p>
          <a:p>
            <a:pPr lvl="1" defTabSz="912813"/>
            <a:r>
              <a:rPr lang="en-US" sz="3200" dirty="0" smtClean="0"/>
              <a:t> </a:t>
            </a:r>
            <a:r>
              <a:rPr lang="en-US" sz="3200" dirty="0" smtClean="0">
                <a:cs typeface="Times New Roman" pitchFamily="18" charset="0"/>
                <a:sym typeface="Wingdings" pitchFamily="2" charset="2"/>
              </a:rPr>
              <a:t></a:t>
            </a:r>
            <a:r>
              <a:rPr lang="en-US" sz="3200" dirty="0" smtClean="0"/>
              <a:t> GDP</a:t>
            </a:r>
          </a:p>
          <a:p>
            <a:pPr lvl="2" defTabSz="912813"/>
            <a:r>
              <a:rPr lang="en-US" sz="2800" dirty="0" smtClean="0"/>
              <a:t>crisis in the 1890s </a:t>
            </a:r>
          </a:p>
          <a:p>
            <a:pPr lvl="1" defTabSz="912813"/>
            <a:r>
              <a:rPr lang="en-US" sz="3200" dirty="0" smtClean="0"/>
              <a:t>BUT still relatively agricultural country  </a:t>
            </a:r>
          </a:p>
          <a:p>
            <a:pPr lvl="1" defTabSz="912813"/>
            <a:r>
              <a:rPr lang="en-US" sz="3200" dirty="0" smtClean="0">
                <a:cs typeface="Times New Roman" pitchFamily="18" charset="0"/>
                <a:sym typeface="Wingdings" pitchFamily="2" charset="2"/>
              </a:rPr>
              <a:t></a:t>
            </a:r>
            <a:r>
              <a:rPr lang="en-US" sz="3200" dirty="0" smtClean="0"/>
              <a:t> production</a:t>
            </a:r>
          </a:p>
          <a:p>
            <a:pPr lvl="1" defTabSz="912813"/>
            <a:r>
              <a:rPr lang="en-US" sz="3200" dirty="0" smtClean="0"/>
              <a:t>stable price level </a:t>
            </a:r>
            <a:r>
              <a:rPr lang="en-US" sz="2000" b="1" dirty="0" smtClean="0">
                <a:latin typeface="Wingdings" pitchFamily="2" charset="2"/>
              </a:rPr>
              <a:t>ð</a:t>
            </a:r>
            <a:r>
              <a:rPr lang="en-US" sz="3200" dirty="0" smtClean="0"/>
              <a:t>  deflation</a:t>
            </a:r>
          </a:p>
          <a:p>
            <a:pPr lvl="2" defTabSz="912813"/>
            <a:r>
              <a:rPr lang="en-US" sz="2400" dirty="0" smtClean="0"/>
              <a:t>Gold standard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1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7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2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bldLvl="3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685800"/>
            <a:ext cx="8761413" cy="3962400"/>
          </a:xfrm>
        </p:spPr>
        <p:txBody>
          <a:bodyPr>
            <a:normAutofit fontScale="92500" lnSpcReduction="20000"/>
          </a:bodyPr>
          <a:lstStyle/>
          <a:p>
            <a:pPr defTabSz="912813">
              <a:lnSpc>
                <a:spcPct val="120000"/>
              </a:lnSpc>
            </a:pPr>
            <a:r>
              <a:rPr lang="en-US" sz="3600" b="1" dirty="0" smtClean="0">
                <a:cs typeface="Times New Roman" pitchFamily="18" charset="0"/>
                <a:sym typeface="Wingdings" pitchFamily="2" charset="2"/>
              </a:rPr>
              <a:t></a:t>
            </a:r>
            <a:r>
              <a:rPr lang="en-US" sz="3600" b="1" dirty="0" smtClean="0"/>
              <a:t> FT</a:t>
            </a:r>
          </a:p>
          <a:p>
            <a:pPr lvl="1" defTabSz="912813">
              <a:lnSpc>
                <a:spcPct val="120000"/>
              </a:lnSpc>
            </a:pPr>
            <a:r>
              <a:rPr lang="en-US" sz="3200" dirty="0" smtClean="0">
                <a:cs typeface="Times New Roman" pitchFamily="18" charset="0"/>
                <a:sym typeface="Wingdings" pitchFamily="2" charset="2"/>
              </a:rPr>
              <a:t></a:t>
            </a:r>
            <a:r>
              <a:rPr lang="en-US" sz="3200" dirty="0" smtClean="0"/>
              <a:t> export &gt; </a:t>
            </a:r>
            <a:r>
              <a:rPr lang="en-US" sz="3200" dirty="0" smtClean="0">
                <a:cs typeface="Times New Roman" pitchFamily="18" charset="0"/>
                <a:sym typeface="Wingdings" pitchFamily="2" charset="2"/>
              </a:rPr>
              <a:t></a:t>
            </a:r>
            <a:r>
              <a:rPr lang="en-US" sz="3200" dirty="0" smtClean="0"/>
              <a:t> import</a:t>
            </a:r>
          </a:p>
          <a:p>
            <a:pPr lvl="2" defTabSz="912813">
              <a:lnSpc>
                <a:spcPct val="120000"/>
              </a:lnSpc>
            </a:pPr>
            <a:r>
              <a:rPr lang="en-US" sz="2800" dirty="0" smtClean="0"/>
              <a:t>protection of the domestic market</a:t>
            </a:r>
          </a:p>
          <a:p>
            <a:pPr defTabSz="912813">
              <a:lnSpc>
                <a:spcPct val="120000"/>
              </a:lnSpc>
            </a:pPr>
            <a:r>
              <a:rPr lang="en-US" sz="3600" dirty="0" smtClean="0"/>
              <a:t> large amount of </a:t>
            </a:r>
            <a:r>
              <a:rPr lang="en-US" sz="3600" b="1" dirty="0" smtClean="0"/>
              <a:t>foreign </a:t>
            </a:r>
            <a:r>
              <a:rPr lang="en-US" b="1" dirty="0" smtClean="0"/>
              <a:t>INV in USA </a:t>
            </a:r>
            <a:r>
              <a:rPr lang="en-US" dirty="0" smtClean="0"/>
              <a:t>(GB and FR)</a:t>
            </a:r>
          </a:p>
          <a:p>
            <a:pPr lvl="1" defTabSz="912813">
              <a:lnSpc>
                <a:spcPct val="120000"/>
              </a:lnSpc>
            </a:pPr>
            <a:r>
              <a:rPr lang="en-US" sz="3200" dirty="0" smtClean="0"/>
              <a:t>to private sector </a:t>
            </a:r>
          </a:p>
          <a:p>
            <a:pPr lvl="1" defTabSz="912813">
              <a:lnSpc>
                <a:spcPct val="120000"/>
              </a:lnSpc>
            </a:pPr>
            <a:r>
              <a:rPr lang="en-US" sz="3200" dirty="0" smtClean="0"/>
              <a:t>railways </a:t>
            </a:r>
          </a:p>
          <a:p>
            <a:pPr lvl="1" defTabSz="912813">
              <a:lnSpc>
                <a:spcPct val="120000"/>
              </a:lnSpc>
            </a:pPr>
            <a:r>
              <a:rPr lang="en-US" sz="3200" dirty="0" smtClean="0"/>
              <a:t>USA - the biggest world debtor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bldLvl="2" autoUpdateAnimBg="0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odklad 1">
    <a:dk1>
      <a:srgbClr val="393939"/>
    </a:dk1>
    <a:lt1>
      <a:srgbClr val="EAEAEA"/>
    </a:lt1>
    <a:dk2>
      <a:srgbClr val="336699"/>
    </a:dk2>
    <a:lt2>
      <a:srgbClr val="FFFFFF"/>
    </a:lt2>
    <a:accent1>
      <a:srgbClr val="009999"/>
    </a:accent1>
    <a:accent2>
      <a:srgbClr val="003366"/>
    </a:accent2>
    <a:accent3>
      <a:srgbClr val="ADB8CA"/>
    </a:accent3>
    <a:accent4>
      <a:srgbClr val="C8C8C8"/>
    </a:accent4>
    <a:accent5>
      <a:srgbClr val="AACACA"/>
    </a:accent5>
    <a:accent6>
      <a:srgbClr val="002D5C"/>
    </a:accent6>
    <a:hlink>
      <a:srgbClr val="990066"/>
    </a:hlink>
    <a:folHlink>
      <a:srgbClr val="CBCBCB"/>
    </a:folHlink>
  </a:clrScheme>
  <a:fontScheme name="Podklad">
    <a:majorFont>
      <a:latin typeface="Arial"/>
      <a:ea typeface=""/>
      <a:cs typeface=""/>
    </a:majorFont>
    <a:minorFont>
      <a:latin typeface="Times New Roman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Podklad 1">
    <a:dk1>
      <a:srgbClr val="393939"/>
    </a:dk1>
    <a:lt1>
      <a:srgbClr val="EAEAEA"/>
    </a:lt1>
    <a:dk2>
      <a:srgbClr val="336699"/>
    </a:dk2>
    <a:lt2>
      <a:srgbClr val="FFFFFF"/>
    </a:lt2>
    <a:accent1>
      <a:srgbClr val="009999"/>
    </a:accent1>
    <a:accent2>
      <a:srgbClr val="003366"/>
    </a:accent2>
    <a:accent3>
      <a:srgbClr val="ADB8CA"/>
    </a:accent3>
    <a:accent4>
      <a:srgbClr val="C8C8C8"/>
    </a:accent4>
    <a:accent5>
      <a:srgbClr val="AACACA"/>
    </a:accent5>
    <a:accent6>
      <a:srgbClr val="002D5C"/>
    </a:accent6>
    <a:hlink>
      <a:srgbClr val="990066"/>
    </a:hlink>
    <a:folHlink>
      <a:srgbClr val="CBCBCB"/>
    </a:folHlink>
  </a:clrScheme>
  <a:fontScheme name="Podklad">
    <a:majorFont>
      <a:latin typeface="Arial"/>
      <a:ea typeface=""/>
      <a:cs typeface=""/>
    </a:majorFont>
    <a:minorFont>
      <a:latin typeface="Times New Roman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Podklad 1">
    <a:dk1>
      <a:srgbClr val="393939"/>
    </a:dk1>
    <a:lt1>
      <a:srgbClr val="EAEAEA"/>
    </a:lt1>
    <a:dk2>
      <a:srgbClr val="336699"/>
    </a:dk2>
    <a:lt2>
      <a:srgbClr val="FFFFFF"/>
    </a:lt2>
    <a:accent1>
      <a:srgbClr val="009999"/>
    </a:accent1>
    <a:accent2>
      <a:srgbClr val="003366"/>
    </a:accent2>
    <a:accent3>
      <a:srgbClr val="ADB8CA"/>
    </a:accent3>
    <a:accent4>
      <a:srgbClr val="C8C8C8"/>
    </a:accent4>
    <a:accent5>
      <a:srgbClr val="AACACA"/>
    </a:accent5>
    <a:accent6>
      <a:srgbClr val="002D5C"/>
    </a:accent6>
    <a:hlink>
      <a:srgbClr val="990066"/>
    </a:hlink>
    <a:folHlink>
      <a:srgbClr val="CBCBCB"/>
    </a:folHlink>
  </a:clrScheme>
  <a:fontScheme name="Podklad">
    <a:majorFont>
      <a:latin typeface="Arial"/>
      <a:ea typeface=""/>
      <a:cs typeface=""/>
    </a:majorFont>
    <a:minorFont>
      <a:latin typeface="Times New Roman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Podklad 1">
    <a:dk1>
      <a:srgbClr val="393939"/>
    </a:dk1>
    <a:lt1>
      <a:srgbClr val="EAEAEA"/>
    </a:lt1>
    <a:dk2>
      <a:srgbClr val="336699"/>
    </a:dk2>
    <a:lt2>
      <a:srgbClr val="FFFFFF"/>
    </a:lt2>
    <a:accent1>
      <a:srgbClr val="009999"/>
    </a:accent1>
    <a:accent2>
      <a:srgbClr val="003366"/>
    </a:accent2>
    <a:accent3>
      <a:srgbClr val="ADB8CA"/>
    </a:accent3>
    <a:accent4>
      <a:srgbClr val="C8C8C8"/>
    </a:accent4>
    <a:accent5>
      <a:srgbClr val="AACACA"/>
    </a:accent5>
    <a:accent6>
      <a:srgbClr val="002D5C"/>
    </a:accent6>
    <a:hlink>
      <a:srgbClr val="990066"/>
    </a:hlink>
    <a:folHlink>
      <a:srgbClr val="CBCBCB"/>
    </a:folHlink>
  </a:clrScheme>
  <a:fontScheme name="Podklad">
    <a:majorFont>
      <a:latin typeface="Arial"/>
      <a:ea typeface=""/>
      <a:cs typeface=""/>
    </a:majorFont>
    <a:minorFont>
      <a:latin typeface="Times New Roman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Podklad 1">
    <a:dk1>
      <a:srgbClr val="393939"/>
    </a:dk1>
    <a:lt1>
      <a:srgbClr val="EAEAEA"/>
    </a:lt1>
    <a:dk2>
      <a:srgbClr val="336699"/>
    </a:dk2>
    <a:lt2>
      <a:srgbClr val="FFFFFF"/>
    </a:lt2>
    <a:accent1>
      <a:srgbClr val="009999"/>
    </a:accent1>
    <a:accent2>
      <a:srgbClr val="003366"/>
    </a:accent2>
    <a:accent3>
      <a:srgbClr val="ADB8CA"/>
    </a:accent3>
    <a:accent4>
      <a:srgbClr val="C8C8C8"/>
    </a:accent4>
    <a:accent5>
      <a:srgbClr val="AACACA"/>
    </a:accent5>
    <a:accent6>
      <a:srgbClr val="002D5C"/>
    </a:accent6>
    <a:hlink>
      <a:srgbClr val="990066"/>
    </a:hlink>
    <a:folHlink>
      <a:srgbClr val="CBCBCB"/>
    </a:folHlink>
  </a:clrScheme>
  <a:fontScheme name="Podklad">
    <a:majorFont>
      <a:latin typeface="Arial"/>
      <a:ea typeface=""/>
      <a:cs typeface=""/>
    </a:majorFont>
    <a:minorFont>
      <a:latin typeface="Times New Roman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6699</TotalTime>
  <Words>2562</Words>
  <Application>Microsoft Office PowerPoint</Application>
  <PresentationFormat>Předvádění na obrazovce (4:3)</PresentationFormat>
  <Paragraphs>813</Paragraphs>
  <Slides>63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63</vt:i4>
      </vt:variant>
    </vt:vector>
  </HeadingPairs>
  <TitlesOfParts>
    <vt:vector size="72" baseType="lpstr">
      <vt:lpstr>Arial</vt:lpstr>
      <vt:lpstr>Calibri</vt:lpstr>
      <vt:lpstr>Calibri Light</vt:lpstr>
      <vt:lpstr>Monotype Sorts</vt:lpstr>
      <vt:lpstr>Symbol</vt:lpstr>
      <vt:lpstr>Times New Roman</vt:lpstr>
      <vt:lpstr>Times New Roman CE</vt:lpstr>
      <vt:lpstr>Wingdings</vt:lpstr>
      <vt:lpstr>Motiv Office</vt:lpstr>
      <vt:lpstr>USA</vt:lpstr>
      <vt:lpstr>Content</vt:lpstr>
      <vt:lpstr>Basic characteristics</vt:lpstr>
      <vt:lpstr>Companies financing EU in USA</vt:lpstr>
      <vt:lpstr>Immigration to the USA by decades (million)</vt:lpstr>
      <vt:lpstr>Prezentace aplikace PowerPoint</vt:lpstr>
      <vt:lpstr>Prior to WWI</vt:lpstr>
      <vt:lpstr>A. USA prior to WWI</vt:lpstr>
      <vt:lpstr>Prezentace aplikace PowerPoint</vt:lpstr>
      <vt:lpstr>Reasons of the US success</vt:lpstr>
      <vt:lpstr>Length of railroads [km]</vt:lpstr>
      <vt:lpstr>Relative shares in the world industrial production, 1750 – 1900 (in %)</vt:lpstr>
      <vt:lpstr>Inter-war period (revision)</vt:lpstr>
      <vt:lpstr>B. Inter-war period in USA</vt:lpstr>
      <vt:lpstr>Prezentace aplikace PowerPoint</vt:lpstr>
      <vt:lpstr>After WWII</vt:lpstr>
      <vt:lpstr>C. USA after WWII</vt:lpstr>
      <vt:lpstr>Direct fiscal war-related costs of the USA</vt:lpstr>
      <vt:lpstr>Economic results</vt:lpstr>
      <vt:lpstr>Public debt as % of GDP</vt:lpstr>
      <vt:lpstr>Public debt as % of GDP</vt:lpstr>
      <vt:lpstr>Growth of real GDP and unemployment in the USA (%)</vt:lpstr>
      <vt:lpstr>The 1950s and 1960s</vt:lpstr>
      <vt:lpstr>D. The 1950s</vt:lpstr>
      <vt:lpstr>Reasons of growth</vt:lpstr>
      <vt:lpstr>The 1960s</vt:lpstr>
      <vt:lpstr>U.S. Fiscal policy in 1960-1969</vt:lpstr>
      <vt:lpstr>Reasons of economic growth</vt:lpstr>
      <vt:lpstr>Military expenses in the USA and the USSR, 1948-1970 (USD billion)</vt:lpstr>
      <vt:lpstr>U.S. Defence expenditures as percent of GDP</vt:lpstr>
      <vt:lpstr>Economic policy</vt:lpstr>
      <vt:lpstr>Economic growth (%), inflation (%) and the federal fiscal balance (% of GDP) in the USA, 1950–1969</vt:lpstr>
      <vt:lpstr>The 1970s</vt:lpstr>
      <vt:lpstr>E. USA in 1970s</vt:lpstr>
      <vt:lpstr>Causes of the crisis</vt:lpstr>
      <vt:lpstr>Proportional changes in employment structure in the USA as a result of foreign trade, 1970-1980</vt:lpstr>
      <vt:lpstr>Economic growth and inflation in the USA, 1960–1990 (%)</vt:lpstr>
      <vt:lpstr>International comparison</vt:lpstr>
      <vt:lpstr>Population, GNP per capita and GNP in 1980</vt:lpstr>
      <vt:lpstr>Reaganomics</vt:lpstr>
      <vt:lpstr>F. USA during Reaganomics</vt:lpstr>
      <vt:lpstr>Results</vt:lpstr>
      <vt:lpstr>Budget deficit</vt:lpstr>
      <vt:lpstr>Comparison of the USA and the USSR weaponry in 1982</vt:lpstr>
      <vt:lpstr>Basic economic indicators  the US economy, 1980-1990</vt:lpstr>
      <vt:lpstr>Budget deficit</vt:lpstr>
      <vt:lpstr>All in all</vt:lpstr>
      <vt:lpstr>Summary of the after-war development</vt:lpstr>
      <vt:lpstr>G. a) Structural changes</vt:lpstr>
      <vt:lpstr>G. b) GDP growth during presidencies of republicans and democrats</vt:lpstr>
      <vt:lpstr>Prezentace aplikace PowerPoint</vt:lpstr>
      <vt:lpstr>Length of economic expansion</vt:lpstr>
      <vt:lpstr>The 1990s</vt:lpstr>
      <vt:lpstr>H. The 1990s</vt:lpstr>
      <vt:lpstr>Economic growth (%), inflation (%), unemployment (%) federal net public debt (% of GDP) in the USA, 1980-2009</vt:lpstr>
      <vt:lpstr>Price level</vt:lpstr>
      <vt:lpstr>Dow-Jones and NASDAQ  (1980-2009) – monthly values</vt:lpstr>
      <vt:lpstr>After 2000</vt:lpstr>
      <vt:lpstr>Importance of USD in 2010</vt:lpstr>
      <vt:lpstr>Prezentace aplikace PowerPoint</vt:lpstr>
      <vt:lpstr>Prezentace aplikace PowerPoint</vt:lpstr>
      <vt:lpstr>Prezentace aplikace PowerPoint</vt:lpstr>
      <vt:lpstr>Thanks for your attention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Spojené státy americké po 2. světové válce</dc:title>
  <dc:creator>Libor Zidek</dc:creator>
  <cp:lastModifiedBy>Petra Čekmeová</cp:lastModifiedBy>
  <cp:revision>259</cp:revision>
  <dcterms:created xsi:type="dcterms:W3CDTF">1995-06-10T17:32:40Z</dcterms:created>
  <dcterms:modified xsi:type="dcterms:W3CDTF">2016-09-19T02:22:45Z</dcterms:modified>
</cp:coreProperties>
</file>