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4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5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1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6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3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9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5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3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9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469C-AB29-4D28-8BE4-69112B737712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3E8E-7214-446D-B7BB-B20CAFF93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1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is-prod.s3.amazonaws.com/s3fs-public/legacy_files/files/publication/150929_deGalbert_SanctionsRussia_Web.pdf" TargetMode="External"/><Relationship Id="rId3" Type="http://schemas.openxmlformats.org/officeDocument/2006/relationships/hyperlink" Target="http://www.tradingeconomics.com/russia/imports" TargetMode="External"/><Relationship Id="rId7" Type="http://schemas.openxmlformats.org/officeDocument/2006/relationships/hyperlink" Target="https://ria.ru/spravka/20160806/1473673397.html" TargetMode="External"/><Relationship Id="rId2" Type="http://schemas.openxmlformats.org/officeDocument/2006/relationships/hyperlink" Target="http://globaledge.msu.edu/countries/russia/tradest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a.ru/ny2016_resume/20151229/1350935820.html" TargetMode="External"/><Relationship Id="rId5" Type="http://schemas.openxmlformats.org/officeDocument/2006/relationships/hyperlink" Target="http://www.nato.int/docu/Review/2015/Russia/sanctions-after-crimea-have-they-worked/EN/index.htm" TargetMode="External"/><Relationship Id="rId4" Type="http://schemas.openxmlformats.org/officeDocument/2006/relationships/hyperlink" Target="http://www.tradingeconomics.com/russia/expo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6" b="15593"/>
          <a:stretch/>
        </p:blipFill>
        <p:spPr>
          <a:xfrm>
            <a:off x="0" y="0"/>
            <a:ext cx="12191979" cy="423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300"/>
              <a:t>Consequences of economic sanctions on Russia after the Ukraine crisis</a:t>
            </a:r>
            <a:br>
              <a:rPr lang="ru-RU" sz="3300"/>
            </a:br>
            <a:endParaRPr lang="ru-RU" sz="33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US" dirty="0" err="1"/>
              <a:t>Nikulina</a:t>
            </a:r>
            <a:r>
              <a:rPr lang="en-US" dirty="0"/>
              <a:t> Daria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2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6" b="15593"/>
          <a:stretch/>
        </p:blipFill>
        <p:spPr>
          <a:xfrm>
            <a:off x="0" y="0"/>
            <a:ext cx="12191979" cy="423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300"/>
              <a:t>Consequences of economic sanctions on Russia after the Ukraine crisis</a:t>
            </a:r>
            <a:br>
              <a:rPr lang="ru-RU" sz="3300"/>
            </a:br>
            <a:endParaRPr lang="ru-RU" sz="33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US" dirty="0" err="1"/>
              <a:t>Nikulina</a:t>
            </a:r>
            <a:r>
              <a:rPr lang="en-US" dirty="0"/>
              <a:t> Daria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1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609" y="547986"/>
            <a:ext cx="3651467" cy="1676603"/>
          </a:xfrm>
        </p:spPr>
        <p:txBody>
          <a:bodyPr>
            <a:normAutofit/>
          </a:bodyPr>
          <a:lstStyle/>
          <a:p>
            <a:r>
              <a:rPr lang="en-US" sz="5500" dirty="0"/>
              <a:t>Outline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037" y="2474746"/>
            <a:ext cx="5373279" cy="3785419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Types of economic sanctions</a:t>
            </a:r>
          </a:p>
          <a:p>
            <a:r>
              <a:rPr lang="en-US" sz="3200" dirty="0"/>
              <a:t>Effect on Russia</a:t>
            </a:r>
          </a:p>
          <a:p>
            <a:r>
              <a:rPr lang="en-US" sz="3200" dirty="0"/>
              <a:t>Effect on Europe</a:t>
            </a:r>
          </a:p>
          <a:p>
            <a:r>
              <a:rPr lang="en-US" sz="3200" dirty="0"/>
              <a:t>Conclusion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6" y="0"/>
            <a:ext cx="4742571" cy="685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65608" y="2092751"/>
            <a:ext cx="6608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8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Introduction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5881"/>
            <a:ext cx="5651090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Strong connection of countries economies on the global market</a:t>
            </a:r>
          </a:p>
          <a:p>
            <a:endParaRPr lang="en-US" sz="3200" dirty="0"/>
          </a:p>
          <a:p>
            <a:r>
              <a:rPr lang="en-US" sz="3200" dirty="0"/>
              <a:t>Russia – one of 20 biggest importer and exporter countries</a:t>
            </a:r>
          </a:p>
          <a:p>
            <a:endParaRPr lang="en-US" sz="3200" dirty="0"/>
          </a:p>
          <a:p>
            <a:r>
              <a:rPr lang="en-US" sz="3200" dirty="0"/>
              <a:t>Sanctions as a political instrument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t="-41" r="26448" b="41"/>
          <a:stretch/>
        </p:blipFill>
        <p:spPr>
          <a:xfrm>
            <a:off x="6489290" y="2781"/>
            <a:ext cx="5702710" cy="685521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89935" y="1681316"/>
            <a:ext cx="567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2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671" y="109487"/>
            <a:ext cx="10515600" cy="1325563"/>
          </a:xfrm>
        </p:spPr>
        <p:txBody>
          <a:bodyPr>
            <a:normAutofit/>
          </a:bodyPr>
          <a:lstStyle/>
          <a:p>
            <a:r>
              <a:rPr lang="en-US" sz="5500" dirty="0"/>
              <a:t>Sanctions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542" y="1314348"/>
            <a:ext cx="5287297" cy="4351338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Restricted access of several Russian banking, military and energy companies to Western financial market</a:t>
            </a:r>
          </a:p>
          <a:p>
            <a:pPr algn="just"/>
            <a:r>
              <a:rPr lang="en-US" sz="3200" dirty="0"/>
              <a:t>ban on export to Russia of oil exploration and production equipment</a:t>
            </a:r>
          </a:p>
          <a:p>
            <a:pPr algn="just"/>
            <a:r>
              <a:rPr lang="en-US" sz="3200" dirty="0"/>
              <a:t>prohibition of export of military goods to Russia</a:t>
            </a:r>
            <a:endParaRPr lang="ru-RU" sz="3200" dirty="0"/>
          </a:p>
          <a:p>
            <a:pPr algn="just"/>
            <a:r>
              <a:rPr lang="en-US" sz="3200" dirty="0"/>
              <a:t>Russian embargo on food imports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96462" l="2462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920"/>
          <a:stretch/>
        </p:blipFill>
        <p:spPr>
          <a:xfrm>
            <a:off x="6745664" y="109487"/>
            <a:ext cx="5446336" cy="672584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0942" y="1216058"/>
            <a:ext cx="602068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500" dirty="0"/>
              <a:t>Effect on Russia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860" y="1568140"/>
            <a:ext cx="5845404" cy="5167312"/>
          </a:xfrm>
        </p:spPr>
        <p:txBody>
          <a:bodyPr>
            <a:noAutofit/>
          </a:bodyPr>
          <a:lstStyle/>
          <a:p>
            <a:r>
              <a:rPr lang="en-US" sz="3200" dirty="0"/>
              <a:t>High inflation rate (17% in 2015)</a:t>
            </a:r>
          </a:p>
          <a:p>
            <a:endParaRPr lang="en-US" sz="3200" dirty="0"/>
          </a:p>
          <a:p>
            <a:r>
              <a:rPr lang="en-US" sz="3200" dirty="0"/>
              <a:t>GDP growth of -2.2% (1Q 2015 compared to 1Q 2014)</a:t>
            </a:r>
            <a:r>
              <a:rPr lang="ru-RU" sz="3200" dirty="0"/>
              <a:t> </a:t>
            </a:r>
            <a:r>
              <a:rPr lang="en-US" sz="3200" dirty="0"/>
              <a:t>and</a:t>
            </a:r>
            <a:r>
              <a:rPr lang="ru-RU" sz="3200" dirty="0"/>
              <a:t> </a:t>
            </a:r>
            <a:r>
              <a:rPr lang="en-US" sz="3200" dirty="0"/>
              <a:t>         </a:t>
            </a:r>
            <a:r>
              <a:rPr lang="ru-RU" sz="3200" dirty="0"/>
              <a:t>-1.2</a:t>
            </a:r>
            <a:r>
              <a:rPr lang="en-US" sz="3200" dirty="0"/>
              <a:t>% in 1,2Q 2016</a:t>
            </a:r>
          </a:p>
          <a:p>
            <a:endParaRPr lang="en-US" sz="3200" dirty="0"/>
          </a:p>
          <a:p>
            <a:r>
              <a:rPr lang="en-US" sz="3200" dirty="0"/>
              <a:t>Ruble weakening</a:t>
            </a:r>
          </a:p>
          <a:p>
            <a:endParaRPr lang="en-US" sz="3200" dirty="0"/>
          </a:p>
          <a:p>
            <a:r>
              <a:rPr lang="en-US" sz="3200" dirty="0"/>
              <a:t>30-40% decrease of export and import rates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r="34302"/>
          <a:stretch/>
        </p:blipFill>
        <p:spPr>
          <a:xfrm>
            <a:off x="6332787" y="0"/>
            <a:ext cx="5859213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66860" y="1366887"/>
            <a:ext cx="5760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5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640" y="182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5500" dirty="0"/>
              <a:t>Effect on Russia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178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Expand of domestic producers</a:t>
            </a:r>
          </a:p>
          <a:p>
            <a:endParaRPr lang="en-US" sz="3200" dirty="0"/>
          </a:p>
          <a:p>
            <a:r>
              <a:rPr lang="en-US" sz="3200" dirty="0"/>
              <a:t>Drop of import quota in consumption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from48% to 20% for cheese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from 18% to 9% for pork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from 19% to 10%for chicken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  <a:p>
            <a:r>
              <a:rPr lang="en-US" sz="3200" dirty="0"/>
              <a:t>Stronger cooperation with China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98" r="2724"/>
          <a:stretch/>
        </p:blipFill>
        <p:spPr>
          <a:xfrm>
            <a:off x="6764257" y="0"/>
            <a:ext cx="5427744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05353" y="1470581"/>
            <a:ext cx="5740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9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Effect on Europe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10" y="1943891"/>
            <a:ext cx="6531990" cy="4351338"/>
          </a:xfrm>
        </p:spPr>
        <p:txBody>
          <a:bodyPr>
            <a:noAutofit/>
          </a:bodyPr>
          <a:lstStyle/>
          <a:p>
            <a:r>
              <a:rPr lang="en-US" sz="3200" dirty="0"/>
              <a:t>Loss of Russian market did not have unfavorable impact on EU economy</a:t>
            </a:r>
          </a:p>
          <a:p>
            <a:r>
              <a:rPr lang="en-US" sz="3200" dirty="0"/>
              <a:t>1Q 2015 compared to 1Q 2014 export to Russia decreased by 8,6 billion Euros, export to other destinations rose by 49 billion Euros</a:t>
            </a:r>
          </a:p>
          <a:p>
            <a:r>
              <a:rPr lang="en-US" sz="3200" dirty="0"/>
              <a:t>For Lithuania, Estonia, Finland, Latvia etc. loss of Russian market resulted in decrease of export by up to 336 million Euros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5" r="54566" b="1185"/>
          <a:stretch/>
        </p:blipFill>
        <p:spPr>
          <a:xfrm>
            <a:off x="6947555" y="-89461"/>
            <a:ext cx="5244445" cy="69474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56181" y="1690688"/>
            <a:ext cx="5995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4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Conclusion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5279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In process</a:t>
            </a:r>
          </a:p>
          <a:p>
            <a:endParaRPr lang="en-US" sz="3200" dirty="0"/>
          </a:p>
          <a:p>
            <a:r>
              <a:rPr lang="en-US" sz="3200" dirty="0"/>
              <a:t>Debatable issue of Russian embargo</a:t>
            </a:r>
          </a:p>
          <a:p>
            <a:endParaRPr lang="ru-RU" sz="3200" dirty="0"/>
          </a:p>
          <a:p>
            <a:r>
              <a:rPr lang="en-US" sz="3200" dirty="0"/>
              <a:t>Recession period for Russia </a:t>
            </a:r>
          </a:p>
          <a:p>
            <a:endParaRPr lang="en-US" sz="3200" dirty="0"/>
          </a:p>
          <a:p>
            <a:r>
              <a:rPr lang="en-US" sz="3200" dirty="0"/>
              <a:t>New opportunities</a:t>
            </a:r>
          </a:p>
          <a:p>
            <a:endParaRPr lang="en-US" sz="3200" dirty="0"/>
          </a:p>
          <a:p>
            <a:r>
              <a:rPr lang="en-US" sz="3200" dirty="0"/>
              <a:t>Changes in distribution of power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720553" y="250753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r="26089"/>
          <a:stretch/>
        </p:blipFill>
        <p:spPr>
          <a:xfrm>
            <a:off x="6890994" y="0"/>
            <a:ext cx="5301006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1913" y="1690688"/>
            <a:ext cx="6193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9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References</a:t>
            </a:r>
            <a:endParaRPr lang="ru-RU" sz="5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Michigan State University, Global EDGE, (2014). </a:t>
            </a:r>
            <a:r>
              <a:rPr lang="en-US" i="1" dirty="0"/>
              <a:t>Russia: Trade Statistics </a:t>
            </a:r>
            <a:r>
              <a:rPr lang="en-US" dirty="0"/>
              <a:t>[Online]. URL</a:t>
            </a:r>
            <a:r>
              <a:rPr lang="ru-RU" dirty="0"/>
              <a:t>: </a:t>
            </a:r>
            <a:r>
              <a:rPr lang="en-US" u="sng" dirty="0">
                <a:hlinkClick r:id="rId2"/>
              </a:rPr>
              <a:t>http://globaledge.msu.edu/countries/russia/tradestats</a:t>
            </a:r>
            <a:r>
              <a:rPr lang="en-US" u="sng" dirty="0"/>
              <a:t> </a:t>
            </a:r>
            <a:r>
              <a:rPr lang="en-US" dirty="0"/>
              <a:t>[Accessed: 27.09.2016].</a:t>
            </a:r>
            <a:endParaRPr lang="ru-RU" dirty="0"/>
          </a:p>
          <a:p>
            <a:pPr lvl="0"/>
            <a:r>
              <a:rPr lang="en-US" dirty="0"/>
              <a:t>Trading Economics, (2016). </a:t>
            </a:r>
            <a:r>
              <a:rPr lang="en-US" i="1" dirty="0"/>
              <a:t>Russia Imports</a:t>
            </a:r>
            <a:r>
              <a:rPr lang="en-US" dirty="0"/>
              <a:t> [Online]. URL: </a:t>
            </a:r>
            <a:r>
              <a:rPr lang="en-US" u="sng" dirty="0">
                <a:hlinkClick r:id="rId3"/>
              </a:rPr>
              <a:t>http://www.tradingeconomics.com/russia/imports</a:t>
            </a:r>
            <a:r>
              <a:rPr lang="en-US" u="sng" dirty="0"/>
              <a:t> </a:t>
            </a:r>
            <a:r>
              <a:rPr lang="en-US" dirty="0"/>
              <a:t>[Accessed: 27.09.2016].</a:t>
            </a:r>
            <a:endParaRPr lang="ru-RU" dirty="0"/>
          </a:p>
          <a:p>
            <a:pPr lvl="0"/>
            <a:r>
              <a:rPr lang="en-US" dirty="0"/>
              <a:t>Trading Economics, (2016). </a:t>
            </a:r>
            <a:r>
              <a:rPr lang="en-US" i="1" dirty="0"/>
              <a:t>Russia Exports</a:t>
            </a:r>
            <a:r>
              <a:rPr lang="en-US" dirty="0"/>
              <a:t> [Online]. URL: </a:t>
            </a:r>
            <a:r>
              <a:rPr lang="en-US" u="sng" dirty="0">
                <a:hlinkClick r:id="rId4"/>
              </a:rPr>
              <a:t>http://www.tradingeconomics.com/russia/exports</a:t>
            </a:r>
            <a:r>
              <a:rPr lang="en-US" dirty="0"/>
              <a:t> [Accessed: 27.09.2016].</a:t>
            </a:r>
            <a:endParaRPr lang="ru-RU" dirty="0"/>
          </a:p>
          <a:p>
            <a:pPr lvl="0"/>
            <a:r>
              <a:rPr lang="en-US" dirty="0"/>
              <a:t>Christie, E. (2015). Sanctions after Crimea: Have they worked? </a:t>
            </a:r>
            <a:r>
              <a:rPr lang="en-US" i="1" dirty="0"/>
              <a:t>NATO Review Magazine, </a:t>
            </a:r>
            <a:r>
              <a:rPr lang="en-US" dirty="0"/>
              <a:t>[Online]. URL: </a:t>
            </a:r>
            <a:r>
              <a:rPr lang="en-US" u="sng" dirty="0">
                <a:hlinkClick r:id="rId5"/>
              </a:rPr>
              <a:t>http://www.nato.int/docu/Review/2015/Russia/sanctions-after-crimea-have-they-worked/EN/index.htm</a:t>
            </a:r>
            <a:r>
              <a:rPr lang="en-US" dirty="0"/>
              <a:t> [Accessed: 27.09.2016].</a:t>
            </a:r>
            <a:endParaRPr lang="ru-RU" dirty="0"/>
          </a:p>
          <a:p>
            <a:pPr lvl="0"/>
            <a:r>
              <a:rPr lang="ru-RU" dirty="0" err="1"/>
              <a:t>Аньков</a:t>
            </a:r>
            <a:r>
              <a:rPr lang="ru-RU" dirty="0"/>
              <a:t>, В. (2015). Внешняя торговля России 2015: идем на Восток! </a:t>
            </a:r>
            <a:r>
              <a:rPr lang="ru-RU" i="1" dirty="0"/>
              <a:t>РИА Новости</a:t>
            </a:r>
            <a:r>
              <a:rPr lang="en-US" dirty="0"/>
              <a:t>, [Online]. URL: </a:t>
            </a:r>
            <a:r>
              <a:rPr lang="en-US" u="sng" dirty="0">
                <a:hlinkClick r:id="rId6"/>
              </a:rPr>
              <a:t>https</a:t>
            </a:r>
            <a:r>
              <a:rPr lang="ru-RU" u="sng" dirty="0">
                <a:hlinkClick r:id="rId6"/>
              </a:rPr>
              <a:t>://</a:t>
            </a:r>
            <a:r>
              <a:rPr lang="en-US" u="sng" dirty="0">
                <a:hlinkClick r:id="rId6"/>
              </a:rPr>
              <a:t>ria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ru</a:t>
            </a:r>
            <a:r>
              <a:rPr lang="ru-RU" u="sng" dirty="0">
                <a:hlinkClick r:id="rId6"/>
              </a:rPr>
              <a:t>/</a:t>
            </a:r>
            <a:r>
              <a:rPr lang="en-US" u="sng" dirty="0" err="1">
                <a:hlinkClick r:id="rId6"/>
              </a:rPr>
              <a:t>ny</a:t>
            </a:r>
            <a:r>
              <a:rPr lang="ru-RU" u="sng" dirty="0">
                <a:hlinkClick r:id="rId6"/>
              </a:rPr>
              <a:t>2016_</a:t>
            </a:r>
            <a:r>
              <a:rPr lang="en-US" u="sng" dirty="0">
                <a:hlinkClick r:id="rId6"/>
              </a:rPr>
              <a:t>resume</a:t>
            </a:r>
            <a:r>
              <a:rPr lang="ru-RU" u="sng" dirty="0">
                <a:hlinkClick r:id="rId6"/>
              </a:rPr>
              <a:t>/20151229/1350935820.</a:t>
            </a:r>
            <a:r>
              <a:rPr lang="en-US" u="sng" dirty="0">
                <a:hlinkClick r:id="rId6"/>
              </a:rPr>
              <a:t>html</a:t>
            </a:r>
            <a:r>
              <a:rPr lang="en-US" dirty="0"/>
              <a:t> [Accessed: 27.09.2016].</a:t>
            </a:r>
            <a:endParaRPr lang="ru-RU" dirty="0"/>
          </a:p>
          <a:p>
            <a:pPr lvl="0"/>
            <a:r>
              <a:rPr lang="ru-RU" dirty="0"/>
              <a:t>Толочко, В. (2016). Российское продовольственное эмбарго в ответ на санкции ЕС и США. </a:t>
            </a:r>
            <a:r>
              <a:rPr lang="ru-RU" i="1" dirty="0"/>
              <a:t>РИА Новости</a:t>
            </a:r>
            <a:r>
              <a:rPr lang="en-US" dirty="0"/>
              <a:t>, [Online]. URL: </a:t>
            </a:r>
            <a:r>
              <a:rPr lang="en-US" u="sng" dirty="0">
                <a:hlinkClick r:id="rId7"/>
              </a:rPr>
              <a:t>https://ria.ru/spravka/20160806/1473673397.html</a:t>
            </a:r>
            <a:r>
              <a:rPr lang="en-US" dirty="0"/>
              <a:t> [Accessed: 27.09.2016].</a:t>
            </a:r>
            <a:endParaRPr lang="ru-RU" dirty="0"/>
          </a:p>
          <a:p>
            <a:pPr lvl="0"/>
            <a:r>
              <a:rPr lang="en-US" dirty="0"/>
              <a:t>Galbert, S. (2015). </a:t>
            </a:r>
            <a:r>
              <a:rPr lang="en-US" i="1" dirty="0"/>
              <a:t>A Year of Sanctions Against Russia – Now What?</a:t>
            </a:r>
            <a:r>
              <a:rPr lang="en-US" dirty="0"/>
              <a:t> [pdf] Center for Strategic and International Studies. URL: </a:t>
            </a:r>
            <a:r>
              <a:rPr lang="en-US" u="sng" dirty="0">
                <a:hlinkClick r:id="rId8"/>
              </a:rPr>
              <a:t>https://csis-prod.s3.amazonaws.com/s3fs-public/legacy_files/files/publication/150929_deGalbert_SanctionsRussia_Web.pdf</a:t>
            </a:r>
            <a:r>
              <a:rPr lang="en-US" dirty="0"/>
              <a:t> [Accessed: 27.09.2016].</a:t>
            </a:r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1596" y="1555423"/>
            <a:ext cx="10722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2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479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Consequences of economic sanctions on Russia after the Ukraine crisis </vt:lpstr>
      <vt:lpstr>Outline</vt:lpstr>
      <vt:lpstr>Introduction</vt:lpstr>
      <vt:lpstr>Sanctions</vt:lpstr>
      <vt:lpstr>Effect on Russia</vt:lpstr>
      <vt:lpstr>Effect on Russia</vt:lpstr>
      <vt:lpstr>Effect on Europe</vt:lpstr>
      <vt:lpstr>Conclusion</vt:lpstr>
      <vt:lpstr>References</vt:lpstr>
      <vt:lpstr>Consequences of economic sanctions on Russia after the Ukraine crisis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economic sanctions on Russia after the Ukraine crisis</dc:title>
  <dc:creator>Дарья Никулина</dc:creator>
  <cp:lastModifiedBy>Дарья Никулина</cp:lastModifiedBy>
  <cp:revision>11</cp:revision>
  <dcterms:created xsi:type="dcterms:W3CDTF">2016-09-27T14:55:42Z</dcterms:created>
  <dcterms:modified xsi:type="dcterms:W3CDTF">2016-09-27T16:17:09Z</dcterms:modified>
</cp:coreProperties>
</file>