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 id="263" r:id="rId9"/>
    <p:sldId id="265" r:id="rId10"/>
    <p:sldId id="264" r:id="rId11"/>
    <p:sldId id="266" r:id="rId12"/>
    <p:sldId id="267" r:id="rId13"/>
  </p:sldIdLst>
  <p:sldSz cx="9144000" cy="6062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96" y="-616"/>
      </p:cViewPr>
      <p:guideLst>
        <p:guide orient="horz" pos="191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5AE35E-3FDB-2F4B-B55A-3A75176F0B22}" type="doc">
      <dgm:prSet loTypeId="urn:microsoft.com/office/officeart/2005/8/layout/process4" loCatId="" qsTypeId="urn:microsoft.com/office/officeart/2005/8/quickstyle/simple1" qsCatId="simple" csTypeId="urn:microsoft.com/office/officeart/2005/8/colors/colorful1" csCatId="colorful" phldr="1"/>
      <dgm:spPr/>
      <dgm:t>
        <a:bodyPr/>
        <a:lstStyle/>
        <a:p>
          <a:endParaRPr lang="en-US"/>
        </a:p>
      </dgm:t>
    </dgm:pt>
    <dgm:pt modelId="{1CA7FC57-E50B-BE4A-9E4A-E02958AD2DED}">
      <dgm:prSet phldrT="[Text]"/>
      <dgm:spPr/>
      <dgm:t>
        <a:bodyPr/>
        <a:lstStyle/>
        <a:p>
          <a:r>
            <a:rPr lang="en-US" dirty="0" smtClean="0"/>
            <a:t>Displacement</a:t>
          </a:r>
          <a:endParaRPr lang="en-US" dirty="0"/>
        </a:p>
      </dgm:t>
    </dgm:pt>
    <dgm:pt modelId="{5BB5D3EF-F620-864F-9E11-B143AB315DE2}" type="parTrans" cxnId="{2E5D5E32-E46D-5449-B0E1-0BD50227FCCF}">
      <dgm:prSet/>
      <dgm:spPr/>
      <dgm:t>
        <a:bodyPr/>
        <a:lstStyle/>
        <a:p>
          <a:endParaRPr lang="en-US"/>
        </a:p>
      </dgm:t>
    </dgm:pt>
    <dgm:pt modelId="{0D4CB8F9-441A-E54E-870E-8E9A347EB70C}" type="sibTrans" cxnId="{2E5D5E32-E46D-5449-B0E1-0BD50227FCCF}">
      <dgm:prSet/>
      <dgm:spPr/>
      <dgm:t>
        <a:bodyPr/>
        <a:lstStyle/>
        <a:p>
          <a:endParaRPr lang="en-US"/>
        </a:p>
      </dgm:t>
    </dgm:pt>
    <dgm:pt modelId="{FE712237-B8D7-2549-BFD9-54D3F830B2CD}">
      <dgm:prSet phldrT="[Text]"/>
      <dgm:spPr/>
      <dgm:t>
        <a:bodyPr/>
        <a:lstStyle/>
        <a:p>
          <a:r>
            <a:rPr lang="en-US" dirty="0" smtClean="0"/>
            <a:t>investors get enamored by a new paradigm</a:t>
          </a:r>
          <a:endParaRPr lang="en-US" dirty="0"/>
        </a:p>
      </dgm:t>
    </dgm:pt>
    <dgm:pt modelId="{254A6CBD-385D-E945-B650-BD026C85E444}" type="parTrans" cxnId="{FE5AE7ED-5CDD-A547-AEAD-B4947D837E3F}">
      <dgm:prSet/>
      <dgm:spPr/>
      <dgm:t>
        <a:bodyPr/>
        <a:lstStyle/>
        <a:p>
          <a:endParaRPr lang="en-US"/>
        </a:p>
      </dgm:t>
    </dgm:pt>
    <dgm:pt modelId="{224D0E72-D148-EB44-AE80-7401EFB68447}" type="sibTrans" cxnId="{FE5AE7ED-5CDD-A547-AEAD-B4947D837E3F}">
      <dgm:prSet/>
      <dgm:spPr/>
      <dgm:t>
        <a:bodyPr/>
        <a:lstStyle/>
        <a:p>
          <a:endParaRPr lang="en-US"/>
        </a:p>
      </dgm:t>
    </dgm:pt>
    <dgm:pt modelId="{97EBE088-E338-5246-A3A7-077DAF520EEC}">
      <dgm:prSet phldrT="[Text]"/>
      <dgm:spPr/>
      <dgm:t>
        <a:bodyPr/>
        <a:lstStyle/>
        <a:p>
          <a:r>
            <a:rPr lang="en-US" dirty="0" smtClean="0"/>
            <a:t>Boom</a:t>
          </a:r>
          <a:endParaRPr lang="en-US" dirty="0"/>
        </a:p>
      </dgm:t>
    </dgm:pt>
    <dgm:pt modelId="{4B81F660-7690-7643-9176-EFDB5887EB05}" type="parTrans" cxnId="{D96B7090-2DD8-304C-9637-4D7EA78B8E56}">
      <dgm:prSet/>
      <dgm:spPr/>
      <dgm:t>
        <a:bodyPr/>
        <a:lstStyle/>
        <a:p>
          <a:endParaRPr lang="en-US"/>
        </a:p>
      </dgm:t>
    </dgm:pt>
    <dgm:pt modelId="{7C71C348-BC80-5047-BB4E-A64FD866E5AB}" type="sibTrans" cxnId="{D96B7090-2DD8-304C-9637-4D7EA78B8E56}">
      <dgm:prSet/>
      <dgm:spPr/>
      <dgm:t>
        <a:bodyPr/>
        <a:lstStyle/>
        <a:p>
          <a:endParaRPr lang="en-US"/>
        </a:p>
      </dgm:t>
    </dgm:pt>
    <dgm:pt modelId="{ADE796B0-62CF-2D4C-876F-92E82D77B01A}">
      <dgm:prSet phldrT="[Text]"/>
      <dgm:spPr/>
      <dgm:t>
        <a:bodyPr/>
        <a:lstStyle/>
        <a:p>
          <a:r>
            <a:rPr lang="en-US" dirty="0" smtClean="0"/>
            <a:t>Prices rise slowly at first, but then gain momentum as more and more participants enter the market</a:t>
          </a:r>
          <a:endParaRPr lang="en-US" dirty="0"/>
        </a:p>
      </dgm:t>
    </dgm:pt>
    <dgm:pt modelId="{3D77EFC4-0D99-9446-A2A6-F8E67C55A74F}" type="parTrans" cxnId="{16F4CEBD-A068-4C43-A4F1-8491124C0C47}">
      <dgm:prSet/>
      <dgm:spPr/>
      <dgm:t>
        <a:bodyPr/>
        <a:lstStyle/>
        <a:p>
          <a:endParaRPr lang="en-US"/>
        </a:p>
      </dgm:t>
    </dgm:pt>
    <dgm:pt modelId="{ABB71A8F-0719-9548-A8CA-FF00BEA4F7C6}" type="sibTrans" cxnId="{16F4CEBD-A068-4C43-A4F1-8491124C0C47}">
      <dgm:prSet/>
      <dgm:spPr/>
      <dgm:t>
        <a:bodyPr/>
        <a:lstStyle/>
        <a:p>
          <a:endParaRPr lang="en-US"/>
        </a:p>
      </dgm:t>
    </dgm:pt>
    <dgm:pt modelId="{8EAB0430-A0A5-5942-BE49-9FF187AE23CC}">
      <dgm:prSet phldrT="[Text]"/>
      <dgm:spPr/>
      <dgm:t>
        <a:bodyPr/>
        <a:lstStyle/>
        <a:p>
          <a:r>
            <a:rPr lang="en-US" dirty="0" smtClean="0"/>
            <a:t>Euphoria</a:t>
          </a:r>
          <a:endParaRPr lang="en-US" dirty="0"/>
        </a:p>
      </dgm:t>
    </dgm:pt>
    <dgm:pt modelId="{A6BF5A13-7380-6649-B453-40A2C87D2B0A}" type="parTrans" cxnId="{C934C74C-7E1C-5E49-A5CD-3D5EC4C5C4C6}">
      <dgm:prSet/>
      <dgm:spPr/>
      <dgm:t>
        <a:bodyPr/>
        <a:lstStyle/>
        <a:p>
          <a:endParaRPr lang="en-US"/>
        </a:p>
      </dgm:t>
    </dgm:pt>
    <dgm:pt modelId="{2E41B425-FDD0-F648-A75A-83EF8573794E}" type="sibTrans" cxnId="{C934C74C-7E1C-5E49-A5CD-3D5EC4C5C4C6}">
      <dgm:prSet/>
      <dgm:spPr/>
      <dgm:t>
        <a:bodyPr/>
        <a:lstStyle/>
        <a:p>
          <a:endParaRPr lang="en-US"/>
        </a:p>
      </dgm:t>
    </dgm:pt>
    <dgm:pt modelId="{1A605586-6107-7744-BC3A-09B40C3C623D}">
      <dgm:prSet phldrT="[Text]"/>
      <dgm:spPr/>
      <dgm:t>
        <a:bodyPr/>
        <a:lstStyle/>
        <a:p>
          <a:r>
            <a:rPr lang="en-US" dirty="0" smtClean="0"/>
            <a:t>caution is thrown to the wind, as asset prices skyrocket. Valuations reach extreme levels during this phase.</a:t>
          </a:r>
          <a:endParaRPr lang="en-US" dirty="0"/>
        </a:p>
      </dgm:t>
    </dgm:pt>
    <dgm:pt modelId="{9A7903E0-FEB5-E24A-BE67-E8FC170C330C}" type="parTrans" cxnId="{23A18DD6-7882-6240-BF9C-C43D755B7DC5}">
      <dgm:prSet/>
      <dgm:spPr/>
      <dgm:t>
        <a:bodyPr/>
        <a:lstStyle/>
        <a:p>
          <a:endParaRPr lang="en-US"/>
        </a:p>
      </dgm:t>
    </dgm:pt>
    <dgm:pt modelId="{8BB0EA1C-B8C5-504B-A3F8-27305F276A49}" type="sibTrans" cxnId="{23A18DD6-7882-6240-BF9C-C43D755B7DC5}">
      <dgm:prSet/>
      <dgm:spPr/>
      <dgm:t>
        <a:bodyPr/>
        <a:lstStyle/>
        <a:p>
          <a:endParaRPr lang="en-US"/>
        </a:p>
      </dgm:t>
    </dgm:pt>
    <dgm:pt modelId="{641D5D50-5887-C04D-877B-628DAF79DA72}">
      <dgm:prSet phldrT="[Text]"/>
      <dgm:spPr/>
      <dgm:t>
        <a:bodyPr/>
        <a:lstStyle/>
        <a:p>
          <a:r>
            <a:rPr lang="en-US" dirty="0" smtClean="0"/>
            <a:t>Profit Taking</a:t>
          </a:r>
          <a:endParaRPr lang="en-US" dirty="0"/>
        </a:p>
      </dgm:t>
    </dgm:pt>
    <dgm:pt modelId="{DF245F91-A553-E641-9C1E-774539326846}" type="parTrans" cxnId="{99516AE1-E676-3744-91FE-B323A2480690}">
      <dgm:prSet/>
      <dgm:spPr/>
      <dgm:t>
        <a:bodyPr/>
        <a:lstStyle/>
        <a:p>
          <a:endParaRPr lang="en-US"/>
        </a:p>
      </dgm:t>
    </dgm:pt>
    <dgm:pt modelId="{61746205-D524-4146-B623-A2A43E818112}" type="sibTrans" cxnId="{99516AE1-E676-3744-91FE-B323A2480690}">
      <dgm:prSet/>
      <dgm:spPr/>
      <dgm:t>
        <a:bodyPr/>
        <a:lstStyle/>
        <a:p>
          <a:endParaRPr lang="en-US"/>
        </a:p>
      </dgm:t>
    </dgm:pt>
    <dgm:pt modelId="{8CE7A208-7F1B-6242-81AC-582B3DF266D1}">
      <dgm:prSet phldrT="[Text]"/>
      <dgm:spPr/>
      <dgm:t>
        <a:bodyPr/>
        <a:lstStyle/>
        <a:p>
          <a:r>
            <a:rPr lang="en-US" dirty="0" smtClean="0"/>
            <a:t>the smart money–heeding the warning signs–is generally selling out positions and taking profits. </a:t>
          </a:r>
          <a:endParaRPr lang="en-US" dirty="0"/>
        </a:p>
      </dgm:t>
    </dgm:pt>
    <dgm:pt modelId="{E315C0A5-D759-4D42-9BEE-F6F3D2810A16}" type="parTrans" cxnId="{12F58B60-F236-C541-AF3A-0E5FB4448346}">
      <dgm:prSet/>
      <dgm:spPr/>
      <dgm:t>
        <a:bodyPr/>
        <a:lstStyle/>
        <a:p>
          <a:endParaRPr lang="en-US"/>
        </a:p>
      </dgm:t>
    </dgm:pt>
    <dgm:pt modelId="{005D04A7-5365-5349-A2C7-F6795454B658}" type="sibTrans" cxnId="{12F58B60-F236-C541-AF3A-0E5FB4448346}">
      <dgm:prSet/>
      <dgm:spPr/>
      <dgm:t>
        <a:bodyPr/>
        <a:lstStyle/>
        <a:p>
          <a:endParaRPr lang="en-US"/>
        </a:p>
      </dgm:t>
    </dgm:pt>
    <dgm:pt modelId="{6516C9EC-1A61-7747-B693-9EE6F4D4784A}">
      <dgm:prSet phldrT="[Text]"/>
      <dgm:spPr/>
      <dgm:t>
        <a:bodyPr/>
        <a:lstStyle/>
        <a:p>
          <a:r>
            <a:rPr lang="en-US" dirty="0" smtClean="0"/>
            <a:t>Panic</a:t>
          </a:r>
          <a:endParaRPr lang="en-US" dirty="0"/>
        </a:p>
      </dgm:t>
    </dgm:pt>
    <dgm:pt modelId="{4C30C1B3-3E39-FD49-A633-39310C2F0E79}" type="parTrans" cxnId="{E4DF89EF-D872-0641-8356-C12C76DD1A8F}">
      <dgm:prSet/>
      <dgm:spPr/>
      <dgm:t>
        <a:bodyPr/>
        <a:lstStyle/>
        <a:p>
          <a:endParaRPr lang="en-US"/>
        </a:p>
      </dgm:t>
    </dgm:pt>
    <dgm:pt modelId="{1A148DCC-3CE8-1D41-AF02-BCF857A3B27F}" type="sibTrans" cxnId="{E4DF89EF-D872-0641-8356-C12C76DD1A8F}">
      <dgm:prSet/>
      <dgm:spPr/>
      <dgm:t>
        <a:bodyPr/>
        <a:lstStyle/>
        <a:p>
          <a:endParaRPr lang="en-US"/>
        </a:p>
      </dgm:t>
    </dgm:pt>
    <dgm:pt modelId="{E0E80E28-73A2-B944-ABD7-FE7D8776AD0D}">
      <dgm:prSet phldrT="[Text]"/>
      <dgm:spPr/>
      <dgm:t>
        <a:bodyPr/>
        <a:lstStyle/>
        <a:p>
          <a:r>
            <a:rPr lang="en-US" dirty="0" smtClean="0"/>
            <a:t>asset prices reverse course and descend as rapidly as they had ascended. Investors and speculators now want to liquidate at any price</a:t>
          </a:r>
          <a:endParaRPr lang="en-US" dirty="0"/>
        </a:p>
      </dgm:t>
    </dgm:pt>
    <dgm:pt modelId="{FB863242-55CB-5340-8471-B34B62CE12EB}" type="parTrans" cxnId="{A0F65F42-E53D-0842-A5C9-34BDD2EB1D7B}">
      <dgm:prSet/>
      <dgm:spPr/>
      <dgm:t>
        <a:bodyPr/>
        <a:lstStyle/>
        <a:p>
          <a:endParaRPr lang="en-US"/>
        </a:p>
      </dgm:t>
    </dgm:pt>
    <dgm:pt modelId="{AE061512-ED48-A04C-821B-A54F5BBD2722}" type="sibTrans" cxnId="{A0F65F42-E53D-0842-A5C9-34BDD2EB1D7B}">
      <dgm:prSet/>
      <dgm:spPr/>
      <dgm:t>
        <a:bodyPr/>
        <a:lstStyle/>
        <a:p>
          <a:endParaRPr lang="en-US"/>
        </a:p>
      </dgm:t>
    </dgm:pt>
    <dgm:pt modelId="{EB649E79-1AB3-C346-857D-475B571EFFE7}" type="pres">
      <dgm:prSet presAssocID="{4F5AE35E-3FDB-2F4B-B55A-3A75176F0B22}" presName="Name0" presStyleCnt="0">
        <dgm:presLayoutVars>
          <dgm:dir/>
          <dgm:animLvl val="lvl"/>
          <dgm:resizeHandles val="exact"/>
        </dgm:presLayoutVars>
      </dgm:prSet>
      <dgm:spPr/>
    </dgm:pt>
    <dgm:pt modelId="{89CD40E4-108C-6F45-8B8D-5D63F1F299EE}" type="pres">
      <dgm:prSet presAssocID="{6516C9EC-1A61-7747-B693-9EE6F4D4784A}" presName="boxAndChildren" presStyleCnt="0"/>
      <dgm:spPr/>
    </dgm:pt>
    <dgm:pt modelId="{EEAE95DE-F240-E844-8207-3F5FB632CB24}" type="pres">
      <dgm:prSet presAssocID="{6516C9EC-1A61-7747-B693-9EE6F4D4784A}" presName="parentTextBox" presStyleLbl="node1" presStyleIdx="0" presStyleCnt="5"/>
      <dgm:spPr/>
    </dgm:pt>
    <dgm:pt modelId="{DB7904AB-48A0-A942-A3FA-9B8FB6B05360}" type="pres">
      <dgm:prSet presAssocID="{6516C9EC-1A61-7747-B693-9EE6F4D4784A}" presName="entireBox" presStyleLbl="node1" presStyleIdx="0" presStyleCnt="5"/>
      <dgm:spPr/>
    </dgm:pt>
    <dgm:pt modelId="{97180ABB-EE56-9C47-8312-65A9FA8F9148}" type="pres">
      <dgm:prSet presAssocID="{6516C9EC-1A61-7747-B693-9EE6F4D4784A}" presName="descendantBox" presStyleCnt="0"/>
      <dgm:spPr/>
    </dgm:pt>
    <dgm:pt modelId="{A1D89F36-8C38-0D47-89DE-81C6237B3B0D}" type="pres">
      <dgm:prSet presAssocID="{E0E80E28-73A2-B944-ABD7-FE7D8776AD0D}" presName="childTextBox" presStyleLbl="fgAccFollowNode1" presStyleIdx="0" presStyleCnt="5">
        <dgm:presLayoutVars>
          <dgm:bulletEnabled val="1"/>
        </dgm:presLayoutVars>
      </dgm:prSet>
      <dgm:spPr/>
      <dgm:t>
        <a:bodyPr/>
        <a:lstStyle/>
        <a:p>
          <a:endParaRPr lang="en-US"/>
        </a:p>
      </dgm:t>
    </dgm:pt>
    <dgm:pt modelId="{E0EF3350-68F2-F843-B75D-55FAE71F4731}" type="pres">
      <dgm:prSet presAssocID="{61746205-D524-4146-B623-A2A43E818112}" presName="sp" presStyleCnt="0"/>
      <dgm:spPr/>
    </dgm:pt>
    <dgm:pt modelId="{0A5A2735-039C-5241-9D28-2B90899098DF}" type="pres">
      <dgm:prSet presAssocID="{641D5D50-5887-C04D-877B-628DAF79DA72}" presName="arrowAndChildren" presStyleCnt="0"/>
      <dgm:spPr/>
    </dgm:pt>
    <dgm:pt modelId="{A2424751-B56B-274E-A22B-972FC4EFFA53}" type="pres">
      <dgm:prSet presAssocID="{641D5D50-5887-C04D-877B-628DAF79DA72}" presName="parentTextArrow" presStyleLbl="node1" presStyleIdx="0" presStyleCnt="5"/>
      <dgm:spPr/>
    </dgm:pt>
    <dgm:pt modelId="{5491E8A5-8D61-434E-9F39-C9E42B0481C6}" type="pres">
      <dgm:prSet presAssocID="{641D5D50-5887-C04D-877B-628DAF79DA72}" presName="arrow" presStyleLbl="node1" presStyleIdx="1" presStyleCnt="5"/>
      <dgm:spPr/>
    </dgm:pt>
    <dgm:pt modelId="{96978E91-8050-A241-8F7E-EC88ECF8C81F}" type="pres">
      <dgm:prSet presAssocID="{641D5D50-5887-C04D-877B-628DAF79DA72}" presName="descendantArrow" presStyleCnt="0"/>
      <dgm:spPr/>
    </dgm:pt>
    <dgm:pt modelId="{A5415402-F3B7-1444-B265-0D973FA7B841}" type="pres">
      <dgm:prSet presAssocID="{8CE7A208-7F1B-6242-81AC-582B3DF266D1}" presName="childTextArrow" presStyleLbl="fgAccFollowNode1" presStyleIdx="1" presStyleCnt="5">
        <dgm:presLayoutVars>
          <dgm:bulletEnabled val="1"/>
        </dgm:presLayoutVars>
      </dgm:prSet>
      <dgm:spPr/>
    </dgm:pt>
    <dgm:pt modelId="{5AF31AA8-B07F-9549-AE27-76DF893F29FC}" type="pres">
      <dgm:prSet presAssocID="{2E41B425-FDD0-F648-A75A-83EF8573794E}" presName="sp" presStyleCnt="0"/>
      <dgm:spPr/>
    </dgm:pt>
    <dgm:pt modelId="{B7D09DA4-4B06-2B45-B88D-5E586C74CEB3}" type="pres">
      <dgm:prSet presAssocID="{8EAB0430-A0A5-5942-BE49-9FF187AE23CC}" presName="arrowAndChildren" presStyleCnt="0"/>
      <dgm:spPr/>
    </dgm:pt>
    <dgm:pt modelId="{A3F4FE41-7D3F-314D-98E4-C6E3A1493AAE}" type="pres">
      <dgm:prSet presAssocID="{8EAB0430-A0A5-5942-BE49-9FF187AE23CC}" presName="parentTextArrow" presStyleLbl="node1" presStyleIdx="1" presStyleCnt="5"/>
      <dgm:spPr/>
    </dgm:pt>
    <dgm:pt modelId="{EF077265-A3E3-6748-8E18-E1AAF7B83567}" type="pres">
      <dgm:prSet presAssocID="{8EAB0430-A0A5-5942-BE49-9FF187AE23CC}" presName="arrow" presStyleLbl="node1" presStyleIdx="2" presStyleCnt="5"/>
      <dgm:spPr/>
    </dgm:pt>
    <dgm:pt modelId="{1F86E717-C85B-764F-8417-022F4CC318B4}" type="pres">
      <dgm:prSet presAssocID="{8EAB0430-A0A5-5942-BE49-9FF187AE23CC}" presName="descendantArrow" presStyleCnt="0"/>
      <dgm:spPr/>
    </dgm:pt>
    <dgm:pt modelId="{012265D3-A908-404C-933B-7A4C8C5E4737}" type="pres">
      <dgm:prSet presAssocID="{1A605586-6107-7744-BC3A-09B40C3C623D}" presName="childTextArrow" presStyleLbl="fgAccFollowNode1" presStyleIdx="2" presStyleCnt="5">
        <dgm:presLayoutVars>
          <dgm:bulletEnabled val="1"/>
        </dgm:presLayoutVars>
      </dgm:prSet>
      <dgm:spPr/>
    </dgm:pt>
    <dgm:pt modelId="{8F6CBB17-3B13-964F-824B-23F8DF2A6D7E}" type="pres">
      <dgm:prSet presAssocID="{7C71C348-BC80-5047-BB4E-A64FD866E5AB}" presName="sp" presStyleCnt="0"/>
      <dgm:spPr/>
    </dgm:pt>
    <dgm:pt modelId="{359476EF-A074-BA4E-9A44-72A8BD45EB13}" type="pres">
      <dgm:prSet presAssocID="{97EBE088-E338-5246-A3A7-077DAF520EEC}" presName="arrowAndChildren" presStyleCnt="0"/>
      <dgm:spPr/>
    </dgm:pt>
    <dgm:pt modelId="{C24FFEED-32CE-F048-947D-D858A8C4D7E8}" type="pres">
      <dgm:prSet presAssocID="{97EBE088-E338-5246-A3A7-077DAF520EEC}" presName="parentTextArrow" presStyleLbl="node1" presStyleIdx="2" presStyleCnt="5"/>
      <dgm:spPr/>
    </dgm:pt>
    <dgm:pt modelId="{720DC5DF-8298-0B4B-A572-E0BF8A23F444}" type="pres">
      <dgm:prSet presAssocID="{97EBE088-E338-5246-A3A7-077DAF520EEC}" presName="arrow" presStyleLbl="node1" presStyleIdx="3" presStyleCnt="5"/>
      <dgm:spPr/>
    </dgm:pt>
    <dgm:pt modelId="{5DD77EEA-3AD4-2240-9BB2-DDC185485776}" type="pres">
      <dgm:prSet presAssocID="{97EBE088-E338-5246-A3A7-077DAF520EEC}" presName="descendantArrow" presStyleCnt="0"/>
      <dgm:spPr/>
    </dgm:pt>
    <dgm:pt modelId="{3B637331-202A-A041-80F7-00C19F9D2660}" type="pres">
      <dgm:prSet presAssocID="{ADE796B0-62CF-2D4C-876F-92E82D77B01A}" presName="childTextArrow" presStyleLbl="fgAccFollowNode1" presStyleIdx="3" presStyleCnt="5">
        <dgm:presLayoutVars>
          <dgm:bulletEnabled val="1"/>
        </dgm:presLayoutVars>
      </dgm:prSet>
      <dgm:spPr/>
      <dgm:t>
        <a:bodyPr/>
        <a:lstStyle/>
        <a:p>
          <a:endParaRPr lang="en-US"/>
        </a:p>
      </dgm:t>
    </dgm:pt>
    <dgm:pt modelId="{AC1AE4CD-DB83-7543-8F8A-1F15B4CCBA82}" type="pres">
      <dgm:prSet presAssocID="{0D4CB8F9-441A-E54E-870E-8E9A347EB70C}" presName="sp" presStyleCnt="0"/>
      <dgm:spPr/>
    </dgm:pt>
    <dgm:pt modelId="{F74D2EEE-66A1-AC40-9D28-5B2C260D9551}" type="pres">
      <dgm:prSet presAssocID="{1CA7FC57-E50B-BE4A-9E4A-E02958AD2DED}" presName="arrowAndChildren" presStyleCnt="0"/>
      <dgm:spPr/>
    </dgm:pt>
    <dgm:pt modelId="{5F125F1D-DF75-A34F-B9C5-F146A0025BA4}" type="pres">
      <dgm:prSet presAssocID="{1CA7FC57-E50B-BE4A-9E4A-E02958AD2DED}" presName="parentTextArrow" presStyleLbl="node1" presStyleIdx="3" presStyleCnt="5"/>
      <dgm:spPr/>
      <dgm:t>
        <a:bodyPr/>
        <a:lstStyle/>
        <a:p>
          <a:endParaRPr lang="en-US"/>
        </a:p>
      </dgm:t>
    </dgm:pt>
    <dgm:pt modelId="{73186A71-17B6-EF40-8D6A-3B8B202EAE82}" type="pres">
      <dgm:prSet presAssocID="{1CA7FC57-E50B-BE4A-9E4A-E02958AD2DED}" presName="arrow" presStyleLbl="node1" presStyleIdx="4" presStyleCnt="5"/>
      <dgm:spPr/>
      <dgm:t>
        <a:bodyPr/>
        <a:lstStyle/>
        <a:p>
          <a:endParaRPr lang="en-US"/>
        </a:p>
      </dgm:t>
    </dgm:pt>
    <dgm:pt modelId="{C3C9D555-AE52-5843-A44E-17E1DF999256}" type="pres">
      <dgm:prSet presAssocID="{1CA7FC57-E50B-BE4A-9E4A-E02958AD2DED}" presName="descendantArrow" presStyleCnt="0"/>
      <dgm:spPr/>
    </dgm:pt>
    <dgm:pt modelId="{9DAE4C1B-A27F-A942-84BB-CBA5339A1D57}" type="pres">
      <dgm:prSet presAssocID="{FE712237-B8D7-2549-BFD9-54D3F830B2CD}" presName="childTextArrow" presStyleLbl="fgAccFollowNode1" presStyleIdx="4" presStyleCnt="5">
        <dgm:presLayoutVars>
          <dgm:bulletEnabled val="1"/>
        </dgm:presLayoutVars>
      </dgm:prSet>
      <dgm:spPr/>
      <dgm:t>
        <a:bodyPr/>
        <a:lstStyle/>
        <a:p>
          <a:endParaRPr lang="en-US"/>
        </a:p>
      </dgm:t>
    </dgm:pt>
  </dgm:ptLst>
  <dgm:cxnLst>
    <dgm:cxn modelId="{E4DF89EF-D872-0641-8356-C12C76DD1A8F}" srcId="{4F5AE35E-3FDB-2F4B-B55A-3A75176F0B22}" destId="{6516C9EC-1A61-7747-B693-9EE6F4D4784A}" srcOrd="4" destOrd="0" parTransId="{4C30C1B3-3E39-FD49-A633-39310C2F0E79}" sibTransId="{1A148DCC-3CE8-1D41-AF02-BCF857A3B27F}"/>
    <dgm:cxn modelId="{87BC1009-49CC-7344-BA72-B3C402DA6E60}" type="presOf" srcId="{E0E80E28-73A2-B944-ABD7-FE7D8776AD0D}" destId="{A1D89F36-8C38-0D47-89DE-81C6237B3B0D}" srcOrd="0" destOrd="0" presId="urn:microsoft.com/office/officeart/2005/8/layout/process4"/>
    <dgm:cxn modelId="{F6644A96-0791-B24A-81B3-A70D2E5A9089}" type="presOf" srcId="{97EBE088-E338-5246-A3A7-077DAF520EEC}" destId="{720DC5DF-8298-0B4B-A572-E0BF8A23F444}" srcOrd="1" destOrd="0" presId="urn:microsoft.com/office/officeart/2005/8/layout/process4"/>
    <dgm:cxn modelId="{2E5D5E32-E46D-5449-B0E1-0BD50227FCCF}" srcId="{4F5AE35E-3FDB-2F4B-B55A-3A75176F0B22}" destId="{1CA7FC57-E50B-BE4A-9E4A-E02958AD2DED}" srcOrd="0" destOrd="0" parTransId="{5BB5D3EF-F620-864F-9E11-B143AB315DE2}" sibTransId="{0D4CB8F9-441A-E54E-870E-8E9A347EB70C}"/>
    <dgm:cxn modelId="{5E377C90-B613-884E-99B4-A1056D9593A6}" type="presOf" srcId="{97EBE088-E338-5246-A3A7-077DAF520EEC}" destId="{C24FFEED-32CE-F048-947D-D858A8C4D7E8}" srcOrd="0" destOrd="0" presId="urn:microsoft.com/office/officeart/2005/8/layout/process4"/>
    <dgm:cxn modelId="{24FCE5F8-D852-4D49-B639-15723D05B247}" type="presOf" srcId="{6516C9EC-1A61-7747-B693-9EE6F4D4784A}" destId="{EEAE95DE-F240-E844-8207-3F5FB632CB24}" srcOrd="0" destOrd="0" presId="urn:microsoft.com/office/officeart/2005/8/layout/process4"/>
    <dgm:cxn modelId="{1A30E74C-90F4-B24B-8B61-4F9663F3AD4B}" type="presOf" srcId="{1CA7FC57-E50B-BE4A-9E4A-E02958AD2DED}" destId="{73186A71-17B6-EF40-8D6A-3B8B202EAE82}" srcOrd="1" destOrd="0" presId="urn:microsoft.com/office/officeart/2005/8/layout/process4"/>
    <dgm:cxn modelId="{69DE03AB-3490-B043-B3ED-E235E1925E82}" type="presOf" srcId="{6516C9EC-1A61-7747-B693-9EE6F4D4784A}" destId="{DB7904AB-48A0-A942-A3FA-9B8FB6B05360}" srcOrd="1" destOrd="0" presId="urn:microsoft.com/office/officeart/2005/8/layout/process4"/>
    <dgm:cxn modelId="{FA78991F-8FC7-204C-A9F9-60AAA5C4D2DB}" type="presOf" srcId="{8EAB0430-A0A5-5942-BE49-9FF187AE23CC}" destId="{EF077265-A3E3-6748-8E18-E1AAF7B83567}" srcOrd="1" destOrd="0" presId="urn:microsoft.com/office/officeart/2005/8/layout/process4"/>
    <dgm:cxn modelId="{0CA1AF82-4D67-B244-B96D-535879804D53}" type="presOf" srcId="{1A605586-6107-7744-BC3A-09B40C3C623D}" destId="{012265D3-A908-404C-933B-7A4C8C5E4737}" srcOrd="0" destOrd="0" presId="urn:microsoft.com/office/officeart/2005/8/layout/process4"/>
    <dgm:cxn modelId="{D6AE7DFD-82DC-AE4A-A5BE-5854F5A38006}" type="presOf" srcId="{641D5D50-5887-C04D-877B-628DAF79DA72}" destId="{5491E8A5-8D61-434E-9F39-C9E42B0481C6}" srcOrd="1" destOrd="0" presId="urn:microsoft.com/office/officeart/2005/8/layout/process4"/>
    <dgm:cxn modelId="{D91E4C88-5272-FA4E-84FB-509729E35183}" type="presOf" srcId="{4F5AE35E-3FDB-2F4B-B55A-3A75176F0B22}" destId="{EB649E79-1AB3-C346-857D-475B571EFFE7}" srcOrd="0" destOrd="0" presId="urn:microsoft.com/office/officeart/2005/8/layout/process4"/>
    <dgm:cxn modelId="{FE5AE7ED-5CDD-A547-AEAD-B4947D837E3F}" srcId="{1CA7FC57-E50B-BE4A-9E4A-E02958AD2DED}" destId="{FE712237-B8D7-2549-BFD9-54D3F830B2CD}" srcOrd="0" destOrd="0" parTransId="{254A6CBD-385D-E945-B650-BD026C85E444}" sibTransId="{224D0E72-D148-EB44-AE80-7401EFB68447}"/>
    <dgm:cxn modelId="{A0F65F42-E53D-0842-A5C9-34BDD2EB1D7B}" srcId="{6516C9EC-1A61-7747-B693-9EE6F4D4784A}" destId="{E0E80E28-73A2-B944-ABD7-FE7D8776AD0D}" srcOrd="0" destOrd="0" parTransId="{FB863242-55CB-5340-8471-B34B62CE12EB}" sibTransId="{AE061512-ED48-A04C-821B-A54F5BBD2722}"/>
    <dgm:cxn modelId="{765EE995-0002-5A45-AC6E-541DFE7F1C55}" type="presOf" srcId="{1CA7FC57-E50B-BE4A-9E4A-E02958AD2DED}" destId="{5F125F1D-DF75-A34F-B9C5-F146A0025BA4}" srcOrd="0" destOrd="0" presId="urn:microsoft.com/office/officeart/2005/8/layout/process4"/>
    <dgm:cxn modelId="{12F58B60-F236-C541-AF3A-0E5FB4448346}" srcId="{641D5D50-5887-C04D-877B-628DAF79DA72}" destId="{8CE7A208-7F1B-6242-81AC-582B3DF266D1}" srcOrd="0" destOrd="0" parTransId="{E315C0A5-D759-4D42-9BEE-F6F3D2810A16}" sibTransId="{005D04A7-5365-5349-A2C7-F6795454B658}"/>
    <dgm:cxn modelId="{B5CCB831-1809-BC44-A549-AC5F49864032}" type="presOf" srcId="{8EAB0430-A0A5-5942-BE49-9FF187AE23CC}" destId="{A3F4FE41-7D3F-314D-98E4-C6E3A1493AAE}" srcOrd="0" destOrd="0" presId="urn:microsoft.com/office/officeart/2005/8/layout/process4"/>
    <dgm:cxn modelId="{67FC3F78-2960-7345-B6A9-678F60CBD199}" type="presOf" srcId="{FE712237-B8D7-2549-BFD9-54D3F830B2CD}" destId="{9DAE4C1B-A27F-A942-84BB-CBA5339A1D57}" srcOrd="0" destOrd="0" presId="urn:microsoft.com/office/officeart/2005/8/layout/process4"/>
    <dgm:cxn modelId="{D96B7090-2DD8-304C-9637-4D7EA78B8E56}" srcId="{4F5AE35E-3FDB-2F4B-B55A-3A75176F0B22}" destId="{97EBE088-E338-5246-A3A7-077DAF520EEC}" srcOrd="1" destOrd="0" parTransId="{4B81F660-7690-7643-9176-EFDB5887EB05}" sibTransId="{7C71C348-BC80-5047-BB4E-A64FD866E5AB}"/>
    <dgm:cxn modelId="{16F4CEBD-A068-4C43-A4F1-8491124C0C47}" srcId="{97EBE088-E338-5246-A3A7-077DAF520EEC}" destId="{ADE796B0-62CF-2D4C-876F-92E82D77B01A}" srcOrd="0" destOrd="0" parTransId="{3D77EFC4-0D99-9446-A2A6-F8E67C55A74F}" sibTransId="{ABB71A8F-0719-9548-A8CA-FF00BEA4F7C6}"/>
    <dgm:cxn modelId="{99516AE1-E676-3744-91FE-B323A2480690}" srcId="{4F5AE35E-3FDB-2F4B-B55A-3A75176F0B22}" destId="{641D5D50-5887-C04D-877B-628DAF79DA72}" srcOrd="3" destOrd="0" parTransId="{DF245F91-A553-E641-9C1E-774539326846}" sibTransId="{61746205-D524-4146-B623-A2A43E818112}"/>
    <dgm:cxn modelId="{2F923C40-E848-9741-BA4B-E1F69862E3D3}" type="presOf" srcId="{ADE796B0-62CF-2D4C-876F-92E82D77B01A}" destId="{3B637331-202A-A041-80F7-00C19F9D2660}" srcOrd="0" destOrd="0" presId="urn:microsoft.com/office/officeart/2005/8/layout/process4"/>
    <dgm:cxn modelId="{23A18DD6-7882-6240-BF9C-C43D755B7DC5}" srcId="{8EAB0430-A0A5-5942-BE49-9FF187AE23CC}" destId="{1A605586-6107-7744-BC3A-09B40C3C623D}" srcOrd="0" destOrd="0" parTransId="{9A7903E0-FEB5-E24A-BE67-E8FC170C330C}" sibTransId="{8BB0EA1C-B8C5-504B-A3F8-27305F276A49}"/>
    <dgm:cxn modelId="{2642CE5F-02F7-274A-9C2F-0A49F4AE9F96}" type="presOf" srcId="{641D5D50-5887-C04D-877B-628DAF79DA72}" destId="{A2424751-B56B-274E-A22B-972FC4EFFA53}" srcOrd="0" destOrd="0" presId="urn:microsoft.com/office/officeart/2005/8/layout/process4"/>
    <dgm:cxn modelId="{ACEDE4A7-0CC7-3147-8B7C-1A15BFEB5FB7}" type="presOf" srcId="{8CE7A208-7F1B-6242-81AC-582B3DF266D1}" destId="{A5415402-F3B7-1444-B265-0D973FA7B841}" srcOrd="0" destOrd="0" presId="urn:microsoft.com/office/officeart/2005/8/layout/process4"/>
    <dgm:cxn modelId="{C934C74C-7E1C-5E49-A5CD-3D5EC4C5C4C6}" srcId="{4F5AE35E-3FDB-2F4B-B55A-3A75176F0B22}" destId="{8EAB0430-A0A5-5942-BE49-9FF187AE23CC}" srcOrd="2" destOrd="0" parTransId="{A6BF5A13-7380-6649-B453-40A2C87D2B0A}" sibTransId="{2E41B425-FDD0-F648-A75A-83EF8573794E}"/>
    <dgm:cxn modelId="{1D179161-8C02-E546-8144-FA86855A04D3}" type="presParOf" srcId="{EB649E79-1AB3-C346-857D-475B571EFFE7}" destId="{89CD40E4-108C-6F45-8B8D-5D63F1F299EE}" srcOrd="0" destOrd="0" presId="urn:microsoft.com/office/officeart/2005/8/layout/process4"/>
    <dgm:cxn modelId="{216DC33B-1411-6B49-AF7C-EBDEAD06D590}" type="presParOf" srcId="{89CD40E4-108C-6F45-8B8D-5D63F1F299EE}" destId="{EEAE95DE-F240-E844-8207-3F5FB632CB24}" srcOrd="0" destOrd="0" presId="urn:microsoft.com/office/officeart/2005/8/layout/process4"/>
    <dgm:cxn modelId="{AE1722CD-27D7-0940-9B77-86CE292FAE5A}" type="presParOf" srcId="{89CD40E4-108C-6F45-8B8D-5D63F1F299EE}" destId="{DB7904AB-48A0-A942-A3FA-9B8FB6B05360}" srcOrd="1" destOrd="0" presId="urn:microsoft.com/office/officeart/2005/8/layout/process4"/>
    <dgm:cxn modelId="{97E38A1D-5485-AC42-B9BC-FFA874C52DF3}" type="presParOf" srcId="{89CD40E4-108C-6F45-8B8D-5D63F1F299EE}" destId="{97180ABB-EE56-9C47-8312-65A9FA8F9148}" srcOrd="2" destOrd="0" presId="urn:microsoft.com/office/officeart/2005/8/layout/process4"/>
    <dgm:cxn modelId="{F84E15F3-818C-8C41-B702-9F25B8C3FCFD}" type="presParOf" srcId="{97180ABB-EE56-9C47-8312-65A9FA8F9148}" destId="{A1D89F36-8C38-0D47-89DE-81C6237B3B0D}" srcOrd="0" destOrd="0" presId="urn:microsoft.com/office/officeart/2005/8/layout/process4"/>
    <dgm:cxn modelId="{B06A7892-D4D1-404F-9718-2D19ECABC778}" type="presParOf" srcId="{EB649E79-1AB3-C346-857D-475B571EFFE7}" destId="{E0EF3350-68F2-F843-B75D-55FAE71F4731}" srcOrd="1" destOrd="0" presId="urn:microsoft.com/office/officeart/2005/8/layout/process4"/>
    <dgm:cxn modelId="{DE3448F2-849F-0249-AF8D-791EB7512E8D}" type="presParOf" srcId="{EB649E79-1AB3-C346-857D-475B571EFFE7}" destId="{0A5A2735-039C-5241-9D28-2B90899098DF}" srcOrd="2" destOrd="0" presId="urn:microsoft.com/office/officeart/2005/8/layout/process4"/>
    <dgm:cxn modelId="{D12B8B41-ACC7-A340-81A1-27D2DC67C415}" type="presParOf" srcId="{0A5A2735-039C-5241-9D28-2B90899098DF}" destId="{A2424751-B56B-274E-A22B-972FC4EFFA53}" srcOrd="0" destOrd="0" presId="urn:microsoft.com/office/officeart/2005/8/layout/process4"/>
    <dgm:cxn modelId="{FF8AB08A-D7D7-394E-98E7-5468C1758AF1}" type="presParOf" srcId="{0A5A2735-039C-5241-9D28-2B90899098DF}" destId="{5491E8A5-8D61-434E-9F39-C9E42B0481C6}" srcOrd="1" destOrd="0" presId="urn:microsoft.com/office/officeart/2005/8/layout/process4"/>
    <dgm:cxn modelId="{FF2F4A4D-73BE-A74D-BC78-5374CB539CF2}" type="presParOf" srcId="{0A5A2735-039C-5241-9D28-2B90899098DF}" destId="{96978E91-8050-A241-8F7E-EC88ECF8C81F}" srcOrd="2" destOrd="0" presId="urn:microsoft.com/office/officeart/2005/8/layout/process4"/>
    <dgm:cxn modelId="{C11F31A7-B98A-FB4D-8F9E-35932E5305B7}" type="presParOf" srcId="{96978E91-8050-A241-8F7E-EC88ECF8C81F}" destId="{A5415402-F3B7-1444-B265-0D973FA7B841}" srcOrd="0" destOrd="0" presId="urn:microsoft.com/office/officeart/2005/8/layout/process4"/>
    <dgm:cxn modelId="{1B6B82DD-F487-284F-B41B-38CCDC646609}" type="presParOf" srcId="{EB649E79-1AB3-C346-857D-475B571EFFE7}" destId="{5AF31AA8-B07F-9549-AE27-76DF893F29FC}" srcOrd="3" destOrd="0" presId="urn:microsoft.com/office/officeart/2005/8/layout/process4"/>
    <dgm:cxn modelId="{0B81149B-C8F7-4648-BABB-7CCD80806DDD}" type="presParOf" srcId="{EB649E79-1AB3-C346-857D-475B571EFFE7}" destId="{B7D09DA4-4B06-2B45-B88D-5E586C74CEB3}" srcOrd="4" destOrd="0" presId="urn:microsoft.com/office/officeart/2005/8/layout/process4"/>
    <dgm:cxn modelId="{4B3B9BDD-FCD4-D841-B986-3ABBDBD6C9F7}" type="presParOf" srcId="{B7D09DA4-4B06-2B45-B88D-5E586C74CEB3}" destId="{A3F4FE41-7D3F-314D-98E4-C6E3A1493AAE}" srcOrd="0" destOrd="0" presId="urn:microsoft.com/office/officeart/2005/8/layout/process4"/>
    <dgm:cxn modelId="{0CA3DEBC-216C-D54F-8686-9758B42D7B4A}" type="presParOf" srcId="{B7D09DA4-4B06-2B45-B88D-5E586C74CEB3}" destId="{EF077265-A3E3-6748-8E18-E1AAF7B83567}" srcOrd="1" destOrd="0" presId="urn:microsoft.com/office/officeart/2005/8/layout/process4"/>
    <dgm:cxn modelId="{762DD193-00CD-0345-A5B3-23356C23A665}" type="presParOf" srcId="{B7D09DA4-4B06-2B45-B88D-5E586C74CEB3}" destId="{1F86E717-C85B-764F-8417-022F4CC318B4}" srcOrd="2" destOrd="0" presId="urn:microsoft.com/office/officeart/2005/8/layout/process4"/>
    <dgm:cxn modelId="{277F823D-C64A-DF4C-AC43-BE45D4B5A7AA}" type="presParOf" srcId="{1F86E717-C85B-764F-8417-022F4CC318B4}" destId="{012265D3-A908-404C-933B-7A4C8C5E4737}" srcOrd="0" destOrd="0" presId="urn:microsoft.com/office/officeart/2005/8/layout/process4"/>
    <dgm:cxn modelId="{938F80A8-E421-224C-BB6D-98239C6D71A2}" type="presParOf" srcId="{EB649E79-1AB3-C346-857D-475B571EFFE7}" destId="{8F6CBB17-3B13-964F-824B-23F8DF2A6D7E}" srcOrd="5" destOrd="0" presId="urn:microsoft.com/office/officeart/2005/8/layout/process4"/>
    <dgm:cxn modelId="{8E833A6B-2C8C-0244-AE4F-A7A7C706D030}" type="presParOf" srcId="{EB649E79-1AB3-C346-857D-475B571EFFE7}" destId="{359476EF-A074-BA4E-9A44-72A8BD45EB13}" srcOrd="6" destOrd="0" presId="urn:microsoft.com/office/officeart/2005/8/layout/process4"/>
    <dgm:cxn modelId="{4705EE97-FD9D-AF45-9140-90549F246536}" type="presParOf" srcId="{359476EF-A074-BA4E-9A44-72A8BD45EB13}" destId="{C24FFEED-32CE-F048-947D-D858A8C4D7E8}" srcOrd="0" destOrd="0" presId="urn:microsoft.com/office/officeart/2005/8/layout/process4"/>
    <dgm:cxn modelId="{567AA4D2-ECEB-8442-80C5-913073EE87AB}" type="presParOf" srcId="{359476EF-A074-BA4E-9A44-72A8BD45EB13}" destId="{720DC5DF-8298-0B4B-A572-E0BF8A23F444}" srcOrd="1" destOrd="0" presId="urn:microsoft.com/office/officeart/2005/8/layout/process4"/>
    <dgm:cxn modelId="{8168A284-7E66-F54D-A71A-3501481C4CCD}" type="presParOf" srcId="{359476EF-A074-BA4E-9A44-72A8BD45EB13}" destId="{5DD77EEA-3AD4-2240-9BB2-DDC185485776}" srcOrd="2" destOrd="0" presId="urn:microsoft.com/office/officeart/2005/8/layout/process4"/>
    <dgm:cxn modelId="{B3C8942C-EDE3-B04F-B617-CF672781A606}" type="presParOf" srcId="{5DD77EEA-3AD4-2240-9BB2-DDC185485776}" destId="{3B637331-202A-A041-80F7-00C19F9D2660}" srcOrd="0" destOrd="0" presId="urn:microsoft.com/office/officeart/2005/8/layout/process4"/>
    <dgm:cxn modelId="{0732E7A1-0D10-D841-A4BB-F8E61F58ECCA}" type="presParOf" srcId="{EB649E79-1AB3-C346-857D-475B571EFFE7}" destId="{AC1AE4CD-DB83-7543-8F8A-1F15B4CCBA82}" srcOrd="7" destOrd="0" presId="urn:microsoft.com/office/officeart/2005/8/layout/process4"/>
    <dgm:cxn modelId="{C22D7B90-CC8C-D844-A1CE-FDE86C3A2758}" type="presParOf" srcId="{EB649E79-1AB3-C346-857D-475B571EFFE7}" destId="{F74D2EEE-66A1-AC40-9D28-5B2C260D9551}" srcOrd="8" destOrd="0" presId="urn:microsoft.com/office/officeart/2005/8/layout/process4"/>
    <dgm:cxn modelId="{95ED4251-4BC4-6B45-99C1-66087BC04A60}" type="presParOf" srcId="{F74D2EEE-66A1-AC40-9D28-5B2C260D9551}" destId="{5F125F1D-DF75-A34F-B9C5-F146A0025BA4}" srcOrd="0" destOrd="0" presId="urn:microsoft.com/office/officeart/2005/8/layout/process4"/>
    <dgm:cxn modelId="{422FC1B6-662B-0B47-B309-ABC59937F368}" type="presParOf" srcId="{F74D2EEE-66A1-AC40-9D28-5B2C260D9551}" destId="{73186A71-17B6-EF40-8D6A-3B8B202EAE82}" srcOrd="1" destOrd="0" presId="urn:microsoft.com/office/officeart/2005/8/layout/process4"/>
    <dgm:cxn modelId="{C4E185D4-179D-5547-9395-EBDBAE8E90D0}" type="presParOf" srcId="{F74D2EEE-66A1-AC40-9D28-5B2C260D9551}" destId="{C3C9D555-AE52-5843-A44E-17E1DF999256}" srcOrd="2" destOrd="0" presId="urn:microsoft.com/office/officeart/2005/8/layout/process4"/>
    <dgm:cxn modelId="{BA4DC4A6-2DCA-464C-9A78-0037937D0F61}" type="presParOf" srcId="{C3C9D555-AE52-5843-A44E-17E1DF999256}" destId="{9DAE4C1B-A27F-A942-84BB-CBA5339A1D5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904AB-48A0-A942-A3FA-9B8FB6B05360}">
      <dsp:nvSpPr>
        <dsp:cNvPr id="0" name=""/>
        <dsp:cNvSpPr/>
      </dsp:nvSpPr>
      <dsp:spPr>
        <a:xfrm>
          <a:off x="0" y="4043450"/>
          <a:ext cx="8339221" cy="66336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Panic</a:t>
          </a:r>
          <a:endParaRPr lang="en-US" sz="1200" kern="1200" dirty="0"/>
        </a:p>
      </dsp:txBody>
      <dsp:txXfrm>
        <a:off x="0" y="4043450"/>
        <a:ext cx="8339221" cy="358215"/>
      </dsp:txXfrm>
    </dsp:sp>
    <dsp:sp modelId="{A1D89F36-8C38-0D47-89DE-81C6237B3B0D}">
      <dsp:nvSpPr>
        <dsp:cNvPr id="0" name=""/>
        <dsp:cNvSpPr/>
      </dsp:nvSpPr>
      <dsp:spPr>
        <a:xfrm>
          <a:off x="0" y="4388398"/>
          <a:ext cx="8339221" cy="305146"/>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a:lnSpc>
              <a:spcPct val="90000"/>
            </a:lnSpc>
            <a:spcBef>
              <a:spcPct val="0"/>
            </a:spcBef>
            <a:spcAft>
              <a:spcPct val="35000"/>
            </a:spcAft>
          </a:pPr>
          <a:r>
            <a:rPr lang="en-US" sz="1000" kern="1200" dirty="0" smtClean="0"/>
            <a:t>asset prices reverse course and descend as rapidly as they had ascended. Investors and speculators now want to liquidate at any price</a:t>
          </a:r>
          <a:endParaRPr lang="en-US" sz="1000" kern="1200" dirty="0"/>
        </a:p>
      </dsp:txBody>
      <dsp:txXfrm>
        <a:off x="0" y="4388398"/>
        <a:ext cx="8339221" cy="305146"/>
      </dsp:txXfrm>
    </dsp:sp>
    <dsp:sp modelId="{5491E8A5-8D61-434E-9F39-C9E42B0481C6}">
      <dsp:nvSpPr>
        <dsp:cNvPr id="0" name=""/>
        <dsp:cNvSpPr/>
      </dsp:nvSpPr>
      <dsp:spPr>
        <a:xfrm rot="10800000">
          <a:off x="0" y="3033150"/>
          <a:ext cx="8339221" cy="1020250"/>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Profit Taking</a:t>
          </a:r>
          <a:endParaRPr lang="en-US" sz="1200" kern="1200" dirty="0"/>
        </a:p>
      </dsp:txBody>
      <dsp:txXfrm rot="-10800000">
        <a:off x="0" y="3033150"/>
        <a:ext cx="8339221" cy="358107"/>
      </dsp:txXfrm>
    </dsp:sp>
    <dsp:sp modelId="{A5415402-F3B7-1444-B265-0D973FA7B841}">
      <dsp:nvSpPr>
        <dsp:cNvPr id="0" name=""/>
        <dsp:cNvSpPr/>
      </dsp:nvSpPr>
      <dsp:spPr>
        <a:xfrm>
          <a:off x="0" y="3391258"/>
          <a:ext cx="8339221" cy="305054"/>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a:lnSpc>
              <a:spcPct val="90000"/>
            </a:lnSpc>
            <a:spcBef>
              <a:spcPct val="0"/>
            </a:spcBef>
            <a:spcAft>
              <a:spcPct val="35000"/>
            </a:spcAft>
          </a:pPr>
          <a:r>
            <a:rPr lang="en-US" sz="1000" kern="1200" dirty="0" smtClean="0"/>
            <a:t>the smart money–heeding the warning signs–is generally selling out positions and taking profits. </a:t>
          </a:r>
          <a:endParaRPr lang="en-US" sz="1000" kern="1200" dirty="0"/>
        </a:p>
      </dsp:txBody>
      <dsp:txXfrm>
        <a:off x="0" y="3391258"/>
        <a:ext cx="8339221" cy="305054"/>
      </dsp:txXfrm>
    </dsp:sp>
    <dsp:sp modelId="{EF077265-A3E3-6748-8E18-E1AAF7B83567}">
      <dsp:nvSpPr>
        <dsp:cNvPr id="0" name=""/>
        <dsp:cNvSpPr/>
      </dsp:nvSpPr>
      <dsp:spPr>
        <a:xfrm rot="10800000">
          <a:off x="0" y="2022850"/>
          <a:ext cx="8339221" cy="1020250"/>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Euphoria</a:t>
          </a:r>
          <a:endParaRPr lang="en-US" sz="1200" kern="1200" dirty="0"/>
        </a:p>
      </dsp:txBody>
      <dsp:txXfrm rot="-10800000">
        <a:off x="0" y="2022850"/>
        <a:ext cx="8339221" cy="358107"/>
      </dsp:txXfrm>
    </dsp:sp>
    <dsp:sp modelId="{012265D3-A908-404C-933B-7A4C8C5E4737}">
      <dsp:nvSpPr>
        <dsp:cNvPr id="0" name=""/>
        <dsp:cNvSpPr/>
      </dsp:nvSpPr>
      <dsp:spPr>
        <a:xfrm>
          <a:off x="0" y="2380958"/>
          <a:ext cx="8339221" cy="305054"/>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a:lnSpc>
              <a:spcPct val="90000"/>
            </a:lnSpc>
            <a:spcBef>
              <a:spcPct val="0"/>
            </a:spcBef>
            <a:spcAft>
              <a:spcPct val="35000"/>
            </a:spcAft>
          </a:pPr>
          <a:r>
            <a:rPr lang="en-US" sz="1000" kern="1200" dirty="0" smtClean="0"/>
            <a:t>caution is thrown to the wind, as asset prices skyrocket. Valuations reach extreme levels during this phase.</a:t>
          </a:r>
          <a:endParaRPr lang="en-US" sz="1000" kern="1200" dirty="0"/>
        </a:p>
      </dsp:txBody>
      <dsp:txXfrm>
        <a:off x="0" y="2380958"/>
        <a:ext cx="8339221" cy="305054"/>
      </dsp:txXfrm>
    </dsp:sp>
    <dsp:sp modelId="{720DC5DF-8298-0B4B-A572-E0BF8A23F444}">
      <dsp:nvSpPr>
        <dsp:cNvPr id="0" name=""/>
        <dsp:cNvSpPr/>
      </dsp:nvSpPr>
      <dsp:spPr>
        <a:xfrm rot="10800000">
          <a:off x="0" y="1012550"/>
          <a:ext cx="8339221" cy="1020250"/>
        </a:xfrm>
        <a:prstGeom prst="upArrowCallou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Boom</a:t>
          </a:r>
          <a:endParaRPr lang="en-US" sz="1200" kern="1200" dirty="0"/>
        </a:p>
      </dsp:txBody>
      <dsp:txXfrm rot="-10800000">
        <a:off x="0" y="1012550"/>
        <a:ext cx="8339221" cy="358107"/>
      </dsp:txXfrm>
    </dsp:sp>
    <dsp:sp modelId="{3B637331-202A-A041-80F7-00C19F9D2660}">
      <dsp:nvSpPr>
        <dsp:cNvPr id="0" name=""/>
        <dsp:cNvSpPr/>
      </dsp:nvSpPr>
      <dsp:spPr>
        <a:xfrm>
          <a:off x="0" y="1370658"/>
          <a:ext cx="8339221" cy="305054"/>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a:lnSpc>
              <a:spcPct val="90000"/>
            </a:lnSpc>
            <a:spcBef>
              <a:spcPct val="0"/>
            </a:spcBef>
            <a:spcAft>
              <a:spcPct val="35000"/>
            </a:spcAft>
          </a:pPr>
          <a:r>
            <a:rPr lang="en-US" sz="1000" kern="1200" dirty="0" smtClean="0"/>
            <a:t>Prices rise slowly at first, but then gain momentum as more and more participants enter the market</a:t>
          </a:r>
          <a:endParaRPr lang="en-US" sz="1000" kern="1200" dirty="0"/>
        </a:p>
      </dsp:txBody>
      <dsp:txXfrm>
        <a:off x="0" y="1370658"/>
        <a:ext cx="8339221" cy="305054"/>
      </dsp:txXfrm>
    </dsp:sp>
    <dsp:sp modelId="{73186A71-17B6-EF40-8D6A-3B8B202EAE82}">
      <dsp:nvSpPr>
        <dsp:cNvPr id="0" name=""/>
        <dsp:cNvSpPr/>
      </dsp:nvSpPr>
      <dsp:spPr>
        <a:xfrm rot="10800000">
          <a:off x="0" y="2251"/>
          <a:ext cx="8339221" cy="1020250"/>
        </a:xfrm>
        <a:prstGeom prst="upArrowCallou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Displacement</a:t>
          </a:r>
          <a:endParaRPr lang="en-US" sz="1200" kern="1200" dirty="0"/>
        </a:p>
      </dsp:txBody>
      <dsp:txXfrm rot="-10800000">
        <a:off x="0" y="2251"/>
        <a:ext cx="8339221" cy="358107"/>
      </dsp:txXfrm>
    </dsp:sp>
    <dsp:sp modelId="{9DAE4C1B-A27F-A942-84BB-CBA5339A1D57}">
      <dsp:nvSpPr>
        <dsp:cNvPr id="0" name=""/>
        <dsp:cNvSpPr/>
      </dsp:nvSpPr>
      <dsp:spPr>
        <a:xfrm>
          <a:off x="0" y="360358"/>
          <a:ext cx="8339221" cy="305054"/>
        </a:xfrm>
        <a:prstGeom prst="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a:lnSpc>
              <a:spcPct val="90000"/>
            </a:lnSpc>
            <a:spcBef>
              <a:spcPct val="0"/>
            </a:spcBef>
            <a:spcAft>
              <a:spcPct val="35000"/>
            </a:spcAft>
          </a:pPr>
          <a:r>
            <a:rPr lang="en-US" sz="1000" kern="1200" dirty="0" smtClean="0"/>
            <a:t>investors get enamored by a new paradigm</a:t>
          </a:r>
          <a:endParaRPr lang="en-US" sz="1000" kern="1200" dirty="0"/>
        </a:p>
      </dsp:txBody>
      <dsp:txXfrm>
        <a:off x="0" y="360358"/>
        <a:ext cx="8339221" cy="3050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3355"/>
            <a:ext cx="7772400" cy="1299543"/>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435509"/>
            <a:ext cx="6400800" cy="154934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83944E0D-1BBB-3740-93F4-11178E8D6F06}" type="datetimeFigureOut">
              <a:rPr lang="en-US" smtClean="0"/>
              <a:t>14/10/16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291618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83944E0D-1BBB-3740-93F4-11178E8D6F06}" type="datetimeFigureOut">
              <a:rPr lang="en-US" smtClean="0"/>
              <a:t>14/10/16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301352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42788"/>
            <a:ext cx="2057400" cy="5172911"/>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42788"/>
            <a:ext cx="6019800" cy="5172911"/>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83944E0D-1BBB-3740-93F4-11178E8D6F06}" type="datetimeFigureOut">
              <a:rPr lang="en-US" smtClean="0"/>
              <a:t>14/10/16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844542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83944E0D-1BBB-3740-93F4-11178E8D6F06}" type="datetimeFigureOut">
              <a:rPr lang="en-US" smtClean="0"/>
              <a:t>14/10/16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276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895823"/>
            <a:ext cx="7772400" cy="1204112"/>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569616"/>
            <a:ext cx="7772400" cy="132620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83944E0D-1BBB-3740-93F4-11178E8D6F06}" type="datetimeFigureOut">
              <a:rPr lang="en-US" smtClean="0"/>
              <a:t>14/10/16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71102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414622"/>
            <a:ext cx="4038600" cy="40010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414622"/>
            <a:ext cx="4038600" cy="40010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83944E0D-1BBB-3740-93F4-11178E8D6F06}" type="datetimeFigureOut">
              <a:rPr lang="en-US" smtClean="0"/>
              <a:t>14/10/16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147472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357083"/>
            <a:ext cx="4040188" cy="5655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1922650"/>
            <a:ext cx="4040188" cy="34930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6" y="1357083"/>
            <a:ext cx="4041775" cy="5655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6" y="1922650"/>
            <a:ext cx="4041775" cy="34930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83944E0D-1BBB-3740-93F4-11178E8D6F06}" type="datetimeFigureOut">
              <a:rPr lang="en-US" smtClean="0"/>
              <a:t>14/10/16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1946818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83944E0D-1BBB-3740-93F4-11178E8D6F06}" type="datetimeFigureOut">
              <a:rPr lang="en-US" smtClean="0"/>
              <a:t>14/10/16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280181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44E0D-1BBB-3740-93F4-11178E8D6F06}" type="datetimeFigureOut">
              <a:rPr lang="en-US" smtClean="0"/>
              <a:t>14/10/16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338518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41384"/>
            <a:ext cx="3008313" cy="1027285"/>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41384"/>
            <a:ext cx="5111750" cy="5174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1" y="1268669"/>
            <a:ext cx="3008313" cy="41470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83944E0D-1BBB-3740-93F4-11178E8D6F06}" type="datetimeFigureOut">
              <a:rPr lang="en-US" smtClean="0"/>
              <a:t>14/10/16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247137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43864"/>
            <a:ext cx="5486400" cy="501012"/>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541710"/>
            <a:ext cx="5486400" cy="363759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744876"/>
            <a:ext cx="5486400" cy="711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83944E0D-1BBB-3740-93F4-11178E8D6F06}" type="datetimeFigureOut">
              <a:rPr lang="en-US" smtClean="0"/>
              <a:t>14/10/16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11DF9-8D45-E945-841D-DC9C760AD2E3}" type="slidenum">
              <a:rPr lang="en-US" smtClean="0"/>
              <a:t>‹#›</a:t>
            </a:fld>
            <a:endParaRPr lang="en-US"/>
          </a:p>
        </p:txBody>
      </p:sp>
    </p:spTree>
    <p:extLst>
      <p:ext uri="{BB962C8B-B14F-4D97-AF65-F5344CB8AC3E}">
        <p14:creationId xmlns:p14="http://schemas.microsoft.com/office/powerpoint/2010/main" val="26577551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42788"/>
            <a:ext cx="8229600" cy="1010444"/>
          </a:xfrm>
          <a:prstGeom prst="rect">
            <a:avLst/>
          </a:prstGeom>
        </p:spPr>
        <p:txBody>
          <a:bodyPr vert="horz" lIns="91440" tIns="45720" rIns="91440" bIns="45720" rtlCol="0" anchor="ctr">
            <a:normAutofit/>
          </a:bodyPr>
          <a:lstStyle/>
          <a:p>
            <a:r>
              <a:rPr lang="x-none" dirty="0" smtClean="0"/>
              <a:t>Click to edit Master title style</a:t>
            </a:r>
            <a:endParaRPr lang="en-US" dirty="0"/>
          </a:p>
        </p:txBody>
      </p:sp>
      <p:sp>
        <p:nvSpPr>
          <p:cNvPr id="3" name="Text Placeholder 2"/>
          <p:cNvSpPr>
            <a:spLocks noGrp="1"/>
          </p:cNvSpPr>
          <p:nvPr>
            <p:ph type="body" idx="1"/>
          </p:nvPr>
        </p:nvSpPr>
        <p:spPr>
          <a:xfrm>
            <a:off x="457200" y="1414622"/>
            <a:ext cx="8229600" cy="4001077"/>
          </a:xfrm>
          <a:prstGeom prst="rect">
            <a:avLst/>
          </a:prstGeom>
        </p:spPr>
        <p:txBody>
          <a:bodyPr vert="horz" lIns="91440" tIns="45720" rIns="91440" bIns="45720" rtlCol="0">
            <a:normAutofit/>
          </a:bodyPr>
          <a:lstStyle/>
          <a:p>
            <a:pPr lvl="0"/>
            <a:r>
              <a:rPr lang="x-none" dirty="0" smtClean="0"/>
              <a:t>Click to edit Master text styles</a:t>
            </a:r>
          </a:p>
          <a:p>
            <a:pPr lvl="1"/>
            <a:r>
              <a:rPr lang="x-none" dirty="0" smtClean="0"/>
              <a:t>Second level</a:t>
            </a:r>
          </a:p>
          <a:p>
            <a:pPr lvl="2"/>
            <a:r>
              <a:rPr lang="x-none" dirty="0" smtClean="0"/>
              <a:t>Third level</a:t>
            </a:r>
          </a:p>
          <a:p>
            <a:pPr lvl="3"/>
            <a:r>
              <a:rPr lang="x-none" dirty="0" smtClean="0"/>
              <a:t>Fourth level</a:t>
            </a:r>
          </a:p>
          <a:p>
            <a:pPr lvl="4"/>
            <a:r>
              <a:rPr lang="x-none" dirty="0" smtClean="0"/>
              <a:t>Fifth level</a:t>
            </a:r>
            <a:endParaRPr lang="en-US" dirty="0"/>
          </a:p>
        </p:txBody>
      </p:sp>
      <p:sp>
        <p:nvSpPr>
          <p:cNvPr id="4" name="Date Placeholder 3"/>
          <p:cNvSpPr>
            <a:spLocks noGrp="1"/>
          </p:cNvSpPr>
          <p:nvPr>
            <p:ph type="dt" sz="half" idx="2"/>
          </p:nvPr>
        </p:nvSpPr>
        <p:spPr>
          <a:xfrm>
            <a:off x="457200" y="5619191"/>
            <a:ext cx="2133600" cy="322781"/>
          </a:xfrm>
          <a:prstGeom prst="rect">
            <a:avLst/>
          </a:prstGeom>
        </p:spPr>
        <p:txBody>
          <a:bodyPr vert="horz" lIns="91440" tIns="45720" rIns="91440" bIns="45720" rtlCol="0" anchor="ctr"/>
          <a:lstStyle>
            <a:lvl1pPr algn="l">
              <a:defRPr sz="1200">
                <a:solidFill>
                  <a:schemeClr val="tx1">
                    <a:tint val="75000"/>
                  </a:schemeClr>
                </a:solidFill>
              </a:defRPr>
            </a:lvl1pPr>
          </a:lstStyle>
          <a:p>
            <a:fld id="{83944E0D-1BBB-3740-93F4-11178E8D6F06}" type="datetimeFigureOut">
              <a:rPr lang="en-US" smtClean="0"/>
              <a:t>14/10/16</a:t>
            </a:fld>
            <a:endParaRPr lang="en-US"/>
          </a:p>
        </p:txBody>
      </p:sp>
      <p:sp>
        <p:nvSpPr>
          <p:cNvPr id="5" name="Footer Placeholder 4"/>
          <p:cNvSpPr>
            <a:spLocks noGrp="1"/>
          </p:cNvSpPr>
          <p:nvPr>
            <p:ph type="ftr" sz="quarter" idx="3"/>
          </p:nvPr>
        </p:nvSpPr>
        <p:spPr>
          <a:xfrm>
            <a:off x="3124200" y="5619191"/>
            <a:ext cx="2895600" cy="32278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619191"/>
            <a:ext cx="2133600" cy="322781"/>
          </a:xfrm>
          <a:prstGeom prst="rect">
            <a:avLst/>
          </a:prstGeom>
        </p:spPr>
        <p:txBody>
          <a:bodyPr vert="horz" lIns="91440" tIns="45720" rIns="91440" bIns="45720" rtlCol="0" anchor="ctr"/>
          <a:lstStyle>
            <a:lvl1pPr algn="r">
              <a:defRPr sz="1200">
                <a:solidFill>
                  <a:schemeClr val="tx1">
                    <a:tint val="75000"/>
                  </a:schemeClr>
                </a:solidFill>
              </a:defRPr>
            </a:lvl1pPr>
          </a:lstStyle>
          <a:p>
            <a:fld id="{98411DF9-8D45-E945-841D-DC9C760AD2E3}" type="slidenum">
              <a:rPr lang="en-US" smtClean="0"/>
              <a:t>‹#›</a:t>
            </a:fld>
            <a:endParaRPr lang="en-US"/>
          </a:p>
        </p:txBody>
      </p:sp>
    </p:spTree>
    <p:extLst>
      <p:ext uri="{BB962C8B-B14F-4D97-AF65-F5344CB8AC3E}">
        <p14:creationId xmlns:p14="http://schemas.microsoft.com/office/powerpoint/2010/main" val="2658035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85696" y="840603"/>
            <a:ext cx="6618720" cy="1299543"/>
          </a:xfrm>
        </p:spPr>
        <p:txBody>
          <a:bodyPr/>
          <a:lstStyle/>
          <a:p>
            <a:r>
              <a:rPr lang="en-US" dirty="0" smtClean="0"/>
              <a:t>Financial Bubble</a:t>
            </a:r>
            <a:endParaRPr lang="en-US" dirty="0"/>
          </a:p>
        </p:txBody>
      </p:sp>
      <p:sp>
        <p:nvSpPr>
          <p:cNvPr id="3" name="Subtitle 2"/>
          <p:cNvSpPr>
            <a:spLocks noGrp="1"/>
          </p:cNvSpPr>
          <p:nvPr>
            <p:ph type="subTitle" idx="1"/>
          </p:nvPr>
        </p:nvSpPr>
        <p:spPr>
          <a:xfrm>
            <a:off x="2735168" y="1912677"/>
            <a:ext cx="6400800" cy="1549347"/>
          </a:xfrm>
        </p:spPr>
        <p:txBody>
          <a:bodyPr>
            <a:normAutofit/>
          </a:bodyPr>
          <a:lstStyle/>
          <a:p>
            <a:r>
              <a:rPr lang="en-US" sz="1800" dirty="0" smtClean="0"/>
              <a:t>Jerry </a:t>
            </a:r>
            <a:r>
              <a:rPr lang="en-US" sz="1800" dirty="0" err="1" smtClean="0"/>
              <a:t>Odogwu</a:t>
            </a:r>
            <a:r>
              <a:rPr lang="en-US" sz="1800" dirty="0" smtClean="0"/>
              <a:t> 443748</a:t>
            </a:r>
            <a:endParaRPr lang="en-US" sz="1800" dirty="0"/>
          </a:p>
        </p:txBody>
      </p:sp>
      <p:pic>
        <p:nvPicPr>
          <p:cNvPr id="4" name="Picture 3" descr="schedu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11" y="1195894"/>
            <a:ext cx="4893507" cy="4893507"/>
          </a:xfrm>
          <a:prstGeom prst="rect">
            <a:avLst/>
          </a:prstGeom>
        </p:spPr>
      </p:pic>
    </p:spTree>
    <p:extLst>
      <p:ext uri="{BB962C8B-B14F-4D97-AF65-F5344CB8AC3E}">
        <p14:creationId xmlns:p14="http://schemas.microsoft.com/office/powerpoint/2010/main" val="282874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Protecting Our Investments</a:t>
            </a:r>
            <a:endParaRPr lang="en-US" sz="3600" dirty="0"/>
          </a:p>
        </p:txBody>
      </p:sp>
      <p:sp>
        <p:nvSpPr>
          <p:cNvPr id="3" name="Rectangle 2"/>
          <p:cNvSpPr/>
          <p:nvPr/>
        </p:nvSpPr>
        <p:spPr>
          <a:xfrm>
            <a:off x="457200" y="1346997"/>
            <a:ext cx="8045116" cy="2792560"/>
          </a:xfrm>
          <a:prstGeom prst="rect">
            <a:avLst/>
          </a:prstGeom>
        </p:spPr>
        <p:txBody>
          <a:bodyPr wrap="square">
            <a:spAutoFit/>
          </a:bodyPr>
          <a:lstStyle/>
          <a:p>
            <a:pPr marL="285750" lvl="0" indent="-285750">
              <a:lnSpc>
                <a:spcPct val="140000"/>
              </a:lnSpc>
              <a:buFont typeface="Arial"/>
              <a:buChar char="•"/>
            </a:pPr>
            <a:r>
              <a:rPr lang="en-US" sz="1400" dirty="0"/>
              <a:t>Diversification of investments</a:t>
            </a:r>
          </a:p>
          <a:p>
            <a:pPr marL="285750" lvl="0" indent="-285750">
              <a:lnSpc>
                <a:spcPct val="140000"/>
              </a:lnSpc>
              <a:buFont typeface="Arial"/>
              <a:buChar char="•"/>
            </a:pPr>
            <a:r>
              <a:rPr lang="en-US" sz="1400" dirty="0"/>
              <a:t>Avoiding “popular” investment opportunities</a:t>
            </a:r>
          </a:p>
          <a:p>
            <a:pPr marL="285750" lvl="0" indent="-285750">
              <a:lnSpc>
                <a:spcPct val="140000"/>
              </a:lnSpc>
              <a:buFont typeface="Arial"/>
              <a:buChar char="•"/>
            </a:pPr>
            <a:r>
              <a:rPr lang="en-US" sz="1400" dirty="0"/>
              <a:t>Gathering proper financial and managerial knowledge and information about companies before committing funds.</a:t>
            </a:r>
          </a:p>
          <a:p>
            <a:pPr marL="285750" lvl="0" indent="-285750">
              <a:lnSpc>
                <a:spcPct val="140000"/>
              </a:lnSpc>
              <a:buFont typeface="Arial"/>
              <a:buChar char="•"/>
            </a:pPr>
            <a:r>
              <a:rPr lang="en-US" sz="1400" dirty="0"/>
              <a:t>Seeking professional opinions that are backed up by data, research and experience.</a:t>
            </a:r>
          </a:p>
          <a:p>
            <a:pPr marL="285750" lvl="0" indent="-285750">
              <a:lnSpc>
                <a:spcPct val="140000"/>
              </a:lnSpc>
              <a:buFont typeface="Arial"/>
              <a:buChar char="•"/>
            </a:pPr>
            <a:r>
              <a:rPr lang="en-US" sz="1400" dirty="0"/>
              <a:t>Using standard stock valuation techniques to determine the real value of stocks</a:t>
            </a:r>
          </a:p>
          <a:p>
            <a:pPr marL="742950" lvl="1" indent="-285750">
              <a:lnSpc>
                <a:spcPct val="140000"/>
              </a:lnSpc>
              <a:buFont typeface="Arial"/>
              <a:buChar char="•"/>
            </a:pPr>
            <a:r>
              <a:rPr lang="en-US" sz="1400" dirty="0"/>
              <a:t>Fundamental Analysis (Price-Earning Method, Dividend Discount Model and Free Cash Flow model)</a:t>
            </a:r>
          </a:p>
          <a:p>
            <a:pPr marL="742950" lvl="1" indent="-285750">
              <a:lnSpc>
                <a:spcPct val="140000"/>
              </a:lnSpc>
              <a:buFont typeface="Arial"/>
              <a:buChar char="•"/>
            </a:pPr>
            <a:r>
              <a:rPr lang="en-US" sz="1400" dirty="0"/>
              <a:t>Technical </a:t>
            </a:r>
            <a:r>
              <a:rPr lang="en-US" sz="1400" dirty="0" smtClean="0"/>
              <a:t>Analysis. (</a:t>
            </a:r>
            <a:r>
              <a:rPr lang="en-US" sz="1400" dirty="0"/>
              <a:t>Madura J. 2009)</a:t>
            </a:r>
          </a:p>
        </p:txBody>
      </p:sp>
    </p:spTree>
    <p:extLst>
      <p:ext uri="{BB962C8B-B14F-4D97-AF65-F5344CB8AC3E}">
        <p14:creationId xmlns:p14="http://schemas.microsoft.com/office/powerpoint/2010/main" val="78520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5" name="Rectangle 4"/>
          <p:cNvSpPr/>
          <p:nvPr/>
        </p:nvSpPr>
        <p:spPr>
          <a:xfrm>
            <a:off x="310147" y="1583989"/>
            <a:ext cx="8229600" cy="2893100"/>
          </a:xfrm>
          <a:prstGeom prst="rect">
            <a:avLst/>
          </a:prstGeom>
        </p:spPr>
        <p:txBody>
          <a:bodyPr wrap="square">
            <a:spAutoFit/>
          </a:bodyPr>
          <a:lstStyle/>
          <a:p>
            <a:r>
              <a:rPr lang="en-US" sz="1400" dirty="0" err="1"/>
              <a:t>Investopedia</a:t>
            </a:r>
            <a:r>
              <a:rPr lang="en-US" sz="1400" dirty="0"/>
              <a:t>, S. (2010) </a:t>
            </a:r>
            <a:r>
              <a:rPr lang="en-US" sz="1400" i="1" dirty="0"/>
              <a:t>Five steps of A bubble</a:t>
            </a:r>
            <a:r>
              <a:rPr lang="en-US" sz="1400" dirty="0"/>
              <a:t>. Available at: http://</a:t>
            </a:r>
            <a:r>
              <a:rPr lang="en-US" sz="1400" dirty="0" err="1"/>
              <a:t>www.forbes.com</a:t>
            </a:r>
            <a:r>
              <a:rPr lang="en-US" sz="1400" dirty="0"/>
              <a:t>/2010/06/17/guide-financial-bubbles-personal-finance-</a:t>
            </a:r>
            <a:r>
              <a:rPr lang="en-US" sz="1400" dirty="0" err="1"/>
              <a:t>bubble.html</a:t>
            </a:r>
            <a:r>
              <a:rPr lang="en-US" sz="1400" dirty="0"/>
              <a:t> (Accessed: 13 October 2016).</a:t>
            </a:r>
          </a:p>
          <a:p>
            <a:r>
              <a:rPr lang="en-US" sz="1400" dirty="0"/>
              <a:t>Patton, M. (2015) </a:t>
            </a:r>
            <a:r>
              <a:rPr lang="en-US" sz="1400" i="1" dirty="0"/>
              <a:t>The coming financial bubble: Why it may be the worst of all - part I</a:t>
            </a:r>
            <a:r>
              <a:rPr lang="en-US" sz="1400" dirty="0"/>
              <a:t>. Available at: http://</a:t>
            </a:r>
            <a:r>
              <a:rPr lang="en-US" sz="1400" dirty="0" err="1"/>
              <a:t>www.forbes.com</a:t>
            </a:r>
            <a:r>
              <a:rPr lang="en-US" sz="1400" dirty="0"/>
              <a:t>/sites/</a:t>
            </a:r>
            <a:r>
              <a:rPr lang="en-US" sz="1400" dirty="0" err="1"/>
              <a:t>mikepatton</a:t>
            </a:r>
            <a:r>
              <a:rPr lang="en-US" sz="1400" dirty="0"/>
              <a:t>/2015/02/24/the-coming-financial-bubble-why-it-may-be-the-worst-of-all/#1edcf3775075 (Accessed: 13 October 2016).</a:t>
            </a:r>
          </a:p>
          <a:p>
            <a:r>
              <a:rPr lang="en-US" sz="1400" dirty="0" err="1"/>
              <a:t>Picardo</a:t>
            </a:r>
            <a:r>
              <a:rPr lang="en-US" sz="1400" dirty="0"/>
              <a:t>, E. (2015) ‘Five of the largest asset bubbles in history’, in Available at: http://</a:t>
            </a:r>
            <a:r>
              <a:rPr lang="en-US" sz="1400" dirty="0" err="1"/>
              <a:t>www.investopedia.com</a:t>
            </a:r>
            <a:r>
              <a:rPr lang="en-US" sz="1400" dirty="0"/>
              <a:t>/articles/personal-finance/062315/five-largest-asset-bubbles-</a:t>
            </a:r>
            <a:r>
              <a:rPr lang="en-US" sz="1400" dirty="0" err="1"/>
              <a:t>history.asp</a:t>
            </a:r>
            <a:r>
              <a:rPr lang="en-US" sz="1400" dirty="0"/>
              <a:t> (Accessed: 13 October 2016).</a:t>
            </a:r>
          </a:p>
          <a:p>
            <a:r>
              <a:rPr lang="en-US" sz="1400" dirty="0" err="1"/>
              <a:t>Weisenthal</a:t>
            </a:r>
            <a:r>
              <a:rPr lang="en-US" sz="1400" dirty="0"/>
              <a:t>, J. (2011) </a:t>
            </a:r>
            <a:r>
              <a:rPr lang="en-US" sz="1400" i="1" dirty="0"/>
              <a:t>The most amazing bubbles in human history</a:t>
            </a:r>
            <a:r>
              <a:rPr lang="en-US" sz="1400" dirty="0"/>
              <a:t>. Available at: http://</a:t>
            </a:r>
            <a:r>
              <a:rPr lang="en-US" sz="1400" dirty="0" err="1"/>
              <a:t>www.businessinsider.com</a:t>
            </a:r>
            <a:r>
              <a:rPr lang="en-US" sz="1400" dirty="0"/>
              <a:t>/the-biggest-bubbles-of-all-time-2010-5#the-dutch-tulip-bubble-1 (Accessed: 13 October 2016).</a:t>
            </a:r>
          </a:p>
          <a:p>
            <a:r>
              <a:rPr lang="en-US" sz="1400" dirty="0"/>
              <a:t>Madura, J. and Madura, P.J. (2009) </a:t>
            </a:r>
            <a:r>
              <a:rPr lang="en-US" sz="1400" i="1" dirty="0"/>
              <a:t>Financial markets and institutions (with stock </a:t>
            </a:r>
            <a:r>
              <a:rPr lang="en-US" sz="1400" i="1" dirty="0" err="1"/>
              <a:t>Trak</a:t>
            </a:r>
            <a:r>
              <a:rPr lang="en-US" sz="1400" i="1" dirty="0"/>
              <a:t> coupon)</a:t>
            </a:r>
            <a:r>
              <a:rPr lang="en-US" sz="1400" dirty="0"/>
              <a:t>. 9th </a:t>
            </a:r>
            <a:r>
              <a:rPr lang="en-US" sz="1400" dirty="0" err="1"/>
              <a:t>edn</a:t>
            </a:r>
            <a:r>
              <a:rPr lang="en-US" sz="1400" dirty="0"/>
              <a:t>. United States: South Western Educational Publishing</a:t>
            </a:r>
          </a:p>
        </p:txBody>
      </p:sp>
    </p:spTree>
    <p:extLst>
      <p:ext uri="{BB962C8B-B14F-4D97-AF65-F5344CB8AC3E}">
        <p14:creationId xmlns:p14="http://schemas.microsoft.com/office/powerpoint/2010/main" val="3746320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2294"/>
            <a:ext cx="8229600" cy="1010444"/>
          </a:xfrm>
        </p:spPr>
        <p:txBody>
          <a:bodyPr/>
          <a:lstStyle/>
          <a:p>
            <a:r>
              <a:rPr lang="en-US" dirty="0" smtClean="0"/>
              <a:t>Thank you</a:t>
            </a:r>
            <a:endParaRPr lang="en-US" dirty="0"/>
          </a:p>
        </p:txBody>
      </p:sp>
    </p:spTree>
    <p:extLst>
      <p:ext uri="{BB962C8B-B14F-4D97-AF65-F5344CB8AC3E}">
        <p14:creationId xmlns:p14="http://schemas.microsoft.com/office/powerpoint/2010/main" val="353679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Definition</a:t>
            </a:r>
            <a:endParaRPr lang="en-US" sz="3600" dirty="0"/>
          </a:p>
        </p:txBody>
      </p:sp>
      <p:sp>
        <p:nvSpPr>
          <p:cNvPr id="4" name="TextBox 3"/>
          <p:cNvSpPr txBox="1"/>
          <p:nvPr/>
        </p:nvSpPr>
        <p:spPr>
          <a:xfrm>
            <a:off x="206645" y="1372094"/>
            <a:ext cx="5773611" cy="1815882"/>
          </a:xfrm>
          <a:prstGeom prst="rect">
            <a:avLst/>
          </a:prstGeom>
          <a:noFill/>
        </p:spPr>
        <p:txBody>
          <a:bodyPr wrap="square" rtlCol="0">
            <a:spAutoFit/>
          </a:bodyPr>
          <a:lstStyle/>
          <a:p>
            <a:r>
              <a:rPr lang="en-US" sz="1400" dirty="0" smtClean="0"/>
              <a:t>The term “bubble,” in the financial context, generally refers to a situation where the price for an asset exceeds its fundamental value by a large margin. </a:t>
            </a:r>
          </a:p>
          <a:p>
            <a:endParaRPr lang="en-US" sz="1400" dirty="0"/>
          </a:p>
          <a:p>
            <a:r>
              <a:rPr lang="en-US" sz="1400" dirty="0" smtClean="0"/>
              <a:t>During a bubble, prices for a financial asset or asset class are highly inflated, bearing little relation to the intrinsic value of the asset. (</a:t>
            </a:r>
            <a:r>
              <a:rPr lang="en-US" sz="1400" dirty="0" err="1" smtClean="0"/>
              <a:t>Investopedia</a:t>
            </a:r>
            <a:r>
              <a:rPr lang="en-US" sz="1400" dirty="0" smtClean="0"/>
              <a:t> S., 2010). It may also be referred to as financial or speculative or asset price bubble.</a:t>
            </a:r>
            <a:endParaRPr lang="en-US" sz="1400" dirty="0"/>
          </a:p>
        </p:txBody>
      </p:sp>
      <p:pic>
        <p:nvPicPr>
          <p:cNvPr id="5" name="Picture 4" descr="economic-bubble-1322296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1848" y="1253231"/>
            <a:ext cx="3059436" cy="2784087"/>
          </a:xfrm>
          <a:prstGeom prst="rect">
            <a:avLst/>
          </a:prstGeom>
        </p:spPr>
      </p:pic>
    </p:spTree>
    <p:extLst>
      <p:ext uri="{BB962C8B-B14F-4D97-AF65-F5344CB8AC3E}">
        <p14:creationId xmlns:p14="http://schemas.microsoft.com/office/powerpoint/2010/main" val="420071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Symptoms/Characteristics</a:t>
            </a:r>
            <a:endParaRPr lang="en-US" sz="3600" dirty="0"/>
          </a:p>
        </p:txBody>
      </p:sp>
      <p:sp>
        <p:nvSpPr>
          <p:cNvPr id="4" name="TextBox 3"/>
          <p:cNvSpPr txBox="1"/>
          <p:nvPr/>
        </p:nvSpPr>
        <p:spPr>
          <a:xfrm>
            <a:off x="206645" y="1372094"/>
            <a:ext cx="8081776" cy="3072636"/>
          </a:xfrm>
          <a:prstGeom prst="rect">
            <a:avLst/>
          </a:prstGeom>
          <a:noFill/>
        </p:spPr>
        <p:txBody>
          <a:bodyPr wrap="square" rtlCol="0">
            <a:spAutoFit/>
          </a:bodyPr>
          <a:lstStyle/>
          <a:p>
            <a:pPr marL="285750" lvl="0" indent="-285750">
              <a:lnSpc>
                <a:spcPct val="200000"/>
              </a:lnSpc>
              <a:buFont typeface="Wingdings" charset="2"/>
              <a:buChar char="§"/>
            </a:pPr>
            <a:r>
              <a:rPr lang="en-US" sz="1400" dirty="0"/>
              <a:t>Extremely strong demand of the asset in question (usually caused by change government policy or law, technology or nature)</a:t>
            </a:r>
          </a:p>
          <a:p>
            <a:pPr marL="285750" lvl="0" indent="-285750">
              <a:lnSpc>
                <a:spcPct val="200000"/>
              </a:lnSpc>
              <a:buFont typeface="Wingdings" charset="2"/>
              <a:buChar char="§"/>
            </a:pPr>
            <a:r>
              <a:rPr lang="en-US" sz="1400" dirty="0"/>
              <a:t>Little or no correlation between price and intrinsic value of asset</a:t>
            </a:r>
          </a:p>
          <a:p>
            <a:pPr marL="285750" lvl="0" indent="-285750">
              <a:lnSpc>
                <a:spcPct val="200000"/>
              </a:lnSpc>
              <a:buFont typeface="Wingdings" charset="2"/>
              <a:buChar char="§"/>
            </a:pPr>
            <a:r>
              <a:rPr lang="en-US" sz="1400" dirty="0"/>
              <a:t>Excess money in circulation</a:t>
            </a:r>
          </a:p>
          <a:p>
            <a:pPr marL="285750" lvl="0" indent="-285750">
              <a:lnSpc>
                <a:spcPct val="200000"/>
              </a:lnSpc>
              <a:buFont typeface="Wingdings" charset="2"/>
              <a:buChar char="§"/>
            </a:pPr>
            <a:r>
              <a:rPr lang="en-US" sz="1400" dirty="0"/>
              <a:t>Failure to recognize that regular market participants and other forms of traders are engaged in a speculative exercise, which is not supported by previous valuation techniques. (Patton M., 2015)</a:t>
            </a:r>
          </a:p>
        </p:txBody>
      </p:sp>
    </p:spTree>
    <p:extLst>
      <p:ext uri="{BB962C8B-B14F-4D97-AF65-F5344CB8AC3E}">
        <p14:creationId xmlns:p14="http://schemas.microsoft.com/office/powerpoint/2010/main" val="20036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5943"/>
            <a:ext cx="8229600" cy="1010444"/>
          </a:xfrm>
        </p:spPr>
        <p:txBody>
          <a:bodyPr>
            <a:normAutofit/>
          </a:bodyPr>
          <a:lstStyle/>
          <a:p>
            <a:r>
              <a:rPr lang="en-US" sz="3600" dirty="0" smtClean="0"/>
              <a:t>Phases of a Financial Bubble</a:t>
            </a:r>
            <a:endParaRPr lang="en-US" sz="3600" dirty="0"/>
          </a:p>
        </p:txBody>
      </p:sp>
      <p:graphicFrame>
        <p:nvGraphicFramePr>
          <p:cNvPr id="4" name="Diagram 3"/>
          <p:cNvGraphicFramePr/>
          <p:nvPr>
            <p:extLst>
              <p:ext uri="{D42A27DB-BD31-4B8C-83A1-F6EECF244321}">
                <p14:modId xmlns:p14="http://schemas.microsoft.com/office/powerpoint/2010/main" val="3138676013"/>
              </p:ext>
            </p:extLst>
          </p:nvPr>
        </p:nvGraphicFramePr>
        <p:xfrm>
          <a:off x="347579" y="999330"/>
          <a:ext cx="8339221" cy="4709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444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First Recorded Bubble: The Dutch Tulip Mania (1600s</a:t>
            </a:r>
            <a:r>
              <a:rPr lang="en-US" sz="3200" dirty="0" smtClean="0"/>
              <a:t>)</a:t>
            </a:r>
            <a:endParaRPr lang="en-US" sz="3200" dirty="0"/>
          </a:p>
        </p:txBody>
      </p:sp>
      <p:sp>
        <p:nvSpPr>
          <p:cNvPr id="5" name="Rectangle 4"/>
          <p:cNvSpPr/>
          <p:nvPr/>
        </p:nvSpPr>
        <p:spPr>
          <a:xfrm>
            <a:off x="139805" y="1381135"/>
            <a:ext cx="5662092" cy="3539431"/>
          </a:xfrm>
          <a:prstGeom prst="rect">
            <a:avLst/>
          </a:prstGeom>
        </p:spPr>
        <p:txBody>
          <a:bodyPr wrap="square">
            <a:spAutoFit/>
          </a:bodyPr>
          <a:lstStyle/>
          <a:p>
            <a:r>
              <a:rPr lang="en-US" sz="1400" dirty="0"/>
              <a:t>This bubble occurred between late 1636 and mid 1637. Tulips came out of nowhere, having been imported from </a:t>
            </a:r>
            <a:r>
              <a:rPr lang="en-US" sz="1400" dirty="0" smtClean="0"/>
              <a:t>Turkey.</a:t>
            </a:r>
          </a:p>
          <a:p>
            <a:endParaRPr lang="en-US" sz="1400" dirty="0"/>
          </a:p>
          <a:p>
            <a:r>
              <a:rPr lang="en-US" sz="1400" dirty="0" smtClean="0"/>
              <a:t>Supply </a:t>
            </a:r>
            <a:r>
              <a:rPr lang="en-US" sz="1400" dirty="0"/>
              <a:t>was low because of the 7-year growth cycle and further collapsed due to a virus. Thus, demand spiked and Tulips became so popular that their prices soared, some bulbs cost 10 times more than the annual wage of a skilled worker. </a:t>
            </a:r>
          </a:p>
          <a:p>
            <a:r>
              <a:rPr lang="en-US" sz="1400" dirty="0"/>
              <a:t> </a:t>
            </a:r>
          </a:p>
          <a:p>
            <a:r>
              <a:rPr lang="en-US" sz="1400" dirty="0"/>
              <a:t>The crash of the tulip market started when no one showed up for a routine bulb auction in Haarlem. Within days, the panic had spread across the country</a:t>
            </a:r>
            <a:r>
              <a:rPr lang="en-US" sz="1400" dirty="0" smtClean="0"/>
              <a:t>.</a:t>
            </a:r>
          </a:p>
          <a:p>
            <a:endParaRPr lang="en-US" sz="1400" dirty="0"/>
          </a:p>
          <a:p>
            <a:r>
              <a:rPr lang="en-US" sz="1400" dirty="0" smtClean="0"/>
              <a:t> </a:t>
            </a:r>
            <a:r>
              <a:rPr lang="en-US" sz="1400" dirty="0"/>
              <a:t>Despite the efforts of traders to prop up demand, the market for tulips evaporated. Flowers that had commanded 5,000 guilders a few weeks before now fetched one-hundredth that amount. (</a:t>
            </a:r>
            <a:r>
              <a:rPr lang="en-US" sz="1400" dirty="0" err="1"/>
              <a:t>Weisenthal</a:t>
            </a:r>
            <a:r>
              <a:rPr lang="en-US" sz="1400" dirty="0"/>
              <a:t>, J. 2011)</a:t>
            </a:r>
          </a:p>
        </p:txBody>
      </p:sp>
      <p:pic>
        <p:nvPicPr>
          <p:cNvPr id="6" name="Picture 5" descr="special-dutch-tulips-custom-gift-set-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1897" y="1434085"/>
            <a:ext cx="3130674" cy="3130674"/>
          </a:xfrm>
          <a:prstGeom prst="rect">
            <a:avLst/>
          </a:prstGeom>
        </p:spPr>
      </p:pic>
    </p:spTree>
    <p:extLst>
      <p:ext uri="{BB962C8B-B14F-4D97-AF65-F5344CB8AC3E}">
        <p14:creationId xmlns:p14="http://schemas.microsoft.com/office/powerpoint/2010/main" val="395428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First Recorded Bubble: The Dutch Tulip Mania (1600s</a:t>
            </a:r>
            <a:r>
              <a:rPr lang="en-US" sz="3200" dirty="0" smtClean="0"/>
              <a:t>)</a:t>
            </a:r>
            <a:endParaRPr lang="en-US" sz="3200" dirty="0"/>
          </a:p>
        </p:txBody>
      </p:sp>
      <p:pic>
        <p:nvPicPr>
          <p:cNvPr id="3" name="Picture 2" descr="the-dutch-tulip-bubb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1222" y="1379622"/>
            <a:ext cx="6109368" cy="4352925"/>
          </a:xfrm>
          <a:prstGeom prst="rect">
            <a:avLst/>
          </a:prstGeom>
        </p:spPr>
      </p:pic>
      <p:sp>
        <p:nvSpPr>
          <p:cNvPr id="4" name="TextBox 3"/>
          <p:cNvSpPr txBox="1"/>
          <p:nvPr/>
        </p:nvSpPr>
        <p:spPr>
          <a:xfrm>
            <a:off x="120315" y="1446300"/>
            <a:ext cx="1991895" cy="369332"/>
          </a:xfrm>
          <a:prstGeom prst="rect">
            <a:avLst/>
          </a:prstGeom>
          <a:noFill/>
        </p:spPr>
        <p:txBody>
          <a:bodyPr wrap="square" rtlCol="0">
            <a:spAutoFit/>
          </a:bodyPr>
          <a:lstStyle/>
          <a:p>
            <a:r>
              <a:rPr lang="en-US" dirty="0" smtClean="0"/>
              <a:t>Tulip Price Index</a:t>
            </a:r>
            <a:endParaRPr lang="en-US" dirty="0"/>
          </a:p>
        </p:txBody>
      </p:sp>
    </p:spTree>
    <p:extLst>
      <p:ext uri="{BB962C8B-B14F-4D97-AF65-F5344CB8AC3E}">
        <p14:creationId xmlns:p14="http://schemas.microsoft.com/office/powerpoint/2010/main" val="2958350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Anatomy of a Bubble: The Tech Bubble (aka Dot-Com Bubble) of </a:t>
            </a:r>
            <a:r>
              <a:rPr lang="en-US" sz="2800" dirty="0" smtClean="0"/>
              <a:t>2000</a:t>
            </a:r>
            <a:endParaRPr lang="en-US" sz="2800" dirty="0"/>
          </a:p>
        </p:txBody>
      </p:sp>
      <p:sp>
        <p:nvSpPr>
          <p:cNvPr id="4" name="TextBox 3"/>
          <p:cNvSpPr txBox="1"/>
          <p:nvPr/>
        </p:nvSpPr>
        <p:spPr>
          <a:xfrm>
            <a:off x="206646" y="1452306"/>
            <a:ext cx="4675501" cy="2031325"/>
          </a:xfrm>
          <a:prstGeom prst="rect">
            <a:avLst/>
          </a:prstGeom>
          <a:noFill/>
        </p:spPr>
        <p:txBody>
          <a:bodyPr wrap="square" rtlCol="0">
            <a:spAutoFit/>
          </a:bodyPr>
          <a:lstStyle/>
          <a:p>
            <a:r>
              <a:rPr lang="en-US" sz="1400" dirty="0"/>
              <a:t>This was a period of time where the price of technology stocks soared. These companies where mostly funded by venture capitalists, offered free services and where expected to monetize some time in the future; forcing the demand and prices of their stocks to </a:t>
            </a:r>
            <a:r>
              <a:rPr lang="en-US" sz="1400" dirty="0" smtClean="0"/>
              <a:t>skyrocket.</a:t>
            </a:r>
          </a:p>
          <a:p>
            <a:endParaRPr lang="en-US" sz="1400" dirty="0"/>
          </a:p>
          <a:p>
            <a:r>
              <a:rPr lang="en-US" sz="1400" dirty="0" smtClean="0"/>
              <a:t>But </a:t>
            </a:r>
            <a:r>
              <a:rPr lang="en-US" sz="1400" dirty="0"/>
              <a:t>on the flip side, most of these companies had their books in red.</a:t>
            </a:r>
          </a:p>
        </p:txBody>
      </p:sp>
      <p:pic>
        <p:nvPicPr>
          <p:cNvPr id="5" name="Picture 4" descr="etoys-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2251" y="1344202"/>
            <a:ext cx="4121484" cy="2659022"/>
          </a:xfrm>
          <a:prstGeom prst="rect">
            <a:avLst/>
          </a:prstGeom>
        </p:spPr>
      </p:pic>
    </p:spTree>
    <p:extLst>
      <p:ext uri="{BB962C8B-B14F-4D97-AF65-F5344CB8AC3E}">
        <p14:creationId xmlns:p14="http://schemas.microsoft.com/office/powerpoint/2010/main" val="15040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Anatomy of a Bubble: The Tech Bubble (aka Dot-Com Bubble) of </a:t>
            </a:r>
            <a:r>
              <a:rPr lang="en-US" sz="2800" dirty="0" smtClean="0"/>
              <a:t>2000</a:t>
            </a:r>
            <a:endParaRPr lang="en-US" sz="2800" dirty="0"/>
          </a:p>
        </p:txBody>
      </p:sp>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3726207" y="1396087"/>
            <a:ext cx="5274310" cy="2922905"/>
          </a:xfrm>
          <a:prstGeom prst="rect">
            <a:avLst/>
          </a:prstGeom>
        </p:spPr>
      </p:pic>
      <p:sp>
        <p:nvSpPr>
          <p:cNvPr id="3" name="TextBox 2"/>
          <p:cNvSpPr txBox="1"/>
          <p:nvPr/>
        </p:nvSpPr>
        <p:spPr>
          <a:xfrm>
            <a:off x="3726207" y="4692380"/>
            <a:ext cx="5274310" cy="830997"/>
          </a:xfrm>
          <a:prstGeom prst="rect">
            <a:avLst/>
          </a:prstGeom>
          <a:noFill/>
        </p:spPr>
        <p:txBody>
          <a:bodyPr wrap="square" rtlCol="0">
            <a:spAutoFit/>
          </a:bodyPr>
          <a:lstStyle/>
          <a:p>
            <a:r>
              <a:rPr lang="en-US" sz="1200" b="1" dirty="0"/>
              <a:t>The chart above represents the NASDAQ Composite which is an index of nearly 4,000 companies, almost two-thirds of which are technology companies. It covers the period of time from January 1, 1994 to October 9, 2002</a:t>
            </a:r>
            <a:r>
              <a:rPr lang="en-US" sz="1200" b="1" dirty="0" smtClean="0"/>
              <a:t>.</a:t>
            </a:r>
            <a:endParaRPr lang="en-US" sz="1200" b="1" dirty="0"/>
          </a:p>
        </p:txBody>
      </p:sp>
      <p:sp>
        <p:nvSpPr>
          <p:cNvPr id="6" name="TextBox 5"/>
          <p:cNvSpPr txBox="1"/>
          <p:nvPr/>
        </p:nvSpPr>
        <p:spPr>
          <a:xfrm>
            <a:off x="106947" y="1372093"/>
            <a:ext cx="3475791" cy="4185761"/>
          </a:xfrm>
          <a:prstGeom prst="rect">
            <a:avLst/>
          </a:prstGeom>
          <a:noFill/>
        </p:spPr>
        <p:txBody>
          <a:bodyPr wrap="square" rtlCol="0">
            <a:spAutoFit/>
          </a:bodyPr>
          <a:lstStyle/>
          <a:p>
            <a:r>
              <a:rPr lang="en-US" sz="1400" dirty="0" smtClean="0"/>
              <a:t>Phase I: smart money  invests</a:t>
            </a:r>
          </a:p>
          <a:p>
            <a:endParaRPr lang="en-US" sz="1400" dirty="0"/>
          </a:p>
          <a:p>
            <a:r>
              <a:rPr lang="en-US" sz="1400" dirty="0" smtClean="0"/>
              <a:t>Phase II: </a:t>
            </a:r>
            <a:r>
              <a:rPr lang="en-US" sz="1400" dirty="0"/>
              <a:t>institutional investors get into the </a:t>
            </a:r>
            <a:r>
              <a:rPr lang="en-US" sz="1400" dirty="0" smtClean="0"/>
              <a:t>game; bubble begins to form</a:t>
            </a:r>
          </a:p>
          <a:p>
            <a:endParaRPr lang="en-US" sz="1400" dirty="0">
              <a:effectLst/>
            </a:endParaRPr>
          </a:p>
          <a:p>
            <a:r>
              <a:rPr lang="en-US" sz="1400" dirty="0" smtClean="0"/>
              <a:t>Phase III:  </a:t>
            </a:r>
            <a:r>
              <a:rPr lang="en-US" sz="1400" dirty="0"/>
              <a:t>general public begins to notice and starts to invest</a:t>
            </a:r>
            <a:r>
              <a:rPr lang="en-US" sz="1400" dirty="0" smtClean="0">
                <a:effectLst/>
              </a:rPr>
              <a:t> </a:t>
            </a:r>
          </a:p>
          <a:p>
            <a:endParaRPr lang="en-US" sz="1400" dirty="0"/>
          </a:p>
          <a:p>
            <a:r>
              <a:rPr lang="en-US" sz="1400" dirty="0" smtClean="0">
                <a:effectLst/>
              </a:rPr>
              <a:t>Phase IV: </a:t>
            </a:r>
            <a:r>
              <a:rPr lang="en-US" sz="1400" dirty="0"/>
              <a:t>prices rise the steepest</a:t>
            </a:r>
            <a:r>
              <a:rPr lang="en-US" sz="1400" dirty="0" smtClean="0">
                <a:effectLst/>
              </a:rPr>
              <a:t> because everyone now knows about the </a:t>
            </a:r>
            <a:r>
              <a:rPr lang="en-US" sz="1400" dirty="0" smtClean="0"/>
              <a:t>“amazing” investment. Biggest losers are those that invest in this phase.</a:t>
            </a:r>
          </a:p>
          <a:p>
            <a:endParaRPr lang="en-US" sz="1400" dirty="0"/>
          </a:p>
          <a:p>
            <a:r>
              <a:rPr lang="en-US" sz="1400" dirty="0" smtClean="0"/>
              <a:t>Point A: </a:t>
            </a:r>
            <a:r>
              <a:rPr lang="en-US" sz="1400" dirty="0"/>
              <a:t>false bottom point, which gives the impression that prices are about to rebound</a:t>
            </a:r>
            <a:r>
              <a:rPr lang="en-US" sz="1400" dirty="0" smtClean="0">
                <a:effectLst/>
              </a:rPr>
              <a:t> </a:t>
            </a:r>
          </a:p>
          <a:p>
            <a:endParaRPr lang="en-US" sz="1400" dirty="0"/>
          </a:p>
          <a:p>
            <a:r>
              <a:rPr lang="en-US" sz="1400" dirty="0" smtClean="0"/>
              <a:t>Point B: </a:t>
            </a:r>
            <a:r>
              <a:rPr lang="en-US" sz="1400" dirty="0"/>
              <a:t>bear trap that gives the impression of a rebounding </a:t>
            </a:r>
            <a:r>
              <a:rPr lang="en-US" sz="1400" dirty="0" smtClean="0"/>
              <a:t>market</a:t>
            </a:r>
            <a:r>
              <a:rPr lang="en-US" sz="1400" dirty="0"/>
              <a:t>.</a:t>
            </a:r>
            <a:endParaRPr lang="en-US" sz="1400" dirty="0" smtClean="0"/>
          </a:p>
        </p:txBody>
      </p:sp>
    </p:spTree>
    <p:extLst>
      <p:ext uri="{BB962C8B-B14F-4D97-AF65-F5344CB8AC3E}">
        <p14:creationId xmlns:p14="http://schemas.microsoft.com/office/powerpoint/2010/main" val="330054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Other Significant Bubbles in History</a:t>
            </a:r>
            <a:endParaRPr lang="en-US" sz="2800" dirty="0"/>
          </a:p>
        </p:txBody>
      </p:sp>
      <p:sp>
        <p:nvSpPr>
          <p:cNvPr id="4" name="TextBox 3"/>
          <p:cNvSpPr txBox="1"/>
          <p:nvPr/>
        </p:nvSpPr>
        <p:spPr>
          <a:xfrm>
            <a:off x="206645" y="1452308"/>
            <a:ext cx="8282302" cy="1169551"/>
          </a:xfrm>
          <a:prstGeom prst="rect">
            <a:avLst/>
          </a:prstGeom>
          <a:noFill/>
        </p:spPr>
        <p:txBody>
          <a:bodyPr wrap="square" rtlCol="0">
            <a:spAutoFit/>
          </a:bodyPr>
          <a:lstStyle/>
          <a:p>
            <a:pPr marL="285750" indent="-285750">
              <a:buFont typeface="Arial"/>
              <a:buChar char="•"/>
            </a:pPr>
            <a:r>
              <a:rPr lang="en-US" sz="1400" dirty="0" smtClean="0"/>
              <a:t>The South Sea Bubble</a:t>
            </a:r>
          </a:p>
          <a:p>
            <a:pPr marL="285750" indent="-285750">
              <a:buFont typeface="Arial"/>
              <a:buChar char="•"/>
            </a:pPr>
            <a:endParaRPr lang="en-US" sz="1400" dirty="0"/>
          </a:p>
          <a:p>
            <a:pPr marL="285750" indent="-285750">
              <a:buFont typeface="Arial"/>
              <a:buChar char="•"/>
            </a:pPr>
            <a:r>
              <a:rPr lang="en-US" sz="1400" dirty="0" smtClean="0"/>
              <a:t>Japan</a:t>
            </a:r>
            <a:r>
              <a:rPr lang="en-US" sz="1400" dirty="0" smtClean="0"/>
              <a:t>’s Real Estate and Stock Market Bubble</a:t>
            </a:r>
          </a:p>
          <a:p>
            <a:pPr marL="285750" indent="-285750">
              <a:buFont typeface="Arial"/>
              <a:buChar char="•"/>
            </a:pPr>
            <a:endParaRPr lang="en-US" sz="1400" dirty="0"/>
          </a:p>
          <a:p>
            <a:pPr marL="285750" indent="-285750">
              <a:buFont typeface="Arial"/>
              <a:buChar char="•"/>
            </a:pPr>
            <a:r>
              <a:rPr lang="en-US" sz="1400" dirty="0" smtClean="0"/>
              <a:t>The US Housing Bubble</a:t>
            </a:r>
            <a:endParaRPr lang="en-US" sz="1400" dirty="0"/>
          </a:p>
        </p:txBody>
      </p:sp>
    </p:spTree>
    <p:extLst>
      <p:ext uri="{BB962C8B-B14F-4D97-AF65-F5344CB8AC3E}">
        <p14:creationId xmlns:p14="http://schemas.microsoft.com/office/powerpoint/2010/main" val="3104387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ilter">
      <a:majorFont>
        <a:latin typeface="Rockwell"/>
        <a:ea typeface=""/>
        <a:cs typeface=""/>
        <a:font script="Grek" typeface="Cambria"/>
        <a:font script="Cyrl" typeface="Cambria"/>
        <a:font script="Jpan" typeface="ＭＳ 明朝"/>
        <a:font script="Hang" typeface="바탕"/>
        <a:font script="Hans" typeface="华文新魏"/>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华文新魏"/>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479</TotalTime>
  <Words>694</Words>
  <Application>Microsoft Macintosh PowerPoint</Application>
  <PresentationFormat>Custom</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Financial Bubble</vt:lpstr>
      <vt:lpstr>Definition</vt:lpstr>
      <vt:lpstr>Symptoms/Characteristics</vt:lpstr>
      <vt:lpstr>Phases of a Financial Bubble</vt:lpstr>
      <vt:lpstr>First Recorded Bubble: The Dutch Tulip Mania (1600s)</vt:lpstr>
      <vt:lpstr>First Recorded Bubble: The Dutch Tulip Mania (1600s)</vt:lpstr>
      <vt:lpstr>Anatomy of a Bubble: The Tech Bubble (aka Dot-Com Bubble) of 2000</vt:lpstr>
      <vt:lpstr>Anatomy of a Bubble: The Tech Bubble (aka Dot-Com Bubble) of 2000</vt:lpstr>
      <vt:lpstr>Other Significant Bubbles in History</vt:lpstr>
      <vt:lpstr>Protecting Our Investments</vt:lpstr>
      <vt:lpstr>References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Bubble</dc:title>
  <dc:creator>Jeri</dc:creator>
  <cp:lastModifiedBy>Jeri</cp:lastModifiedBy>
  <cp:revision>12</cp:revision>
  <dcterms:created xsi:type="dcterms:W3CDTF">2016-10-13T23:50:27Z</dcterms:created>
  <dcterms:modified xsi:type="dcterms:W3CDTF">2016-10-14T07:50:14Z</dcterms:modified>
</cp:coreProperties>
</file>