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8" r:id="rId11"/>
    <p:sldId id="265" r:id="rId12"/>
    <p:sldId id="266" r:id="rId13"/>
    <p:sldId id="267"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11/3/2016</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11/3/2016</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4495800"/>
          </a:xfrm>
        </p:spPr>
        <p:txBody>
          <a:bodyPr/>
          <a:lstStyle/>
          <a:p>
            <a:r>
              <a:rPr lang="en-US" dirty="0" smtClean="0"/>
              <a:t>INSURANCE MARKET IN MONGOLIA</a:t>
            </a:r>
            <a:endParaRPr lang="mn-MN" dirty="0"/>
          </a:p>
        </p:txBody>
      </p:sp>
      <p:sp>
        <p:nvSpPr>
          <p:cNvPr id="4" name="TextBox 3"/>
          <p:cNvSpPr txBox="1"/>
          <p:nvPr/>
        </p:nvSpPr>
        <p:spPr>
          <a:xfrm>
            <a:off x="762000" y="5257800"/>
            <a:ext cx="7620000" cy="369332"/>
          </a:xfrm>
          <a:prstGeom prst="rect">
            <a:avLst/>
          </a:prstGeom>
          <a:noFill/>
        </p:spPr>
        <p:txBody>
          <a:bodyPr wrap="square" rtlCol="0">
            <a:spAutoFit/>
          </a:bodyPr>
          <a:lstStyle/>
          <a:p>
            <a:pPr algn="ctr"/>
            <a:r>
              <a:rPr lang="en-US" dirty="0" smtClean="0"/>
              <a:t>BRNO 2016</a:t>
            </a:r>
            <a:endParaRPr lang="mn-MN" dirty="0"/>
          </a:p>
        </p:txBody>
      </p:sp>
    </p:spTree>
    <p:extLst>
      <p:ext uri="{BB962C8B-B14F-4D97-AF65-F5344CB8AC3E}">
        <p14:creationId xmlns:p14="http://schemas.microsoft.com/office/powerpoint/2010/main" val="63068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Insurance Products:</a:t>
            </a:r>
            <a:endParaRPr lang="mn-MN" dirty="0"/>
          </a:p>
        </p:txBody>
      </p:sp>
      <p:sp>
        <p:nvSpPr>
          <p:cNvPr id="3" name="Content Placeholder 2"/>
          <p:cNvSpPr>
            <a:spLocks noGrp="1"/>
          </p:cNvSpPr>
          <p:nvPr>
            <p:ph idx="1"/>
          </p:nvPr>
        </p:nvSpPr>
        <p:spPr>
          <a:xfrm>
            <a:off x="457200" y="914400"/>
            <a:ext cx="8229600" cy="4114800"/>
          </a:xfrm>
        </p:spPr>
        <p:txBody>
          <a:bodyPr>
            <a:normAutofit fontScale="77500" lnSpcReduction="20000"/>
          </a:bodyPr>
          <a:lstStyle/>
          <a:p>
            <a:pPr marL="0" indent="0">
              <a:buNone/>
            </a:pPr>
            <a:r>
              <a:rPr lang="en-US" sz="2100" dirty="0"/>
              <a:t>Insurance companies offer various types of insurance products to individuals and entities. Insurance products offered by the insurance companies can be divided into voluntary and mandatory. Voluntary insurance products are property insurance, vehicle insurance, shipment insurance, financial insurance, health insurance etc. </a:t>
            </a:r>
            <a:endParaRPr lang="mn-MN" sz="2100" dirty="0"/>
          </a:p>
          <a:p>
            <a:pPr marL="0" indent="0">
              <a:buNone/>
            </a:pPr>
            <a:r>
              <a:rPr lang="en-US" sz="2100" dirty="0"/>
              <a:t>Mandatory insurance provided by the insurance companies is called the Mandatory insurance of driver’s responsibility, which is required by the Law on Driver’s Insurance of Mongolia. </a:t>
            </a:r>
            <a:endParaRPr lang="mn-MN" sz="2100" dirty="0"/>
          </a:p>
          <a:p>
            <a:pPr marL="0" indent="0">
              <a:buNone/>
            </a:pPr>
            <a:r>
              <a:rPr lang="en-US" sz="2100" dirty="0"/>
              <a:t>The insurance companies concluded insurance contracts or insurance policies with 598116 individuals and entities in the 2</a:t>
            </a:r>
            <a:r>
              <a:rPr lang="en-US" sz="2100" baseline="30000" dirty="0"/>
              <a:t>nd</a:t>
            </a:r>
            <a:r>
              <a:rPr lang="en-US" sz="2100" dirty="0"/>
              <a:t> quarter of 2016: </a:t>
            </a:r>
            <a:endParaRPr lang="mn-MN" sz="2100" dirty="0"/>
          </a:p>
          <a:p>
            <a:pPr marL="0" indent="0">
              <a:buNone/>
            </a:pPr>
            <a:r>
              <a:rPr lang="en-US" sz="2100" dirty="0" smtClean="0"/>
              <a:t>Premium </a:t>
            </a:r>
            <a:r>
              <a:rPr lang="en-US" sz="2100" dirty="0"/>
              <a:t>income – 61.1 billion MNT or 637 million CZK</a:t>
            </a:r>
            <a:endParaRPr lang="mn-MN" sz="2100" dirty="0"/>
          </a:p>
          <a:p>
            <a:pPr marL="800100" lvl="2" indent="0">
              <a:buNone/>
            </a:pPr>
            <a:r>
              <a:rPr lang="en-US" sz="2800" dirty="0"/>
              <a:t> </a:t>
            </a:r>
            <a:r>
              <a:rPr lang="en-US" sz="2800" dirty="0" smtClean="0"/>
              <a:t>	</a:t>
            </a:r>
            <a:r>
              <a:rPr lang="en-US" sz="2100" dirty="0" smtClean="0"/>
              <a:t>Of </a:t>
            </a:r>
            <a:r>
              <a:rPr lang="en-US" sz="2100" dirty="0"/>
              <a:t>premium income, property insurance, mandatory insurance of  </a:t>
            </a:r>
            <a:r>
              <a:rPr lang="en-US" sz="2100" dirty="0" smtClean="0"/>
              <a:t>driver’s 	responsibility</a:t>
            </a:r>
            <a:r>
              <a:rPr lang="en-US" sz="2100" dirty="0"/>
              <a:t>, vehicle insurance, and other insurances </a:t>
            </a:r>
            <a:r>
              <a:rPr lang="en-US" sz="2100" dirty="0" smtClean="0"/>
              <a:t>account </a:t>
            </a:r>
            <a:r>
              <a:rPr lang="en-US" sz="2100" dirty="0"/>
              <a:t>for 32.3%, </a:t>
            </a:r>
            <a:r>
              <a:rPr lang="en-US" sz="2100" dirty="0" smtClean="0"/>
              <a:t>	27.1</a:t>
            </a:r>
            <a:r>
              <a:rPr lang="en-US" sz="2100" dirty="0"/>
              <a:t>%, </a:t>
            </a:r>
            <a:r>
              <a:rPr lang="en-US" sz="2100" dirty="0" smtClean="0"/>
              <a:t>	13.3</a:t>
            </a:r>
            <a:r>
              <a:rPr lang="en-US" sz="2100" dirty="0"/>
              <a:t>%, and 27.3% respectively. </a:t>
            </a:r>
            <a:endParaRPr lang="mn-MN" sz="2100" dirty="0"/>
          </a:p>
          <a:p>
            <a:pPr marL="0" indent="0">
              <a:buNone/>
            </a:pPr>
            <a:r>
              <a:rPr lang="en-US" sz="2100" dirty="0" smtClean="0"/>
              <a:t>Compensation </a:t>
            </a:r>
            <a:r>
              <a:rPr lang="en-US" sz="2100" dirty="0"/>
              <a:t>– 16.4 billion MNT or 171 million CZK </a:t>
            </a:r>
            <a:endParaRPr lang="mn-MN" sz="2100" dirty="0"/>
          </a:p>
          <a:p>
            <a:pPr marL="400050" lvl="1" indent="0">
              <a:buNone/>
            </a:pPr>
            <a:r>
              <a:rPr lang="en-US" sz="3800" dirty="0" smtClean="0"/>
              <a:t>	</a:t>
            </a:r>
            <a:r>
              <a:rPr lang="en-US" sz="2100" dirty="0" smtClean="0"/>
              <a:t>Of </a:t>
            </a:r>
            <a:r>
              <a:rPr lang="en-US" sz="2100" dirty="0"/>
              <a:t>compensation paid to policy holders, mandatory insurance of  </a:t>
            </a:r>
            <a:r>
              <a:rPr lang="en-US" sz="2100" dirty="0" smtClean="0"/>
              <a:t>driver’s 	responsibility</a:t>
            </a:r>
            <a:r>
              <a:rPr lang="en-US" sz="2100" dirty="0"/>
              <a:t>, vehicle insurance, and other insurances </a:t>
            </a:r>
            <a:r>
              <a:rPr lang="en-US" sz="2100" dirty="0" smtClean="0"/>
              <a:t>	account </a:t>
            </a:r>
            <a:r>
              <a:rPr lang="en-US" sz="2100" dirty="0"/>
              <a:t>for 44.8%, </a:t>
            </a:r>
            <a:r>
              <a:rPr lang="en-US" sz="2100" dirty="0" smtClean="0"/>
              <a:t>	23</a:t>
            </a:r>
            <a:r>
              <a:rPr lang="en-US" sz="2100" dirty="0"/>
              <a:t>%, and 32.2% respectively.</a:t>
            </a:r>
            <a:endParaRPr lang="mn-MN" sz="2100" dirty="0"/>
          </a:p>
          <a:p>
            <a:pPr marL="0" indent="0">
              <a:buNone/>
            </a:pPr>
            <a:endParaRPr lang="mn-MN" dirty="0"/>
          </a:p>
        </p:txBody>
      </p:sp>
    </p:spTree>
    <p:extLst>
      <p:ext uri="{BB962C8B-B14F-4D97-AF65-F5344CB8AC3E}">
        <p14:creationId xmlns:p14="http://schemas.microsoft.com/office/powerpoint/2010/main" val="9665315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3">
                                            <p:txEl>
                                              <p:pRg st="3" end="3"/>
                                            </p:txEl>
                                          </p:spTgt>
                                        </p:tgtEl>
                                        <p:attrNameLst>
                                          <p:attrName>style.color</p:attrName>
                                        </p:attrNameLst>
                                      </p:cBhvr>
                                      <p:to>
                                        <a:schemeClr val="accent2"/>
                                      </p:to>
                                    </p:animClr>
                                    <p:animClr clrSpc="rgb" dir="cw">
                                      <p:cBhvr>
                                        <p:cTn id="7" dur="500" fill="hold"/>
                                        <p:tgtEl>
                                          <p:spTgt spid="3">
                                            <p:txEl>
                                              <p:pRg st="3" end="3"/>
                                            </p:txEl>
                                          </p:spTgt>
                                        </p:tgtEl>
                                        <p:attrNameLst>
                                          <p:attrName>fillcolor</p:attrName>
                                        </p:attrNameLst>
                                      </p:cBhvr>
                                      <p:to>
                                        <a:schemeClr val="accent2"/>
                                      </p:to>
                                    </p:animClr>
                                    <p:set>
                                      <p:cBhvr>
                                        <p:cTn id="8" dur="500" fill="hold"/>
                                        <p:tgtEl>
                                          <p:spTgt spid="3">
                                            <p:txEl>
                                              <p:pRg st="3" end="3"/>
                                            </p:txEl>
                                          </p:spTgt>
                                        </p:tgtEl>
                                        <p:attrNameLst>
                                          <p:attrName>fill.type</p:attrName>
                                        </p:attrNameLst>
                                      </p:cBhvr>
                                      <p:to>
                                        <p:strVal val="solid"/>
                                      </p:to>
                                    </p:set>
                                    <p:set>
                                      <p:cBhvr>
                                        <p:cTn id="9" dur="500" fill="hold"/>
                                        <p:tgtEl>
                                          <p:spTgt spid="3">
                                            <p:txEl>
                                              <p:pRg st="3" end="3"/>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3">
                                            <p:txEl>
                                              <p:pRg st="5" end="5"/>
                                            </p:txEl>
                                          </p:spTgt>
                                        </p:tgtEl>
                                        <p:attrNameLst>
                                          <p:attrName>style.color</p:attrName>
                                        </p:attrNameLst>
                                      </p:cBhvr>
                                      <p:to>
                                        <a:schemeClr val="accent2"/>
                                      </p:to>
                                    </p:animClr>
                                    <p:animClr clrSpc="rgb" dir="cw">
                                      <p:cBhvr>
                                        <p:cTn id="14" dur="500" fill="hold"/>
                                        <p:tgtEl>
                                          <p:spTgt spid="3">
                                            <p:txEl>
                                              <p:pRg st="5" end="5"/>
                                            </p:txEl>
                                          </p:spTgt>
                                        </p:tgtEl>
                                        <p:attrNameLst>
                                          <p:attrName>fillcolor</p:attrName>
                                        </p:attrNameLst>
                                      </p:cBhvr>
                                      <p:to>
                                        <a:schemeClr val="accent2"/>
                                      </p:to>
                                    </p:animClr>
                                    <p:set>
                                      <p:cBhvr>
                                        <p:cTn id="15" dur="500" fill="hold"/>
                                        <p:tgtEl>
                                          <p:spTgt spid="3">
                                            <p:txEl>
                                              <p:pRg st="5" end="5"/>
                                            </p:txEl>
                                          </p:spTgt>
                                        </p:tgtEl>
                                        <p:attrNameLst>
                                          <p:attrName>fill.type</p:attrName>
                                        </p:attrNameLst>
                                      </p:cBhvr>
                                      <p:to>
                                        <p:strVal val="solid"/>
                                      </p:to>
                                    </p:set>
                                    <p:set>
                                      <p:cBhvr>
                                        <p:cTn id="16" dur="500" fill="hold"/>
                                        <p:tgtEl>
                                          <p:spTgt spid="3">
                                            <p:txEl>
                                              <p:pRg st="5" end="5"/>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Non-Life Insurance Companies:</a:t>
            </a:r>
            <a:endParaRPr lang="mn-MN" dirty="0"/>
          </a:p>
        </p:txBody>
      </p:sp>
      <p:sp>
        <p:nvSpPr>
          <p:cNvPr id="3" name="Content Placeholder 2"/>
          <p:cNvSpPr>
            <a:spLocks noGrp="1"/>
          </p:cNvSpPr>
          <p:nvPr>
            <p:ph idx="1"/>
          </p:nvPr>
        </p:nvSpPr>
        <p:spPr>
          <a:xfrm>
            <a:off x="457200" y="914400"/>
            <a:ext cx="8229600" cy="4114800"/>
          </a:xfrm>
        </p:spPr>
        <p:txBody>
          <a:bodyPr>
            <a:normAutofit/>
          </a:bodyPr>
          <a:lstStyle/>
          <a:p>
            <a:pPr marL="0" indent="0">
              <a:buNone/>
            </a:pPr>
            <a:r>
              <a:rPr lang="en-US" sz="2000" dirty="0"/>
              <a:t>In the 2</a:t>
            </a:r>
            <a:r>
              <a:rPr lang="en-US" sz="2000" baseline="30000" dirty="0"/>
              <a:t>nd</a:t>
            </a:r>
            <a:r>
              <a:rPr lang="en-US" sz="2000" dirty="0"/>
              <a:t> quarter of 2016, 15 companies provided non-life insurance products in the insurance market. These companies offer insurance products such as property insurance, vehicle insurance, shipment insurance, mandatory insurance of driver’s responsibility etc.  </a:t>
            </a:r>
            <a:endParaRPr lang="mn-MN" sz="2000" dirty="0"/>
          </a:p>
          <a:p>
            <a:pPr marL="0" indent="0">
              <a:buNone/>
            </a:pPr>
            <a:endParaRPr lang="en-US" sz="2000" dirty="0" smtClean="0"/>
          </a:p>
          <a:p>
            <a:pPr marL="0" indent="0">
              <a:buNone/>
            </a:pPr>
            <a:r>
              <a:rPr lang="en-US" sz="2000" dirty="0" smtClean="0"/>
              <a:t>In </a:t>
            </a:r>
            <a:r>
              <a:rPr lang="en-US" sz="2000" dirty="0"/>
              <a:t>the 2</a:t>
            </a:r>
            <a:r>
              <a:rPr lang="en-US" sz="2000" baseline="30000" dirty="0"/>
              <a:t>nd</a:t>
            </a:r>
            <a:r>
              <a:rPr lang="en-US" sz="2000" dirty="0"/>
              <a:t> quarter of 2016</a:t>
            </a:r>
            <a:r>
              <a:rPr lang="en-US" sz="2000" dirty="0" smtClean="0"/>
              <a:t>:</a:t>
            </a:r>
          </a:p>
          <a:p>
            <a:pPr marL="0" indent="0">
              <a:buNone/>
            </a:pPr>
            <a:r>
              <a:rPr lang="en-US" sz="2000" dirty="0" smtClean="0"/>
              <a:t>Premium </a:t>
            </a:r>
            <a:r>
              <a:rPr lang="en-US" sz="2000" dirty="0"/>
              <a:t>income – 60.5 billion MNT or 630.8 million CZK</a:t>
            </a:r>
            <a:endParaRPr lang="mn-MN" sz="2000" dirty="0"/>
          </a:p>
          <a:p>
            <a:pPr marL="0" indent="0">
              <a:buNone/>
            </a:pPr>
            <a:r>
              <a:rPr lang="en-US" sz="2000" dirty="0"/>
              <a:t>	</a:t>
            </a:r>
            <a:r>
              <a:rPr lang="en-US" dirty="0" smtClean="0"/>
              <a:t>99.03</a:t>
            </a:r>
            <a:r>
              <a:rPr lang="en-US" dirty="0"/>
              <a:t>% of the total premium income collected in the defined period. </a:t>
            </a:r>
            <a:endParaRPr lang="mn-MN" sz="2000" dirty="0"/>
          </a:p>
          <a:p>
            <a:pPr marL="0" indent="0">
              <a:buNone/>
            </a:pPr>
            <a:r>
              <a:rPr lang="en-US" sz="2000" dirty="0" smtClean="0"/>
              <a:t>Compensation </a:t>
            </a:r>
            <a:r>
              <a:rPr lang="en-US" sz="2000" dirty="0"/>
              <a:t>– 15.9 billion MNT or 166.3 million CZK</a:t>
            </a:r>
            <a:endParaRPr lang="mn-MN" sz="2000" dirty="0"/>
          </a:p>
          <a:p>
            <a:pPr marL="0" indent="0">
              <a:buNone/>
            </a:pPr>
            <a:r>
              <a:rPr lang="en-US" sz="2000" dirty="0"/>
              <a:t>	</a:t>
            </a:r>
            <a:r>
              <a:rPr lang="en-US" dirty="0" smtClean="0"/>
              <a:t>97.3</a:t>
            </a:r>
            <a:r>
              <a:rPr lang="en-US" dirty="0"/>
              <a:t>% of the total compensation paid in the defined period. </a:t>
            </a:r>
            <a:endParaRPr lang="mn-MN" dirty="0"/>
          </a:p>
          <a:p>
            <a:pPr marL="0" indent="0">
              <a:buNone/>
            </a:pPr>
            <a:endParaRPr lang="mn-MN" sz="2000" dirty="0"/>
          </a:p>
        </p:txBody>
      </p:sp>
    </p:spTree>
    <p:extLst>
      <p:ext uri="{BB962C8B-B14F-4D97-AF65-F5344CB8AC3E}">
        <p14:creationId xmlns:p14="http://schemas.microsoft.com/office/powerpoint/2010/main" val="950832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6" presetID="18" presetClass="emph" presetSubtype="0" fill="hold" nodeType="withEffect">
                                  <p:stCondLst>
                                    <p:cond delay="0"/>
                                  </p:stCondLst>
                                  <p:iterate type="lt">
                                    <p:tmPct val="4000"/>
                                  </p:iterate>
                                  <p:childTnLst>
                                    <p:set>
                                      <p:cBhvr override="childStyle">
                                        <p:cTn id="17" dur="500" fill="hold"/>
                                        <p:tgtEl>
                                          <p:spTgt spid="3">
                                            <p:txEl>
                                              <p:pRg st="4" end="4"/>
                                            </p:txEl>
                                          </p:spTgt>
                                        </p:tgtEl>
                                        <p:attrNameLst>
                                          <p:attrName>style.textDecorationUnderline</p:attrName>
                                        </p:attrNameLst>
                                      </p:cBhvr>
                                      <p:to>
                                        <p:strVal val="true"/>
                                      </p:to>
                                    </p:set>
                                  </p:childTnLst>
                                </p:cTn>
                              </p:par>
                              <p:par>
                                <p:cTn id="18" presetID="42"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1000"/>
                                        <p:tgtEl>
                                          <p:spTgt spid="3">
                                            <p:txEl>
                                              <p:pRg st="5" end="5"/>
                                            </p:txEl>
                                          </p:spTgt>
                                        </p:tgtEl>
                                      </p:cBhvr>
                                    </p:animEffect>
                                    <p:anim calcmode="lin" valueType="num">
                                      <p:cBhvr>
                                        <p:cTn id="2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3" presetID="18" presetClass="emph" presetSubtype="0" fill="hold" nodeType="withEffect">
                                  <p:stCondLst>
                                    <p:cond delay="0"/>
                                  </p:stCondLst>
                                  <p:iterate type="lt">
                                    <p:tmPct val="4000"/>
                                  </p:iterate>
                                  <p:childTnLst>
                                    <p:set>
                                      <p:cBhvr override="childStyle">
                                        <p:cTn id="24" dur="500" fill="hold"/>
                                        <p:tgtEl>
                                          <p:spTgt spid="3">
                                            <p:txEl>
                                              <p:pRg st="6" end="6"/>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Life Insurance Company:</a:t>
            </a:r>
            <a:endParaRPr lang="mn-MN" dirty="0"/>
          </a:p>
        </p:txBody>
      </p:sp>
      <p:sp>
        <p:nvSpPr>
          <p:cNvPr id="3" name="Content Placeholder 2"/>
          <p:cNvSpPr>
            <a:spLocks noGrp="1"/>
          </p:cNvSpPr>
          <p:nvPr>
            <p:ph idx="1"/>
          </p:nvPr>
        </p:nvSpPr>
        <p:spPr>
          <a:xfrm>
            <a:off x="457200" y="914400"/>
            <a:ext cx="8229600" cy="4191000"/>
          </a:xfrm>
        </p:spPr>
        <p:txBody>
          <a:bodyPr>
            <a:normAutofit fontScale="77500" lnSpcReduction="20000"/>
          </a:bodyPr>
          <a:lstStyle/>
          <a:p>
            <a:pPr marL="0" indent="0">
              <a:buNone/>
            </a:pPr>
            <a:r>
              <a:rPr lang="en-US" sz="2800" dirty="0"/>
              <a:t>In Mongolia, only one company is providing life insurance products in the insurance market.</a:t>
            </a:r>
            <a:endParaRPr lang="mn-MN" sz="2800" dirty="0"/>
          </a:p>
          <a:p>
            <a:pPr marL="0" indent="0">
              <a:buNone/>
            </a:pPr>
            <a:r>
              <a:rPr lang="en-US" sz="2800" dirty="0"/>
              <a:t>This company is “National Life Insurance” LLC, and has been operating in the insurance market since 2008. “National Life Insurance” LLC offers insurance products such as health insurance, life insurance, pension insurance, and savings insurance. </a:t>
            </a:r>
            <a:endParaRPr lang="en-US" sz="2800" dirty="0" smtClean="0"/>
          </a:p>
          <a:p>
            <a:pPr marL="0" indent="0">
              <a:buNone/>
            </a:pPr>
            <a:endParaRPr lang="mn-MN" sz="2800" dirty="0"/>
          </a:p>
          <a:p>
            <a:pPr marL="0" indent="0">
              <a:buNone/>
            </a:pPr>
            <a:r>
              <a:rPr lang="en-US" sz="2800" dirty="0"/>
              <a:t> In the 2</a:t>
            </a:r>
            <a:r>
              <a:rPr lang="en-US" sz="2800" baseline="30000" dirty="0"/>
              <a:t>nd</a:t>
            </a:r>
            <a:r>
              <a:rPr lang="en-US" sz="2800" dirty="0"/>
              <a:t> quarter of 2016:</a:t>
            </a:r>
            <a:endParaRPr lang="mn-MN" sz="2800" dirty="0"/>
          </a:p>
          <a:p>
            <a:pPr marL="0" indent="0">
              <a:buNone/>
            </a:pPr>
            <a:r>
              <a:rPr lang="en-US" sz="2800" dirty="0" smtClean="0"/>
              <a:t>Premium </a:t>
            </a:r>
            <a:r>
              <a:rPr lang="en-US" sz="2800" dirty="0"/>
              <a:t>income – 595 million MNT or 6.2 million CZK</a:t>
            </a:r>
            <a:endParaRPr lang="mn-MN" sz="2800" dirty="0"/>
          </a:p>
          <a:p>
            <a:pPr marL="0" indent="0">
              <a:buNone/>
            </a:pPr>
            <a:r>
              <a:rPr lang="en-US" sz="2800" dirty="0"/>
              <a:t>	</a:t>
            </a:r>
            <a:r>
              <a:rPr lang="en-US" sz="2100" dirty="0" smtClean="0"/>
              <a:t>0.97</a:t>
            </a:r>
            <a:r>
              <a:rPr lang="en-US" sz="2100" dirty="0"/>
              <a:t>% of the total premium income collected in the defined period. </a:t>
            </a:r>
            <a:endParaRPr lang="mn-MN" sz="2100" dirty="0"/>
          </a:p>
          <a:p>
            <a:pPr marL="0" indent="0">
              <a:buNone/>
            </a:pPr>
            <a:r>
              <a:rPr lang="en-US" sz="2800" dirty="0" smtClean="0"/>
              <a:t>Compensation </a:t>
            </a:r>
            <a:r>
              <a:rPr lang="en-US" sz="2800" dirty="0"/>
              <a:t>– 450 million MNT or 4.7 million CZK</a:t>
            </a:r>
            <a:endParaRPr lang="mn-MN" sz="2800" dirty="0"/>
          </a:p>
          <a:p>
            <a:pPr marL="0" indent="0">
              <a:buNone/>
            </a:pPr>
            <a:r>
              <a:rPr lang="en-US" sz="2800" dirty="0"/>
              <a:t>	</a:t>
            </a:r>
            <a:r>
              <a:rPr lang="en-US" sz="2400" dirty="0" smtClean="0"/>
              <a:t>2.7</a:t>
            </a:r>
            <a:r>
              <a:rPr lang="en-US" sz="2400" dirty="0"/>
              <a:t>% of the total compensation paid in the defined period.</a:t>
            </a:r>
            <a:endParaRPr lang="mn-MN" dirty="0"/>
          </a:p>
          <a:p>
            <a:pPr marL="0" indent="0">
              <a:buNone/>
            </a:pPr>
            <a:endParaRPr lang="mn-MN" dirty="0"/>
          </a:p>
        </p:txBody>
      </p:sp>
    </p:spTree>
    <p:extLst>
      <p:ext uri="{BB962C8B-B14F-4D97-AF65-F5344CB8AC3E}">
        <p14:creationId xmlns:p14="http://schemas.microsoft.com/office/powerpoint/2010/main" val="36300754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mph" presetSubtype="0" fill="hold" nodeType="clickEffect">
                                  <p:stCondLst>
                                    <p:cond delay="0"/>
                                  </p:stCondLst>
                                  <p:iterate type="lt">
                                    <p:tmPct val="4000"/>
                                  </p:iterate>
                                  <p:childTnLst>
                                    <p:set>
                                      <p:cBhvr override="childStyle">
                                        <p:cTn id="23" dur="500" fill="hold"/>
                                        <p:tgtEl>
                                          <p:spTgt spid="3">
                                            <p:txEl>
                                              <p:pRg st="5" end="5"/>
                                            </p:txEl>
                                          </p:spTgt>
                                        </p:tgtEl>
                                        <p:attrNameLst>
                                          <p:attrName>style.textDecorationUnderline</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8" presetClass="emph" presetSubtype="0" fill="hold" nodeType="clickEffect">
                                  <p:stCondLst>
                                    <p:cond delay="0"/>
                                  </p:stCondLst>
                                  <p:iterate type="lt">
                                    <p:tmPct val="4000"/>
                                  </p:iterate>
                                  <p:childTnLst>
                                    <p:set>
                                      <p:cBhvr override="childStyle">
                                        <p:cTn id="27" dur="500" fill="hold"/>
                                        <p:tgtEl>
                                          <p:spTgt spid="3">
                                            <p:txEl>
                                              <p:pRg st="7" end="7"/>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l"/>
            <a:r>
              <a:rPr lang="en-US" dirty="0" smtClean="0"/>
              <a:t>Voluntary Insurance Products:</a:t>
            </a:r>
            <a:endParaRPr lang="mn-MN" dirty="0"/>
          </a:p>
        </p:txBody>
      </p:sp>
      <p:sp>
        <p:nvSpPr>
          <p:cNvPr id="8" name="Content Placeholder 7"/>
          <p:cNvSpPr>
            <a:spLocks noGrp="1"/>
          </p:cNvSpPr>
          <p:nvPr>
            <p:ph idx="1"/>
          </p:nvPr>
        </p:nvSpPr>
        <p:spPr>
          <a:xfrm>
            <a:off x="457200" y="990600"/>
            <a:ext cx="8229600" cy="4114800"/>
          </a:xfrm>
        </p:spPr>
        <p:txBody>
          <a:bodyPr>
            <a:normAutofit fontScale="85000" lnSpcReduction="20000"/>
          </a:bodyPr>
          <a:lstStyle/>
          <a:p>
            <a:pPr marL="0" indent="0">
              <a:buNone/>
            </a:pPr>
            <a:r>
              <a:rPr lang="en-US" sz="2600" dirty="0"/>
              <a:t>Voluntary insurance products are as its name suggests the products which are voluntary. So you are not required by law to get any of the products offered by the insurance companies.</a:t>
            </a:r>
            <a:endParaRPr lang="mn-MN" sz="2600" dirty="0"/>
          </a:p>
          <a:p>
            <a:pPr marL="0" indent="0">
              <a:buNone/>
            </a:pPr>
            <a:r>
              <a:rPr lang="en-US" sz="2600" dirty="0"/>
              <a:t>These insurance products include health insurance, property insurance, vehicle insurance, and financial insurance etc.  </a:t>
            </a:r>
            <a:endParaRPr lang="en-US" sz="2600" dirty="0" smtClean="0"/>
          </a:p>
          <a:p>
            <a:pPr marL="0" indent="0">
              <a:buNone/>
            </a:pPr>
            <a:endParaRPr lang="mn-MN" sz="2600" dirty="0"/>
          </a:p>
          <a:p>
            <a:pPr marL="0" indent="0">
              <a:buNone/>
            </a:pPr>
            <a:r>
              <a:rPr lang="en-US" sz="2600" dirty="0"/>
              <a:t>In the 2</a:t>
            </a:r>
            <a:r>
              <a:rPr lang="en-US" sz="2600" baseline="30000" dirty="0"/>
              <a:t>nd</a:t>
            </a:r>
            <a:r>
              <a:rPr lang="en-US" sz="2600" dirty="0"/>
              <a:t> quarter of 2016:</a:t>
            </a:r>
            <a:endParaRPr lang="mn-MN" sz="2600" dirty="0"/>
          </a:p>
          <a:p>
            <a:pPr marL="0" indent="0">
              <a:buNone/>
            </a:pPr>
            <a:r>
              <a:rPr lang="en-US" sz="2600" dirty="0" smtClean="0"/>
              <a:t>Premium </a:t>
            </a:r>
            <a:r>
              <a:rPr lang="en-US" sz="2600" dirty="0"/>
              <a:t>income – 44.6 billion MNT or 465 million CZK</a:t>
            </a:r>
            <a:endParaRPr lang="mn-MN" sz="2600" dirty="0"/>
          </a:p>
          <a:p>
            <a:pPr marL="0" indent="0">
              <a:buNone/>
            </a:pPr>
            <a:r>
              <a:rPr lang="en-US" sz="2600" dirty="0"/>
              <a:t>	</a:t>
            </a:r>
            <a:r>
              <a:rPr lang="en-US" sz="1900" dirty="0" smtClean="0"/>
              <a:t>72.9</a:t>
            </a:r>
            <a:r>
              <a:rPr lang="en-US" sz="1900" dirty="0"/>
              <a:t>% of the total premium income collected in the defined period</a:t>
            </a:r>
            <a:r>
              <a:rPr lang="en-US" sz="3900" dirty="0"/>
              <a:t>. </a:t>
            </a:r>
            <a:endParaRPr lang="mn-MN" sz="3900" dirty="0"/>
          </a:p>
          <a:p>
            <a:pPr marL="0" indent="0">
              <a:buNone/>
            </a:pPr>
            <a:r>
              <a:rPr lang="en-US" sz="2600" dirty="0" smtClean="0"/>
              <a:t>Compensation </a:t>
            </a:r>
            <a:r>
              <a:rPr lang="en-US" sz="2600" dirty="0"/>
              <a:t>– 9.1 billion MNT or 95 million CZK</a:t>
            </a:r>
            <a:endParaRPr lang="mn-MN" sz="2600" dirty="0"/>
          </a:p>
          <a:p>
            <a:pPr marL="0" indent="0">
              <a:buNone/>
            </a:pPr>
            <a:r>
              <a:rPr lang="en-US" sz="2600" dirty="0"/>
              <a:t>	</a:t>
            </a:r>
            <a:r>
              <a:rPr lang="en-US" sz="1900" dirty="0" smtClean="0"/>
              <a:t>55.2</a:t>
            </a:r>
            <a:r>
              <a:rPr lang="en-US" sz="1900" dirty="0"/>
              <a:t>% of the total compensation paid in the defined period. </a:t>
            </a:r>
            <a:endParaRPr lang="mn-MN" sz="3900" dirty="0"/>
          </a:p>
          <a:p>
            <a:pPr marL="0" indent="0">
              <a:buNone/>
            </a:pPr>
            <a:endParaRPr lang="mn-MN" dirty="0"/>
          </a:p>
        </p:txBody>
      </p:sp>
    </p:spTree>
    <p:extLst>
      <p:ext uri="{BB962C8B-B14F-4D97-AF65-F5344CB8AC3E}">
        <p14:creationId xmlns:p14="http://schemas.microsoft.com/office/powerpoint/2010/main" val="13373394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8">
                                            <p:txEl>
                                              <p:pRg st="5" end="5"/>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8">
                                            <p:txEl>
                                              <p:pRg st="7" end="7"/>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Mandatory Insurance Product:</a:t>
            </a:r>
            <a:endParaRPr lang="mn-MN" dirty="0"/>
          </a:p>
        </p:txBody>
      </p:sp>
      <p:sp>
        <p:nvSpPr>
          <p:cNvPr id="3" name="Content Placeholder 2"/>
          <p:cNvSpPr>
            <a:spLocks noGrp="1"/>
          </p:cNvSpPr>
          <p:nvPr>
            <p:ph idx="1"/>
          </p:nvPr>
        </p:nvSpPr>
        <p:spPr>
          <a:xfrm>
            <a:off x="457200" y="838200"/>
            <a:ext cx="8229600" cy="4267200"/>
          </a:xfrm>
        </p:spPr>
        <p:txBody>
          <a:bodyPr>
            <a:normAutofit fontScale="32500" lnSpcReduction="20000"/>
          </a:bodyPr>
          <a:lstStyle/>
          <a:p>
            <a:pPr marL="0" indent="0">
              <a:buNone/>
            </a:pPr>
            <a:r>
              <a:rPr lang="en-US" sz="4900" dirty="0"/>
              <a:t>This mandatory insurance is called the Mandatory insurance of driver’s responsibility, and it is applicable to drivers who own vehicles only. This mandatory insurance is governed by the Law on Driver’s Insurance</a:t>
            </a:r>
            <a:r>
              <a:rPr lang="en-US" sz="4900" baseline="30000" dirty="0"/>
              <a:t>7</a:t>
            </a:r>
            <a:r>
              <a:rPr lang="en-US" sz="4900" dirty="0"/>
              <a:t>, which was passed by the Mongolian Government in October 2011, and has been in force since 01 January, 2012.</a:t>
            </a:r>
            <a:endParaRPr lang="mn-MN" sz="4900" dirty="0"/>
          </a:p>
          <a:p>
            <a:pPr marL="0" indent="0">
              <a:buNone/>
            </a:pPr>
            <a:r>
              <a:rPr lang="en-US" sz="4900" dirty="0"/>
              <a:t>In article 5.1 of Chapter 5 in the Law on Driver’s Insurance of Mongolia, it is stipulated:</a:t>
            </a:r>
            <a:endParaRPr lang="mn-MN" sz="4900" dirty="0"/>
          </a:p>
          <a:p>
            <a:pPr marL="0" indent="0">
              <a:buNone/>
            </a:pPr>
            <a:r>
              <a:rPr lang="en-US" sz="4900" dirty="0"/>
              <a:t>“Every vehicle owner shall be insured.”</a:t>
            </a:r>
            <a:endParaRPr lang="mn-MN" sz="4900" dirty="0"/>
          </a:p>
          <a:p>
            <a:pPr marL="0" indent="0">
              <a:buNone/>
            </a:pPr>
            <a:r>
              <a:rPr lang="en-US" sz="4900" dirty="0"/>
              <a:t>So it means every driver who owns a vehicle must be insured, and insurance premium is collected based on the type of vehicle. </a:t>
            </a:r>
            <a:endParaRPr lang="mn-MN" sz="4900" dirty="0"/>
          </a:p>
          <a:p>
            <a:pPr marL="0" indent="0">
              <a:buNone/>
            </a:pPr>
            <a:r>
              <a:rPr lang="en-US" sz="4900" dirty="0"/>
              <a:t>15 non-life insurance companies offered this insurance product to drivers. </a:t>
            </a:r>
            <a:endParaRPr lang="en-US" sz="4900" dirty="0" smtClean="0"/>
          </a:p>
          <a:p>
            <a:pPr marL="0" indent="0">
              <a:buNone/>
            </a:pPr>
            <a:endParaRPr lang="mn-MN" sz="1800" dirty="0"/>
          </a:p>
          <a:p>
            <a:pPr marL="0" indent="0">
              <a:buNone/>
            </a:pPr>
            <a:r>
              <a:rPr lang="en-US" sz="4300" dirty="0"/>
              <a:t>In the 2</a:t>
            </a:r>
            <a:r>
              <a:rPr lang="en-US" sz="4300" baseline="30000" dirty="0"/>
              <a:t>nd</a:t>
            </a:r>
            <a:r>
              <a:rPr lang="en-US" sz="4300" dirty="0"/>
              <a:t> quarter of 2016:</a:t>
            </a:r>
            <a:endParaRPr lang="mn-MN" sz="4300" dirty="0"/>
          </a:p>
          <a:p>
            <a:pPr marL="0" indent="0">
              <a:buNone/>
            </a:pPr>
            <a:r>
              <a:rPr lang="en-US" sz="4300" dirty="0" smtClean="0"/>
              <a:t>Premium </a:t>
            </a:r>
            <a:r>
              <a:rPr lang="en-US" sz="4300" dirty="0"/>
              <a:t>income – 16.5 billion MNT or 172 million CZK	</a:t>
            </a:r>
            <a:endParaRPr lang="mn-MN" sz="4300" dirty="0"/>
          </a:p>
          <a:p>
            <a:pPr marL="0" indent="0">
              <a:buNone/>
            </a:pPr>
            <a:r>
              <a:rPr lang="en-US" sz="4900" dirty="0" smtClean="0"/>
              <a:t>	</a:t>
            </a:r>
            <a:r>
              <a:rPr lang="en-US" sz="4300" dirty="0" smtClean="0"/>
              <a:t>27.1</a:t>
            </a:r>
            <a:r>
              <a:rPr lang="en-US" sz="4300" dirty="0"/>
              <a:t>% of the total premium income collected in the defined period.  </a:t>
            </a:r>
            <a:r>
              <a:rPr lang="en-US" sz="4300" dirty="0" smtClean="0"/>
              <a:t>In </a:t>
            </a:r>
            <a:r>
              <a:rPr lang="en-US" sz="4300" dirty="0"/>
              <a:t>the </a:t>
            </a:r>
            <a:r>
              <a:rPr lang="en-US" sz="4300" dirty="0" smtClean="0"/>
              <a:t>2</a:t>
            </a:r>
            <a:r>
              <a:rPr lang="en-US" sz="4300" baseline="30000" dirty="0" smtClean="0"/>
              <a:t>nd</a:t>
            </a:r>
            <a:r>
              <a:rPr lang="en-US" sz="4300" dirty="0" smtClean="0"/>
              <a:t> </a:t>
            </a:r>
            <a:r>
              <a:rPr lang="en-US" sz="4300" dirty="0"/>
              <a:t>quarter of 2016, </a:t>
            </a:r>
            <a:r>
              <a:rPr lang="en-US" sz="4300" dirty="0" smtClean="0"/>
              <a:t>	331512 </a:t>
            </a:r>
            <a:r>
              <a:rPr lang="en-US" sz="4300" dirty="0"/>
              <a:t>insurance contracts or policies </a:t>
            </a:r>
            <a:r>
              <a:rPr lang="en-US" sz="4300" dirty="0" smtClean="0"/>
              <a:t>were </a:t>
            </a:r>
            <a:r>
              <a:rPr lang="en-US" sz="4300" dirty="0"/>
              <a:t>concluded. </a:t>
            </a:r>
            <a:endParaRPr lang="mn-MN" sz="4300" dirty="0"/>
          </a:p>
          <a:p>
            <a:pPr marL="0" indent="0">
              <a:buNone/>
            </a:pPr>
            <a:r>
              <a:rPr lang="en-US" sz="4300" dirty="0" smtClean="0"/>
              <a:t>Compensation </a:t>
            </a:r>
            <a:r>
              <a:rPr lang="en-US" sz="4300" dirty="0"/>
              <a:t>– 7.3 billion MNT or 76 million CZK</a:t>
            </a:r>
            <a:endParaRPr lang="mn-MN" sz="4300" dirty="0"/>
          </a:p>
          <a:p>
            <a:pPr marL="0" indent="0">
              <a:buNone/>
            </a:pPr>
            <a:r>
              <a:rPr lang="en-US" sz="4300" dirty="0" smtClean="0"/>
              <a:t>	</a:t>
            </a:r>
            <a:r>
              <a:rPr lang="en-US" sz="3700" dirty="0" smtClean="0"/>
              <a:t>44.8</a:t>
            </a:r>
            <a:r>
              <a:rPr lang="en-US" sz="3700" dirty="0"/>
              <a:t>% of the total compensation paid in the defined period. Compensation  </a:t>
            </a:r>
            <a:r>
              <a:rPr lang="en-US" sz="3700" dirty="0" smtClean="0"/>
              <a:t>was </a:t>
            </a:r>
            <a:r>
              <a:rPr lang="en-US" sz="3700" dirty="0"/>
              <a:t>paid to 16109 incidents.</a:t>
            </a:r>
            <a:endParaRPr lang="mn-MN" sz="3700" dirty="0"/>
          </a:p>
          <a:p>
            <a:pPr marL="0" indent="0">
              <a:buNone/>
            </a:pPr>
            <a:endParaRPr lang="mn-MN" dirty="0"/>
          </a:p>
        </p:txBody>
      </p:sp>
    </p:spTree>
    <p:extLst>
      <p:ext uri="{BB962C8B-B14F-4D97-AF65-F5344CB8AC3E}">
        <p14:creationId xmlns:p14="http://schemas.microsoft.com/office/powerpoint/2010/main" val="49968751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8" end="8"/>
                                            </p:txEl>
                                          </p:spTgt>
                                        </p:tgtEl>
                                        <p:attrNameLst>
                                          <p:attrName>style.textDecorationUnderline</p:attrName>
                                        </p:attrNameLst>
                                      </p:cBhvr>
                                      <p:to>
                                        <p:strVal val="true"/>
                                      </p:to>
                                    </p:set>
                                  </p:childTnLst>
                                </p:cTn>
                              </p:par>
                              <p:par>
                                <p:cTn id="7" presetID="18" presetClass="emph" presetSubtype="0" fill="hold" nodeType="withEffect">
                                  <p:stCondLst>
                                    <p:cond delay="0"/>
                                  </p:stCondLst>
                                  <p:iterate type="lt">
                                    <p:tmPct val="4000"/>
                                  </p:iterate>
                                  <p:childTnLst>
                                    <p:set>
                                      <p:cBhvr override="childStyle">
                                        <p:cTn id="8" dur="500" fill="hold"/>
                                        <p:tgtEl>
                                          <p:spTgt spid="3">
                                            <p:txEl>
                                              <p:pRg st="10" end="1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371600"/>
            <a:ext cx="7772400" cy="3886199"/>
          </a:xfrm>
        </p:spPr>
        <p:txBody>
          <a:bodyPr/>
          <a:lstStyle/>
          <a:p>
            <a:r>
              <a:rPr lang="en-US" dirty="0" smtClean="0"/>
              <a:t>THANK YOUFOR YOUR ATTENTION. </a:t>
            </a:r>
            <a:endParaRPr lang="mn-MN" dirty="0"/>
          </a:p>
        </p:txBody>
      </p:sp>
    </p:spTree>
    <p:extLst>
      <p:ext uri="{BB962C8B-B14F-4D97-AF65-F5344CB8AC3E}">
        <p14:creationId xmlns:p14="http://schemas.microsoft.com/office/powerpoint/2010/main" val="3314341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039100" cy="4724400"/>
          </a:xfrm>
        </p:spPr>
        <p:txBody>
          <a:bodyPr>
            <a:normAutofit/>
          </a:bodyPr>
          <a:lstStyle/>
          <a:p>
            <a:pPr marL="0" indent="0">
              <a:buNone/>
            </a:pPr>
            <a:r>
              <a:rPr lang="en-US" sz="3200" dirty="0" smtClean="0">
                <a:latin typeface="Times New Roman" pitchFamily="18" charset="0"/>
                <a:cs typeface="Times New Roman" pitchFamily="18" charset="0"/>
              </a:rPr>
              <a:t>I will divide my presentation into 2 parts:</a:t>
            </a:r>
          </a:p>
          <a:p>
            <a:pPr marL="0" indent="0">
              <a:buNone/>
            </a:pPr>
            <a:r>
              <a:rPr lang="en-US" sz="3200" dirty="0" smtClean="0">
                <a:latin typeface="Times New Roman" pitchFamily="18" charset="0"/>
                <a:cs typeface="Times New Roman" pitchFamily="18" charset="0"/>
              </a:rPr>
              <a:t>	- Concept of Insurance</a:t>
            </a:r>
          </a:p>
          <a:p>
            <a:pPr marL="0" indent="0">
              <a:buNone/>
            </a:pPr>
            <a:r>
              <a:rPr lang="en-US" sz="3200" dirty="0" smtClean="0">
                <a:latin typeface="Times New Roman" pitchFamily="18" charset="0"/>
                <a:cs typeface="Times New Roman" pitchFamily="18" charset="0"/>
              </a:rPr>
              <a:t>	- Insurance market in Mongolia</a:t>
            </a:r>
            <a:endParaRPr lang="mn-MN" sz="3200" dirty="0">
              <a:latin typeface="Times New Roman" pitchFamily="18" charset="0"/>
              <a:cs typeface="Times New Roman" pitchFamily="18" charset="0"/>
            </a:endParaRPr>
          </a:p>
        </p:txBody>
      </p:sp>
    </p:spTree>
    <p:extLst>
      <p:ext uri="{BB962C8B-B14F-4D97-AF65-F5344CB8AC3E}">
        <p14:creationId xmlns:p14="http://schemas.microsoft.com/office/powerpoint/2010/main" val="3753418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 Concept of Insurance</a:t>
            </a:r>
            <a:endParaRPr lang="mn-MN" dirty="0"/>
          </a:p>
        </p:txBody>
      </p:sp>
      <p:sp>
        <p:nvSpPr>
          <p:cNvPr id="3" name="Content Placeholder 2"/>
          <p:cNvSpPr>
            <a:spLocks noGrp="1"/>
          </p:cNvSpPr>
          <p:nvPr>
            <p:ph idx="1"/>
          </p:nvPr>
        </p:nvSpPr>
        <p:spPr>
          <a:xfrm>
            <a:off x="228600" y="1100628"/>
            <a:ext cx="8686800" cy="3852372"/>
          </a:xfrm>
        </p:spPr>
        <p:txBody>
          <a:bodyPr>
            <a:noAutofit/>
          </a:bodyPr>
          <a:lstStyle/>
          <a:p>
            <a:pPr marL="0" indent="0">
              <a:buNone/>
            </a:pPr>
            <a:r>
              <a:rPr lang="en-US" sz="3200" dirty="0" smtClean="0"/>
              <a:t>What is insurance?</a:t>
            </a:r>
          </a:p>
          <a:p>
            <a:pPr marL="0" indent="0">
              <a:buNone/>
            </a:pPr>
            <a:r>
              <a:rPr lang="en-US" sz="3200" dirty="0" smtClean="0"/>
              <a:t>Insurance is a form of risk management in which the insured transfers the cost of potential loss to another entity in exchange for monetary compensation known as the premium. </a:t>
            </a:r>
          </a:p>
          <a:p>
            <a:pPr marL="0" indent="0">
              <a:buNone/>
            </a:pPr>
            <a:endParaRPr lang="mn-MN" sz="3200" dirty="0"/>
          </a:p>
        </p:txBody>
      </p:sp>
    </p:spTree>
    <p:extLst>
      <p:ext uri="{BB962C8B-B14F-4D97-AF65-F5344CB8AC3E}">
        <p14:creationId xmlns:p14="http://schemas.microsoft.com/office/powerpoint/2010/main" val="2663417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What are the principles of insurance?</a:t>
            </a:r>
            <a:endParaRPr lang="mn-MN" dirty="0"/>
          </a:p>
        </p:txBody>
      </p:sp>
      <p:sp>
        <p:nvSpPr>
          <p:cNvPr id="3" name="Content Placeholder 2"/>
          <p:cNvSpPr>
            <a:spLocks noGrp="1"/>
          </p:cNvSpPr>
          <p:nvPr>
            <p:ph idx="1"/>
          </p:nvPr>
        </p:nvSpPr>
        <p:spPr/>
        <p:txBody>
          <a:bodyPr>
            <a:noAutofit/>
          </a:bodyPr>
          <a:lstStyle/>
          <a:p>
            <a:pPr marL="0" indent="0">
              <a:buNone/>
            </a:pPr>
            <a:r>
              <a:rPr lang="en-US" sz="2800" dirty="0" smtClean="0"/>
              <a:t>There are six main principles.</a:t>
            </a:r>
          </a:p>
          <a:p>
            <a:pPr marL="0" indent="0"/>
            <a:r>
              <a:rPr lang="en-US" sz="2800" dirty="0" smtClean="0"/>
              <a:t>1. Utmost Good Faith</a:t>
            </a:r>
          </a:p>
          <a:p>
            <a:pPr marL="0" indent="0">
              <a:buNone/>
            </a:pPr>
            <a:r>
              <a:rPr lang="en-US" sz="2800" dirty="0" smtClean="0"/>
              <a:t>2. Indemnity</a:t>
            </a:r>
          </a:p>
          <a:p>
            <a:pPr marL="0" indent="0">
              <a:buNone/>
            </a:pPr>
            <a:r>
              <a:rPr lang="en-US" sz="2800" dirty="0" smtClean="0"/>
              <a:t>3. Subrogation</a:t>
            </a:r>
          </a:p>
          <a:p>
            <a:pPr marL="0" indent="0">
              <a:buNone/>
            </a:pPr>
            <a:r>
              <a:rPr lang="en-US" sz="2800" dirty="0" smtClean="0"/>
              <a:t>4. Contribution</a:t>
            </a:r>
          </a:p>
          <a:p>
            <a:pPr marL="0" indent="0">
              <a:buNone/>
            </a:pPr>
            <a:r>
              <a:rPr lang="en-US" sz="2800" dirty="0" smtClean="0"/>
              <a:t>5. Insurable Interest</a:t>
            </a:r>
          </a:p>
          <a:p>
            <a:pPr marL="0" indent="0">
              <a:buNone/>
            </a:pPr>
            <a:r>
              <a:rPr lang="en-US" sz="2800" dirty="0" smtClean="0"/>
              <a:t>6. Proximate Cause</a:t>
            </a:r>
            <a:endParaRPr lang="mn-MN" sz="2800" dirty="0"/>
          </a:p>
        </p:txBody>
      </p:sp>
    </p:spTree>
    <p:extLst>
      <p:ext uri="{BB962C8B-B14F-4D97-AF65-F5344CB8AC3E}">
        <p14:creationId xmlns:p14="http://schemas.microsoft.com/office/powerpoint/2010/main" val="1516616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Insurance Companies:	</a:t>
            </a:r>
            <a:endParaRPr lang="mn-MN" dirty="0"/>
          </a:p>
        </p:txBody>
      </p:sp>
      <p:sp>
        <p:nvSpPr>
          <p:cNvPr id="3" name="Content Placeholder 2"/>
          <p:cNvSpPr>
            <a:spLocks noGrp="1"/>
          </p:cNvSpPr>
          <p:nvPr>
            <p:ph idx="1"/>
          </p:nvPr>
        </p:nvSpPr>
        <p:spPr/>
        <p:txBody>
          <a:bodyPr>
            <a:normAutofit/>
          </a:bodyPr>
          <a:lstStyle/>
          <a:p>
            <a:pPr marL="0" indent="0">
              <a:buNone/>
            </a:pPr>
            <a:r>
              <a:rPr lang="en-US" sz="2400" dirty="0" smtClean="0"/>
              <a:t>Insurance companies maybe classified into two groups:</a:t>
            </a:r>
          </a:p>
          <a:p>
            <a:pPr marL="514350" indent="-514350">
              <a:buAutoNum type="arabicPeriod"/>
            </a:pPr>
            <a:r>
              <a:rPr lang="en-US" sz="2400" dirty="0" smtClean="0"/>
              <a:t>Life Insurance Companies</a:t>
            </a:r>
          </a:p>
          <a:p>
            <a:pPr marL="514350" indent="-514350">
              <a:buAutoNum type="arabicPeriod"/>
            </a:pPr>
            <a:r>
              <a:rPr lang="en-US" sz="2400" dirty="0" smtClean="0"/>
              <a:t>Non-life Insurance Companies</a:t>
            </a:r>
            <a:endParaRPr lang="mn-MN" sz="2400" dirty="0"/>
          </a:p>
        </p:txBody>
      </p:sp>
    </p:spTree>
    <p:extLst>
      <p:ext uri="{BB962C8B-B14F-4D97-AF65-F5344CB8AC3E}">
        <p14:creationId xmlns:p14="http://schemas.microsoft.com/office/powerpoint/2010/main" val="90379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cs typeface="Times New Roman" pitchFamily="18" charset="0"/>
              </a:rPr>
              <a:t>Insurance Products:</a:t>
            </a:r>
            <a:endParaRPr lang="mn-MN" dirty="0">
              <a:cs typeface="Times New Roman" pitchFamily="18" charset="0"/>
            </a:endParaRPr>
          </a:p>
        </p:txBody>
      </p:sp>
      <p:sp>
        <p:nvSpPr>
          <p:cNvPr id="3" name="Content Placeholder 2"/>
          <p:cNvSpPr>
            <a:spLocks noGrp="1"/>
          </p:cNvSpPr>
          <p:nvPr>
            <p:ph idx="1"/>
          </p:nvPr>
        </p:nvSpPr>
        <p:spPr/>
        <p:txBody>
          <a:bodyPr>
            <a:noAutofit/>
          </a:bodyPr>
          <a:lstStyle/>
          <a:p>
            <a:pPr marL="0" indent="0">
              <a:buNone/>
            </a:pPr>
            <a:r>
              <a:rPr lang="en-US" sz="2800" dirty="0" smtClean="0"/>
              <a:t>There are various types of insurance. But in general there are two main types of insurance, namely life insurance and non-life insurance products. </a:t>
            </a:r>
          </a:p>
          <a:p>
            <a:pPr marL="0" indent="0">
              <a:buNone/>
            </a:pPr>
            <a:r>
              <a:rPr lang="en-US" sz="2800" dirty="0" smtClean="0"/>
              <a:t>Life Insurance products are life insurance, </a:t>
            </a:r>
            <a:r>
              <a:rPr lang="en-US" sz="2800" dirty="0" err="1" smtClean="0"/>
              <a:t>annuaties</a:t>
            </a:r>
            <a:r>
              <a:rPr lang="en-US" sz="2800" dirty="0" smtClean="0"/>
              <a:t>, and pensions products etc.</a:t>
            </a:r>
          </a:p>
          <a:p>
            <a:pPr marL="0" indent="0">
              <a:buNone/>
            </a:pPr>
            <a:r>
              <a:rPr lang="en-US" sz="2800" dirty="0" smtClean="0"/>
              <a:t>Non-life insurance products are home insurance, health insurance, travel insurance etc. </a:t>
            </a:r>
            <a:endParaRPr lang="mn-MN" sz="2800" dirty="0"/>
          </a:p>
        </p:txBody>
      </p:sp>
    </p:spTree>
    <p:extLst>
      <p:ext uri="{BB962C8B-B14F-4D97-AF65-F5344CB8AC3E}">
        <p14:creationId xmlns:p14="http://schemas.microsoft.com/office/powerpoint/2010/main" val="22743673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Part 2: Insurance Market in Mongolia</a:t>
            </a:r>
            <a:endParaRPr lang="mn-MN" dirty="0"/>
          </a:p>
        </p:txBody>
      </p:sp>
      <p:sp>
        <p:nvSpPr>
          <p:cNvPr id="3" name="Content Placeholder 2"/>
          <p:cNvSpPr>
            <a:spLocks noGrp="1"/>
          </p:cNvSpPr>
          <p:nvPr>
            <p:ph idx="1"/>
          </p:nvPr>
        </p:nvSpPr>
        <p:spPr>
          <a:xfrm>
            <a:off x="457200" y="990600"/>
            <a:ext cx="8229600" cy="5029200"/>
          </a:xfrm>
        </p:spPr>
        <p:txBody>
          <a:bodyPr>
            <a:noAutofit/>
          </a:bodyPr>
          <a:lstStyle/>
          <a:p>
            <a:pPr marL="0" indent="0">
              <a:buNone/>
            </a:pPr>
            <a:r>
              <a:rPr lang="en-US" sz="2400" dirty="0" smtClean="0"/>
              <a:t>Before presenting current insurance </a:t>
            </a:r>
            <a:endParaRPr lang="en-US" sz="2400" dirty="0" smtClean="0"/>
          </a:p>
          <a:p>
            <a:pPr marL="0" indent="0">
              <a:buNone/>
            </a:pPr>
            <a:r>
              <a:rPr lang="en-US" sz="2400" dirty="0" smtClean="0"/>
              <a:t>market </a:t>
            </a:r>
            <a:r>
              <a:rPr lang="en-US" sz="2400" dirty="0" smtClean="0"/>
              <a:t>in Mongolia, let me give </a:t>
            </a:r>
            <a:endParaRPr lang="en-US" sz="2400" dirty="0" smtClean="0"/>
          </a:p>
          <a:p>
            <a:pPr marL="0" indent="0">
              <a:buNone/>
            </a:pPr>
            <a:r>
              <a:rPr lang="en-US" sz="2400" dirty="0" smtClean="0"/>
              <a:t>you </a:t>
            </a:r>
            <a:r>
              <a:rPr lang="en-US" sz="2400" dirty="0" smtClean="0"/>
              <a:t>brief information </a:t>
            </a:r>
            <a:r>
              <a:rPr lang="en-US" sz="2400" dirty="0" smtClean="0"/>
              <a:t>about </a:t>
            </a:r>
          </a:p>
          <a:p>
            <a:pPr marL="0" indent="0">
              <a:buNone/>
            </a:pPr>
            <a:r>
              <a:rPr lang="en-US" sz="2400" dirty="0" smtClean="0"/>
              <a:t>Mongolia:</a:t>
            </a:r>
          </a:p>
          <a:p>
            <a:pPr marL="0" indent="0">
              <a:buNone/>
            </a:pPr>
            <a:r>
              <a:rPr lang="en-US" sz="2400" dirty="0" smtClean="0"/>
              <a:t>-     </a:t>
            </a:r>
            <a:r>
              <a:rPr lang="en-US" sz="2400" dirty="0" smtClean="0"/>
              <a:t>Mongolia is a landlocked country located  between Russia and China in   East Asia. </a:t>
            </a:r>
          </a:p>
          <a:p>
            <a:pPr>
              <a:buFontTx/>
              <a:buChar char="-"/>
            </a:pPr>
            <a:r>
              <a:rPr lang="en-US" sz="2400" dirty="0" smtClean="0"/>
              <a:t>Mongolia has a population of 3 million people.</a:t>
            </a:r>
          </a:p>
          <a:p>
            <a:pPr>
              <a:buFontTx/>
              <a:buChar char="-"/>
            </a:pPr>
            <a:r>
              <a:rPr lang="en-US" sz="2400" dirty="0" smtClean="0"/>
              <a:t>It has area of 1,564,116 km2 or 18</a:t>
            </a:r>
            <a:r>
              <a:rPr lang="en-US" sz="2400" baseline="30000" dirty="0" smtClean="0"/>
              <a:t>th</a:t>
            </a:r>
            <a:r>
              <a:rPr lang="en-US" sz="2400" dirty="0" smtClean="0"/>
              <a:t> biggest country in the world.</a:t>
            </a:r>
          </a:p>
          <a:p>
            <a:pPr>
              <a:buFontTx/>
              <a:buChar char="-"/>
            </a:pPr>
            <a:r>
              <a:rPr lang="en-US" sz="2400" dirty="0" smtClean="0"/>
              <a:t>It has GDP per capita of 4055 USD in 2014 according to the World Bank. </a:t>
            </a:r>
            <a:endParaRPr lang="mn-MN"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57800" y="1066800"/>
            <a:ext cx="3505200" cy="1752600"/>
          </a:xfrm>
          <a:prstGeom prst="rect">
            <a:avLst/>
          </a:prstGeom>
        </p:spPr>
      </p:pic>
    </p:spTree>
    <p:extLst>
      <p:ext uri="{BB962C8B-B14F-4D97-AF65-F5344CB8AC3E}">
        <p14:creationId xmlns:p14="http://schemas.microsoft.com/office/powerpoint/2010/main" val="1027119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5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pPr marL="0" indent="0">
              <a:buNone/>
            </a:pPr>
            <a:r>
              <a:rPr lang="en-US" sz="2400" dirty="0" smtClean="0"/>
              <a:t>In Mongolia, financial institutions including insurance companies are regulated by the Financial Regulatory Commission of Mongolia. </a:t>
            </a:r>
          </a:p>
          <a:p>
            <a:pPr marL="0" indent="0">
              <a:buNone/>
            </a:pPr>
            <a:r>
              <a:rPr lang="en-US" sz="2400" dirty="0" smtClean="0"/>
              <a:t>This commission is the sole authority to grant license for companies to operate in the insurance market. </a:t>
            </a:r>
          </a:p>
          <a:p>
            <a:pPr marL="0" indent="0">
              <a:buNone/>
            </a:pPr>
            <a:r>
              <a:rPr lang="en-US" sz="2400" dirty="0"/>
              <a:t>Information given in this essay is based on the Report of Insurance Sector in the 2</a:t>
            </a:r>
            <a:r>
              <a:rPr lang="en-US" sz="2400" baseline="30000" dirty="0"/>
              <a:t>nd</a:t>
            </a:r>
            <a:r>
              <a:rPr lang="en-US" sz="2400" dirty="0"/>
              <a:t> Quarter of </a:t>
            </a:r>
            <a:r>
              <a:rPr lang="en-US" sz="2400" dirty="0" smtClean="0"/>
              <a:t>2016, </a:t>
            </a:r>
            <a:r>
              <a:rPr lang="en-US" sz="2400" dirty="0"/>
              <a:t>published in August 2016 by the Financial Regulatory Commission of Mongolia. I used the official exchange rate on 28.10.2016 /1 CZK = 95.92 MNT/ of the central bank of </a:t>
            </a:r>
            <a:r>
              <a:rPr lang="en-US" sz="2400" dirty="0" smtClean="0"/>
              <a:t>Mongolia, </a:t>
            </a:r>
            <a:r>
              <a:rPr lang="en-US" sz="2400" dirty="0"/>
              <a:t>Mongol bank, to convert Mongolian national currency, tugrug /MNT/, into Czech currency, koruna /CZK/.</a:t>
            </a:r>
            <a:endParaRPr lang="mn-MN" sz="2400" dirty="0"/>
          </a:p>
          <a:p>
            <a:pPr marL="0" indent="0">
              <a:buNone/>
            </a:pPr>
            <a:endParaRPr lang="mn-MN" dirty="0"/>
          </a:p>
        </p:txBody>
      </p:sp>
    </p:spTree>
    <p:extLst>
      <p:ext uri="{BB962C8B-B14F-4D97-AF65-F5344CB8AC3E}">
        <p14:creationId xmlns:p14="http://schemas.microsoft.com/office/powerpoint/2010/main" val="97610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Insurance Companies:</a:t>
            </a:r>
            <a:endParaRPr lang="mn-MN" dirty="0"/>
          </a:p>
        </p:txBody>
      </p:sp>
      <p:sp>
        <p:nvSpPr>
          <p:cNvPr id="3" name="Content Placeholder 2"/>
          <p:cNvSpPr>
            <a:spLocks noGrp="1"/>
          </p:cNvSpPr>
          <p:nvPr>
            <p:ph idx="1"/>
          </p:nvPr>
        </p:nvSpPr>
        <p:spPr>
          <a:xfrm>
            <a:off x="457200" y="914400"/>
            <a:ext cx="8229600" cy="4191000"/>
          </a:xfrm>
        </p:spPr>
        <p:txBody>
          <a:bodyPr>
            <a:normAutofit lnSpcReduction="10000"/>
          </a:bodyPr>
          <a:lstStyle/>
          <a:p>
            <a:pPr marL="0" indent="0">
              <a:buNone/>
            </a:pPr>
            <a:r>
              <a:rPr lang="en-US" sz="2400" dirty="0"/>
              <a:t>In the 2</a:t>
            </a:r>
            <a:r>
              <a:rPr lang="en-US" sz="2400" baseline="30000" dirty="0"/>
              <a:t>nd</a:t>
            </a:r>
            <a:r>
              <a:rPr lang="en-US" sz="2400" dirty="0"/>
              <a:t> quarter of 2016, there operated 17 companies in total, including:</a:t>
            </a:r>
            <a:endParaRPr lang="mn-MN" sz="3600" dirty="0"/>
          </a:p>
          <a:p>
            <a:r>
              <a:rPr lang="en-US" sz="2000" dirty="0" smtClean="0"/>
              <a:t>Regular </a:t>
            </a:r>
            <a:r>
              <a:rPr lang="en-US" sz="2000" dirty="0"/>
              <a:t>or non-life insurance company – 15</a:t>
            </a:r>
            <a:endParaRPr lang="mn-MN" sz="2000" dirty="0"/>
          </a:p>
          <a:p>
            <a:r>
              <a:rPr lang="en-US" sz="2000" dirty="0" smtClean="0"/>
              <a:t>Long-term </a:t>
            </a:r>
            <a:r>
              <a:rPr lang="en-US" sz="2000" dirty="0"/>
              <a:t>or life insurance company – 1 /”National Life Insurance” LLC/</a:t>
            </a:r>
            <a:endParaRPr lang="mn-MN" sz="2000" dirty="0"/>
          </a:p>
          <a:p>
            <a:r>
              <a:rPr lang="en-US" sz="2000" dirty="0" smtClean="0"/>
              <a:t>Reinsurance </a:t>
            </a:r>
            <a:r>
              <a:rPr lang="en-US" sz="2000" dirty="0"/>
              <a:t>company – 1 /”Agricultural Reinsurance” LLC</a:t>
            </a:r>
            <a:r>
              <a:rPr lang="en-US" sz="2000" dirty="0" smtClean="0"/>
              <a:t>/</a:t>
            </a:r>
          </a:p>
          <a:p>
            <a:endParaRPr lang="mn-MN" sz="2000" dirty="0"/>
          </a:p>
          <a:p>
            <a:pPr marL="0" indent="0">
              <a:buNone/>
            </a:pPr>
            <a:r>
              <a:rPr lang="en-US" sz="2400" dirty="0" smtClean="0"/>
              <a:t>Total </a:t>
            </a:r>
            <a:r>
              <a:rPr lang="en-US" sz="2400" dirty="0"/>
              <a:t>assets of the insurance companies at 30.06.2016 were 201.4 billion MNT or 2.1 billion CZK:</a:t>
            </a:r>
            <a:endParaRPr lang="mn-MN" sz="4400" dirty="0"/>
          </a:p>
          <a:p>
            <a:r>
              <a:rPr lang="en-US" sz="1800" dirty="0" smtClean="0"/>
              <a:t>Non-life </a:t>
            </a:r>
            <a:r>
              <a:rPr lang="en-US" sz="1800" dirty="0"/>
              <a:t>insurance companies /15/ - 161.8 billion MNT or 1.687 billion CZK</a:t>
            </a:r>
            <a:endParaRPr lang="mn-MN" sz="1800" dirty="0"/>
          </a:p>
          <a:p>
            <a:r>
              <a:rPr lang="en-US" sz="1800" dirty="0" smtClean="0"/>
              <a:t>Life </a:t>
            </a:r>
            <a:r>
              <a:rPr lang="en-US" sz="1800" dirty="0"/>
              <a:t>insurance company /1/ - 7.4 billion MNT or 77.0 million CZK</a:t>
            </a:r>
            <a:endParaRPr lang="mn-MN" sz="1800" dirty="0"/>
          </a:p>
          <a:p>
            <a:r>
              <a:rPr lang="en-US" sz="1800" dirty="0" smtClean="0"/>
              <a:t>Reinsurance </a:t>
            </a:r>
            <a:r>
              <a:rPr lang="en-US" sz="1800" dirty="0"/>
              <a:t>company /1/ - 32.2 billion MNT or 336.0 million CZK</a:t>
            </a:r>
            <a:endParaRPr lang="mn-MN" sz="1800" dirty="0"/>
          </a:p>
        </p:txBody>
      </p:sp>
    </p:spTree>
    <p:extLst>
      <p:ext uri="{BB962C8B-B14F-4D97-AF65-F5344CB8AC3E}">
        <p14:creationId xmlns:p14="http://schemas.microsoft.com/office/powerpoint/2010/main" val="1114178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89</TotalTime>
  <Words>935</Words>
  <Application>Microsoft Office PowerPoint</Application>
  <PresentationFormat>On-screen Show (4:3)</PresentationFormat>
  <Paragraphs>93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Angles</vt:lpstr>
      <vt:lpstr>INSURANCE MARKET IN MONGOLIA</vt:lpstr>
      <vt:lpstr>PowerPoint Presentation</vt:lpstr>
      <vt:lpstr>Part 1: Concept of Insurance</vt:lpstr>
      <vt:lpstr>What are the principles of insurance?</vt:lpstr>
      <vt:lpstr>Insurance Companies: </vt:lpstr>
      <vt:lpstr>Insurance Products:</vt:lpstr>
      <vt:lpstr>Part 2: Insurance Market in Mongolia</vt:lpstr>
      <vt:lpstr>PowerPoint Presentation</vt:lpstr>
      <vt:lpstr>Insurance Companies:</vt:lpstr>
      <vt:lpstr>Insurance Products:</vt:lpstr>
      <vt:lpstr>Non-Life Insurance Companies:</vt:lpstr>
      <vt:lpstr>Life Insurance Company:</vt:lpstr>
      <vt:lpstr>Voluntary Insurance Products:</vt:lpstr>
      <vt:lpstr>Mandatory Insurance Product:</vt:lpstr>
      <vt:lpstr>THANK YOUFOR YOUR ATTENTION.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INSURANCE MARKET IN MONGOLIA</dc:title>
  <dc:creator>Munkherdene Undral</dc:creator>
  <cp:lastModifiedBy>merdene1@outlook.com</cp:lastModifiedBy>
  <cp:revision>14</cp:revision>
  <dcterms:created xsi:type="dcterms:W3CDTF">2006-08-16T00:00:00Z</dcterms:created>
  <dcterms:modified xsi:type="dcterms:W3CDTF">2016-11-03T14:33:19Z</dcterms:modified>
</cp:coreProperties>
</file>