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4" r:id="rId9"/>
    <p:sldId id="265"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F23785-E399-4F9B-8DD2-1D1A767B0D13}"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15A2B-5EAC-492A-80A7-41B4710CD010}" type="slidenum">
              <a:rPr lang="en-US" smtClean="0"/>
              <a:t>‹#›</a:t>
            </a:fld>
            <a:endParaRPr lang="en-US"/>
          </a:p>
        </p:txBody>
      </p:sp>
    </p:spTree>
    <p:extLst>
      <p:ext uri="{BB962C8B-B14F-4D97-AF65-F5344CB8AC3E}">
        <p14:creationId xmlns:p14="http://schemas.microsoft.com/office/powerpoint/2010/main" val="1468564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F23785-E399-4F9B-8DD2-1D1A767B0D13}"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15A2B-5EAC-492A-80A7-41B4710CD010}" type="slidenum">
              <a:rPr lang="en-US" smtClean="0"/>
              <a:t>‹#›</a:t>
            </a:fld>
            <a:endParaRPr lang="en-US"/>
          </a:p>
        </p:txBody>
      </p:sp>
    </p:spTree>
    <p:extLst>
      <p:ext uri="{BB962C8B-B14F-4D97-AF65-F5344CB8AC3E}">
        <p14:creationId xmlns:p14="http://schemas.microsoft.com/office/powerpoint/2010/main" val="740498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F23785-E399-4F9B-8DD2-1D1A767B0D13}"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15A2B-5EAC-492A-80A7-41B4710CD010}" type="slidenum">
              <a:rPr lang="en-US" smtClean="0"/>
              <a:t>‹#›</a:t>
            </a:fld>
            <a:endParaRPr lang="en-US"/>
          </a:p>
        </p:txBody>
      </p:sp>
    </p:spTree>
    <p:extLst>
      <p:ext uri="{BB962C8B-B14F-4D97-AF65-F5344CB8AC3E}">
        <p14:creationId xmlns:p14="http://schemas.microsoft.com/office/powerpoint/2010/main" val="2204777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F23785-E399-4F9B-8DD2-1D1A767B0D13}"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15A2B-5EAC-492A-80A7-41B4710CD010}" type="slidenum">
              <a:rPr lang="en-US" smtClean="0"/>
              <a:t>‹#›</a:t>
            </a:fld>
            <a:endParaRPr lang="en-US"/>
          </a:p>
        </p:txBody>
      </p:sp>
    </p:spTree>
    <p:extLst>
      <p:ext uri="{BB962C8B-B14F-4D97-AF65-F5344CB8AC3E}">
        <p14:creationId xmlns:p14="http://schemas.microsoft.com/office/powerpoint/2010/main" val="326572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F23785-E399-4F9B-8DD2-1D1A767B0D13}"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15A2B-5EAC-492A-80A7-41B4710CD010}" type="slidenum">
              <a:rPr lang="en-US" smtClean="0"/>
              <a:t>‹#›</a:t>
            </a:fld>
            <a:endParaRPr lang="en-US"/>
          </a:p>
        </p:txBody>
      </p:sp>
    </p:spTree>
    <p:extLst>
      <p:ext uri="{BB962C8B-B14F-4D97-AF65-F5344CB8AC3E}">
        <p14:creationId xmlns:p14="http://schemas.microsoft.com/office/powerpoint/2010/main" val="1583172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F23785-E399-4F9B-8DD2-1D1A767B0D13}"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15A2B-5EAC-492A-80A7-41B4710CD010}" type="slidenum">
              <a:rPr lang="en-US" smtClean="0"/>
              <a:t>‹#›</a:t>
            </a:fld>
            <a:endParaRPr lang="en-US"/>
          </a:p>
        </p:txBody>
      </p:sp>
    </p:spTree>
    <p:extLst>
      <p:ext uri="{BB962C8B-B14F-4D97-AF65-F5344CB8AC3E}">
        <p14:creationId xmlns:p14="http://schemas.microsoft.com/office/powerpoint/2010/main" val="255745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F23785-E399-4F9B-8DD2-1D1A767B0D13}" type="datetimeFigureOut">
              <a:rPr lang="en-US" smtClean="0"/>
              <a:t>10/5/2016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715A2B-5EAC-492A-80A7-41B4710CD010}" type="slidenum">
              <a:rPr lang="en-US" smtClean="0"/>
              <a:t>‹#›</a:t>
            </a:fld>
            <a:endParaRPr lang="en-US"/>
          </a:p>
        </p:txBody>
      </p:sp>
    </p:spTree>
    <p:extLst>
      <p:ext uri="{BB962C8B-B14F-4D97-AF65-F5344CB8AC3E}">
        <p14:creationId xmlns:p14="http://schemas.microsoft.com/office/powerpoint/2010/main" val="3477484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F23785-E399-4F9B-8DD2-1D1A767B0D13}" type="datetimeFigureOut">
              <a:rPr lang="en-US" smtClean="0"/>
              <a:t>10/5/2016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715A2B-5EAC-492A-80A7-41B4710CD010}" type="slidenum">
              <a:rPr lang="en-US" smtClean="0"/>
              <a:t>‹#›</a:t>
            </a:fld>
            <a:endParaRPr lang="en-US"/>
          </a:p>
        </p:txBody>
      </p:sp>
    </p:spTree>
    <p:extLst>
      <p:ext uri="{BB962C8B-B14F-4D97-AF65-F5344CB8AC3E}">
        <p14:creationId xmlns:p14="http://schemas.microsoft.com/office/powerpoint/2010/main" val="3607507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F23785-E399-4F9B-8DD2-1D1A767B0D13}" type="datetimeFigureOut">
              <a:rPr lang="en-US" smtClean="0"/>
              <a:t>10/5/2016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715A2B-5EAC-492A-80A7-41B4710CD010}" type="slidenum">
              <a:rPr lang="en-US" smtClean="0"/>
              <a:t>‹#›</a:t>
            </a:fld>
            <a:endParaRPr lang="en-US"/>
          </a:p>
        </p:txBody>
      </p:sp>
    </p:spTree>
    <p:extLst>
      <p:ext uri="{BB962C8B-B14F-4D97-AF65-F5344CB8AC3E}">
        <p14:creationId xmlns:p14="http://schemas.microsoft.com/office/powerpoint/2010/main" val="895165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F23785-E399-4F9B-8DD2-1D1A767B0D13}"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15A2B-5EAC-492A-80A7-41B4710CD010}" type="slidenum">
              <a:rPr lang="en-US" smtClean="0"/>
              <a:t>‹#›</a:t>
            </a:fld>
            <a:endParaRPr lang="en-US"/>
          </a:p>
        </p:txBody>
      </p:sp>
    </p:spTree>
    <p:extLst>
      <p:ext uri="{BB962C8B-B14F-4D97-AF65-F5344CB8AC3E}">
        <p14:creationId xmlns:p14="http://schemas.microsoft.com/office/powerpoint/2010/main" val="401813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F23785-E399-4F9B-8DD2-1D1A767B0D13}"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15A2B-5EAC-492A-80A7-41B4710CD010}" type="slidenum">
              <a:rPr lang="en-US" smtClean="0"/>
              <a:t>‹#›</a:t>
            </a:fld>
            <a:endParaRPr lang="en-US"/>
          </a:p>
        </p:txBody>
      </p:sp>
    </p:spTree>
    <p:extLst>
      <p:ext uri="{BB962C8B-B14F-4D97-AF65-F5344CB8AC3E}">
        <p14:creationId xmlns:p14="http://schemas.microsoft.com/office/powerpoint/2010/main" val="1519179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F23785-E399-4F9B-8DD2-1D1A767B0D13}" type="datetimeFigureOut">
              <a:rPr lang="en-US" smtClean="0"/>
              <a:t>10/5/2016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15A2B-5EAC-492A-80A7-41B4710CD010}" type="slidenum">
              <a:rPr lang="en-US" smtClean="0"/>
              <a:t>‹#›</a:t>
            </a:fld>
            <a:endParaRPr lang="en-US"/>
          </a:p>
        </p:txBody>
      </p:sp>
    </p:spTree>
    <p:extLst>
      <p:ext uri="{BB962C8B-B14F-4D97-AF65-F5344CB8AC3E}">
        <p14:creationId xmlns:p14="http://schemas.microsoft.com/office/powerpoint/2010/main" val="39627935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6996" y="466928"/>
            <a:ext cx="9144000" cy="1126686"/>
          </a:xfrm>
        </p:spPr>
        <p:txBody>
          <a:bodyPr/>
          <a:lstStyle/>
          <a:p>
            <a:r>
              <a:rPr lang="en-US" b="1" dirty="0">
                <a:latin typeface="Times New Roman" panose="02020603050405020304" pitchFamily="18" charset="0"/>
                <a:cs typeface="Times New Roman" panose="02020603050405020304" pitchFamily="18" charset="0"/>
              </a:rPr>
              <a:t>Lebanon’s Economy</a:t>
            </a:r>
          </a:p>
        </p:txBody>
      </p:sp>
      <p:sp>
        <p:nvSpPr>
          <p:cNvPr id="3" name="Subtitle 2"/>
          <p:cNvSpPr>
            <a:spLocks noGrp="1"/>
          </p:cNvSpPr>
          <p:nvPr>
            <p:ph type="subTitle" idx="1"/>
          </p:nvPr>
        </p:nvSpPr>
        <p:spPr>
          <a:xfrm>
            <a:off x="1416996" y="5489204"/>
            <a:ext cx="9144000" cy="1655762"/>
          </a:xfrm>
        </p:spPr>
        <p:txBody>
          <a:bodyPr>
            <a:normAutofit/>
          </a:bodyPr>
          <a:lstStyle/>
          <a:p>
            <a:r>
              <a:rPr lang="en-US" sz="2800" dirty="0">
                <a:latin typeface="Times New Roman" panose="02020603050405020304" pitchFamily="18" charset="0"/>
                <a:cs typeface="Times New Roman" panose="02020603050405020304" pitchFamily="18" charset="0"/>
              </a:rPr>
              <a:t>By</a:t>
            </a:r>
          </a:p>
          <a:p>
            <a:r>
              <a:rPr lang="en-US" sz="2800" dirty="0">
                <a:latin typeface="Times New Roman" panose="02020603050405020304" pitchFamily="18" charset="0"/>
                <a:cs typeface="Times New Roman" panose="02020603050405020304" pitchFamily="18" charset="0"/>
              </a:rPr>
              <a:t>Caroline Al Ali</a:t>
            </a:r>
          </a:p>
        </p:txBody>
      </p:sp>
    </p:spTree>
    <p:extLst>
      <p:ext uri="{BB962C8B-B14F-4D97-AF65-F5344CB8AC3E}">
        <p14:creationId xmlns:p14="http://schemas.microsoft.com/office/powerpoint/2010/main" val="4229450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14438"/>
            <a:ext cx="9144000" cy="2387600"/>
          </a:xfrm>
        </p:spPr>
        <p:txBody>
          <a:bodyPr/>
          <a:lstStyle/>
          <a:p>
            <a:r>
              <a:rPr lang="en-US" b="1" dirty="0">
                <a:latin typeface="Times New Roman" panose="02020603050405020304" pitchFamily="18" charset="0"/>
                <a:cs typeface="Times New Roman" panose="02020603050405020304" pitchFamily="18" charset="0"/>
              </a:rPr>
              <a:t>Thank You for Listening</a:t>
            </a:r>
          </a:p>
        </p:txBody>
      </p:sp>
      <p:sp>
        <p:nvSpPr>
          <p:cNvPr id="3" name="Subtitle 2"/>
          <p:cNvSpPr>
            <a:spLocks noGrp="1"/>
          </p:cNvSpPr>
          <p:nvPr>
            <p:ph type="subTitle" idx="1"/>
          </p:nvPr>
        </p:nvSpPr>
        <p:spPr>
          <a:xfrm>
            <a:off x="1592094" y="4633170"/>
            <a:ext cx="9144000" cy="1655762"/>
          </a:xfrm>
        </p:spPr>
        <p:txBody>
          <a:bodyPr>
            <a:normAutofit/>
          </a:bodyPr>
          <a:lstStyle/>
          <a:p>
            <a:r>
              <a:rPr lang="en-US" sz="3200" b="1" dirty="0">
                <a:latin typeface="Times New Roman" panose="02020603050405020304" pitchFamily="18" charset="0"/>
                <a:cs typeface="Times New Roman" panose="02020603050405020304" pitchFamily="18" charset="0"/>
              </a:rPr>
              <a:t>Any Questions? </a:t>
            </a:r>
            <a:r>
              <a:rPr lang="en-US" sz="3200" b="1" dirty="0">
                <a:latin typeface="Times New Roman" panose="02020603050405020304" pitchFamily="18" charset="0"/>
                <a:cs typeface="Times New Roman" panose="02020603050405020304" pitchFamily="18" charset="0"/>
                <a:sym typeface="Wingdings" panose="05000000000000000000" pitchFamily="2" charset="2"/>
              </a:rPr>
              <a:t></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6552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911" y="287303"/>
            <a:ext cx="10515600" cy="1325563"/>
          </a:xfrm>
        </p:spPr>
        <p:txBody>
          <a:bodyPr>
            <a:normAutofit/>
          </a:bodyPr>
          <a:lstStyle/>
          <a:p>
            <a:r>
              <a:rPr lang="en-US" sz="6000" b="1" dirty="0">
                <a:latin typeface="Times New Roman" panose="02020603050405020304" pitchFamily="18" charset="0"/>
                <a:cs typeface="Times New Roman" panose="02020603050405020304" pitchFamily="18" charset="0"/>
              </a:rPr>
              <a:t>Outline</a:t>
            </a:r>
          </a:p>
        </p:txBody>
      </p:sp>
      <p:sp>
        <p:nvSpPr>
          <p:cNvPr id="3" name="Content Placeholder 2"/>
          <p:cNvSpPr>
            <a:spLocks noGrp="1"/>
          </p:cNvSpPr>
          <p:nvPr>
            <p:ph idx="1"/>
          </p:nvPr>
        </p:nvSpPr>
        <p:spPr>
          <a:xfrm>
            <a:off x="166991" y="1612866"/>
            <a:ext cx="10515600" cy="4351338"/>
          </a:xfrm>
        </p:spPr>
        <p:txBody>
          <a:bodyPr>
            <a:normAutofit/>
          </a:bodyPr>
          <a:lstStyle/>
          <a:p>
            <a:pPr>
              <a:lnSpc>
                <a:spcPct val="150000"/>
              </a:lnSpc>
            </a:pPr>
            <a:r>
              <a:rPr lang="en-US" dirty="0">
                <a:latin typeface="Times New Roman" panose="02020603050405020304" pitchFamily="18" charset="0"/>
                <a:cs typeface="Times New Roman" panose="02020603050405020304" pitchFamily="18" charset="0"/>
              </a:rPr>
              <a:t>Lebanon</a:t>
            </a:r>
          </a:p>
          <a:p>
            <a:pPr>
              <a:lnSpc>
                <a:spcPct val="150000"/>
              </a:lnSpc>
            </a:pPr>
            <a:r>
              <a:rPr lang="en-US" dirty="0">
                <a:latin typeface="Times New Roman" panose="02020603050405020304" pitchFamily="18" charset="0"/>
                <a:cs typeface="Times New Roman" panose="02020603050405020304" pitchFamily="18" charset="0"/>
              </a:rPr>
              <a:t>Economic System</a:t>
            </a:r>
          </a:p>
          <a:p>
            <a:pPr>
              <a:lnSpc>
                <a:spcPct val="150000"/>
              </a:lnSpc>
            </a:pPr>
            <a:r>
              <a:rPr lang="en-US" dirty="0">
                <a:latin typeface="Times New Roman" panose="02020603050405020304" pitchFamily="18" charset="0"/>
                <a:cs typeface="Times New Roman" panose="02020603050405020304" pitchFamily="18" charset="0"/>
              </a:rPr>
              <a:t>Current Economic Situation</a:t>
            </a:r>
          </a:p>
          <a:p>
            <a:pPr>
              <a:lnSpc>
                <a:spcPct val="150000"/>
              </a:lnSpc>
            </a:pPr>
            <a:r>
              <a:rPr lang="en-US" dirty="0">
                <a:latin typeface="Times New Roman" panose="02020603050405020304" pitchFamily="18" charset="0"/>
                <a:cs typeface="Times New Roman" panose="02020603050405020304" pitchFamily="18" charset="0"/>
              </a:rPr>
              <a:t>Questions</a:t>
            </a:r>
          </a:p>
        </p:txBody>
      </p:sp>
    </p:spTree>
    <p:extLst>
      <p:ext uri="{BB962C8B-B14F-4D97-AF65-F5344CB8AC3E}">
        <p14:creationId xmlns:p14="http://schemas.microsoft.com/office/powerpoint/2010/main" val="2036873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7472" y="0"/>
            <a:ext cx="10515600" cy="1325563"/>
          </a:xfrm>
        </p:spPr>
        <p:txBody>
          <a:bodyPr/>
          <a:lstStyle/>
          <a:p>
            <a:r>
              <a:rPr lang="en-US" dirty="0">
                <a:latin typeface="Times New Roman" panose="02020603050405020304" pitchFamily="18" charset="0"/>
                <a:cs typeface="Times New Roman" panose="02020603050405020304" pitchFamily="18" charset="0"/>
              </a:rPr>
              <a:t>Lebanon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72783" y="0"/>
            <a:ext cx="6219217" cy="6858000"/>
          </a:xfrm>
        </p:spPr>
      </p:pic>
      <p:sp>
        <p:nvSpPr>
          <p:cNvPr id="5" name="TextBox 4"/>
          <p:cNvSpPr txBox="1"/>
          <p:nvPr/>
        </p:nvSpPr>
        <p:spPr>
          <a:xfrm>
            <a:off x="447472" y="1107320"/>
            <a:ext cx="6079787" cy="51153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Capital: Beirut</a:t>
            </a:r>
          </a:p>
          <a:p>
            <a:pPr marL="285750" indent="-28575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Population: 5.8 Million</a:t>
            </a:r>
          </a:p>
          <a:p>
            <a:pPr marL="285750" indent="-28575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Member of the Arabian World</a:t>
            </a:r>
          </a:p>
          <a:p>
            <a:pPr marL="285750" indent="-28575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Official Language: Arabic</a:t>
            </a:r>
          </a:p>
          <a:p>
            <a:pPr marL="285750" indent="-28575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Other languages: French, English and Armenian</a:t>
            </a:r>
          </a:p>
          <a:p>
            <a:pPr marL="285750" indent="-28575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Religions: Islam, Christianity and Druze</a:t>
            </a:r>
          </a:p>
          <a:p>
            <a:pPr marL="285750" indent="-285750">
              <a:lnSpc>
                <a:spcPct val="150000"/>
              </a:lnSpc>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a:lnSpc>
                <a:spcPct val="150000"/>
              </a:lnSpc>
            </a:pPr>
            <a:r>
              <a:rPr lang="en-US" sz="2000" dirty="0">
                <a:latin typeface="Times New Roman" panose="02020603050405020304" pitchFamily="18" charset="0"/>
                <a:cs typeface="Times New Roman" panose="02020603050405020304" pitchFamily="18" charset="0"/>
              </a:rPr>
              <a:t>Political System:</a:t>
            </a:r>
          </a:p>
          <a:p>
            <a:pPr marL="285750" indent="-28575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Parliamentary Democratic Republic</a:t>
            </a:r>
          </a:p>
          <a:p>
            <a:pPr marL="285750" indent="-28575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Follows the confessional system</a:t>
            </a:r>
          </a:p>
          <a:p>
            <a:pPr marL="285750" indent="-28575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It currently does NOT have a president</a:t>
            </a:r>
          </a:p>
        </p:txBody>
      </p:sp>
    </p:spTree>
    <p:extLst>
      <p:ext uri="{BB962C8B-B14F-4D97-AF65-F5344CB8AC3E}">
        <p14:creationId xmlns:p14="http://schemas.microsoft.com/office/powerpoint/2010/main" val="1883276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4570" y="382080"/>
            <a:ext cx="6756400" cy="5580975"/>
          </a:xfrm>
          <a:prstGeom prst="rect">
            <a:avLst/>
          </a:prstGeom>
        </p:spPr>
      </p:pic>
      <p:sp>
        <p:nvSpPr>
          <p:cNvPr id="2" name="Title 1"/>
          <p:cNvSpPr>
            <a:spLocks noGrp="1"/>
          </p:cNvSpPr>
          <p:nvPr>
            <p:ph type="title"/>
          </p:nvPr>
        </p:nvSpPr>
        <p:spPr>
          <a:xfrm>
            <a:off x="0" y="0"/>
            <a:ext cx="10515600" cy="1325563"/>
          </a:xfrm>
        </p:spPr>
        <p:txBody>
          <a:bodyPr/>
          <a:lstStyle/>
          <a:p>
            <a:r>
              <a:rPr lang="en-US" dirty="0">
                <a:latin typeface="Times New Roman" panose="02020603050405020304" pitchFamily="18" charset="0"/>
                <a:cs typeface="Times New Roman" panose="02020603050405020304" pitchFamily="18" charset="0"/>
              </a:rPr>
              <a:t>Economic System</a:t>
            </a:r>
          </a:p>
        </p:txBody>
      </p:sp>
      <p:sp>
        <p:nvSpPr>
          <p:cNvPr id="3" name="Content Placeholder 2"/>
          <p:cNvSpPr>
            <a:spLocks noGrp="1"/>
          </p:cNvSpPr>
          <p:nvPr>
            <p:ph idx="1"/>
          </p:nvPr>
        </p:nvSpPr>
        <p:spPr>
          <a:xfrm>
            <a:off x="113489" y="1136312"/>
            <a:ext cx="5081081" cy="5449314"/>
          </a:xfrm>
        </p:spPr>
        <p:txBody>
          <a:bodyPr>
            <a:normAutofit lnSpcReduction="10000"/>
          </a:bodyPr>
          <a:lstStyle/>
          <a:p>
            <a:pPr>
              <a:lnSpc>
                <a:spcPct val="100000"/>
              </a:lnSpc>
            </a:pPr>
            <a:r>
              <a:rPr lang="en-US" sz="2000" dirty="0">
                <a:latin typeface="Times New Roman" panose="02020603050405020304" pitchFamily="18" charset="0"/>
                <a:cs typeface="Times New Roman" panose="02020603050405020304" pitchFamily="18" charset="0"/>
              </a:rPr>
              <a:t>Free-market </a:t>
            </a:r>
          </a:p>
          <a:p>
            <a:pPr>
              <a:lnSpc>
                <a:spcPct val="100000"/>
              </a:lnSpc>
            </a:pPr>
            <a:r>
              <a:rPr lang="en-US" sz="2000" dirty="0">
                <a:latin typeface="Times New Roman" panose="02020603050405020304" pitchFamily="18" charset="0"/>
                <a:cs typeface="Times New Roman" panose="02020603050405020304" pitchFamily="18" charset="0"/>
              </a:rPr>
              <a:t>Open</a:t>
            </a:r>
          </a:p>
          <a:p>
            <a:pPr>
              <a:lnSpc>
                <a:spcPct val="100000"/>
              </a:lnSpc>
            </a:pPr>
            <a:r>
              <a:rPr lang="en-US" sz="2000" dirty="0">
                <a:latin typeface="Times New Roman" panose="02020603050405020304" pitchFamily="18" charset="0"/>
                <a:cs typeface="Times New Roman" panose="02020603050405020304" pitchFamily="18" charset="0"/>
              </a:rPr>
              <a:t>Developing</a:t>
            </a:r>
          </a:p>
          <a:p>
            <a:pPr>
              <a:lnSpc>
                <a:spcPct val="100000"/>
              </a:lnSpc>
            </a:pPr>
            <a:r>
              <a:rPr lang="en-US" sz="2000" dirty="0">
                <a:latin typeface="Times New Roman" panose="02020603050405020304" pitchFamily="18" charset="0"/>
                <a:cs typeface="Times New Roman" panose="02020603050405020304" pitchFamily="18" charset="0"/>
              </a:rPr>
              <a:t>Currency: Lebanese Pound (1$=1500 LBP)</a:t>
            </a:r>
          </a:p>
          <a:p>
            <a:pPr marL="0" indent="0">
              <a:lnSpc>
                <a:spcPct val="100000"/>
              </a:lnSpc>
              <a:buNone/>
            </a:pPr>
            <a:endParaRPr lang="en-US" sz="2000" dirty="0">
              <a:latin typeface="Times New Roman" panose="02020603050405020304" pitchFamily="18" charset="0"/>
              <a:cs typeface="Times New Roman" panose="02020603050405020304" pitchFamily="18" charset="0"/>
            </a:endParaRPr>
          </a:p>
          <a:p>
            <a:pPr marL="0" indent="0">
              <a:lnSpc>
                <a:spcPct val="100000"/>
              </a:lnSpc>
              <a:buNone/>
            </a:pPr>
            <a:r>
              <a:rPr lang="en-US" sz="2000" dirty="0">
                <a:latin typeface="Times New Roman" panose="02020603050405020304" pitchFamily="18" charset="0"/>
                <a:cs typeface="Times New Roman" panose="02020603050405020304" pitchFamily="18" charset="0"/>
              </a:rPr>
              <a:t>Facts:</a:t>
            </a:r>
          </a:p>
          <a:p>
            <a:pPr>
              <a:lnSpc>
                <a:spcPct val="100000"/>
              </a:lnSpc>
            </a:pPr>
            <a:r>
              <a:rPr lang="en-US" sz="2000" dirty="0">
                <a:latin typeface="Times New Roman" panose="02020603050405020304" pitchFamily="18" charset="0"/>
                <a:cs typeface="Times New Roman" panose="02020603050405020304" pitchFamily="18" charset="0"/>
              </a:rPr>
              <a:t>Minimum wage is 450$ (675,000 LBP)</a:t>
            </a:r>
          </a:p>
          <a:p>
            <a:pPr>
              <a:lnSpc>
                <a:spcPct val="100000"/>
              </a:lnSpc>
            </a:pPr>
            <a:r>
              <a:rPr lang="en-US" sz="2000" dirty="0">
                <a:latin typeface="Times New Roman" panose="02020603050405020304" pitchFamily="18" charset="0"/>
                <a:cs typeface="Times New Roman" panose="02020603050405020304" pitchFamily="18" charset="0"/>
              </a:rPr>
              <a:t>Heavily relies on importation of goods</a:t>
            </a:r>
          </a:p>
          <a:p>
            <a:pPr>
              <a:lnSpc>
                <a:spcPct val="100000"/>
              </a:lnSpc>
            </a:pPr>
            <a:r>
              <a:rPr lang="en-US" sz="2000" dirty="0">
                <a:latin typeface="Times New Roman" panose="02020603050405020304" pitchFamily="18" charset="0"/>
                <a:cs typeface="Times New Roman" panose="02020603050405020304" pitchFamily="18" charset="0"/>
              </a:rPr>
              <a:t>Limited natural resources</a:t>
            </a:r>
          </a:p>
          <a:p>
            <a:pPr>
              <a:lnSpc>
                <a:spcPct val="100000"/>
              </a:lnSpc>
            </a:pPr>
            <a:r>
              <a:rPr lang="en-US" sz="2000" dirty="0">
                <a:latin typeface="Times New Roman" panose="02020603050405020304" pitchFamily="18" charset="0"/>
                <a:cs typeface="Times New Roman" panose="02020603050405020304" pitchFamily="18" charset="0"/>
              </a:rPr>
              <a:t>Attractive tax rates</a:t>
            </a:r>
          </a:p>
          <a:p>
            <a:pPr>
              <a:lnSpc>
                <a:spcPct val="100000"/>
              </a:lnSpc>
            </a:pPr>
            <a:r>
              <a:rPr lang="en-US" sz="2000" dirty="0">
                <a:latin typeface="Times New Roman" panose="02020603050405020304" pitchFamily="18" charset="0"/>
                <a:cs typeface="Times New Roman" panose="02020603050405020304" pitchFamily="18" charset="0"/>
              </a:rPr>
              <a:t>3 main sectors: Service, Industrial and Agricultural</a:t>
            </a:r>
          </a:p>
          <a:p>
            <a:pPr marL="0" indent="0">
              <a:lnSpc>
                <a:spcPct val="100000"/>
              </a:lnSpc>
              <a:buNone/>
            </a:pPr>
            <a:r>
              <a:rPr lang="en-US" sz="2000" dirty="0">
                <a:latin typeface="Times New Roman" panose="02020603050405020304" pitchFamily="18" charset="0"/>
                <a:cs typeface="Times New Roman" panose="02020603050405020304" pitchFamily="18" charset="0"/>
              </a:rPr>
              <a:t>Note: the service sector makes up 70% of the GDP</a:t>
            </a:r>
          </a:p>
          <a:p>
            <a:pPr marL="0" indent="0">
              <a:buNone/>
            </a:pP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dirty="0"/>
          </a:p>
        </p:txBody>
      </p:sp>
      <p:sp>
        <p:nvSpPr>
          <p:cNvPr id="11" name="TextBox 10"/>
          <p:cNvSpPr txBox="1"/>
          <p:nvPr/>
        </p:nvSpPr>
        <p:spPr>
          <a:xfrm>
            <a:off x="2401651" y="1474416"/>
            <a:ext cx="168288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Economy</a:t>
            </a:r>
          </a:p>
        </p:txBody>
      </p:sp>
      <p:cxnSp>
        <p:nvCxnSpPr>
          <p:cNvPr id="13" name="Straight Arrow Connector 12"/>
          <p:cNvCxnSpPr/>
          <p:nvPr/>
        </p:nvCxnSpPr>
        <p:spPr>
          <a:xfrm flipV="1">
            <a:off x="1721796" y="1828343"/>
            <a:ext cx="679855" cy="3501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050587" y="1736026"/>
            <a:ext cx="13510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721796" y="1325563"/>
            <a:ext cx="679855" cy="3086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3545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643" y="9728"/>
            <a:ext cx="3938080" cy="1325563"/>
          </a:xfrm>
        </p:spPr>
        <p:txBody>
          <a:bodyPr/>
          <a:lstStyle/>
          <a:p>
            <a:r>
              <a:rPr lang="en-US" dirty="0">
                <a:latin typeface="Times New Roman" panose="02020603050405020304" pitchFamily="18" charset="0"/>
                <a:cs typeface="Times New Roman" panose="02020603050405020304" pitchFamily="18" charset="0"/>
              </a:rPr>
              <a:t>Taxation System</a:t>
            </a:r>
          </a:p>
        </p:txBody>
      </p:sp>
      <p:sp>
        <p:nvSpPr>
          <p:cNvPr id="3" name="Content Placeholder 2"/>
          <p:cNvSpPr>
            <a:spLocks noGrp="1"/>
          </p:cNvSpPr>
          <p:nvPr>
            <p:ph idx="1"/>
          </p:nvPr>
        </p:nvSpPr>
        <p:spPr>
          <a:xfrm>
            <a:off x="419911" y="1047501"/>
            <a:ext cx="5552872" cy="5595330"/>
          </a:xfrm>
        </p:spPr>
        <p:txBody>
          <a:bodyPr>
            <a:normAutofit/>
          </a:bodyPr>
          <a:lstStyle/>
          <a:p>
            <a:pPr lvl="0">
              <a:lnSpc>
                <a:spcPct val="150000"/>
              </a:lnSpc>
            </a:pPr>
            <a:r>
              <a:rPr lang="en-GB" sz="2000" dirty="0">
                <a:latin typeface="Times New Roman" panose="02020603050405020304" pitchFamily="18" charset="0"/>
                <a:cs typeface="Times New Roman" panose="02020603050405020304" pitchFamily="18" charset="0"/>
              </a:rPr>
              <a:t>15% tax on corporate profits</a:t>
            </a:r>
            <a:endParaRPr lang="en-US" sz="2000" dirty="0">
              <a:latin typeface="Times New Roman" panose="02020603050405020304" pitchFamily="18" charset="0"/>
              <a:cs typeface="Times New Roman" panose="02020603050405020304" pitchFamily="18" charset="0"/>
            </a:endParaRPr>
          </a:p>
          <a:p>
            <a:pPr lvl="0">
              <a:lnSpc>
                <a:spcPct val="150000"/>
              </a:lnSpc>
            </a:pPr>
            <a:r>
              <a:rPr lang="en-GB" sz="2000" dirty="0">
                <a:latin typeface="Times New Roman" panose="02020603050405020304" pitchFamily="18" charset="0"/>
                <a:cs typeface="Times New Roman" panose="02020603050405020304" pitchFamily="18" charset="0"/>
              </a:rPr>
              <a:t>2% to 20% tax on all wages and salaries. The rate increases as the salary increases</a:t>
            </a:r>
            <a:endParaRPr lang="en-US" sz="2000" dirty="0">
              <a:latin typeface="Times New Roman" panose="02020603050405020304" pitchFamily="18" charset="0"/>
              <a:cs typeface="Times New Roman" panose="02020603050405020304" pitchFamily="18" charset="0"/>
            </a:endParaRPr>
          </a:p>
          <a:p>
            <a:pPr lvl="0">
              <a:lnSpc>
                <a:spcPct val="150000"/>
              </a:lnSpc>
            </a:pPr>
            <a:r>
              <a:rPr lang="en-GB" sz="2000" dirty="0">
                <a:latin typeface="Times New Roman" panose="02020603050405020304" pitchFamily="18" charset="0"/>
                <a:cs typeface="Times New Roman" panose="02020603050405020304" pitchFamily="18" charset="0"/>
              </a:rPr>
              <a:t>10% tax on income from movable capital</a:t>
            </a:r>
            <a:endParaRPr lang="en-US" sz="2000" dirty="0">
              <a:latin typeface="Times New Roman" panose="02020603050405020304" pitchFamily="18" charset="0"/>
              <a:cs typeface="Times New Roman" panose="02020603050405020304" pitchFamily="18" charset="0"/>
            </a:endParaRPr>
          </a:p>
          <a:p>
            <a:pPr lvl="0">
              <a:lnSpc>
                <a:spcPct val="150000"/>
              </a:lnSpc>
            </a:pPr>
            <a:r>
              <a:rPr lang="en-GB" sz="2000" dirty="0">
                <a:latin typeface="Times New Roman" panose="02020603050405020304" pitchFamily="18" charset="0"/>
                <a:cs typeface="Times New Roman" panose="02020603050405020304" pitchFamily="18" charset="0"/>
              </a:rPr>
              <a:t>0% to 14% property tax. Also varies depending on the value of the property</a:t>
            </a:r>
            <a:endParaRPr lang="en-US" sz="2000" dirty="0">
              <a:latin typeface="Times New Roman" panose="02020603050405020304" pitchFamily="18" charset="0"/>
              <a:cs typeface="Times New Roman" panose="02020603050405020304" pitchFamily="18" charset="0"/>
            </a:endParaRPr>
          </a:p>
          <a:p>
            <a:pPr lvl="0">
              <a:lnSpc>
                <a:spcPct val="150000"/>
              </a:lnSpc>
            </a:pPr>
            <a:r>
              <a:rPr lang="en-GB" sz="2000" dirty="0">
                <a:latin typeface="Times New Roman" panose="02020603050405020304" pitchFamily="18" charset="0"/>
                <a:cs typeface="Times New Roman" panose="02020603050405020304" pitchFamily="18" charset="0"/>
              </a:rPr>
              <a:t>10% VAT tax</a:t>
            </a:r>
            <a:endParaRPr lang="en-US" sz="2000" dirty="0">
              <a:latin typeface="Times New Roman" panose="02020603050405020304" pitchFamily="18" charset="0"/>
              <a:cs typeface="Times New Roman" panose="02020603050405020304" pitchFamily="18" charset="0"/>
            </a:endParaRPr>
          </a:p>
          <a:p>
            <a:pPr lvl="0">
              <a:lnSpc>
                <a:spcPct val="150000"/>
              </a:lnSpc>
            </a:pPr>
            <a:r>
              <a:rPr lang="en-GB" sz="2000" dirty="0">
                <a:latin typeface="Times New Roman" panose="02020603050405020304" pitchFamily="18" charset="0"/>
                <a:cs typeface="Times New Roman" panose="02020603050405020304" pitchFamily="18" charset="0"/>
              </a:rPr>
              <a:t>0 to 70% custom duties and a range of 0 to 5% tariffs on “industrial goods, tobacco and most of agricultural goods”.</a:t>
            </a:r>
            <a:endParaRPr lang="en-US" sz="2000" dirty="0">
              <a:latin typeface="Times New Roman" panose="02020603050405020304" pitchFamily="18" charset="0"/>
              <a:cs typeface="Times New Roman" panose="02020603050405020304" pitchFamily="18" charset="0"/>
            </a:endParaRPr>
          </a:p>
          <a:p>
            <a:endParaRPr lang="en-US" dirty="0"/>
          </a:p>
        </p:txBody>
      </p:sp>
      <p:sp>
        <p:nvSpPr>
          <p:cNvPr id="5" name="TextBox 4"/>
          <p:cNvSpPr txBox="1"/>
          <p:nvPr/>
        </p:nvSpPr>
        <p:spPr>
          <a:xfrm>
            <a:off x="6556442" y="278060"/>
            <a:ext cx="4212076"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Current Situation</a:t>
            </a:r>
          </a:p>
        </p:txBody>
      </p:sp>
      <p:sp>
        <p:nvSpPr>
          <p:cNvPr id="6" name="TextBox 5"/>
          <p:cNvSpPr txBox="1"/>
          <p:nvPr/>
        </p:nvSpPr>
        <p:spPr>
          <a:xfrm>
            <a:off x="6556442" y="1175121"/>
            <a:ext cx="4907605" cy="332398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Debt-to-GDP ratio is currently 120%</a:t>
            </a:r>
          </a:p>
          <a:p>
            <a:pPr marL="342900"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Public debt is around $69 billion</a:t>
            </a:r>
          </a:p>
          <a:p>
            <a:pPr marL="342900"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Tax income decreased by 2.2% from 2010 to 2014</a:t>
            </a:r>
          </a:p>
          <a:p>
            <a:pPr marL="342900"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Foreign direct investments has been decreasing since 2009 and are currently $2.3 billion</a:t>
            </a:r>
          </a:p>
        </p:txBody>
      </p:sp>
      <p:cxnSp>
        <p:nvCxnSpPr>
          <p:cNvPr id="8" name="Straight Connector 7"/>
          <p:cNvCxnSpPr/>
          <p:nvPr/>
        </p:nvCxnSpPr>
        <p:spPr>
          <a:xfrm>
            <a:off x="6157609" y="116732"/>
            <a:ext cx="19455" cy="6439711"/>
          </a:xfrm>
          <a:prstGeom prst="line">
            <a:avLst/>
          </a:prstGeom>
          <a:ln w="76200">
            <a:solidFill>
              <a:srgbClr val="C00000"/>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322238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736" y="116732"/>
            <a:ext cx="10515600" cy="1325563"/>
          </a:xfrm>
        </p:spPr>
        <p:txBody>
          <a:bodyPr/>
          <a:lstStyle/>
          <a:p>
            <a:r>
              <a:rPr lang="en-US" dirty="0">
                <a:latin typeface="Times New Roman" panose="02020603050405020304" pitchFamily="18" charset="0"/>
                <a:cs typeface="Times New Roman" panose="02020603050405020304" pitchFamily="18" charset="0"/>
              </a:rPr>
              <a:t>Current Situation (Cont.)</a:t>
            </a:r>
          </a:p>
        </p:txBody>
      </p:sp>
      <p:sp>
        <p:nvSpPr>
          <p:cNvPr id="5" name="Content Placeholder 4"/>
          <p:cNvSpPr>
            <a:spLocks noGrp="1"/>
          </p:cNvSpPr>
          <p:nvPr>
            <p:ph sz="half" idx="1"/>
          </p:nvPr>
        </p:nvSpPr>
        <p:spPr>
          <a:xfrm>
            <a:off x="393160" y="1621345"/>
            <a:ext cx="5181600" cy="3339762"/>
          </a:xfrm>
          <a:solidFill>
            <a:srgbClr val="FFFF00"/>
          </a:solidFill>
        </p:spPr>
        <p:txBody>
          <a:bodyPr>
            <a:normAutofit/>
          </a:bodyPr>
          <a:lstStyle/>
          <a:p>
            <a:pPr marL="0" indent="0">
              <a:buNone/>
            </a:pPr>
            <a:r>
              <a:rPr lang="en-US" sz="2000" dirty="0">
                <a:latin typeface="Times New Roman" panose="02020603050405020304" pitchFamily="18" charset="0"/>
                <a:cs typeface="Times New Roman" panose="02020603050405020304" pitchFamily="18" charset="0"/>
              </a:rPr>
              <a:t>On the bright side:</a:t>
            </a:r>
          </a:p>
          <a:p>
            <a:pPr>
              <a:lnSpc>
                <a:spcPct val="100000"/>
              </a:lnSpc>
            </a:pPr>
            <a:r>
              <a:rPr lang="en-US" sz="2000" dirty="0">
                <a:latin typeface="Times New Roman" panose="02020603050405020304" pitchFamily="18" charset="0"/>
                <a:cs typeface="Times New Roman" panose="02020603050405020304" pitchFamily="18" charset="0"/>
              </a:rPr>
              <a:t>Inflation levels have been decreasing since 2013</a:t>
            </a:r>
          </a:p>
          <a:p>
            <a:pPr>
              <a:lnSpc>
                <a:spcPct val="100000"/>
              </a:lnSpc>
            </a:pPr>
            <a:r>
              <a:rPr lang="en-US" sz="2000" dirty="0">
                <a:latin typeface="Times New Roman" panose="02020603050405020304" pitchFamily="18" charset="0"/>
                <a:cs typeface="Times New Roman" panose="02020603050405020304" pitchFamily="18" charset="0"/>
              </a:rPr>
              <a:t>GDP has increased from $21.8 billion in 2006 to $47.1 billion in 2015</a:t>
            </a:r>
          </a:p>
          <a:p>
            <a:pPr>
              <a:lnSpc>
                <a:spcPct val="100000"/>
              </a:lnSpc>
            </a:pPr>
            <a:r>
              <a:rPr lang="en-US" sz="2000" dirty="0">
                <a:latin typeface="Times New Roman" panose="02020603050405020304" pitchFamily="18" charset="0"/>
                <a:cs typeface="Times New Roman" panose="02020603050405020304" pitchFamily="18" charset="0"/>
              </a:rPr>
              <a:t>The Tourism &amp; Hospitality sector is growing and had an additional 12% contribution to the GDP in 2015 (it was 21.2%)</a:t>
            </a:r>
          </a:p>
          <a:p>
            <a:pPr marL="0" indent="0">
              <a:lnSpc>
                <a:spcPct val="100000"/>
              </a:lnSpc>
              <a:buNone/>
            </a:pPr>
            <a:endParaRPr lang="en-US" sz="2000" dirty="0">
              <a:latin typeface="Times New Roman" panose="02020603050405020304" pitchFamily="18" charset="0"/>
              <a:cs typeface="Times New Roman" panose="02020603050405020304" pitchFamily="18" charset="0"/>
            </a:endParaRPr>
          </a:p>
          <a:p>
            <a:pPr>
              <a:lnSpc>
                <a:spcPct val="100000"/>
              </a:lnSpc>
            </a:pPr>
            <a:endParaRPr lang="en-US" sz="2000"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half" idx="2"/>
          </p:nvPr>
        </p:nvSpPr>
        <p:spPr>
          <a:xfrm>
            <a:off x="6152745" y="1621345"/>
            <a:ext cx="5181600" cy="3352664"/>
          </a:xfrm>
          <a:solidFill>
            <a:schemeClr val="bg2">
              <a:lumMod val="50000"/>
            </a:schemeClr>
          </a:solidFill>
        </p:spPr>
        <p:txBody>
          <a:bodyPr>
            <a:normAutofit/>
          </a:bodyPr>
          <a:lstStyle/>
          <a:p>
            <a:pPr marL="0" indent="0">
              <a:lnSpc>
                <a:spcPct val="100000"/>
              </a:lnSpc>
              <a:buNone/>
            </a:pPr>
            <a:r>
              <a:rPr lang="en-US" sz="2000" dirty="0">
                <a:solidFill>
                  <a:schemeClr val="bg1"/>
                </a:solidFill>
                <a:latin typeface="Times New Roman" panose="02020603050405020304" pitchFamily="18" charset="0"/>
                <a:cs typeface="Times New Roman" panose="02020603050405020304" pitchFamily="18" charset="0"/>
              </a:rPr>
              <a:t>On the dark side:</a:t>
            </a:r>
          </a:p>
          <a:p>
            <a:pPr>
              <a:lnSpc>
                <a:spcPct val="100000"/>
              </a:lnSpc>
            </a:pPr>
            <a:r>
              <a:rPr lang="en-US" sz="2000" dirty="0">
                <a:solidFill>
                  <a:schemeClr val="bg1"/>
                </a:solidFill>
                <a:latin typeface="Times New Roman" panose="02020603050405020304" pitchFamily="18" charset="0"/>
                <a:cs typeface="Times New Roman" panose="02020603050405020304" pitchFamily="18" charset="0"/>
              </a:rPr>
              <a:t>Lebanon is currently suffering from deflation (- 3.7%)</a:t>
            </a:r>
          </a:p>
          <a:p>
            <a:pPr>
              <a:lnSpc>
                <a:spcPct val="100000"/>
              </a:lnSpc>
            </a:pPr>
            <a:r>
              <a:rPr lang="en-US" sz="2000" dirty="0">
                <a:solidFill>
                  <a:schemeClr val="bg1"/>
                </a:solidFill>
                <a:latin typeface="Times New Roman" panose="02020603050405020304" pitchFamily="18" charset="0"/>
                <a:cs typeface="Times New Roman" panose="02020603050405020304" pitchFamily="18" charset="0"/>
              </a:rPr>
              <a:t>Economic growth has been decreasing for the past 5 years and is currently only 1%</a:t>
            </a:r>
          </a:p>
          <a:p>
            <a:pPr>
              <a:lnSpc>
                <a:spcPct val="100000"/>
              </a:lnSpc>
            </a:pPr>
            <a:r>
              <a:rPr lang="en-US" sz="2000" dirty="0">
                <a:solidFill>
                  <a:schemeClr val="bg1"/>
                </a:solidFill>
                <a:latin typeface="Times New Roman" panose="02020603050405020304" pitchFamily="18" charset="0"/>
                <a:cs typeface="Times New Roman" panose="02020603050405020304" pitchFamily="18" charset="0"/>
              </a:rPr>
              <a:t>The industrial (21%) and agricultural (5.5%) sectors’ contribution to the GDP is decreasing</a:t>
            </a:r>
          </a:p>
        </p:txBody>
      </p:sp>
    </p:spTree>
    <p:extLst>
      <p:ext uri="{BB962C8B-B14F-4D97-AF65-F5344CB8AC3E}">
        <p14:creationId xmlns:p14="http://schemas.microsoft.com/office/powerpoint/2010/main" val="3437527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76" y="1744937"/>
            <a:ext cx="3735421" cy="5113063"/>
          </a:xfrm>
          <a:prstGeom prst="rect">
            <a:avLst/>
          </a:prstGeom>
        </p:spPr>
      </p:pic>
      <p:sp>
        <p:nvSpPr>
          <p:cNvPr id="2" name="Title 1"/>
          <p:cNvSpPr>
            <a:spLocks noGrp="1"/>
          </p:cNvSpPr>
          <p:nvPr>
            <p:ph type="title"/>
          </p:nvPr>
        </p:nvSpPr>
        <p:spPr>
          <a:xfrm>
            <a:off x="379378" y="297032"/>
            <a:ext cx="10515600" cy="1325563"/>
          </a:xfrm>
        </p:spPr>
        <p:txBody>
          <a:bodyPr/>
          <a:lstStyle/>
          <a:p>
            <a:r>
              <a:rPr lang="en-US" dirty="0">
                <a:latin typeface="Times New Roman" panose="02020603050405020304" pitchFamily="18" charset="0"/>
                <a:cs typeface="Times New Roman" panose="02020603050405020304" pitchFamily="18" charset="0"/>
              </a:rPr>
              <a:t>The Backbone of the Lebanese Economy:</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 Financial Services Sector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5872" y="297032"/>
            <a:ext cx="1978212" cy="1321445"/>
          </a:xfrm>
          <a:prstGeom prst="rect">
            <a:avLst/>
          </a:prstGeom>
        </p:spPr>
      </p:pic>
      <p:sp>
        <p:nvSpPr>
          <p:cNvPr id="3" name="Content Placeholder 2"/>
          <p:cNvSpPr>
            <a:spLocks noGrp="1"/>
          </p:cNvSpPr>
          <p:nvPr>
            <p:ph idx="1"/>
          </p:nvPr>
        </p:nvSpPr>
        <p:spPr>
          <a:xfrm>
            <a:off x="3922880" y="1813481"/>
            <a:ext cx="7961204" cy="4849965"/>
          </a:xfrm>
        </p:spPr>
        <p:txBody>
          <a:bodyPr>
            <a:normAutofit/>
          </a:bodyPr>
          <a:lstStyle/>
          <a:p>
            <a:pPr>
              <a:lnSpc>
                <a:spcPct val="150000"/>
              </a:lnSpc>
            </a:pPr>
            <a:r>
              <a:rPr lang="en-US" sz="2000" dirty="0">
                <a:latin typeface="Times New Roman" panose="02020603050405020304" pitchFamily="18" charset="0"/>
                <a:cs typeface="Times New Roman" panose="02020603050405020304" pitchFamily="18" charset="0"/>
              </a:rPr>
              <a:t>The Lebanese banking system managed to make itself the main recipient of the petrodollars during the oil boom in 1960</a:t>
            </a:r>
          </a:p>
          <a:p>
            <a:pPr>
              <a:lnSpc>
                <a:spcPct val="150000"/>
              </a:lnSpc>
            </a:pPr>
            <a:r>
              <a:rPr lang="en-US" sz="2000" dirty="0">
                <a:latin typeface="Times New Roman" panose="02020603050405020304" pitchFamily="18" charset="0"/>
                <a:cs typeface="Times New Roman" panose="02020603050405020304" pitchFamily="18" charset="0"/>
              </a:rPr>
              <a:t>If it wasn’t for Lebanon’s Central bank strict policy, the economy wouldn’t have survived the many hits it had received in the last decade. And it wouldn’t have been growing for the past decade or so.</a:t>
            </a:r>
          </a:p>
          <a:p>
            <a:pPr>
              <a:lnSpc>
                <a:spcPct val="150000"/>
              </a:lnSpc>
            </a:pPr>
            <a:r>
              <a:rPr lang="en-US" sz="2000" dirty="0">
                <a:latin typeface="Times New Roman" panose="02020603050405020304" pitchFamily="18" charset="0"/>
                <a:cs typeface="Times New Roman" panose="02020603050405020304" pitchFamily="18" charset="0"/>
              </a:rPr>
              <a:t>The banking sector is known for its “high liquidity and solid capital adequacy”</a:t>
            </a:r>
          </a:p>
          <a:p>
            <a:pPr>
              <a:lnSpc>
                <a:spcPct val="150000"/>
              </a:lnSpc>
            </a:pPr>
            <a:r>
              <a:rPr lang="en-US" sz="2000" dirty="0">
                <a:latin typeface="Times New Roman" panose="02020603050405020304" pitchFamily="18" charset="0"/>
                <a:cs typeface="Times New Roman" panose="02020603050405020304" pitchFamily="18" charset="0"/>
              </a:rPr>
              <a:t>In 2015, </a:t>
            </a:r>
            <a:r>
              <a:rPr lang="en-US" sz="2000" dirty="0">
                <a:solidFill>
                  <a:srgbClr val="000000"/>
                </a:solidFill>
                <a:latin typeface="Times New Roman" panose="02020603050405020304" pitchFamily="18" charset="0"/>
                <a:cs typeface="Times New Roman" panose="02020603050405020304" pitchFamily="18" charset="0"/>
              </a:rPr>
              <a:t>private sector loans-to-deposits ratio was 32 percent </a:t>
            </a:r>
          </a:p>
          <a:p>
            <a:pPr>
              <a:lnSpc>
                <a:spcPct val="150000"/>
              </a:lnSpc>
            </a:pPr>
            <a:r>
              <a:rPr lang="en-US" sz="2000" dirty="0">
                <a:solidFill>
                  <a:srgbClr val="000000"/>
                </a:solidFill>
                <a:latin typeface="Times New Roman" panose="02020603050405020304" pitchFamily="18" charset="0"/>
                <a:cs typeface="Times New Roman" panose="02020603050405020304" pitchFamily="18" charset="0"/>
              </a:rPr>
              <a:t>Loans to the private sector made up 94% of the GDP</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9050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75497"/>
            <a:ext cx="6070060" cy="3526415"/>
          </a:xfrm>
          <a:prstGeom prst="rect">
            <a:avLst/>
          </a:prstGeom>
        </p:spPr>
      </p:pic>
      <p:pic>
        <p:nvPicPr>
          <p:cNvPr id="5" name="Picture 4" descr="File:Pigeon's Rock Beirut Lebanon.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0060" y="3375497"/>
            <a:ext cx="6121940" cy="3482503"/>
          </a:xfrm>
          <a:prstGeom prst="rect">
            <a:avLst/>
          </a:prstGeom>
        </p:spPr>
      </p:pic>
      <p:pic>
        <p:nvPicPr>
          <p:cNvPr id="6" name="Picture 5" descr="Temple site, Baalbek | Flickr - Photo Shar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6070060" cy="3370634"/>
          </a:xfrm>
          <a:prstGeom prst="rect">
            <a:avLst/>
          </a:prstGeom>
        </p:spPr>
      </p:pic>
      <p:pic>
        <p:nvPicPr>
          <p:cNvPr id="7" name="Picture 6" descr="Byblos+Harbour+at+nigh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0060" y="0"/>
            <a:ext cx="6121940" cy="3370634"/>
          </a:xfrm>
          <a:prstGeom prst="rect">
            <a:avLst/>
          </a:prstGeom>
        </p:spPr>
      </p:pic>
    </p:spTree>
    <p:extLst>
      <p:ext uri="{BB962C8B-B14F-4D97-AF65-F5344CB8AC3E}">
        <p14:creationId xmlns:p14="http://schemas.microsoft.com/office/powerpoint/2010/main" val="711024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074" y="66545"/>
            <a:ext cx="10515600" cy="1325563"/>
          </a:xfrm>
        </p:spPr>
        <p:txBody>
          <a:bodyPr/>
          <a:lstStyle/>
          <a:p>
            <a:r>
              <a:rPr lang="en-US" b="1" dirty="0">
                <a:latin typeface="Times New Roman" panose="02020603050405020304" pitchFamily="18" charset="0"/>
                <a:cs typeface="Times New Roman" panose="02020603050405020304" pitchFamily="18" charset="0"/>
              </a:rPr>
              <a:t>References</a:t>
            </a:r>
          </a:p>
        </p:txBody>
      </p:sp>
      <p:sp>
        <p:nvSpPr>
          <p:cNvPr id="3" name="Content Placeholder 2"/>
          <p:cNvSpPr>
            <a:spLocks noGrp="1"/>
          </p:cNvSpPr>
          <p:nvPr>
            <p:ph idx="1"/>
          </p:nvPr>
        </p:nvSpPr>
        <p:spPr>
          <a:xfrm>
            <a:off x="129074" y="1315616"/>
            <a:ext cx="11926077" cy="5784980"/>
          </a:xfrm>
        </p:spPr>
        <p:txBody>
          <a:bodyPr>
            <a:normAutofit fontScale="55000" lnSpcReduction="20000"/>
          </a:bodyPr>
          <a:lstStyle/>
          <a:p>
            <a:r>
              <a:rPr lang="en-US" sz="2900" dirty="0">
                <a:latin typeface="Times New Roman" panose="02020603050405020304" pitchFamily="18" charset="0"/>
                <a:cs typeface="Times New Roman" panose="02020603050405020304" pitchFamily="18" charset="0"/>
              </a:rPr>
              <a:t>Aziz, J. (2015, December 8). Will Lebanon finally get a new president? Retrieved from Al Monitor: http://www.al-monitor.com/pulse/originals/2015/12/lebanon-president-elections-hariri-jumblatt-franjieh.html</a:t>
            </a:r>
          </a:p>
          <a:p>
            <a:r>
              <a:rPr lang="en-US" sz="2900" dirty="0">
                <a:latin typeface="Times New Roman" panose="02020603050405020304" pitchFamily="18" charset="0"/>
                <a:cs typeface="Times New Roman" panose="02020603050405020304" pitchFamily="18" charset="0"/>
              </a:rPr>
              <a:t>BBC. (2015, November 12). Lebanon Profile-Overview. Retrieved from BBC: http://www.bbc.com/news/world-middle-east-14647311</a:t>
            </a:r>
          </a:p>
          <a:p>
            <a:r>
              <a:rPr lang="en-US" sz="2900" dirty="0" err="1">
                <a:latin typeface="Times New Roman" panose="02020603050405020304" pitchFamily="18" charset="0"/>
                <a:cs typeface="Times New Roman" panose="02020603050405020304" pitchFamily="18" charset="0"/>
              </a:rPr>
              <a:t>Beyhum</a:t>
            </a:r>
            <a:r>
              <a:rPr lang="en-US" sz="2900" dirty="0">
                <a:latin typeface="Times New Roman" panose="02020603050405020304" pitchFamily="18" charset="0"/>
                <a:cs typeface="Times New Roman" panose="02020603050405020304" pitchFamily="18" charset="0"/>
              </a:rPr>
              <a:t>, M. A. (2016, July 16). Lebanon’s banking sector continues to thrive in spite of economic instability. Retrieved from World Finance: http://www.worldfinance.com/banking/lebanons-banking-sector-continues-to-thrive-in-spite-of-economic-instability</a:t>
            </a:r>
          </a:p>
          <a:p>
            <a:r>
              <a:rPr lang="en-US" sz="2900" dirty="0" err="1">
                <a:latin typeface="Times New Roman" panose="02020603050405020304" pitchFamily="18" charset="0"/>
                <a:cs typeface="Times New Roman" panose="02020603050405020304" pitchFamily="18" charset="0"/>
              </a:rPr>
              <a:t>BlomInvest</a:t>
            </a:r>
            <a:r>
              <a:rPr lang="en-US" sz="2900" dirty="0">
                <a:latin typeface="Times New Roman" panose="02020603050405020304" pitchFamily="18" charset="0"/>
                <a:cs typeface="Times New Roman" panose="02020603050405020304" pitchFamily="18" charset="0"/>
              </a:rPr>
              <a:t> Bank. (2016). 2015: Another Recovery Year for the Lebanese Tourism Sector. Beirut: </a:t>
            </a:r>
            <a:r>
              <a:rPr lang="en-US" sz="2900" dirty="0" err="1">
                <a:latin typeface="Times New Roman" panose="02020603050405020304" pitchFamily="18" charset="0"/>
                <a:cs typeface="Times New Roman" panose="02020603050405020304" pitchFamily="18" charset="0"/>
              </a:rPr>
              <a:t>Blom</a:t>
            </a:r>
            <a:r>
              <a:rPr lang="en-US" sz="2900" dirty="0">
                <a:latin typeface="Times New Roman" panose="02020603050405020304" pitchFamily="18" charset="0"/>
                <a:cs typeface="Times New Roman" panose="02020603050405020304" pitchFamily="18" charset="0"/>
              </a:rPr>
              <a:t> Bank. Retrieved from http://blog.blominvestbank.com/wp-content/uploads/2016/02/2015-Another-Recovery-Year-for-the-Lebanese-Tourism-Sector.pdf</a:t>
            </a:r>
          </a:p>
          <a:p>
            <a:r>
              <a:rPr lang="en-US" sz="2900" dirty="0">
                <a:latin typeface="Times New Roman" panose="02020603050405020304" pitchFamily="18" charset="0"/>
                <a:cs typeface="Times New Roman" panose="02020603050405020304" pitchFamily="18" charset="0"/>
              </a:rPr>
              <a:t>Central Intelligence Agency. (2016, September 19). The World </a:t>
            </a:r>
            <a:r>
              <a:rPr lang="en-US" sz="2900" dirty="0" err="1">
                <a:latin typeface="Times New Roman" panose="02020603050405020304" pitchFamily="18" charset="0"/>
                <a:cs typeface="Times New Roman" panose="02020603050405020304" pitchFamily="18" charset="0"/>
              </a:rPr>
              <a:t>FactBook</a:t>
            </a:r>
            <a:r>
              <a:rPr lang="en-US" sz="2900" dirty="0">
                <a:latin typeface="Times New Roman" panose="02020603050405020304" pitchFamily="18" charset="0"/>
                <a:cs typeface="Times New Roman" panose="02020603050405020304" pitchFamily="18" charset="0"/>
              </a:rPr>
              <a:t>. Retrieved from Central Intelligence Agency: https://www.cia.gov/library/publications/the-world-factbook/geos/le.html</a:t>
            </a:r>
          </a:p>
          <a:p>
            <a:r>
              <a:rPr lang="en-US" sz="2900" dirty="0">
                <a:latin typeface="Times New Roman" panose="02020603050405020304" pitchFamily="18" charset="0"/>
                <a:cs typeface="Times New Roman" panose="02020603050405020304" pitchFamily="18" charset="0"/>
              </a:rPr>
              <a:t>Embassy of Lebanon. (2016). The Economy. Retrieved from The Embassy of Lebanon: http://www.lebanonembassyus.org/the-economy.html</a:t>
            </a:r>
          </a:p>
          <a:p>
            <a:r>
              <a:rPr lang="en-US" sz="2900" dirty="0">
                <a:latin typeface="Times New Roman" panose="02020603050405020304" pitchFamily="18" charset="0"/>
                <a:cs typeface="Times New Roman" panose="02020603050405020304" pitchFamily="18" charset="0"/>
              </a:rPr>
              <a:t>IDAL. (</a:t>
            </a:r>
            <a:r>
              <a:rPr lang="en-US" sz="2900" dirty="0" err="1">
                <a:latin typeface="Times New Roman" panose="02020603050405020304" pitchFamily="18" charset="0"/>
                <a:cs typeface="Times New Roman" panose="02020603050405020304" pitchFamily="18" charset="0"/>
              </a:rPr>
              <a:t>n.d.</a:t>
            </a:r>
            <a:r>
              <a:rPr lang="en-US" sz="2900" dirty="0">
                <a:latin typeface="Times New Roman" panose="02020603050405020304" pitchFamily="18" charset="0"/>
                <a:cs typeface="Times New Roman" panose="02020603050405020304" pitchFamily="18" charset="0"/>
              </a:rPr>
              <a:t>). Taxation Schemes in Lebanon. Retrieved from Investment Development Authority of Lebanon: http://investinlebanon.gov.lb/Content/uploads/SideBlock/130306010904242~Taxation%20Schemes%20in%20Lebanon.pdf</a:t>
            </a:r>
          </a:p>
          <a:p>
            <a:r>
              <a:rPr lang="en-US" sz="2900" dirty="0">
                <a:latin typeface="Times New Roman" panose="02020603050405020304" pitchFamily="18" charset="0"/>
                <a:cs typeface="Times New Roman" panose="02020603050405020304" pitchFamily="18" charset="0"/>
              </a:rPr>
              <a:t>Ministry of Finance. (2015). General Debt Overview. Retrieved from Ministry of Finance: http://www.finance.gov.lb/en-US/finance/PublicDebt/Documents/PublicDebtTimesSeries/General%20Debt%20Overview.pdf</a:t>
            </a:r>
          </a:p>
          <a:p>
            <a:r>
              <a:rPr lang="en-US" sz="2900" dirty="0">
                <a:latin typeface="Times New Roman" panose="02020603050405020304" pitchFamily="18" charset="0"/>
                <a:cs typeface="Times New Roman" panose="02020603050405020304" pitchFamily="18" charset="0"/>
              </a:rPr>
              <a:t>Shelton, T. (2014, February 22). Why Lebanese Politics Are So Messed Up. Retrieved from Public Radio International: http://www.pri.org/stories/2014-02-22/why-lebanese-politics-are-so-messed</a:t>
            </a:r>
          </a:p>
          <a:p>
            <a:r>
              <a:rPr lang="en-US" sz="2900" dirty="0">
                <a:latin typeface="Times New Roman" panose="02020603050405020304" pitchFamily="18" charset="0"/>
                <a:cs typeface="Times New Roman" panose="02020603050405020304" pitchFamily="18" charset="0"/>
              </a:rPr>
              <a:t>World Bank. (2016). Lebanon’s Economic Outlook- Spring 2016. Retrieved from The World Bank: http://pubdocs.worldbank.org/en/218531460208807979/Lebanon-MEM.pdf</a:t>
            </a:r>
          </a:p>
          <a:p>
            <a:r>
              <a:rPr lang="en-US" sz="2900" dirty="0">
                <a:latin typeface="Times New Roman" panose="02020603050405020304" pitchFamily="18" charset="0"/>
                <a:cs typeface="Times New Roman" panose="02020603050405020304" pitchFamily="18" charset="0"/>
              </a:rPr>
              <a:t>World Travel &amp; Tourism Council. (2015). Travel &amp; Tourism Economic Impact 2015: Lebanon. London: World Travel &amp; Tourism Council. Retrieved from https://www.wttc.org/-/media/files/reports/economic%20impact%20research/countries%202015/lebanon2015.pdf</a:t>
            </a:r>
          </a:p>
          <a:p>
            <a:endParaRPr lang="en-US" sz="30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008401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166</TotalTime>
  <Words>717</Words>
  <Application>Microsoft Office PowerPoint</Application>
  <PresentationFormat>Widescreen</PresentationFormat>
  <Paragraphs>76</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Times New Roman</vt:lpstr>
      <vt:lpstr>Wingdings</vt:lpstr>
      <vt:lpstr>Office Theme</vt:lpstr>
      <vt:lpstr>Lebanon’s Economy</vt:lpstr>
      <vt:lpstr>Outline</vt:lpstr>
      <vt:lpstr>Lebanon</vt:lpstr>
      <vt:lpstr>Economic System</vt:lpstr>
      <vt:lpstr>Taxation System</vt:lpstr>
      <vt:lpstr>Current Situation (Cont.)</vt:lpstr>
      <vt:lpstr>The Backbone of the Lebanese Economy: The Financial Services Sector</vt:lpstr>
      <vt:lpstr>PowerPoint Presentation</vt:lpstr>
      <vt:lpstr>References</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17</cp:revision>
  <dcterms:created xsi:type="dcterms:W3CDTF">2016-10-04T13:09:13Z</dcterms:created>
  <dcterms:modified xsi:type="dcterms:W3CDTF">2016-10-05T09:26:21Z</dcterms:modified>
</cp:coreProperties>
</file>