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4660"/>
  </p:normalViewPr>
  <p:slideViewPr>
    <p:cSldViewPr>
      <p:cViewPr varScale="1">
        <p:scale>
          <a:sx n="65" d="100"/>
          <a:sy n="65" d="100"/>
        </p:scale>
        <p:origin x="-15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2F32F0-429C-4A94-B040-A120B7AB834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E812E1-0532-41C7-BA64-39B0AF0A21E7}">
      <dgm:prSet phldrT="[Текст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Tax havens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B54E426F-D5C2-4E9E-8F6F-C63B5C0F589C}" type="parTrans" cxnId="{22B4841F-1471-4B2F-81C8-52B0A3B734B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282BED7-6E40-42B3-BD20-D54A78CC3478}" type="sibTrans" cxnId="{22B4841F-1471-4B2F-81C8-52B0A3B734B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B2E196FF-75C8-492F-A0DF-694AE04E7D35}">
      <dgm:prSet phldrT="[Текст]" custT="1"/>
      <dgm:spPr>
        <a:solidFill>
          <a:schemeClr val="bg1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GB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Governments have to face budget deficit</a:t>
          </a:r>
          <a:endParaRPr lang="en-US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C1FCEC-90BF-46F0-865D-2EBE43DCBAF8}" type="parTrans" cxnId="{1FCE0381-5C62-4736-A797-39DD25898000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62FA535-1E2E-4875-92EB-28E26CC7AE34}" type="sibTrans" cxnId="{1FCE0381-5C62-4736-A797-39DD25898000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084419-E7E4-46A7-B484-3550AB125EC7}">
      <dgm:prSet phldrT="[Текст]" custT="1"/>
      <dgm:spPr>
        <a:solidFill>
          <a:schemeClr val="bg1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Possibility of banks and investment funds to invest in any kind of asset, including "toxic assets“</a:t>
          </a:r>
          <a:endParaRPr lang="en-US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500564-ABA0-4174-B506-3AD6768C305E}" type="parTrans" cxnId="{CCC95562-F2E2-425E-95AD-62EC0F732753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D8B404C-52BD-4804-BACF-9FD744162CFF}" type="sibTrans" cxnId="{CCC95562-F2E2-425E-95AD-62EC0F732753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AFC7913-D48E-42F9-87B6-82BF300A258A}">
      <dgm:prSet phldrT="[Текст]" custT="1"/>
      <dgm:spPr>
        <a:solidFill>
          <a:schemeClr val="bg1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Instead of long term investment, countries with low tax rates are used for money laundering.</a:t>
          </a:r>
          <a:endParaRPr lang="en-US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F87E75-80B5-4337-A1D4-5D5219B9CA3F}" type="parTrans" cxnId="{0E67935C-02F9-49E6-A203-455228869EF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4B9D881-A42F-4B17-91A5-F7166B115F4F}" type="sibTrans" cxnId="{0E67935C-02F9-49E6-A203-455228869EF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8E9800F-FA11-42AE-A533-53B2743E2A97}">
      <dgm:prSet phldrT="[Текст]" custT="1"/>
      <dgm:spPr>
        <a:solidFill>
          <a:schemeClr val="bg1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en-GB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The most taxes remain to be paid by middle and lower class, contributing to the increase in the gap between the best off and poorest in society</a:t>
          </a:r>
          <a:endParaRPr lang="en-US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826622-1E0D-4C75-8156-80FA032CCA7A}" type="parTrans" cxnId="{E20A933E-83A0-4C1E-B8A9-4E11EB230073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4B26439-5EAD-4643-A029-1519295BB401}" type="sibTrans" cxnId="{E20A933E-83A0-4C1E-B8A9-4E11EB230073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6D37A12D-A9EC-4094-8A3B-E018519ABB00}" type="pres">
      <dgm:prSet presAssocID="{2A2F32F0-429C-4A94-B040-A120B7AB834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B739DE-A60D-42B0-981F-26A2BFB17395}" type="pres">
      <dgm:prSet presAssocID="{0CE812E1-0532-41C7-BA64-39B0AF0A21E7}" presName="centerShape" presStyleLbl="node0" presStyleIdx="0" presStyleCnt="1" custScaleX="112051" custScaleY="104070" custLinFactNeighborX="149" custLinFactNeighborY="-3161"/>
      <dgm:spPr>
        <a:prstGeom prst="diamond">
          <a:avLst/>
        </a:prstGeom>
      </dgm:spPr>
      <dgm:t>
        <a:bodyPr/>
        <a:lstStyle/>
        <a:p>
          <a:endParaRPr lang="en-US"/>
        </a:p>
      </dgm:t>
    </dgm:pt>
    <dgm:pt modelId="{7043ECB1-7079-4C82-97BF-A71AF0FCB6EA}" type="pres">
      <dgm:prSet presAssocID="{B2E196FF-75C8-492F-A0DF-694AE04E7D35}" presName="node" presStyleLbl="node1" presStyleIdx="0" presStyleCnt="4" custScaleX="166406" custScaleY="136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21BE00-8C82-4279-A561-32784C48B509}" type="pres">
      <dgm:prSet presAssocID="{B2E196FF-75C8-492F-A0DF-694AE04E7D35}" presName="dummy" presStyleCnt="0"/>
      <dgm:spPr/>
    </dgm:pt>
    <dgm:pt modelId="{B4763C8F-EFD6-46B1-AA92-08AA593EBFDE}" type="pres">
      <dgm:prSet presAssocID="{262FA535-1E2E-4875-92EB-28E26CC7AE3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402CA0F-ED27-40F8-B68A-1500F40DDA06}" type="pres">
      <dgm:prSet presAssocID="{EC084419-E7E4-46A7-B484-3550AB125EC7}" presName="node" presStyleLbl="node1" presStyleIdx="1" presStyleCnt="4" custScaleX="247528" custScaleY="223727" custRadScaleRad="1474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E5878-D725-4332-AB78-6E745D72A465}" type="pres">
      <dgm:prSet presAssocID="{EC084419-E7E4-46A7-B484-3550AB125EC7}" presName="dummy" presStyleCnt="0"/>
      <dgm:spPr/>
    </dgm:pt>
    <dgm:pt modelId="{5DCB292C-87DE-4ED9-95D2-C55B69F58EBB}" type="pres">
      <dgm:prSet presAssocID="{5D8B404C-52BD-4804-BACF-9FD744162CF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6FFF5BE-4BAA-4C78-BE01-B6FD497C2498}" type="pres">
      <dgm:prSet presAssocID="{CAFC7913-D48E-42F9-87B6-82BF300A258A}" presName="node" presStyleLbl="node1" presStyleIdx="2" presStyleCnt="4" custScaleX="199978" custScaleY="164516" custRadScaleRad="100000" custRadScaleInc="-5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C7226-F640-4784-B9EC-794A2F711DC8}" type="pres">
      <dgm:prSet presAssocID="{CAFC7913-D48E-42F9-87B6-82BF300A258A}" presName="dummy" presStyleCnt="0"/>
      <dgm:spPr/>
    </dgm:pt>
    <dgm:pt modelId="{A0827A84-F03B-4809-A6E1-A46BEB7C0382}" type="pres">
      <dgm:prSet presAssocID="{D4B9D881-A42F-4B17-91A5-F7166B115F4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6AE04AF-1776-48B5-AC62-A84CA897727F}" type="pres">
      <dgm:prSet presAssocID="{A8E9800F-FA11-42AE-A533-53B2743E2A97}" presName="node" presStyleLbl="node1" presStyleIdx="3" presStyleCnt="4" custScaleX="246625" custScaleY="223727" custRadScaleRad="146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8E576-3538-48DB-B924-BF863ADDE798}" type="pres">
      <dgm:prSet presAssocID="{A8E9800F-FA11-42AE-A533-53B2743E2A97}" presName="dummy" presStyleCnt="0"/>
      <dgm:spPr/>
    </dgm:pt>
    <dgm:pt modelId="{DDE30A21-1791-43C2-98CD-E86E0015EA5D}" type="pres">
      <dgm:prSet presAssocID="{D4B26439-5EAD-4643-A029-1519295BB401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9CB4B88A-E49E-43B7-9301-C66F7C2BD1D7}" type="presOf" srcId="{262FA535-1E2E-4875-92EB-28E26CC7AE34}" destId="{B4763C8F-EFD6-46B1-AA92-08AA593EBFDE}" srcOrd="0" destOrd="0" presId="urn:microsoft.com/office/officeart/2005/8/layout/radial6"/>
    <dgm:cxn modelId="{22B4841F-1471-4B2F-81C8-52B0A3B734B6}" srcId="{2A2F32F0-429C-4A94-B040-A120B7AB8347}" destId="{0CE812E1-0532-41C7-BA64-39B0AF0A21E7}" srcOrd="0" destOrd="0" parTransId="{B54E426F-D5C2-4E9E-8F6F-C63B5C0F589C}" sibTransId="{F282BED7-6E40-42B3-BD20-D54A78CC3478}"/>
    <dgm:cxn modelId="{81787921-AB24-4070-AFF5-3379481F7241}" type="presOf" srcId="{D4B26439-5EAD-4643-A029-1519295BB401}" destId="{DDE30A21-1791-43C2-98CD-E86E0015EA5D}" srcOrd="0" destOrd="0" presId="urn:microsoft.com/office/officeart/2005/8/layout/radial6"/>
    <dgm:cxn modelId="{C702B211-CA1C-4C34-8FA0-C571EA23011D}" type="presOf" srcId="{D4B9D881-A42F-4B17-91A5-F7166B115F4F}" destId="{A0827A84-F03B-4809-A6E1-A46BEB7C0382}" srcOrd="0" destOrd="0" presId="urn:microsoft.com/office/officeart/2005/8/layout/radial6"/>
    <dgm:cxn modelId="{1FCE0381-5C62-4736-A797-39DD25898000}" srcId="{0CE812E1-0532-41C7-BA64-39B0AF0A21E7}" destId="{B2E196FF-75C8-492F-A0DF-694AE04E7D35}" srcOrd="0" destOrd="0" parTransId="{81C1FCEC-90BF-46F0-865D-2EBE43DCBAF8}" sibTransId="{262FA535-1E2E-4875-92EB-28E26CC7AE34}"/>
    <dgm:cxn modelId="{D0A1C20A-A8F6-46D7-8127-FC97711401ED}" type="presOf" srcId="{A8E9800F-FA11-42AE-A533-53B2743E2A97}" destId="{86AE04AF-1776-48B5-AC62-A84CA897727F}" srcOrd="0" destOrd="0" presId="urn:microsoft.com/office/officeart/2005/8/layout/radial6"/>
    <dgm:cxn modelId="{E9C54B99-BFDB-4CC7-8870-D342A1A102C3}" type="presOf" srcId="{5D8B404C-52BD-4804-BACF-9FD744162CFF}" destId="{5DCB292C-87DE-4ED9-95D2-C55B69F58EBB}" srcOrd="0" destOrd="0" presId="urn:microsoft.com/office/officeart/2005/8/layout/radial6"/>
    <dgm:cxn modelId="{721EE7BB-8E1B-4231-B569-085420F49422}" type="presOf" srcId="{0CE812E1-0532-41C7-BA64-39B0AF0A21E7}" destId="{1CB739DE-A60D-42B0-981F-26A2BFB17395}" srcOrd="0" destOrd="0" presId="urn:microsoft.com/office/officeart/2005/8/layout/radial6"/>
    <dgm:cxn modelId="{FB7775F1-27AF-438D-B02F-B3D9D18C7B1D}" type="presOf" srcId="{2A2F32F0-429C-4A94-B040-A120B7AB8347}" destId="{6D37A12D-A9EC-4094-8A3B-E018519ABB00}" srcOrd="0" destOrd="0" presId="urn:microsoft.com/office/officeart/2005/8/layout/radial6"/>
    <dgm:cxn modelId="{25E1D1DF-58D4-4D3F-ACA5-E3741D47A893}" type="presOf" srcId="{B2E196FF-75C8-492F-A0DF-694AE04E7D35}" destId="{7043ECB1-7079-4C82-97BF-A71AF0FCB6EA}" srcOrd="0" destOrd="0" presId="urn:microsoft.com/office/officeart/2005/8/layout/radial6"/>
    <dgm:cxn modelId="{19D09FEF-6D7E-4CC8-82A7-EC72416C4768}" type="presOf" srcId="{EC084419-E7E4-46A7-B484-3550AB125EC7}" destId="{8402CA0F-ED27-40F8-B68A-1500F40DDA06}" srcOrd="0" destOrd="0" presId="urn:microsoft.com/office/officeart/2005/8/layout/radial6"/>
    <dgm:cxn modelId="{0E67935C-02F9-49E6-A203-455228869EF5}" srcId="{0CE812E1-0532-41C7-BA64-39B0AF0A21E7}" destId="{CAFC7913-D48E-42F9-87B6-82BF300A258A}" srcOrd="2" destOrd="0" parTransId="{09F87E75-80B5-4337-A1D4-5D5219B9CA3F}" sibTransId="{D4B9D881-A42F-4B17-91A5-F7166B115F4F}"/>
    <dgm:cxn modelId="{EC4566BF-08CA-43B3-AEBE-173C94B248D2}" type="presOf" srcId="{CAFC7913-D48E-42F9-87B6-82BF300A258A}" destId="{36FFF5BE-4BAA-4C78-BE01-B6FD497C2498}" srcOrd="0" destOrd="0" presId="urn:microsoft.com/office/officeart/2005/8/layout/radial6"/>
    <dgm:cxn modelId="{E20A933E-83A0-4C1E-B8A9-4E11EB230073}" srcId="{0CE812E1-0532-41C7-BA64-39B0AF0A21E7}" destId="{A8E9800F-FA11-42AE-A533-53B2743E2A97}" srcOrd="3" destOrd="0" parTransId="{CB826622-1E0D-4C75-8156-80FA032CCA7A}" sibTransId="{D4B26439-5EAD-4643-A029-1519295BB401}"/>
    <dgm:cxn modelId="{CCC95562-F2E2-425E-95AD-62EC0F732753}" srcId="{0CE812E1-0532-41C7-BA64-39B0AF0A21E7}" destId="{EC084419-E7E4-46A7-B484-3550AB125EC7}" srcOrd="1" destOrd="0" parTransId="{5F500564-ABA0-4174-B506-3AD6768C305E}" sibTransId="{5D8B404C-52BD-4804-BACF-9FD744162CFF}"/>
    <dgm:cxn modelId="{58A7D9C1-C75F-46CD-B0ED-D1AADF0C63DA}" type="presParOf" srcId="{6D37A12D-A9EC-4094-8A3B-E018519ABB00}" destId="{1CB739DE-A60D-42B0-981F-26A2BFB17395}" srcOrd="0" destOrd="0" presId="urn:microsoft.com/office/officeart/2005/8/layout/radial6"/>
    <dgm:cxn modelId="{2405D4F8-D5FE-40E9-AB61-271D50E639E5}" type="presParOf" srcId="{6D37A12D-A9EC-4094-8A3B-E018519ABB00}" destId="{7043ECB1-7079-4C82-97BF-A71AF0FCB6EA}" srcOrd="1" destOrd="0" presId="urn:microsoft.com/office/officeart/2005/8/layout/radial6"/>
    <dgm:cxn modelId="{C55531E6-EF64-49D9-857D-8F9A4200313A}" type="presParOf" srcId="{6D37A12D-A9EC-4094-8A3B-E018519ABB00}" destId="{FE21BE00-8C82-4279-A561-32784C48B509}" srcOrd="2" destOrd="0" presId="urn:microsoft.com/office/officeart/2005/8/layout/radial6"/>
    <dgm:cxn modelId="{A9EA8360-3F78-402C-95E1-19EA2B5FEC1C}" type="presParOf" srcId="{6D37A12D-A9EC-4094-8A3B-E018519ABB00}" destId="{B4763C8F-EFD6-46B1-AA92-08AA593EBFDE}" srcOrd="3" destOrd="0" presId="urn:microsoft.com/office/officeart/2005/8/layout/radial6"/>
    <dgm:cxn modelId="{A5EC5187-3172-4DA8-8C4D-DCC351BA8C8C}" type="presParOf" srcId="{6D37A12D-A9EC-4094-8A3B-E018519ABB00}" destId="{8402CA0F-ED27-40F8-B68A-1500F40DDA06}" srcOrd="4" destOrd="0" presId="urn:microsoft.com/office/officeart/2005/8/layout/radial6"/>
    <dgm:cxn modelId="{4000CD58-7B90-4136-BF47-015AE783FB7B}" type="presParOf" srcId="{6D37A12D-A9EC-4094-8A3B-E018519ABB00}" destId="{206E5878-D725-4332-AB78-6E745D72A465}" srcOrd="5" destOrd="0" presId="urn:microsoft.com/office/officeart/2005/8/layout/radial6"/>
    <dgm:cxn modelId="{FC750FCC-359A-4EC7-AEDE-2E6A10EA5B9B}" type="presParOf" srcId="{6D37A12D-A9EC-4094-8A3B-E018519ABB00}" destId="{5DCB292C-87DE-4ED9-95D2-C55B69F58EBB}" srcOrd="6" destOrd="0" presId="urn:microsoft.com/office/officeart/2005/8/layout/radial6"/>
    <dgm:cxn modelId="{9C6A1C6A-E15D-4CFA-ACCD-E04F384077F0}" type="presParOf" srcId="{6D37A12D-A9EC-4094-8A3B-E018519ABB00}" destId="{36FFF5BE-4BAA-4C78-BE01-B6FD497C2498}" srcOrd="7" destOrd="0" presId="urn:microsoft.com/office/officeart/2005/8/layout/radial6"/>
    <dgm:cxn modelId="{1F8CE454-9302-41D4-A154-A367DEE38DF4}" type="presParOf" srcId="{6D37A12D-A9EC-4094-8A3B-E018519ABB00}" destId="{7A5C7226-F640-4784-B9EC-794A2F711DC8}" srcOrd="8" destOrd="0" presId="urn:microsoft.com/office/officeart/2005/8/layout/radial6"/>
    <dgm:cxn modelId="{4C57A745-0F70-412E-B532-9AE940B3A0D4}" type="presParOf" srcId="{6D37A12D-A9EC-4094-8A3B-E018519ABB00}" destId="{A0827A84-F03B-4809-A6E1-A46BEB7C0382}" srcOrd="9" destOrd="0" presId="urn:microsoft.com/office/officeart/2005/8/layout/radial6"/>
    <dgm:cxn modelId="{F43E0693-DDBC-4D36-99F2-1EB9DDDBB9EE}" type="presParOf" srcId="{6D37A12D-A9EC-4094-8A3B-E018519ABB00}" destId="{86AE04AF-1776-48B5-AC62-A84CA897727F}" srcOrd="10" destOrd="0" presId="urn:microsoft.com/office/officeart/2005/8/layout/radial6"/>
    <dgm:cxn modelId="{39B43E3A-F5C3-46D8-BF96-AFB83290A603}" type="presParOf" srcId="{6D37A12D-A9EC-4094-8A3B-E018519ABB00}" destId="{C288E576-3538-48DB-B924-BF863ADDE798}" srcOrd="11" destOrd="0" presId="urn:microsoft.com/office/officeart/2005/8/layout/radial6"/>
    <dgm:cxn modelId="{BCDF31ED-9FC1-4B85-91CE-6F2A9425054B}" type="presParOf" srcId="{6D37A12D-A9EC-4094-8A3B-E018519ABB00}" destId="{DDE30A21-1791-43C2-98CD-E86E0015EA5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C7B261-89BE-45F9-9008-9121692F93A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5D876F-A355-4F6C-A0C8-A9D479B2338A}">
      <dgm:prSet phldrT="[Текст]"/>
      <dgm:spPr/>
      <dgm:t>
        <a:bodyPr/>
        <a:lstStyle/>
        <a:p>
          <a:r>
            <a:rPr lang="en-GB" dirty="0" smtClean="0">
              <a:latin typeface="Times New Roman" pitchFamily="18" charset="0"/>
              <a:cs typeface="Times New Roman" pitchFamily="18" charset="0"/>
            </a:rPr>
            <a:t>Identify a practical monitoring method of international transactions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340461E-4EEB-4548-AEED-376F67EF2580}" type="parTrans" cxnId="{BB3703B3-760A-4419-A595-9CF8DF4C936F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7D08F3DE-8375-4469-AE80-C42B2816078D}" type="sibTrans" cxnId="{BB3703B3-760A-4419-A595-9CF8DF4C936F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BC047249-4573-4706-9768-5EF1F869ED40}">
      <dgm:prSet phldrT="[Текст]"/>
      <dgm:spPr/>
      <dgm:t>
        <a:bodyPr/>
        <a:lstStyle/>
        <a:p>
          <a:r>
            <a:rPr lang="en-GB" dirty="0" smtClean="0">
              <a:latin typeface="Times New Roman" pitchFamily="18" charset="0"/>
              <a:cs typeface="Times New Roman" pitchFamily="18" charset="0"/>
            </a:rPr>
            <a:t>Improve the public transparency of the companies’ activity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1A88E9E8-397A-4668-AE2E-38F768E6F7D2}" type="parTrans" cxnId="{A3E86384-1E56-450D-A82F-B42103066CDA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6884CD0-A114-4D24-AF40-7BE0A54D2322}" type="sibTrans" cxnId="{A3E86384-1E56-450D-A82F-B42103066CDA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9D7D94B-A460-45EE-BD19-6722E5D947AE}">
      <dgm:prSet phldrT="[Текст]"/>
      <dgm:spPr/>
      <dgm:t>
        <a:bodyPr/>
        <a:lstStyle/>
        <a:p>
          <a:r>
            <a:rPr lang="en-GB" dirty="0" smtClean="0">
              <a:latin typeface="Times New Roman" pitchFamily="18" charset="0"/>
              <a:cs typeface="Times New Roman" pitchFamily="18" charset="0"/>
            </a:rPr>
            <a:t>Develop the worldwide transfer pricing practice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A24609D-BCDB-4B70-95A0-7F0738190AF1}" type="parTrans" cxnId="{A2D499F7-847B-402C-8A0D-8E2B7F6DAB6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819A56A-BF00-4F4C-959F-359F70260BF1}" type="sibTrans" cxnId="{A2D499F7-847B-402C-8A0D-8E2B7F6DAB6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51ED7C2-CE49-4509-895C-7E818C8F3A55}">
      <dgm:prSet phldrT="[Текст]"/>
      <dgm:spPr/>
      <dgm:t>
        <a:bodyPr/>
        <a:lstStyle/>
        <a:p>
          <a:r>
            <a:rPr lang="en-GB" dirty="0" smtClean="0">
              <a:latin typeface="Times New Roman" pitchFamily="18" charset="0"/>
              <a:cs typeface="Times New Roman" pitchFamily="18" charset="0"/>
            </a:rPr>
            <a:t>Creating a better business environment in developing and developed countries, as well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E5EC13F4-E466-4571-9A1F-D520FE567BBB}" type="parTrans" cxnId="{FD009871-1472-423A-A1D0-92B0EECE6FA3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9394EDC-796D-48AC-8884-11B7BFD93B6A}" type="sibTrans" cxnId="{FD009871-1472-423A-A1D0-92B0EECE6FA3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B76C5C73-D5D0-49EA-A1DA-73B890377D52}" type="pres">
      <dgm:prSet presAssocID="{56C7B261-89BE-45F9-9008-9121692F93A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F5EC80-5D70-4B7B-9EAF-59841741C6FD}" type="pres">
      <dgm:prSet presAssocID="{56C7B261-89BE-45F9-9008-9121692F93A7}" presName="dummyMaxCanvas" presStyleCnt="0">
        <dgm:presLayoutVars/>
      </dgm:prSet>
      <dgm:spPr/>
    </dgm:pt>
    <dgm:pt modelId="{350479E7-98C1-4237-B7BA-A8F7D6EB1B7C}" type="pres">
      <dgm:prSet presAssocID="{56C7B261-89BE-45F9-9008-9121692F93A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1C6F3-5EB3-466C-B116-AB9E1615765C}" type="pres">
      <dgm:prSet presAssocID="{56C7B261-89BE-45F9-9008-9121692F93A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16272-B499-4DE1-AEC0-4E9F0234A850}" type="pres">
      <dgm:prSet presAssocID="{56C7B261-89BE-45F9-9008-9121692F93A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C2D94-3F88-4DCB-8D12-9DDDD4B1D0FB}" type="pres">
      <dgm:prSet presAssocID="{56C7B261-89BE-45F9-9008-9121692F93A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EFBA1-D788-4BBE-A082-BF1E2DE5D731}" type="pres">
      <dgm:prSet presAssocID="{56C7B261-89BE-45F9-9008-9121692F93A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BAFC1-C7B5-4C0F-A2A8-B0F2D0B2AB5D}" type="pres">
      <dgm:prSet presAssocID="{56C7B261-89BE-45F9-9008-9121692F93A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226F4-C973-4FFF-B2EC-A2111F0C137A}" type="pres">
      <dgm:prSet presAssocID="{56C7B261-89BE-45F9-9008-9121692F93A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8C2CB-1B97-47B0-8D88-5D4D113AB9E2}" type="pres">
      <dgm:prSet presAssocID="{56C7B261-89BE-45F9-9008-9121692F93A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153EB-F4CB-49A3-A187-8D18A8AAD2E9}" type="pres">
      <dgm:prSet presAssocID="{56C7B261-89BE-45F9-9008-9121692F93A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7F30C-69EB-4282-86B6-5AB37203A763}" type="pres">
      <dgm:prSet presAssocID="{56C7B261-89BE-45F9-9008-9121692F93A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DB9F2-BAF3-48E2-812C-9B2971C457A4}" type="pres">
      <dgm:prSet presAssocID="{56C7B261-89BE-45F9-9008-9121692F93A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764547-988E-4DCB-84CD-A4537E6B5D30}" type="presOf" srcId="{BC047249-4573-4706-9768-5EF1F869ED40}" destId="{ACD153EB-F4CB-49A3-A187-8D18A8AAD2E9}" srcOrd="1" destOrd="0" presId="urn:microsoft.com/office/officeart/2005/8/layout/vProcess5"/>
    <dgm:cxn modelId="{D2F63224-A52E-4932-8337-BA10C588AC1D}" type="presOf" srcId="{96884CD0-A114-4D24-AF40-7BE0A54D2322}" destId="{E51BAFC1-C7B5-4C0F-A2A8-B0F2D0B2AB5D}" srcOrd="0" destOrd="0" presId="urn:microsoft.com/office/officeart/2005/8/layout/vProcess5"/>
    <dgm:cxn modelId="{68EA9685-4894-4F8A-8B66-328B98DF952E}" type="presOf" srcId="{39D7D94B-A460-45EE-BD19-6722E5D947AE}" destId="{DC416272-B499-4DE1-AEC0-4E9F0234A850}" srcOrd="0" destOrd="0" presId="urn:microsoft.com/office/officeart/2005/8/layout/vProcess5"/>
    <dgm:cxn modelId="{7364A394-B689-40AF-88B6-543A4E33209A}" type="presOf" srcId="{BC047249-4573-4706-9768-5EF1F869ED40}" destId="{A0F1C6F3-5EB3-466C-B116-AB9E1615765C}" srcOrd="0" destOrd="0" presId="urn:microsoft.com/office/officeart/2005/8/layout/vProcess5"/>
    <dgm:cxn modelId="{BB3703B3-760A-4419-A595-9CF8DF4C936F}" srcId="{56C7B261-89BE-45F9-9008-9121692F93A7}" destId="{1D5D876F-A355-4F6C-A0C8-A9D479B2338A}" srcOrd="0" destOrd="0" parTransId="{8340461E-4EEB-4548-AEED-376F67EF2580}" sibTransId="{7D08F3DE-8375-4469-AE80-C42B2816078D}"/>
    <dgm:cxn modelId="{7BBE1308-D4A0-4A90-A142-C1ABBC288BBA}" type="presOf" srcId="{D819A56A-BF00-4F4C-959F-359F70260BF1}" destId="{1CE226F4-C973-4FFF-B2EC-A2111F0C137A}" srcOrd="0" destOrd="0" presId="urn:microsoft.com/office/officeart/2005/8/layout/vProcess5"/>
    <dgm:cxn modelId="{98DAFEDA-26DB-4D98-A7D3-0FF426CC569E}" type="presOf" srcId="{7D08F3DE-8375-4469-AE80-C42B2816078D}" destId="{072EFBA1-D788-4BBE-A082-BF1E2DE5D731}" srcOrd="0" destOrd="0" presId="urn:microsoft.com/office/officeart/2005/8/layout/vProcess5"/>
    <dgm:cxn modelId="{FF96A9C2-365F-485B-976A-EC126A65AF28}" type="presOf" srcId="{1D5D876F-A355-4F6C-A0C8-A9D479B2338A}" destId="{350479E7-98C1-4237-B7BA-A8F7D6EB1B7C}" srcOrd="0" destOrd="0" presId="urn:microsoft.com/office/officeart/2005/8/layout/vProcess5"/>
    <dgm:cxn modelId="{E6AF3B61-7413-4861-93E9-B7C276859B78}" type="presOf" srcId="{1D5D876F-A355-4F6C-A0C8-A9D479B2338A}" destId="{2568C2CB-1B97-47B0-8D88-5D4D113AB9E2}" srcOrd="1" destOrd="0" presId="urn:microsoft.com/office/officeart/2005/8/layout/vProcess5"/>
    <dgm:cxn modelId="{FD009871-1472-423A-A1D0-92B0EECE6FA3}" srcId="{56C7B261-89BE-45F9-9008-9121692F93A7}" destId="{351ED7C2-CE49-4509-895C-7E818C8F3A55}" srcOrd="3" destOrd="0" parTransId="{E5EC13F4-E466-4571-9A1F-D520FE567BBB}" sibTransId="{09394EDC-796D-48AC-8884-11B7BFD93B6A}"/>
    <dgm:cxn modelId="{A2D499F7-847B-402C-8A0D-8E2B7F6DAB68}" srcId="{56C7B261-89BE-45F9-9008-9121692F93A7}" destId="{39D7D94B-A460-45EE-BD19-6722E5D947AE}" srcOrd="2" destOrd="0" parTransId="{CA24609D-BCDB-4B70-95A0-7F0738190AF1}" sibTransId="{D819A56A-BF00-4F4C-959F-359F70260BF1}"/>
    <dgm:cxn modelId="{F5956D2B-DEDC-4B5E-9127-DA3C91F44E88}" type="presOf" srcId="{39D7D94B-A460-45EE-BD19-6722E5D947AE}" destId="{9D97F30C-69EB-4282-86B6-5AB37203A763}" srcOrd="1" destOrd="0" presId="urn:microsoft.com/office/officeart/2005/8/layout/vProcess5"/>
    <dgm:cxn modelId="{7E9E0D7A-C746-4751-9D67-B531EC54BEC3}" type="presOf" srcId="{56C7B261-89BE-45F9-9008-9121692F93A7}" destId="{B76C5C73-D5D0-49EA-A1DA-73B890377D52}" srcOrd="0" destOrd="0" presId="urn:microsoft.com/office/officeart/2005/8/layout/vProcess5"/>
    <dgm:cxn modelId="{46738BCE-55FB-46B2-BFAF-348F74C89279}" type="presOf" srcId="{351ED7C2-CE49-4509-895C-7E818C8F3A55}" destId="{085C2D94-3F88-4DCB-8D12-9DDDD4B1D0FB}" srcOrd="0" destOrd="0" presId="urn:microsoft.com/office/officeart/2005/8/layout/vProcess5"/>
    <dgm:cxn modelId="{A9652FCE-751D-46A9-A747-35771C9CE8AD}" type="presOf" srcId="{351ED7C2-CE49-4509-895C-7E818C8F3A55}" destId="{F0DDB9F2-BAF3-48E2-812C-9B2971C457A4}" srcOrd="1" destOrd="0" presId="urn:microsoft.com/office/officeart/2005/8/layout/vProcess5"/>
    <dgm:cxn modelId="{A3E86384-1E56-450D-A82F-B42103066CDA}" srcId="{56C7B261-89BE-45F9-9008-9121692F93A7}" destId="{BC047249-4573-4706-9768-5EF1F869ED40}" srcOrd="1" destOrd="0" parTransId="{1A88E9E8-397A-4668-AE2E-38F768E6F7D2}" sibTransId="{96884CD0-A114-4D24-AF40-7BE0A54D2322}"/>
    <dgm:cxn modelId="{F0E551E6-C99D-44C2-A4AB-BDCE09A5FBE9}" type="presParOf" srcId="{B76C5C73-D5D0-49EA-A1DA-73B890377D52}" destId="{08F5EC80-5D70-4B7B-9EAF-59841741C6FD}" srcOrd="0" destOrd="0" presId="urn:microsoft.com/office/officeart/2005/8/layout/vProcess5"/>
    <dgm:cxn modelId="{04BBB49A-D8A1-4837-8298-A02980C470B1}" type="presParOf" srcId="{B76C5C73-D5D0-49EA-A1DA-73B890377D52}" destId="{350479E7-98C1-4237-B7BA-A8F7D6EB1B7C}" srcOrd="1" destOrd="0" presId="urn:microsoft.com/office/officeart/2005/8/layout/vProcess5"/>
    <dgm:cxn modelId="{8F1AF3CE-E47A-4C77-A866-53BAEDA3951E}" type="presParOf" srcId="{B76C5C73-D5D0-49EA-A1DA-73B890377D52}" destId="{A0F1C6F3-5EB3-466C-B116-AB9E1615765C}" srcOrd="2" destOrd="0" presId="urn:microsoft.com/office/officeart/2005/8/layout/vProcess5"/>
    <dgm:cxn modelId="{68DC1B64-D37E-41C0-8605-2ABFCE66D0B4}" type="presParOf" srcId="{B76C5C73-D5D0-49EA-A1DA-73B890377D52}" destId="{DC416272-B499-4DE1-AEC0-4E9F0234A850}" srcOrd="3" destOrd="0" presId="urn:microsoft.com/office/officeart/2005/8/layout/vProcess5"/>
    <dgm:cxn modelId="{7E840A5D-FA72-428B-8DD6-3B9CA2C0800B}" type="presParOf" srcId="{B76C5C73-D5D0-49EA-A1DA-73B890377D52}" destId="{085C2D94-3F88-4DCB-8D12-9DDDD4B1D0FB}" srcOrd="4" destOrd="0" presId="urn:microsoft.com/office/officeart/2005/8/layout/vProcess5"/>
    <dgm:cxn modelId="{3B655BBB-5F83-4ACB-9870-B277EBE67807}" type="presParOf" srcId="{B76C5C73-D5D0-49EA-A1DA-73B890377D52}" destId="{072EFBA1-D788-4BBE-A082-BF1E2DE5D731}" srcOrd="5" destOrd="0" presId="urn:microsoft.com/office/officeart/2005/8/layout/vProcess5"/>
    <dgm:cxn modelId="{CD832CA2-FE1F-4B08-899A-2F1540F84465}" type="presParOf" srcId="{B76C5C73-D5D0-49EA-A1DA-73B890377D52}" destId="{E51BAFC1-C7B5-4C0F-A2A8-B0F2D0B2AB5D}" srcOrd="6" destOrd="0" presId="urn:microsoft.com/office/officeart/2005/8/layout/vProcess5"/>
    <dgm:cxn modelId="{CE6426A7-AC3F-4947-BB45-3A04C6AC0834}" type="presParOf" srcId="{B76C5C73-D5D0-49EA-A1DA-73B890377D52}" destId="{1CE226F4-C973-4FFF-B2EC-A2111F0C137A}" srcOrd="7" destOrd="0" presId="urn:microsoft.com/office/officeart/2005/8/layout/vProcess5"/>
    <dgm:cxn modelId="{7DF10A8A-E947-48F9-B59A-A41FB2F0ECDF}" type="presParOf" srcId="{B76C5C73-D5D0-49EA-A1DA-73B890377D52}" destId="{2568C2CB-1B97-47B0-8D88-5D4D113AB9E2}" srcOrd="8" destOrd="0" presId="urn:microsoft.com/office/officeart/2005/8/layout/vProcess5"/>
    <dgm:cxn modelId="{412229E9-BCE8-44F2-9AC9-9BBBC65E6F29}" type="presParOf" srcId="{B76C5C73-D5D0-49EA-A1DA-73B890377D52}" destId="{ACD153EB-F4CB-49A3-A187-8D18A8AAD2E9}" srcOrd="9" destOrd="0" presId="urn:microsoft.com/office/officeart/2005/8/layout/vProcess5"/>
    <dgm:cxn modelId="{9232BD7E-FC57-409B-B76B-8A6499F247B3}" type="presParOf" srcId="{B76C5C73-D5D0-49EA-A1DA-73B890377D52}" destId="{9D97F30C-69EB-4282-86B6-5AB37203A763}" srcOrd="10" destOrd="0" presId="urn:microsoft.com/office/officeart/2005/8/layout/vProcess5"/>
    <dgm:cxn modelId="{51E67322-59D5-4A0E-95C2-13D867F03C84}" type="presParOf" srcId="{B76C5C73-D5D0-49EA-A1DA-73B890377D52}" destId="{F0DDB9F2-BAF3-48E2-812C-9B2971C457A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E30A21-1791-43C2-98CD-E86E0015EA5D}">
      <dsp:nvSpPr>
        <dsp:cNvPr id="0" name=""/>
        <dsp:cNvSpPr/>
      </dsp:nvSpPr>
      <dsp:spPr>
        <a:xfrm>
          <a:off x="1435475" y="245990"/>
          <a:ext cx="3558569" cy="3558569"/>
        </a:xfrm>
        <a:prstGeom prst="blockArc">
          <a:avLst>
            <a:gd name="adj1" fmla="val 10391049"/>
            <a:gd name="adj2" fmla="val 17891869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27A84-F03B-4809-A6E1-A46BEB7C0382}">
      <dsp:nvSpPr>
        <dsp:cNvPr id="0" name=""/>
        <dsp:cNvSpPr/>
      </dsp:nvSpPr>
      <dsp:spPr>
        <a:xfrm>
          <a:off x="1435117" y="661500"/>
          <a:ext cx="3558569" cy="3558569"/>
        </a:xfrm>
        <a:prstGeom prst="blockArc">
          <a:avLst>
            <a:gd name="adj1" fmla="val 3695694"/>
            <a:gd name="adj2" fmla="val 11214874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B292C-87DE-4ED9-95D2-C55B69F58EBB}">
      <dsp:nvSpPr>
        <dsp:cNvPr id="0" name=""/>
        <dsp:cNvSpPr/>
      </dsp:nvSpPr>
      <dsp:spPr>
        <a:xfrm>
          <a:off x="3095345" y="665114"/>
          <a:ext cx="3558569" cy="3558569"/>
        </a:xfrm>
        <a:prstGeom prst="blockArc">
          <a:avLst>
            <a:gd name="adj1" fmla="val 21177922"/>
            <a:gd name="adj2" fmla="val 7119276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63C8F-EFD6-46B1-AA92-08AA593EBFDE}">
      <dsp:nvSpPr>
        <dsp:cNvPr id="0" name=""/>
        <dsp:cNvSpPr/>
      </dsp:nvSpPr>
      <dsp:spPr>
        <a:xfrm>
          <a:off x="3095726" y="236344"/>
          <a:ext cx="3558569" cy="3558569"/>
        </a:xfrm>
        <a:prstGeom prst="blockArc">
          <a:avLst>
            <a:gd name="adj1" fmla="val 14468183"/>
            <a:gd name="adj2" fmla="val 428173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739DE-A60D-42B0-981F-26A2BFB17395}">
      <dsp:nvSpPr>
        <dsp:cNvPr id="0" name=""/>
        <dsp:cNvSpPr/>
      </dsp:nvSpPr>
      <dsp:spPr>
        <a:xfrm>
          <a:off x="3124202" y="1269988"/>
          <a:ext cx="1833980" cy="1703352"/>
        </a:xfrm>
        <a:prstGeom prst="diamond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Times New Roman" pitchFamily="18" charset="0"/>
              <a:cs typeface="Times New Roman" pitchFamily="18" charset="0"/>
            </a:rPr>
            <a:t>Tax havens</a:t>
          </a:r>
          <a:endParaRPr lang="en-US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24202" y="1269988"/>
        <a:ext cx="1833980" cy="1703352"/>
      </dsp:txXfrm>
    </dsp:sp>
    <dsp:sp modelId="{7043ECB1-7079-4C82-97BF-A71AF0FCB6EA}">
      <dsp:nvSpPr>
        <dsp:cNvPr id="0" name=""/>
        <dsp:cNvSpPr/>
      </dsp:nvSpPr>
      <dsp:spPr>
        <a:xfrm>
          <a:off x="3082743" y="-289225"/>
          <a:ext cx="1906540" cy="1565460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Governments have to face budget deficit</a:t>
          </a:r>
          <a:endParaRPr lang="en-US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82743" y="-289225"/>
        <a:ext cx="1906540" cy="1565460"/>
      </dsp:txXfrm>
    </dsp:sp>
    <dsp:sp modelId="{8402CA0F-ED27-40F8-B68A-1500F40DDA06}">
      <dsp:nvSpPr>
        <dsp:cNvPr id="0" name=""/>
        <dsp:cNvSpPr/>
      </dsp:nvSpPr>
      <dsp:spPr>
        <a:xfrm>
          <a:off x="5181602" y="949905"/>
          <a:ext cx="2835968" cy="256327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Possibility of banks and investment funds to invest in any kind of asset, including "toxic assets“</a:t>
          </a:r>
          <a:endParaRPr lang="en-US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81602" y="949905"/>
        <a:ext cx="2835968" cy="2563276"/>
      </dsp:txXfrm>
    </dsp:sp>
    <dsp:sp modelId="{36FFF5BE-4BAA-4C78-BE01-B6FD497C2498}">
      <dsp:nvSpPr>
        <dsp:cNvPr id="0" name=""/>
        <dsp:cNvSpPr/>
      </dsp:nvSpPr>
      <dsp:spPr>
        <a:xfrm>
          <a:off x="2895601" y="3027131"/>
          <a:ext cx="2291180" cy="188488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Instead of long term investment, countries with low tax rates are used for money laundering.</a:t>
          </a:r>
          <a:endParaRPr lang="en-US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95601" y="3027131"/>
        <a:ext cx="2291180" cy="1884886"/>
      </dsp:txXfrm>
    </dsp:sp>
    <dsp:sp modelId="{86AE04AF-1776-48B5-AC62-A84CA897727F}">
      <dsp:nvSpPr>
        <dsp:cNvPr id="0" name=""/>
        <dsp:cNvSpPr/>
      </dsp:nvSpPr>
      <dsp:spPr>
        <a:xfrm>
          <a:off x="76192" y="949905"/>
          <a:ext cx="2825622" cy="256327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The most taxes remain to be paid by middle and lower class, contributing to the increase in the gap between the best off and poorest in society</a:t>
          </a:r>
          <a:endParaRPr lang="en-US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6192" y="949905"/>
        <a:ext cx="2825622" cy="25632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0479E7-98C1-4237-B7BA-A8F7D6EB1B7C}">
      <dsp:nvSpPr>
        <dsp:cNvPr id="0" name=""/>
        <dsp:cNvSpPr/>
      </dsp:nvSpPr>
      <dsp:spPr>
        <a:xfrm>
          <a:off x="0" y="0"/>
          <a:ext cx="6278880" cy="1017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latin typeface="Times New Roman" pitchFamily="18" charset="0"/>
              <a:cs typeface="Times New Roman" pitchFamily="18" charset="0"/>
            </a:rPr>
            <a:t>Identify a practical monitoring method of international transactions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5155077" cy="1017016"/>
      </dsp:txXfrm>
    </dsp:sp>
    <dsp:sp modelId="{A0F1C6F3-5EB3-466C-B116-AB9E1615765C}">
      <dsp:nvSpPr>
        <dsp:cNvPr id="0" name=""/>
        <dsp:cNvSpPr/>
      </dsp:nvSpPr>
      <dsp:spPr>
        <a:xfrm>
          <a:off x="525856" y="1201928"/>
          <a:ext cx="6278880" cy="1017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latin typeface="Times New Roman" pitchFamily="18" charset="0"/>
              <a:cs typeface="Times New Roman" pitchFamily="18" charset="0"/>
            </a:rPr>
            <a:t>Improve the public transparency of the companies’ activity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5856" y="1201928"/>
        <a:ext cx="5091963" cy="1017015"/>
      </dsp:txXfrm>
    </dsp:sp>
    <dsp:sp modelId="{DC416272-B499-4DE1-AEC0-4E9F0234A850}">
      <dsp:nvSpPr>
        <dsp:cNvPr id="0" name=""/>
        <dsp:cNvSpPr/>
      </dsp:nvSpPr>
      <dsp:spPr>
        <a:xfrm>
          <a:off x="1043863" y="2403856"/>
          <a:ext cx="6278880" cy="1017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latin typeface="Times New Roman" pitchFamily="18" charset="0"/>
              <a:cs typeface="Times New Roman" pitchFamily="18" charset="0"/>
            </a:rPr>
            <a:t>Develop the worldwide transfer pricing practice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43863" y="2403856"/>
        <a:ext cx="5099812" cy="1017015"/>
      </dsp:txXfrm>
    </dsp:sp>
    <dsp:sp modelId="{085C2D94-3F88-4DCB-8D12-9DDDD4B1D0FB}">
      <dsp:nvSpPr>
        <dsp:cNvPr id="0" name=""/>
        <dsp:cNvSpPr/>
      </dsp:nvSpPr>
      <dsp:spPr>
        <a:xfrm>
          <a:off x="1569719" y="3605784"/>
          <a:ext cx="6278880" cy="1017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latin typeface="Times New Roman" pitchFamily="18" charset="0"/>
              <a:cs typeface="Times New Roman" pitchFamily="18" charset="0"/>
            </a:rPr>
            <a:t>Creating a better business environment in developing and developed countries, as well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9719" y="3605784"/>
        <a:ext cx="5091963" cy="1017015"/>
      </dsp:txXfrm>
    </dsp:sp>
    <dsp:sp modelId="{072EFBA1-D788-4BBE-A082-BF1E2DE5D731}">
      <dsp:nvSpPr>
        <dsp:cNvPr id="0" name=""/>
        <dsp:cNvSpPr/>
      </dsp:nvSpPr>
      <dsp:spPr>
        <a:xfrm>
          <a:off x="5617819" y="778941"/>
          <a:ext cx="661060" cy="66106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>
            <a:latin typeface="Times New Roman" pitchFamily="18" charset="0"/>
            <a:cs typeface="Times New Roman" pitchFamily="18" charset="0"/>
          </a:endParaRPr>
        </a:p>
      </dsp:txBody>
      <dsp:txXfrm>
        <a:off x="5617819" y="778941"/>
        <a:ext cx="661060" cy="661060"/>
      </dsp:txXfrm>
    </dsp:sp>
    <dsp:sp modelId="{E51BAFC1-C7B5-4C0F-A2A8-B0F2D0B2AB5D}">
      <dsp:nvSpPr>
        <dsp:cNvPr id="0" name=""/>
        <dsp:cNvSpPr/>
      </dsp:nvSpPr>
      <dsp:spPr>
        <a:xfrm>
          <a:off x="6143675" y="1980869"/>
          <a:ext cx="661060" cy="66106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>
            <a:latin typeface="Times New Roman" pitchFamily="18" charset="0"/>
            <a:cs typeface="Times New Roman" pitchFamily="18" charset="0"/>
          </a:endParaRPr>
        </a:p>
      </dsp:txBody>
      <dsp:txXfrm>
        <a:off x="6143675" y="1980869"/>
        <a:ext cx="661060" cy="661060"/>
      </dsp:txXfrm>
    </dsp:sp>
    <dsp:sp modelId="{1CE226F4-C973-4FFF-B2EC-A2111F0C137A}">
      <dsp:nvSpPr>
        <dsp:cNvPr id="0" name=""/>
        <dsp:cNvSpPr/>
      </dsp:nvSpPr>
      <dsp:spPr>
        <a:xfrm>
          <a:off x="6661683" y="3182797"/>
          <a:ext cx="661060" cy="66106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>
            <a:latin typeface="Times New Roman" pitchFamily="18" charset="0"/>
            <a:cs typeface="Times New Roman" pitchFamily="18" charset="0"/>
          </a:endParaRPr>
        </a:p>
      </dsp:txBody>
      <dsp:txXfrm>
        <a:off x="6661683" y="3182797"/>
        <a:ext cx="661060" cy="661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082F-934B-4A55-A849-DC813B793091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DB39-9232-48A8-A63B-A60DA31CE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082F-934B-4A55-A849-DC813B793091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DB39-9232-48A8-A63B-A60DA31CE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082F-934B-4A55-A849-DC813B793091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DB39-9232-48A8-A63B-A60DA31CE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082F-934B-4A55-A849-DC813B793091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DB39-9232-48A8-A63B-A60DA31CE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082F-934B-4A55-A849-DC813B793091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DB39-9232-48A8-A63B-A60DA31CE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082F-934B-4A55-A849-DC813B793091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DB39-9232-48A8-A63B-A60DA31CE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082F-934B-4A55-A849-DC813B793091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DB39-9232-48A8-A63B-A60DA31CE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082F-934B-4A55-A849-DC813B793091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DB39-9232-48A8-A63B-A60DA31CE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082F-934B-4A55-A849-DC813B793091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DB39-9232-48A8-A63B-A60DA31CE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082F-934B-4A55-A849-DC813B793091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DB39-9232-48A8-A63B-A60DA31CE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082F-934B-4A55-A849-DC813B793091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DB39-9232-48A8-A63B-A60DA31CE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0082F-934B-4A55-A849-DC813B793091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1DB39-9232-48A8-A63B-A60DA31CE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owmuch.net/articles/tax-havens" TargetMode="External"/><Relationship Id="rId2" Type="http://schemas.openxmlformats.org/officeDocument/2006/relationships/hyperlink" Target="https://www.oecd.org/ctp/harmful/4246960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.europa.eu/taxation_customs/sites/taxation/files/resources/documents/taxation/gen_info/economic_analysis/tax_papers/taxation_paper_61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6375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Tax Haven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" y="2514600"/>
            <a:ext cx="1828800" cy="20574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2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Author: </a:t>
            </a:r>
            <a:r>
              <a:rPr lang="en-US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/>
            <a:r>
              <a:rPr lang="en-US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Elena </a:t>
            </a:r>
            <a:r>
              <a:rPr lang="en-US" sz="2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Iabanji</a:t>
            </a:r>
            <a:endParaRPr lang="en-US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/>
            <a:r>
              <a:rPr lang="en-US" sz="2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Supervisors: </a:t>
            </a:r>
          </a:p>
          <a:p>
            <a:pPr algn="l"/>
            <a:r>
              <a:rPr lang="en-GB" sz="2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GB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Luděk</a:t>
            </a:r>
            <a:r>
              <a:rPr lang="en-GB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Benada</a:t>
            </a:r>
            <a:endParaRPr lang="en-GB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Josef </a:t>
            </a:r>
            <a:r>
              <a:rPr lang="en-US" sz="2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Nešleha</a:t>
            </a:r>
            <a:endParaRPr lang="en-US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October 2016</a:t>
            </a:r>
          </a:p>
        </p:txBody>
      </p:sp>
      <p:pic>
        <p:nvPicPr>
          <p:cNvPr id="5" name="Рисунок 4" descr="151005095308-offshore-tax-havens-780x439.jpg"/>
          <p:cNvPicPr>
            <a:picLocks noChangeAspect="1"/>
          </p:cNvPicPr>
          <p:nvPr/>
        </p:nvPicPr>
        <p:blipFill>
          <a:blip r:embed="rId2" cstate="print"/>
          <a:srcRect r="2051"/>
          <a:stretch>
            <a:fillRect/>
          </a:stretch>
        </p:blipFill>
        <p:spPr>
          <a:xfrm>
            <a:off x="1714500" y="1676400"/>
            <a:ext cx="74295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hankyou.png"/>
          <p:cNvPicPr>
            <a:picLocks noChangeAspect="1"/>
          </p:cNvPicPr>
          <p:nvPr/>
        </p:nvPicPr>
        <p:blipFill>
          <a:blip r:embed="rId2" cstate="print"/>
          <a:srcRect t="8198" b="11081"/>
          <a:stretch>
            <a:fillRect/>
          </a:stretch>
        </p:blipFill>
        <p:spPr>
          <a:xfrm>
            <a:off x="1447800" y="685800"/>
            <a:ext cx="641917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Summary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way tax havens develop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Facts about tax haven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inancial and economic implications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Fighting tax havens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Conclusion </a:t>
            </a:r>
          </a:p>
          <a:p>
            <a:pPr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Literature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Definition and features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tock-photo-tax-haven-d-rendering-isolated-grunge-yellow-road-sign-4151713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0526"/>
          <a:stretch>
            <a:fillRect/>
          </a:stretch>
        </p:blipFill>
        <p:spPr>
          <a:xfrm>
            <a:off x="533400" y="1981200"/>
            <a:ext cx="1600200" cy="1582707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2133600"/>
            <a:ext cx="6248400" cy="1219200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Place where people/ companies pay less tax than they would pay in their own country. Usually is called and “Offshore zones”.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038600"/>
            <a:ext cx="7467600" cy="2308324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	lack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 of effective exchange of 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information;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	lack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 of 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transparency;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	no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 substantial 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activities.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295400" y="46482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Стрелка вправо 11"/>
          <p:cNvSpPr/>
          <p:nvPr/>
        </p:nvSpPr>
        <p:spPr>
          <a:xfrm>
            <a:off x="1295400" y="50292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Стрелка вправо 12"/>
          <p:cNvSpPr/>
          <p:nvPr/>
        </p:nvSpPr>
        <p:spPr>
          <a:xfrm>
            <a:off x="1295400" y="54102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 way tax havens develop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United-States-Outline-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5660" b="9434"/>
          <a:stretch>
            <a:fillRect/>
          </a:stretch>
        </p:blipFill>
        <p:spPr>
          <a:xfrm>
            <a:off x="25400" y="1371600"/>
            <a:ext cx="5624124" cy="3581400"/>
          </a:xfrm>
        </p:spPr>
      </p:pic>
      <p:sp>
        <p:nvSpPr>
          <p:cNvPr id="5" name="Пятно 2 4"/>
          <p:cNvSpPr/>
          <p:nvPr/>
        </p:nvSpPr>
        <p:spPr>
          <a:xfrm>
            <a:off x="6019800" y="4724400"/>
            <a:ext cx="1828800" cy="13716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2438400"/>
            <a:ext cx="1219200" cy="784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Co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$1M pre-tax profit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1676401"/>
            <a:ext cx="838200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35% CIT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4648201"/>
            <a:ext cx="838200" cy="3231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% CIT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438400" y="2667000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19400" y="244858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$350k Tax</a:t>
            </a: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858000" y="5334000"/>
            <a:ext cx="1066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48600" y="54102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Given IP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4600" y="5178623"/>
            <a:ext cx="1066800" cy="3231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Subsidiary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>
            <a:stCxn id="8" idx="2"/>
            <a:endCxn id="19" idx="1"/>
          </p:cNvCxnSpPr>
          <p:nvPr/>
        </p:nvCxnSpPr>
        <p:spPr>
          <a:xfrm>
            <a:off x="1981200" y="3223230"/>
            <a:ext cx="4343400" cy="211697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753569">
            <a:off x="5194162" y="42365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$900k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>
            <a:stCxn id="8" idx="3"/>
            <a:endCxn id="19" idx="0"/>
          </p:cNvCxnSpPr>
          <p:nvPr/>
        </p:nvCxnSpPr>
        <p:spPr>
          <a:xfrm>
            <a:off x="2590800" y="2830815"/>
            <a:ext cx="4267200" cy="23478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47800" y="3276600"/>
            <a:ext cx="83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$100k pre-tax profit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2209800" y="3200400"/>
            <a:ext cx="76200" cy="4572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33600" y="36677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$35k Tax</a:t>
            </a:r>
            <a:endParaRPr lang="en-US" sz="1400" dirty="0">
              <a:solidFill>
                <a:srgbClr val="7030A0"/>
              </a:solidFill>
            </a:endParaRPr>
          </a:p>
        </p:txBody>
      </p:sp>
      <p:cxnSp>
        <p:nvCxnSpPr>
          <p:cNvPr id="31" name="Прямая со стрелкой 30"/>
          <p:cNvCxnSpPr>
            <a:stCxn id="23" idx="0"/>
          </p:cNvCxnSpPr>
          <p:nvPr/>
        </p:nvCxnSpPr>
        <p:spPr>
          <a:xfrm flipV="1">
            <a:off x="5893927" y="4038600"/>
            <a:ext cx="735473" cy="22144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705600" y="3867835"/>
            <a:ext cx="1295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$18k Tax</a:t>
            </a:r>
            <a:endParaRPr lang="en-US" sz="1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73480"/>
            <a:ext cx="2286000" cy="73152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Tax haven countries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273051"/>
            <a:ext cx="7924800" cy="9461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Facts about tax haven</a:t>
            </a:r>
            <a:endParaRPr lang="en-US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05200" y="1112837"/>
            <a:ext cx="2819400" cy="155416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British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Virgin Island, 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Bahamas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The Netherlands,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Luxembourg, etc.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lum bright="-10000"/>
          </a:blip>
          <a:srcRect l="15207" t="8235" r="17190" b="39408"/>
          <a:stretch>
            <a:fillRect/>
          </a:stretch>
        </p:blipFill>
        <p:spPr bwMode="auto">
          <a:xfrm>
            <a:off x="909305" y="2514600"/>
            <a:ext cx="762509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Financial and economic implications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609600" y="1397000"/>
          <a:ext cx="80772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Fighting tax havens</a:t>
            </a:r>
            <a:endParaRPr lang="en-US" b="1" i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609600" y="1397000"/>
          <a:ext cx="78486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tax3-with-caption_large.PNG"/>
          <p:cNvPicPr>
            <a:picLocks noChangeAspect="1"/>
          </p:cNvPicPr>
          <p:nvPr/>
        </p:nvPicPr>
        <p:blipFill>
          <a:blip r:embed="rId2" cstate="print"/>
          <a:srcRect l="37242" t="5955" b="8685"/>
          <a:stretch>
            <a:fillRect/>
          </a:stretch>
        </p:blipFill>
        <p:spPr>
          <a:xfrm>
            <a:off x="609600" y="3048000"/>
            <a:ext cx="3924300" cy="3276600"/>
          </a:xfrm>
          <a:prstGeom prst="rect">
            <a:avLst/>
          </a:prstGeom>
        </p:spPr>
      </p:pic>
      <p:pic>
        <p:nvPicPr>
          <p:cNvPr id="6" name="Рисунок 5" descr="chappatte-boat_3.jpg"/>
          <p:cNvPicPr>
            <a:picLocks noChangeAspect="1"/>
          </p:cNvPicPr>
          <p:nvPr/>
        </p:nvPicPr>
        <p:blipFill>
          <a:blip r:embed="rId3" cstate="print"/>
          <a:srcRect b="10207"/>
          <a:stretch>
            <a:fillRect/>
          </a:stretch>
        </p:blipFill>
        <p:spPr>
          <a:xfrm>
            <a:off x="4191000" y="1357313"/>
            <a:ext cx="4586147" cy="30622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Literature sources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Countering offshore tax evasion report, OECD, 28 September 2009. </a:t>
            </a:r>
            <a:r>
              <a:rPr lang="cs-CZ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https://www.oecd.org/ctp/harmful/42469606.pdf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Buettner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Thiess. (2003), “Tax base effects and fiscal externalities of local capital taxation: Evidence from a panel of German jurisdictions.” Journal of Urban Economics 54:110- 128.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Gabriel Zucman, La richesse cachée des nations. Enquête sur les paradis fiscaux. Seuil 2013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u="sng" dirty="0" err="1" smtClean="0">
                <a:latin typeface="Times New Roman" pitchFamily="18" charset="0"/>
                <a:cs typeface="Times New Roman" pitchFamily="18" charset="0"/>
              </a:rPr>
              <a:t>HowMuch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, This Interactive Calculator Shows How Much Tax Havens Are Costing America, Article dated 27 July 2016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https://howmuch.net/articles/tax-havens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Study on Structures of Aggressive Tax Planning and Indicators, European Commission, 23 December 2015.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http://ec.europa.eu/taxation_customs/sites/taxation/files/resources/documents/taxation/gen_info/economic_analysis/tax_papers/taxation_paper_61.pdf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310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Tax Haven</vt:lpstr>
      <vt:lpstr>Summary</vt:lpstr>
      <vt:lpstr>Definition and features</vt:lpstr>
      <vt:lpstr>The way tax havens develop</vt:lpstr>
      <vt:lpstr>Tax haven countries</vt:lpstr>
      <vt:lpstr>Financial and economic implications</vt:lpstr>
      <vt:lpstr>Fighting tax havens</vt:lpstr>
      <vt:lpstr>Conclusion</vt:lpstr>
      <vt:lpstr>Literature sources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Utilizator</dc:creator>
  <cp:lastModifiedBy>Utilizator</cp:lastModifiedBy>
  <cp:revision>61</cp:revision>
  <dcterms:created xsi:type="dcterms:W3CDTF">2016-10-06T09:22:29Z</dcterms:created>
  <dcterms:modified xsi:type="dcterms:W3CDTF">2016-10-06T21:53:52Z</dcterms:modified>
</cp:coreProperties>
</file>