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57" r:id="rId4"/>
    <p:sldId id="279" r:id="rId5"/>
    <p:sldId id="259" r:id="rId6"/>
    <p:sldId id="263" r:id="rId7"/>
    <p:sldId id="280" r:id="rId8"/>
    <p:sldId id="275" r:id="rId9"/>
    <p:sldId id="276" r:id="rId10"/>
    <p:sldId id="277" r:id="rId11"/>
    <p:sldId id="278" r:id="rId12"/>
    <p:sldId id="258" r:id="rId13"/>
    <p:sldId id="261" r:id="rId14"/>
    <p:sldId id="273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686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 smtClean="0"/>
              <a:t>Chapter</a:t>
            </a:r>
            <a:r>
              <a:rPr lang="cs-CZ" altLang="cs-CZ" dirty="0" smtClean="0"/>
              <a:t> no. 3: </a:t>
            </a:r>
            <a:r>
              <a:rPr lang="cs-CZ" altLang="cs-CZ" dirty="0" err="1" smtClean="0"/>
              <a:t>Banks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banking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system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III – </a:t>
            </a:r>
            <a:r>
              <a:rPr lang="cs-CZ" dirty="0" err="1" smtClean="0"/>
              <a:t>simple</a:t>
            </a:r>
            <a:r>
              <a:rPr lang="cs-CZ" dirty="0" smtClean="0"/>
              <a:t> and </a:t>
            </a:r>
            <a:r>
              <a:rPr lang="cs-CZ" dirty="0" err="1" smtClean="0"/>
              <a:t>compound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Computes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principal</a:t>
            </a:r>
            <a:r>
              <a:rPr lang="cs-CZ" dirty="0" smtClean="0"/>
              <a:t>, not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added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payment</a:t>
            </a:r>
            <a:r>
              <a:rPr lang="cs-CZ" dirty="0" smtClean="0"/>
              <a:t>(s)</a:t>
            </a:r>
          </a:p>
          <a:p>
            <a:pPr lvl="1"/>
            <a:r>
              <a:rPr lang="cs-CZ" b="1" dirty="0" smtClean="0"/>
              <a:t>= P x I x n</a:t>
            </a:r>
          </a:p>
          <a:p>
            <a:r>
              <a:rPr lang="cs-CZ" dirty="0" err="1" smtClean="0"/>
              <a:t>Compound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endParaRPr lang="cs-CZ" dirty="0" smtClean="0"/>
          </a:p>
          <a:p>
            <a:pPr lvl="1"/>
            <a:r>
              <a:rPr lang="cs-CZ" dirty="0" err="1" smtClean="0"/>
              <a:t>Computes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principal</a:t>
            </a:r>
            <a:r>
              <a:rPr lang="cs-CZ" dirty="0" smtClean="0"/>
              <a:t>, as </a:t>
            </a:r>
            <a:r>
              <a:rPr lang="cs-CZ" dirty="0" err="1" smtClean="0"/>
              <a:t>well</a:t>
            </a:r>
            <a:r>
              <a:rPr lang="cs-CZ" dirty="0" smtClean="0"/>
              <a:t> as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added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payment</a:t>
            </a:r>
            <a:r>
              <a:rPr lang="cs-CZ" dirty="0" smtClean="0"/>
              <a:t>(s)</a:t>
            </a:r>
          </a:p>
          <a:p>
            <a:pPr lvl="1"/>
            <a:r>
              <a:rPr lang="cs-CZ" b="1" dirty="0" smtClean="0"/>
              <a:t>= P(1+i)^n - P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38430" y="5016381"/>
            <a:ext cx="2683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Used</a:t>
            </a:r>
            <a:r>
              <a:rPr lang="cs-CZ" sz="1400" dirty="0" smtClean="0"/>
              <a:t> </a:t>
            </a:r>
            <a:r>
              <a:rPr lang="cs-CZ" sz="1400" dirty="0" err="1" smtClean="0"/>
              <a:t>abbreviations</a:t>
            </a:r>
            <a:r>
              <a:rPr lang="cs-CZ" sz="1400" dirty="0" smtClean="0"/>
              <a:t>:</a:t>
            </a:r>
          </a:p>
          <a:p>
            <a:r>
              <a:rPr lang="cs-CZ" sz="1400" dirty="0" smtClean="0"/>
              <a:t>P = </a:t>
            </a:r>
            <a:r>
              <a:rPr lang="cs-CZ" sz="1400" dirty="0" err="1" smtClean="0"/>
              <a:t>principal</a:t>
            </a:r>
            <a:endParaRPr lang="cs-CZ" sz="1400" dirty="0" smtClean="0"/>
          </a:p>
          <a:p>
            <a:r>
              <a:rPr lang="cs-CZ" sz="1400" dirty="0" smtClean="0"/>
              <a:t>I = </a:t>
            </a:r>
            <a:r>
              <a:rPr lang="cs-CZ" sz="1400" dirty="0" err="1" smtClean="0"/>
              <a:t>interest</a:t>
            </a:r>
            <a:r>
              <a:rPr lang="cs-CZ" sz="1400" dirty="0" smtClean="0"/>
              <a:t> </a:t>
            </a:r>
            <a:r>
              <a:rPr lang="cs-CZ" sz="1400" dirty="0" err="1" smtClean="0"/>
              <a:t>rate</a:t>
            </a:r>
            <a:endParaRPr lang="cs-CZ" sz="1400" dirty="0" smtClean="0"/>
          </a:p>
          <a:p>
            <a:r>
              <a:rPr lang="cs-CZ" sz="1400" dirty="0" smtClean="0"/>
              <a:t>N = </a:t>
            </a:r>
            <a:r>
              <a:rPr lang="cs-CZ" sz="1400" dirty="0" err="1" smtClean="0"/>
              <a:t>number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periods</a:t>
            </a:r>
            <a:endParaRPr lang="cs-CZ" sz="1400" dirty="0" smtClean="0"/>
          </a:p>
          <a:p>
            <a:r>
              <a:rPr lang="cs-CZ" sz="1400" dirty="0" smtClean="0"/>
              <a:t>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8798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942544"/>
          </a:xfrm>
        </p:spPr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I: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savings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more </a:t>
            </a:r>
            <a:r>
              <a:rPr lang="cs-CZ" dirty="0" err="1" smtClean="0"/>
              <a:t>profitable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investor </a:t>
            </a:r>
            <a:r>
              <a:rPr lang="cs-CZ" dirty="0" err="1" smtClean="0"/>
              <a:t>intends</a:t>
            </a:r>
            <a:r>
              <a:rPr lang="cs-CZ" dirty="0" smtClean="0"/>
              <a:t> to deposit 20,000 CZK per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315909"/>
            <a:ext cx="8082321" cy="3816603"/>
          </a:xfrm>
        </p:spPr>
        <p:txBody>
          <a:bodyPr/>
          <a:lstStyle/>
          <a:p>
            <a:r>
              <a:rPr lang="cs-CZ" dirty="0" err="1" smtClean="0"/>
              <a:t>Savings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 A: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: 1.5% </a:t>
            </a:r>
            <a:r>
              <a:rPr lang="cs-CZ" dirty="0" err="1" smtClean="0"/>
              <a:t>p.a</a:t>
            </a:r>
            <a:r>
              <a:rPr lang="cs-CZ" dirty="0" smtClean="0"/>
              <a:t>.;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,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year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Savings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 B: </a:t>
            </a:r>
            <a:r>
              <a:rPr lang="cs-CZ" dirty="0" err="1" smtClean="0"/>
              <a:t>compound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,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: 1.4% </a:t>
            </a:r>
            <a:r>
              <a:rPr lang="cs-CZ" dirty="0" err="1" smtClean="0"/>
              <a:t>p.a</a:t>
            </a:r>
            <a:r>
              <a:rPr lang="cs-CZ" dirty="0" smtClean="0"/>
              <a:t>.,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year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Savings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 C: </a:t>
            </a:r>
            <a:r>
              <a:rPr lang="cs-CZ" dirty="0" err="1" smtClean="0"/>
              <a:t>compound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,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: 1.0% </a:t>
            </a:r>
            <a:r>
              <a:rPr lang="cs-CZ" dirty="0" err="1" smtClean="0"/>
              <a:t>p.m</a:t>
            </a:r>
            <a:r>
              <a:rPr lang="cs-CZ" dirty="0" smtClean="0"/>
              <a:t>.,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 smtClean="0"/>
              <a:t>month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8305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053640"/>
          </a:xfrm>
        </p:spPr>
        <p:txBody>
          <a:bodyPr/>
          <a:lstStyle/>
          <a:p>
            <a:pPr algn="just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Example</a:t>
            </a:r>
            <a:r>
              <a:rPr lang="cs-CZ" dirty="0" smtClean="0"/>
              <a:t> II: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savings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more </a:t>
            </a:r>
            <a:r>
              <a:rPr lang="cs-CZ" dirty="0" err="1" smtClean="0"/>
              <a:t>favourable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intend</a:t>
            </a:r>
            <a:r>
              <a:rPr lang="cs-CZ" dirty="0" smtClean="0"/>
              <a:t> to </a:t>
            </a:r>
            <a:r>
              <a:rPr lang="cs-CZ" dirty="0" err="1" smtClean="0"/>
              <a:t>invest</a:t>
            </a:r>
            <a:r>
              <a:rPr lang="cs-CZ" dirty="0" smtClean="0"/>
              <a:t> 10,000 CZK per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427005"/>
            <a:ext cx="8082321" cy="3705507"/>
          </a:xfrm>
        </p:spPr>
        <p:txBody>
          <a:bodyPr/>
          <a:lstStyle/>
          <a:p>
            <a:r>
              <a:rPr lang="cs-CZ" dirty="0" err="1" smtClean="0"/>
              <a:t>Savings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 I: 1.2% </a:t>
            </a:r>
            <a:r>
              <a:rPr lang="cs-CZ" dirty="0" err="1" smtClean="0"/>
              <a:t>p.a</a:t>
            </a:r>
            <a:r>
              <a:rPr lang="cs-CZ" dirty="0" smtClean="0"/>
              <a:t>.,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regular</a:t>
            </a:r>
            <a:r>
              <a:rPr lang="cs-CZ" dirty="0" smtClean="0"/>
              <a:t> </a:t>
            </a:r>
            <a:r>
              <a:rPr lang="cs-CZ" dirty="0" err="1" smtClean="0"/>
              <a:t>annual</a:t>
            </a:r>
            <a:r>
              <a:rPr lang="cs-CZ" dirty="0" smtClean="0"/>
              <a:t> </a:t>
            </a:r>
            <a:r>
              <a:rPr lang="cs-CZ" dirty="0" err="1" smtClean="0"/>
              <a:t>fee</a:t>
            </a:r>
            <a:r>
              <a:rPr lang="cs-CZ" dirty="0" smtClean="0"/>
              <a:t> 100 CZK,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added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Savings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 II: 0.5% </a:t>
            </a:r>
            <a:r>
              <a:rPr lang="cs-CZ" dirty="0" err="1" smtClean="0"/>
              <a:t>p.m</a:t>
            </a:r>
            <a:r>
              <a:rPr lang="cs-CZ" dirty="0" smtClean="0"/>
              <a:t>.,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fee</a:t>
            </a:r>
            <a:r>
              <a:rPr lang="cs-CZ" dirty="0" smtClean="0"/>
              <a:t> (</a:t>
            </a:r>
            <a:r>
              <a:rPr lang="cs-CZ" dirty="0" err="1" smtClean="0"/>
              <a:t>paid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beginning</a:t>
            </a:r>
            <a:r>
              <a:rPr lang="cs-CZ" dirty="0" smtClean="0"/>
              <a:t>)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amount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invested</a:t>
            </a:r>
            <a:r>
              <a:rPr lang="cs-CZ" dirty="0"/>
              <a:t> </a:t>
            </a:r>
            <a:r>
              <a:rPr lang="cs-CZ" dirty="0" smtClean="0"/>
              <a:t>sum(</a:t>
            </a:r>
            <a:r>
              <a:rPr lang="cs-CZ" dirty="0" err="1" smtClean="0"/>
              <a:t>principal</a:t>
            </a:r>
            <a:r>
              <a:rPr lang="cs-CZ" dirty="0"/>
              <a:t>),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 smtClean="0"/>
              <a:t>month</a:t>
            </a:r>
            <a:endParaRPr lang="cs-CZ" dirty="0" smtClean="0"/>
          </a:p>
          <a:p>
            <a:endParaRPr lang="cs-CZ" dirty="0"/>
          </a:p>
          <a:p>
            <a:pPr algn="ctr"/>
            <a:r>
              <a:rPr lang="cs-CZ" b="1" i="1" dirty="0" err="1" smtClean="0"/>
              <a:t>Which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them</a:t>
            </a:r>
            <a:r>
              <a:rPr lang="cs-CZ" b="1" i="1" dirty="0" smtClean="0"/>
              <a:t> </a:t>
            </a:r>
            <a:r>
              <a:rPr lang="cs-CZ" b="1" i="1" dirty="0" err="1" smtClean="0"/>
              <a:t>provides</a:t>
            </a:r>
            <a:r>
              <a:rPr lang="cs-CZ" b="1" i="1" dirty="0" smtClean="0"/>
              <a:t> </a:t>
            </a:r>
            <a:r>
              <a:rPr lang="cs-CZ" b="1" i="1" dirty="0" err="1" smtClean="0"/>
              <a:t>an</a:t>
            </a:r>
            <a:r>
              <a:rPr lang="cs-CZ" b="1" i="1" dirty="0" smtClean="0"/>
              <a:t> investor </a:t>
            </a:r>
            <a:r>
              <a:rPr lang="cs-CZ" b="1" i="1" dirty="0" err="1" smtClean="0"/>
              <a:t>with</a:t>
            </a:r>
            <a:r>
              <a:rPr lang="cs-CZ" b="1" i="1" dirty="0" smtClean="0"/>
              <a:t> </a:t>
            </a:r>
            <a:r>
              <a:rPr lang="cs-CZ" b="1" i="1" dirty="0" err="1" smtClean="0"/>
              <a:t>higher</a:t>
            </a:r>
            <a:r>
              <a:rPr lang="cs-CZ" b="1" i="1" dirty="0" smtClean="0"/>
              <a:t> return on </a:t>
            </a:r>
            <a:r>
              <a:rPr lang="cs-CZ" b="1" i="1" dirty="0" err="1" smtClean="0"/>
              <a:t>investment</a:t>
            </a:r>
            <a:r>
              <a:rPr lang="cs-CZ" b="1" i="1" dirty="0" smtClean="0"/>
              <a:t>? </a:t>
            </a:r>
            <a:endParaRPr lang="cs-CZ" b="1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„</a:t>
            </a:r>
            <a:r>
              <a:rPr lang="cs-CZ" dirty="0" err="1" smtClean="0"/>
              <a:t>current</a:t>
            </a:r>
            <a:r>
              <a:rPr lang="cs-CZ" dirty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“ and „</a:t>
            </a:r>
            <a:r>
              <a:rPr lang="cs-CZ" dirty="0" err="1" smtClean="0"/>
              <a:t>savings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“?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role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commercial</a:t>
            </a:r>
            <a:r>
              <a:rPr lang="cs-CZ" dirty="0" smtClean="0"/>
              <a:t> </a:t>
            </a:r>
            <a:r>
              <a:rPr lang="cs-CZ" dirty="0" err="1" smtClean="0"/>
              <a:t>banks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r>
              <a:rPr lang="cs-CZ" dirty="0" smtClean="0"/>
              <a:t> influence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income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such </a:t>
            </a:r>
            <a:r>
              <a:rPr lang="cs-CZ" dirty="0" err="1" smtClean="0"/>
              <a:t>investment</a:t>
            </a:r>
            <a:r>
              <a:rPr lang="cs-CZ" dirty="0" smtClean="0"/>
              <a:t>/</a:t>
            </a:r>
            <a:r>
              <a:rPr lang="cs-CZ" dirty="0" err="1" smtClean="0"/>
              <a:t>loan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possibilities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central</a:t>
            </a:r>
            <a:r>
              <a:rPr lang="cs-CZ" dirty="0" smtClean="0"/>
              <a:t> bank to influence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loans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monetary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? 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82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up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till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end!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Questions</a:t>
            </a:r>
            <a:r>
              <a:rPr lang="cs-CZ" dirty="0" smtClean="0"/>
              <a:t> and </a:t>
            </a:r>
            <a:r>
              <a:rPr lang="cs-CZ" dirty="0" err="1" smtClean="0"/>
              <a:t>comments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20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References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dirty="0"/>
              <a:t>MISHKIN, Frederic S. </a:t>
            </a:r>
            <a:r>
              <a:rPr lang="en-US" sz="1600" i="1" dirty="0"/>
              <a:t>The economics of money, banking and financial markets</a:t>
            </a:r>
            <a:r>
              <a:rPr lang="en-US" sz="1600" dirty="0"/>
              <a:t>. 7th ed. Boston: Addison-Wesley, 2004. ISBN 0-321-12235-6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pPr algn="just"/>
            <a:r>
              <a:rPr lang="it-IT" sz="1600" dirty="0" smtClean="0"/>
              <a:t>Simple </a:t>
            </a:r>
            <a:r>
              <a:rPr lang="it-IT" sz="1600" dirty="0"/>
              <a:t>Interest Definition | Investopedia. </a:t>
            </a:r>
            <a:r>
              <a:rPr lang="it-IT" sz="1600" i="1" dirty="0"/>
              <a:t>Investopedia</a:t>
            </a:r>
            <a:r>
              <a:rPr lang="it-IT" sz="1600" dirty="0"/>
              <a:t> [online]. [cit. </a:t>
            </a:r>
            <a:r>
              <a:rPr lang="it-IT" sz="1600" dirty="0" smtClean="0"/>
              <a:t>2016-</a:t>
            </a:r>
            <a:r>
              <a:rPr lang="cs-CZ" sz="1600" dirty="0" smtClean="0"/>
              <a:t>09</a:t>
            </a:r>
            <a:r>
              <a:rPr lang="it-IT" sz="1600" dirty="0" smtClean="0"/>
              <a:t>-06</a:t>
            </a:r>
            <a:r>
              <a:rPr lang="it-IT" sz="1600" dirty="0"/>
              <a:t>]. Dostupné z: http://www.investopedia.com/terms/s/simple_interest.asp</a:t>
            </a:r>
            <a:endParaRPr lang="cs-CZ" sz="1600" dirty="0" smtClean="0"/>
          </a:p>
          <a:p>
            <a:pPr algn="just"/>
            <a:r>
              <a:rPr lang="cs-CZ" sz="1600" dirty="0" err="1" smtClean="0"/>
              <a:t>Banking</a:t>
            </a:r>
            <a:r>
              <a:rPr lang="cs-CZ" sz="1600" dirty="0" smtClean="0"/>
              <a:t> </a:t>
            </a:r>
            <a:r>
              <a:rPr lang="cs-CZ" sz="1600" dirty="0" err="1"/>
              <a:t>System</a:t>
            </a:r>
            <a:r>
              <a:rPr lang="cs-CZ" sz="1600" dirty="0"/>
              <a:t>: </a:t>
            </a:r>
            <a:r>
              <a:rPr lang="cs-CZ" sz="1600" dirty="0" err="1"/>
              <a:t>Definition</a:t>
            </a:r>
            <a:r>
              <a:rPr lang="cs-CZ" sz="1600" dirty="0"/>
              <a:t> &amp; </a:t>
            </a:r>
            <a:r>
              <a:rPr lang="cs-CZ" sz="1600" dirty="0" err="1"/>
              <a:t>Types</a:t>
            </a:r>
            <a:r>
              <a:rPr lang="cs-CZ" sz="1600" dirty="0"/>
              <a:t> - Video &amp; </a:t>
            </a:r>
            <a:r>
              <a:rPr lang="cs-CZ" sz="1600" dirty="0" err="1"/>
              <a:t>Lesson</a:t>
            </a:r>
            <a:r>
              <a:rPr lang="cs-CZ" sz="1600" dirty="0"/>
              <a:t> </a:t>
            </a:r>
            <a:r>
              <a:rPr lang="cs-CZ" sz="1600" dirty="0" err="1"/>
              <a:t>Transcript</a:t>
            </a:r>
            <a:r>
              <a:rPr lang="cs-CZ" sz="1600" dirty="0"/>
              <a:t> | Study.com. </a:t>
            </a:r>
            <a:r>
              <a:rPr lang="cs-CZ" sz="1600" i="1" dirty="0"/>
              <a:t>Study.com | </a:t>
            </a:r>
            <a:r>
              <a:rPr lang="cs-CZ" sz="1600" i="1" dirty="0" err="1"/>
              <a:t>Take</a:t>
            </a:r>
            <a:r>
              <a:rPr lang="cs-CZ" sz="1600" i="1" dirty="0"/>
              <a:t> Online </a:t>
            </a:r>
            <a:r>
              <a:rPr lang="cs-CZ" sz="1600" i="1" dirty="0" err="1"/>
              <a:t>Courses</a:t>
            </a:r>
            <a:r>
              <a:rPr lang="cs-CZ" sz="1600" i="1" dirty="0"/>
              <a:t>. </a:t>
            </a:r>
            <a:r>
              <a:rPr lang="cs-CZ" sz="1600" i="1" dirty="0" err="1"/>
              <a:t>Earn</a:t>
            </a:r>
            <a:r>
              <a:rPr lang="cs-CZ" sz="1600" i="1" dirty="0"/>
              <a:t> </a:t>
            </a:r>
            <a:r>
              <a:rPr lang="cs-CZ" sz="1600" i="1" dirty="0" err="1"/>
              <a:t>College</a:t>
            </a:r>
            <a:r>
              <a:rPr lang="cs-CZ" sz="1600" i="1" dirty="0"/>
              <a:t> </a:t>
            </a:r>
            <a:r>
              <a:rPr lang="cs-CZ" sz="1600" i="1" dirty="0" err="1"/>
              <a:t>Credit</a:t>
            </a:r>
            <a:r>
              <a:rPr lang="cs-CZ" sz="1600" i="1" dirty="0"/>
              <a:t>. </a:t>
            </a:r>
            <a:r>
              <a:rPr lang="cs-CZ" sz="1600" i="1" dirty="0" err="1"/>
              <a:t>Research</a:t>
            </a:r>
            <a:r>
              <a:rPr lang="cs-CZ" sz="1600" i="1" dirty="0"/>
              <a:t> </a:t>
            </a:r>
            <a:r>
              <a:rPr lang="cs-CZ" sz="1600" i="1" dirty="0" err="1"/>
              <a:t>Schools</a:t>
            </a:r>
            <a:r>
              <a:rPr lang="cs-CZ" sz="1600" i="1" dirty="0"/>
              <a:t>, </a:t>
            </a:r>
            <a:r>
              <a:rPr lang="cs-CZ" sz="1600" i="1" dirty="0" err="1"/>
              <a:t>Degrees</a:t>
            </a:r>
            <a:r>
              <a:rPr lang="cs-CZ" sz="1600" i="1" dirty="0"/>
              <a:t> &amp; </a:t>
            </a:r>
            <a:r>
              <a:rPr lang="cs-CZ" sz="1600" i="1" dirty="0" err="1"/>
              <a:t>Careers</a:t>
            </a:r>
            <a:r>
              <a:rPr lang="cs-CZ" sz="1600" dirty="0"/>
              <a:t> [online]. [cit. 2016-09-09]. Dostupné z: http://study.com/academy/lesson/banking-system-definition-types.html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9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concerning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first test will be written </a:t>
            </a:r>
            <a:r>
              <a:rPr lang="en-US" sz="2000" b="1" dirty="0" smtClean="0"/>
              <a:t>on October 27, either at 8.30 am, or at 10.30.</a:t>
            </a:r>
          </a:p>
          <a:p>
            <a:r>
              <a:rPr lang="en-US" sz="2000" dirty="0" smtClean="0"/>
              <a:t>The second test will be written </a:t>
            </a:r>
            <a:r>
              <a:rPr lang="en-US" sz="2000" b="1" dirty="0" smtClean="0"/>
              <a:t>on December </a:t>
            </a:r>
            <a:r>
              <a:rPr lang="en-US" sz="2000" b="1" dirty="0" smtClean="0"/>
              <a:t>16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at</a:t>
            </a:r>
            <a:r>
              <a:rPr lang="cs-CZ" sz="2000" b="1" dirty="0" smtClean="0"/>
              <a:t> 8.30 </a:t>
            </a:r>
            <a:r>
              <a:rPr lang="cs-CZ" sz="2000" b="1" dirty="0" err="1" smtClean="0"/>
              <a:t>am</a:t>
            </a:r>
            <a:endParaRPr lang="en-US" sz="2000" b="1" dirty="0" smtClean="0"/>
          </a:p>
          <a:p>
            <a:r>
              <a:rPr lang="en-US" sz="2000" dirty="0" smtClean="0"/>
              <a:t>It is still possible to apply for presentations and essays</a:t>
            </a:r>
          </a:p>
          <a:p>
            <a:r>
              <a:rPr lang="en-US" sz="2000" dirty="0" smtClean="0"/>
              <a:t>There are four final exam dates: </a:t>
            </a:r>
          </a:p>
          <a:p>
            <a:pPr lvl="1"/>
            <a:r>
              <a:rPr lang="en-US" sz="2000" dirty="0" smtClean="0"/>
              <a:t>December 19, at 8.30 am</a:t>
            </a:r>
          </a:p>
          <a:p>
            <a:pPr lvl="1"/>
            <a:r>
              <a:rPr lang="en-US" sz="2000" dirty="0" smtClean="0"/>
              <a:t>January 3, at 8.45 am</a:t>
            </a:r>
          </a:p>
          <a:p>
            <a:pPr lvl="1"/>
            <a:r>
              <a:rPr lang="en-US" sz="2000" dirty="0" smtClean="0"/>
              <a:t>January 13, at 1.00 pm</a:t>
            </a:r>
          </a:p>
          <a:p>
            <a:pPr lvl="1"/>
            <a:r>
              <a:rPr lang="en-US" sz="2000" dirty="0" smtClean="0"/>
              <a:t>January 27, at 12.00 am</a:t>
            </a:r>
          </a:p>
          <a:p>
            <a:r>
              <a:rPr lang="en-US" sz="2000" dirty="0" smtClean="0"/>
              <a:t>The sample test is already accessible</a:t>
            </a:r>
          </a:p>
          <a:p>
            <a:r>
              <a:rPr lang="en-US" sz="2000" dirty="0" smtClean="0"/>
              <a:t>Please, check the „notebook“ in the Information </a:t>
            </a:r>
            <a:r>
              <a:rPr lang="en-US" sz="2000" dirty="0" err="1" smtClean="0"/>
              <a:t>Syst</a:t>
            </a:r>
            <a:r>
              <a:rPr lang="cs-CZ" sz="2000" dirty="0" smtClean="0"/>
              <a:t>e</a:t>
            </a:r>
            <a:r>
              <a:rPr lang="en-US" sz="2000" dirty="0" smtClean="0"/>
              <a:t>m regularly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700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Basic </a:t>
            </a:r>
            <a:r>
              <a:rPr lang="cs-CZ" altLang="cs-CZ" dirty="0" err="1" smtClean="0"/>
              <a:t>terms</a:t>
            </a:r>
            <a:endParaRPr lang="cs-CZ" altLang="cs-CZ" dirty="0" smtClean="0"/>
          </a:p>
          <a:p>
            <a:r>
              <a:rPr lang="cs-CZ" altLang="cs-CZ" dirty="0" err="1" smtClean="0"/>
              <a:t>Banking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system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functions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banks</a:t>
            </a:r>
            <a:endParaRPr lang="cs-CZ" altLang="cs-CZ" dirty="0" smtClean="0"/>
          </a:p>
          <a:p>
            <a:r>
              <a:rPr lang="cs-CZ" altLang="cs-CZ" dirty="0" err="1" smtClean="0"/>
              <a:t>Types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banks</a:t>
            </a:r>
            <a:endParaRPr lang="cs-CZ" altLang="cs-CZ" dirty="0" smtClean="0"/>
          </a:p>
          <a:p>
            <a:r>
              <a:rPr lang="cs-CZ" altLang="cs-CZ" dirty="0" err="1" smtClean="0"/>
              <a:t>Monetary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policy</a:t>
            </a:r>
            <a:endParaRPr lang="cs-CZ" altLang="cs-CZ" dirty="0" smtClean="0"/>
          </a:p>
          <a:p>
            <a:r>
              <a:rPr lang="cs-CZ" altLang="cs-CZ" dirty="0" err="1" smtClean="0"/>
              <a:t>Types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interest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rates</a:t>
            </a:r>
            <a:endParaRPr lang="cs-CZ" altLang="cs-CZ" dirty="0" smtClean="0"/>
          </a:p>
          <a:p>
            <a:r>
              <a:rPr lang="cs-CZ" altLang="cs-CZ" b="1" dirty="0" err="1" smtClean="0"/>
              <a:t>Examples</a:t>
            </a:r>
            <a:endParaRPr lang="cs-CZ" altLang="cs-CZ" b="1" dirty="0" smtClean="0"/>
          </a:p>
          <a:p>
            <a:r>
              <a:rPr lang="cs-CZ" altLang="cs-CZ" dirty="0" err="1" smtClean="0"/>
              <a:t>Questions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revision</a:t>
            </a:r>
            <a:r>
              <a:rPr lang="cs-CZ" altLang="cs-CZ" dirty="0" smtClean="0"/>
              <a:t>)</a:t>
            </a:r>
          </a:p>
          <a:p>
            <a:r>
              <a:rPr lang="cs-CZ" altLang="cs-CZ" dirty="0" err="1" smtClean="0"/>
              <a:t>Conclusion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comments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discussion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err="1" smtClean="0"/>
              <a:t>Loan</a:t>
            </a:r>
            <a:endParaRPr lang="cs-CZ" sz="1600" dirty="0" smtClean="0"/>
          </a:p>
          <a:p>
            <a:pPr lvl="1"/>
            <a:r>
              <a:rPr lang="en-US" sz="1600" dirty="0"/>
              <a:t>the act of giving money, property or other material goods to another party in exchange for future </a:t>
            </a:r>
            <a:r>
              <a:rPr lang="en-US" sz="1600" dirty="0" smtClean="0"/>
              <a:t>repayment</a:t>
            </a:r>
            <a:r>
              <a:rPr lang="cs-CZ" sz="1600" dirty="0" smtClean="0"/>
              <a:t> </a:t>
            </a:r>
            <a:r>
              <a:rPr lang="en-US" sz="1600" dirty="0" smtClean="0"/>
              <a:t>of </a:t>
            </a:r>
            <a:r>
              <a:rPr lang="en-US" sz="1600" dirty="0"/>
              <a:t>the principal amount along with interest or other finance </a:t>
            </a:r>
            <a:r>
              <a:rPr lang="en-US" sz="1600" dirty="0" smtClean="0"/>
              <a:t>charges</a:t>
            </a:r>
            <a:endParaRPr lang="cs-CZ" sz="1600" dirty="0" smtClean="0"/>
          </a:p>
          <a:p>
            <a:r>
              <a:rPr lang="cs-CZ" sz="1600" dirty="0" smtClean="0"/>
              <a:t>Deposit</a:t>
            </a:r>
          </a:p>
          <a:p>
            <a:pPr lvl="1"/>
            <a:r>
              <a:rPr lang="en-US" sz="1600" dirty="0"/>
              <a:t>A transaction involving a transfer of funds to another party for </a:t>
            </a:r>
            <a:r>
              <a:rPr lang="en-US" sz="1600" dirty="0" smtClean="0"/>
              <a:t>safekeeping</a:t>
            </a:r>
            <a:endParaRPr lang="cs-CZ" sz="1600" dirty="0" smtClean="0"/>
          </a:p>
          <a:p>
            <a:r>
              <a:rPr lang="cs-CZ" sz="1600" dirty="0" err="1" smtClean="0"/>
              <a:t>Mortgage</a:t>
            </a:r>
            <a:endParaRPr lang="cs-CZ" sz="1600" dirty="0" smtClean="0"/>
          </a:p>
          <a:p>
            <a:pPr lvl="1"/>
            <a:r>
              <a:rPr lang="en-US" sz="1600" dirty="0"/>
              <a:t>a debt instrument, secured by the collateral of specified real estate property, that the borrower is obliged to pay back with a predetermined set of </a:t>
            </a:r>
            <a:r>
              <a:rPr lang="en-US" sz="1600" dirty="0" smtClean="0"/>
              <a:t>payment</a:t>
            </a:r>
            <a:r>
              <a:rPr lang="cs-CZ" sz="1600" dirty="0" smtClean="0"/>
              <a:t>s</a:t>
            </a:r>
          </a:p>
          <a:p>
            <a:r>
              <a:rPr lang="cs-CZ" sz="1600" dirty="0" err="1" smtClean="0"/>
              <a:t>Principal</a:t>
            </a:r>
            <a:endParaRPr lang="cs-CZ" sz="1600" dirty="0" smtClean="0"/>
          </a:p>
          <a:p>
            <a:pPr lvl="1"/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original</a:t>
            </a:r>
            <a:r>
              <a:rPr lang="cs-CZ" sz="1600" dirty="0" smtClean="0"/>
              <a:t> </a:t>
            </a:r>
            <a:r>
              <a:rPr lang="cs-CZ" sz="1600" dirty="0" err="1" smtClean="0"/>
              <a:t>amount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money</a:t>
            </a:r>
            <a:r>
              <a:rPr lang="cs-CZ" sz="1600" dirty="0" smtClean="0"/>
              <a:t> (</a:t>
            </a:r>
            <a:r>
              <a:rPr lang="cs-CZ" sz="1600" dirty="0" err="1" smtClean="0"/>
              <a:t>borrowed</a:t>
            </a:r>
            <a:r>
              <a:rPr lang="cs-CZ" sz="1600" dirty="0" smtClean="0"/>
              <a:t> </a:t>
            </a:r>
            <a:r>
              <a:rPr lang="cs-CZ" sz="1600" dirty="0" err="1" smtClean="0"/>
              <a:t>or</a:t>
            </a:r>
            <a:r>
              <a:rPr lang="cs-CZ" sz="1600" dirty="0" smtClean="0"/>
              <a:t> </a:t>
            </a:r>
            <a:r>
              <a:rPr lang="cs-CZ" sz="1600" dirty="0" err="1" smtClean="0"/>
              <a:t>provided</a:t>
            </a:r>
            <a:r>
              <a:rPr lang="cs-CZ" sz="1600" dirty="0" smtClean="0"/>
              <a:t>); </a:t>
            </a:r>
            <a:r>
              <a:rPr lang="cs-CZ" sz="1600" dirty="0" err="1" smtClean="0"/>
              <a:t>without</a:t>
            </a:r>
            <a:r>
              <a:rPr lang="cs-CZ" sz="1600" dirty="0" smtClean="0"/>
              <a:t> </a:t>
            </a:r>
            <a:r>
              <a:rPr lang="cs-CZ" sz="1600" dirty="0" err="1" smtClean="0"/>
              <a:t>any</a:t>
            </a:r>
            <a:r>
              <a:rPr lang="cs-CZ" sz="1600" dirty="0" smtClean="0"/>
              <a:t> </a:t>
            </a:r>
            <a:r>
              <a:rPr lang="cs-CZ" sz="1600" dirty="0" err="1" smtClean="0"/>
              <a:t>interest</a:t>
            </a:r>
            <a:r>
              <a:rPr lang="cs-CZ" sz="1600" dirty="0" smtClean="0"/>
              <a:t> </a:t>
            </a:r>
            <a:r>
              <a:rPr lang="cs-CZ" sz="1600" dirty="0" err="1" smtClean="0"/>
              <a:t>payments</a:t>
            </a:r>
            <a:endParaRPr lang="cs-CZ" sz="1600" dirty="0" smtClean="0"/>
          </a:p>
          <a:p>
            <a:r>
              <a:rPr lang="cs-CZ" sz="1600" dirty="0" err="1" smtClean="0"/>
              <a:t>Collateral</a:t>
            </a:r>
            <a:endParaRPr lang="cs-CZ" sz="1600" dirty="0" smtClean="0"/>
          </a:p>
          <a:p>
            <a:pPr lvl="1"/>
            <a:r>
              <a:rPr lang="en-US" sz="1600" dirty="0"/>
              <a:t>a property or other asset that a borrower offers as a way for a lender to secure the loan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lvl="1"/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828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Banking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</a:t>
            </a:r>
            <a:r>
              <a:rPr lang="en-US" sz="2200" b="1" dirty="0"/>
              <a:t>banking system</a:t>
            </a:r>
            <a:r>
              <a:rPr lang="en-US" sz="2200" dirty="0"/>
              <a:t> is a group or network of institutions that provide financial services for us. These institutions are responsible for operating a payment </a:t>
            </a:r>
            <a:r>
              <a:rPr lang="en-US" sz="2200" dirty="0" smtClean="0"/>
              <a:t>system</a:t>
            </a:r>
            <a:endParaRPr lang="cs-CZ" sz="2200" dirty="0" smtClean="0"/>
          </a:p>
          <a:p>
            <a:r>
              <a:rPr lang="cs-CZ" sz="2200" dirty="0" err="1" smtClean="0"/>
              <a:t>Functions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banks</a:t>
            </a:r>
            <a:r>
              <a:rPr lang="cs-CZ" sz="2200" dirty="0" smtClean="0"/>
              <a:t>: </a:t>
            </a:r>
          </a:p>
          <a:p>
            <a:pPr lvl="1"/>
            <a:r>
              <a:rPr lang="cs-CZ" sz="2000" dirty="0" err="1" smtClean="0"/>
              <a:t>Loans</a:t>
            </a:r>
            <a:r>
              <a:rPr lang="cs-CZ" sz="2000" dirty="0" smtClean="0"/>
              <a:t> </a:t>
            </a:r>
            <a:r>
              <a:rPr lang="cs-CZ" sz="2000" dirty="0" err="1" smtClean="0"/>
              <a:t>provision</a:t>
            </a:r>
            <a:endParaRPr lang="cs-CZ" sz="2000" dirty="0" smtClean="0"/>
          </a:p>
          <a:p>
            <a:pPr lvl="1"/>
            <a:r>
              <a:rPr lang="cs-CZ" sz="2000" dirty="0" err="1" smtClean="0"/>
              <a:t>Deposits</a:t>
            </a:r>
            <a:r>
              <a:rPr lang="cs-CZ" sz="2000" dirty="0" smtClean="0"/>
              <a:t> </a:t>
            </a:r>
            <a:r>
              <a:rPr lang="cs-CZ" sz="2000" dirty="0" err="1" smtClean="0"/>
              <a:t>accepting</a:t>
            </a:r>
            <a:endParaRPr lang="cs-CZ" sz="2000" dirty="0" smtClean="0"/>
          </a:p>
          <a:p>
            <a:pPr lvl="1"/>
            <a:r>
              <a:rPr lang="cs-CZ" sz="2000" dirty="0" err="1" smtClean="0"/>
              <a:t>Help</a:t>
            </a:r>
            <a:r>
              <a:rPr lang="cs-CZ" sz="2000" dirty="0" smtClean="0"/>
              <a:t> and </a:t>
            </a:r>
            <a:r>
              <a:rPr lang="cs-CZ" sz="2000" dirty="0" err="1" smtClean="0"/>
              <a:t>assistance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investments</a:t>
            </a:r>
            <a:endParaRPr lang="cs-CZ" sz="2000" dirty="0" smtClean="0"/>
          </a:p>
          <a:p>
            <a:pPr lvl="1"/>
            <a:r>
              <a:rPr lang="cs-CZ" sz="2000" dirty="0" smtClean="0"/>
              <a:t>(</a:t>
            </a:r>
            <a:r>
              <a:rPr lang="cs-CZ" sz="2000" dirty="0" err="1" smtClean="0"/>
              <a:t>Information</a:t>
            </a:r>
            <a:r>
              <a:rPr lang="cs-CZ" sz="2000" dirty="0" smtClean="0"/>
              <a:t> </a:t>
            </a:r>
            <a:r>
              <a:rPr lang="cs-CZ" sz="2000" dirty="0" err="1" smtClean="0"/>
              <a:t>provision</a:t>
            </a:r>
            <a:r>
              <a:rPr lang="cs-CZ" sz="2000" dirty="0" smtClean="0"/>
              <a:t>)</a:t>
            </a:r>
          </a:p>
          <a:p>
            <a:pPr lvl="1"/>
            <a:endParaRPr lang="cs-CZ" sz="2000" dirty="0"/>
          </a:p>
          <a:p>
            <a:pPr lvl="1"/>
            <a:r>
              <a:rPr lang="cs-CZ" sz="2000" dirty="0" smtClean="0"/>
              <a:t>Bank = </a:t>
            </a:r>
            <a:r>
              <a:rPr lang="en-US" sz="2000" dirty="0"/>
              <a:t>a financial institution licensed to receive deposits and make loans</a:t>
            </a:r>
            <a:endParaRPr lang="cs-CZ" sz="2000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0613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banks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Central</a:t>
            </a:r>
            <a:r>
              <a:rPr lang="cs-CZ" sz="2000" dirty="0" smtClean="0"/>
              <a:t> and </a:t>
            </a:r>
            <a:r>
              <a:rPr lang="cs-CZ" sz="2000" dirty="0" err="1" smtClean="0"/>
              <a:t>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banks</a:t>
            </a:r>
            <a:endParaRPr lang="cs-CZ" sz="2000" dirty="0" smtClean="0"/>
          </a:p>
          <a:p>
            <a:pPr lvl="1"/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monetary</a:t>
            </a:r>
            <a:r>
              <a:rPr lang="cs-CZ" sz="1600" dirty="0" smtClean="0"/>
              <a:t> </a:t>
            </a:r>
            <a:r>
              <a:rPr lang="cs-CZ" sz="1600" dirty="0" err="1" smtClean="0"/>
              <a:t>policy</a:t>
            </a:r>
            <a:endParaRPr lang="cs-CZ" sz="1600" dirty="0" smtClean="0"/>
          </a:p>
          <a:p>
            <a:pPr lvl="1"/>
            <a:r>
              <a:rPr lang="cs-CZ" sz="1600" dirty="0" err="1" smtClean="0"/>
              <a:t>Regulation</a:t>
            </a:r>
            <a:r>
              <a:rPr lang="cs-CZ" sz="1600" dirty="0" smtClean="0"/>
              <a:t> and </a:t>
            </a:r>
            <a:r>
              <a:rPr lang="cs-CZ" sz="1600" dirty="0" err="1" smtClean="0"/>
              <a:t>supervision</a:t>
            </a:r>
            <a:r>
              <a:rPr lang="cs-CZ" sz="1600" dirty="0" smtClean="0"/>
              <a:t> </a:t>
            </a:r>
            <a:r>
              <a:rPr lang="cs-CZ" sz="1600" dirty="0" err="1" smtClean="0"/>
              <a:t>over</a:t>
            </a:r>
            <a:r>
              <a:rPr lang="cs-CZ" sz="1600" dirty="0" smtClean="0"/>
              <a:t> </a:t>
            </a:r>
            <a:r>
              <a:rPr lang="cs-CZ" sz="1600" dirty="0" err="1" smtClean="0"/>
              <a:t>commercial</a:t>
            </a:r>
            <a:r>
              <a:rPr lang="cs-CZ" sz="1600" dirty="0" smtClean="0"/>
              <a:t> </a:t>
            </a:r>
            <a:r>
              <a:rPr lang="cs-CZ" sz="1600" dirty="0" err="1" smtClean="0"/>
              <a:t>banks</a:t>
            </a:r>
            <a:endParaRPr lang="cs-CZ" sz="1600" dirty="0" smtClean="0"/>
          </a:p>
          <a:p>
            <a:pPr marL="457200" lvl="1" indent="0">
              <a:buNone/>
            </a:pPr>
            <a:endParaRPr lang="cs-CZ" sz="1600" dirty="0" smtClean="0"/>
          </a:p>
          <a:p>
            <a:r>
              <a:rPr lang="cs-CZ" sz="2000" dirty="0" err="1" smtClean="0"/>
              <a:t>Commercial</a:t>
            </a:r>
            <a:r>
              <a:rPr lang="cs-CZ" sz="2000" dirty="0" smtClean="0"/>
              <a:t> </a:t>
            </a:r>
            <a:r>
              <a:rPr lang="cs-CZ" sz="2000" dirty="0" err="1" smtClean="0"/>
              <a:t>banks</a:t>
            </a:r>
            <a:endParaRPr lang="cs-CZ" sz="2000" dirty="0" smtClean="0"/>
          </a:p>
          <a:p>
            <a:pPr lvl="1"/>
            <a:r>
              <a:rPr lang="cs-CZ" sz="1600" dirty="0" smtClean="0"/>
              <a:t>(</a:t>
            </a:r>
            <a:r>
              <a:rPr lang="cs-CZ" sz="1600" dirty="0" err="1" smtClean="0"/>
              <a:t>community</a:t>
            </a:r>
            <a:r>
              <a:rPr lang="cs-CZ" sz="1600" dirty="0" smtClean="0"/>
              <a:t> </a:t>
            </a:r>
            <a:r>
              <a:rPr lang="cs-CZ" sz="1600" dirty="0" err="1" smtClean="0"/>
              <a:t>banks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err="1" smtClean="0"/>
              <a:t>Accept</a:t>
            </a:r>
            <a:r>
              <a:rPr lang="cs-CZ" sz="1600" dirty="0" smtClean="0"/>
              <a:t> </a:t>
            </a:r>
            <a:r>
              <a:rPr lang="cs-CZ" sz="1600" dirty="0" err="1" smtClean="0"/>
              <a:t>deposits</a:t>
            </a:r>
            <a:r>
              <a:rPr lang="cs-CZ" sz="1600" dirty="0" smtClean="0"/>
              <a:t> and </a:t>
            </a:r>
            <a:r>
              <a:rPr lang="cs-CZ" sz="1600" dirty="0" err="1" smtClean="0"/>
              <a:t>provide</a:t>
            </a:r>
            <a:r>
              <a:rPr lang="cs-CZ" sz="1600" dirty="0" smtClean="0"/>
              <a:t> </a:t>
            </a:r>
            <a:r>
              <a:rPr lang="cs-CZ" sz="1600" dirty="0" err="1" smtClean="0"/>
              <a:t>loans</a:t>
            </a:r>
            <a:endParaRPr lang="cs-CZ" sz="1600" dirty="0" smtClean="0"/>
          </a:p>
          <a:p>
            <a:pPr lvl="1"/>
            <a:r>
              <a:rPr lang="cs-CZ" sz="1600" dirty="0" err="1" smtClean="0"/>
              <a:t>Provide</a:t>
            </a:r>
            <a:r>
              <a:rPr lang="cs-CZ" sz="1600" dirty="0" smtClean="0"/>
              <a:t> </a:t>
            </a:r>
            <a:r>
              <a:rPr lang="cs-CZ" sz="1600" dirty="0" err="1" smtClean="0"/>
              <a:t>current</a:t>
            </a:r>
            <a:r>
              <a:rPr lang="cs-CZ" sz="1600" dirty="0" smtClean="0"/>
              <a:t> and </a:t>
            </a:r>
            <a:r>
              <a:rPr lang="cs-CZ" sz="1600" dirty="0" err="1" smtClean="0"/>
              <a:t>savings</a:t>
            </a:r>
            <a:r>
              <a:rPr lang="cs-CZ" sz="1600" dirty="0" smtClean="0"/>
              <a:t> </a:t>
            </a:r>
            <a:r>
              <a:rPr lang="cs-CZ" sz="1600" dirty="0" err="1" smtClean="0"/>
              <a:t>accounts</a:t>
            </a:r>
            <a:endParaRPr lang="cs-CZ" sz="1600" dirty="0" smtClean="0"/>
          </a:p>
          <a:p>
            <a:pPr lvl="1"/>
            <a:r>
              <a:rPr lang="cs-CZ" sz="1600" dirty="0" err="1" smtClean="0"/>
              <a:t>Other</a:t>
            </a:r>
            <a:r>
              <a:rPr lang="cs-CZ" sz="1600" dirty="0" smtClean="0"/>
              <a:t> </a:t>
            </a:r>
            <a:r>
              <a:rPr lang="cs-CZ" sz="1600" dirty="0" err="1" smtClean="0"/>
              <a:t>offered</a:t>
            </a:r>
            <a:r>
              <a:rPr lang="cs-CZ" sz="1600" dirty="0" smtClean="0"/>
              <a:t> </a:t>
            </a:r>
            <a:r>
              <a:rPr lang="cs-CZ" sz="1600" dirty="0" err="1" smtClean="0"/>
              <a:t>products</a:t>
            </a:r>
            <a:r>
              <a:rPr lang="cs-CZ" sz="1600" dirty="0" smtClean="0"/>
              <a:t>: </a:t>
            </a:r>
            <a:r>
              <a:rPr lang="cs-CZ" sz="1600" dirty="0" err="1" smtClean="0"/>
              <a:t>insurance</a:t>
            </a:r>
            <a:r>
              <a:rPr lang="cs-CZ" sz="1600" dirty="0" smtClean="0"/>
              <a:t>, </a:t>
            </a:r>
            <a:r>
              <a:rPr lang="cs-CZ" sz="1600" dirty="0" err="1" smtClean="0"/>
              <a:t>investments</a:t>
            </a:r>
            <a:r>
              <a:rPr lang="cs-CZ" sz="1600" dirty="0" smtClean="0"/>
              <a:t> and </a:t>
            </a:r>
            <a:r>
              <a:rPr lang="cs-CZ" sz="1600" dirty="0" err="1" smtClean="0"/>
              <a:t>retirement</a:t>
            </a:r>
            <a:r>
              <a:rPr lang="cs-CZ" sz="1600" dirty="0" smtClean="0"/>
              <a:t> </a:t>
            </a:r>
            <a:r>
              <a:rPr lang="cs-CZ" sz="1600" dirty="0" err="1" smtClean="0"/>
              <a:t>services</a:t>
            </a:r>
            <a:endParaRPr lang="cs-CZ" sz="1600" dirty="0" smtClean="0"/>
          </a:p>
          <a:p>
            <a:pPr lvl="1"/>
            <a:endParaRPr lang="cs-CZ" sz="1600" dirty="0"/>
          </a:p>
          <a:p>
            <a:pPr marL="285750" lvl="1"/>
            <a:r>
              <a:rPr lang="cs-CZ" sz="2000" dirty="0" err="1" smtClean="0"/>
              <a:t>Dual</a:t>
            </a:r>
            <a:r>
              <a:rPr lang="cs-CZ" sz="2000" dirty="0" smtClean="0"/>
              <a:t> </a:t>
            </a:r>
            <a:r>
              <a:rPr lang="cs-CZ" sz="2000" dirty="0" err="1" smtClean="0"/>
              <a:t>banking</a:t>
            </a:r>
            <a:r>
              <a:rPr lang="cs-CZ" sz="2000" dirty="0" smtClean="0"/>
              <a:t> </a:t>
            </a:r>
            <a:r>
              <a:rPr lang="cs-CZ" sz="2000" dirty="0" err="1" smtClean="0"/>
              <a:t>system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09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bank </a:t>
            </a:r>
            <a:r>
              <a:rPr lang="cs-CZ" dirty="0" err="1" smtClean="0"/>
              <a:t>might</a:t>
            </a:r>
            <a:r>
              <a:rPr lang="cs-CZ" dirty="0" smtClean="0"/>
              <a:t> influence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monetary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Central banks use a number of tools to shape monetary </a:t>
            </a:r>
            <a:r>
              <a:rPr lang="en-US" sz="2000" dirty="0" smtClean="0"/>
              <a:t>policy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Particular</a:t>
            </a:r>
            <a:r>
              <a:rPr lang="cs-CZ" sz="2000" dirty="0" smtClean="0"/>
              <a:t> </a:t>
            </a:r>
            <a:r>
              <a:rPr lang="cs-CZ" sz="2000" dirty="0" err="1" smtClean="0"/>
              <a:t>tools</a:t>
            </a:r>
            <a:r>
              <a:rPr lang="cs-CZ" sz="2000" dirty="0" smtClean="0"/>
              <a:t> and </a:t>
            </a:r>
            <a:r>
              <a:rPr lang="cs-CZ" sz="2000" dirty="0" err="1" smtClean="0"/>
              <a:t>their</a:t>
            </a:r>
            <a:r>
              <a:rPr lang="cs-CZ" sz="2000" dirty="0" smtClean="0"/>
              <a:t> </a:t>
            </a:r>
            <a:r>
              <a:rPr lang="cs-CZ" sz="2000" dirty="0" err="1" smtClean="0"/>
              <a:t>impact</a:t>
            </a:r>
            <a:r>
              <a:rPr lang="cs-CZ" sz="2000" dirty="0" smtClean="0"/>
              <a:t>:</a:t>
            </a:r>
          </a:p>
          <a:p>
            <a:pPr lvl="1"/>
            <a:r>
              <a:rPr lang="cs-CZ" sz="2000" dirty="0" smtClean="0"/>
              <a:t>Open market </a:t>
            </a:r>
            <a:r>
              <a:rPr lang="cs-CZ" sz="2000" dirty="0" err="1" smtClean="0"/>
              <a:t>operation</a:t>
            </a:r>
            <a:endParaRPr lang="cs-CZ" sz="2000" dirty="0" smtClean="0"/>
          </a:p>
          <a:p>
            <a:pPr lvl="1"/>
            <a:r>
              <a:rPr lang="cs-CZ" sz="2000" dirty="0" err="1" smtClean="0"/>
              <a:t>Reserve</a:t>
            </a:r>
            <a:r>
              <a:rPr lang="cs-CZ" sz="2000" dirty="0" smtClean="0"/>
              <a:t> </a:t>
            </a:r>
            <a:r>
              <a:rPr lang="cs-CZ" sz="2000" dirty="0" err="1" smtClean="0"/>
              <a:t>requirements</a:t>
            </a:r>
            <a:endParaRPr lang="cs-CZ" sz="2000" dirty="0" smtClean="0"/>
          </a:p>
          <a:p>
            <a:pPr lvl="1"/>
            <a:r>
              <a:rPr lang="cs-CZ" sz="2000" dirty="0" err="1" smtClean="0"/>
              <a:t>Discount</a:t>
            </a:r>
            <a:r>
              <a:rPr lang="cs-CZ" sz="2000" dirty="0" smtClean="0"/>
              <a:t> (bank) </a:t>
            </a:r>
            <a:r>
              <a:rPr lang="cs-CZ" sz="2000" dirty="0" err="1" smtClean="0"/>
              <a:t>rate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903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Nominal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endParaRPr lang="cs-CZ" dirty="0" smtClean="0"/>
          </a:p>
          <a:p>
            <a:pPr lvl="1"/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</a:t>
            </a:r>
            <a:r>
              <a:rPr lang="cs-CZ" dirty="0" err="1" smtClean="0"/>
              <a:t>paid</a:t>
            </a:r>
            <a:r>
              <a:rPr lang="cs-CZ" dirty="0" smtClean="0"/>
              <a:t>/</a:t>
            </a:r>
            <a:r>
              <a:rPr lang="cs-CZ" dirty="0" err="1" smtClean="0"/>
              <a:t>asked</a:t>
            </a:r>
            <a:r>
              <a:rPr lang="cs-CZ" dirty="0" smtClean="0"/>
              <a:t> by a bank</a:t>
            </a:r>
          </a:p>
          <a:p>
            <a:r>
              <a:rPr lang="cs-CZ" dirty="0" smtClean="0"/>
              <a:t>Real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endParaRPr lang="cs-CZ" dirty="0" smtClean="0"/>
          </a:p>
          <a:p>
            <a:pPr lvl="1"/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deduction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inflation</a:t>
            </a:r>
            <a:r>
              <a:rPr lang="cs-CZ" dirty="0" smtClean="0"/>
              <a:t> (</a:t>
            </a:r>
            <a:r>
              <a:rPr lang="cs-CZ" dirty="0" err="1" smtClean="0"/>
              <a:t>expresses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debt</a:t>
            </a:r>
            <a:r>
              <a:rPr lang="cs-CZ" dirty="0" smtClean="0"/>
              <a:t>/</a:t>
            </a:r>
            <a:r>
              <a:rPr lang="cs-CZ" dirty="0" err="1" smtClean="0"/>
              <a:t>income</a:t>
            </a:r>
            <a:endParaRPr lang="cs-CZ" dirty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r>
              <a:rPr lang="cs-CZ" b="1" dirty="0" smtClean="0"/>
              <a:t>Real </a:t>
            </a:r>
            <a:r>
              <a:rPr lang="cs-CZ" b="1" dirty="0" err="1" smtClean="0"/>
              <a:t>interest</a:t>
            </a:r>
            <a:r>
              <a:rPr lang="cs-CZ" b="1" dirty="0" smtClean="0"/>
              <a:t> </a:t>
            </a:r>
            <a:r>
              <a:rPr lang="cs-CZ" b="1" dirty="0" err="1" smtClean="0"/>
              <a:t>rate</a:t>
            </a:r>
            <a:r>
              <a:rPr lang="cs-CZ" b="1" dirty="0" smtClean="0"/>
              <a:t> = </a:t>
            </a:r>
            <a:r>
              <a:rPr lang="cs-CZ" b="1" dirty="0" err="1" smtClean="0"/>
              <a:t>nominal</a:t>
            </a:r>
            <a:r>
              <a:rPr lang="cs-CZ" b="1" dirty="0" smtClean="0"/>
              <a:t> </a:t>
            </a:r>
            <a:r>
              <a:rPr lang="cs-CZ" b="1" dirty="0" err="1" smtClean="0"/>
              <a:t>interest</a:t>
            </a:r>
            <a:r>
              <a:rPr lang="cs-CZ" b="1" dirty="0" smtClean="0"/>
              <a:t> </a:t>
            </a:r>
            <a:r>
              <a:rPr lang="cs-CZ" b="1" dirty="0" err="1" smtClean="0"/>
              <a:t>rate</a:t>
            </a:r>
            <a:r>
              <a:rPr lang="cs-CZ" b="1" dirty="0" smtClean="0"/>
              <a:t> - </a:t>
            </a:r>
            <a:r>
              <a:rPr lang="cs-CZ" b="1" dirty="0" err="1" smtClean="0"/>
              <a:t>inflation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6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II –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b="1" dirty="0" err="1"/>
              <a:t>p</a:t>
            </a:r>
            <a:r>
              <a:rPr lang="cs-CZ" sz="2200" b="1" dirty="0" err="1" smtClean="0"/>
              <a:t>.a</a:t>
            </a:r>
            <a:r>
              <a:rPr lang="cs-CZ" sz="2200" b="1" dirty="0" smtClean="0"/>
              <a:t>.</a:t>
            </a:r>
            <a:r>
              <a:rPr lang="cs-CZ" sz="2200" dirty="0" smtClean="0"/>
              <a:t> (</a:t>
            </a:r>
            <a:r>
              <a:rPr lang="cs-CZ" sz="2200" i="1" dirty="0" smtClean="0"/>
              <a:t>per </a:t>
            </a:r>
            <a:r>
              <a:rPr lang="cs-CZ" sz="2200" i="1" dirty="0" err="1" smtClean="0"/>
              <a:t>annum</a:t>
            </a:r>
            <a:r>
              <a:rPr lang="cs-CZ" sz="2200" dirty="0" smtClean="0"/>
              <a:t>)</a:t>
            </a:r>
          </a:p>
          <a:p>
            <a:pPr algn="just"/>
            <a:r>
              <a:rPr lang="cs-CZ" sz="2200" b="1" dirty="0" err="1"/>
              <a:t>p</a:t>
            </a:r>
            <a:r>
              <a:rPr lang="cs-CZ" sz="2200" b="1" dirty="0" err="1" smtClean="0"/>
              <a:t>.q</a:t>
            </a:r>
            <a:r>
              <a:rPr lang="cs-CZ" sz="2200" b="1" dirty="0" smtClean="0"/>
              <a:t>.</a:t>
            </a:r>
            <a:r>
              <a:rPr lang="cs-CZ" sz="2200" dirty="0" smtClean="0"/>
              <a:t> (</a:t>
            </a:r>
            <a:r>
              <a:rPr lang="cs-CZ" sz="2200" i="1" dirty="0" smtClean="0"/>
              <a:t>per </a:t>
            </a:r>
            <a:r>
              <a:rPr lang="cs-CZ" sz="2200" i="1" dirty="0" err="1" smtClean="0"/>
              <a:t>quartale</a:t>
            </a:r>
            <a:r>
              <a:rPr lang="cs-CZ" sz="2200" dirty="0" smtClean="0"/>
              <a:t>)</a:t>
            </a:r>
          </a:p>
          <a:p>
            <a:pPr algn="just"/>
            <a:r>
              <a:rPr lang="cs-CZ" sz="2200" b="1" dirty="0" err="1"/>
              <a:t>p</a:t>
            </a:r>
            <a:r>
              <a:rPr lang="cs-CZ" sz="2200" b="1" dirty="0" err="1" smtClean="0"/>
              <a:t>.m</a:t>
            </a:r>
            <a:r>
              <a:rPr lang="cs-CZ" sz="2200" b="1" dirty="0" smtClean="0"/>
              <a:t>.</a:t>
            </a:r>
            <a:r>
              <a:rPr lang="cs-CZ" sz="2200" dirty="0" smtClean="0"/>
              <a:t> (</a:t>
            </a:r>
            <a:r>
              <a:rPr lang="cs-CZ" sz="2200" i="1" dirty="0" smtClean="0"/>
              <a:t>per </a:t>
            </a:r>
            <a:r>
              <a:rPr lang="cs-CZ" sz="2200" i="1" dirty="0" err="1" smtClean="0"/>
              <a:t>mensem</a:t>
            </a:r>
            <a:r>
              <a:rPr lang="cs-CZ" sz="2200" dirty="0" smtClean="0"/>
              <a:t>)</a:t>
            </a:r>
          </a:p>
          <a:p>
            <a:pPr algn="just"/>
            <a:r>
              <a:rPr lang="cs-CZ" sz="2200" b="1" dirty="0" err="1" smtClean="0"/>
              <a:t>p.d</a:t>
            </a:r>
            <a:r>
              <a:rPr lang="cs-CZ" sz="2200" b="1" dirty="0" smtClean="0"/>
              <a:t>. </a:t>
            </a:r>
            <a:r>
              <a:rPr lang="cs-CZ" sz="2200" dirty="0" smtClean="0"/>
              <a:t>(</a:t>
            </a:r>
            <a:r>
              <a:rPr lang="cs-CZ" sz="2200" i="1" dirty="0" smtClean="0"/>
              <a:t>per </a:t>
            </a:r>
            <a:r>
              <a:rPr lang="cs-CZ" sz="2200" i="1" dirty="0" err="1" smtClean="0"/>
              <a:t>diem</a:t>
            </a:r>
            <a:r>
              <a:rPr lang="cs-CZ" sz="2200" dirty="0" smtClean="0"/>
              <a:t>)</a:t>
            </a:r>
          </a:p>
          <a:p>
            <a:pPr algn="just"/>
            <a:endParaRPr lang="cs-CZ" sz="2200" dirty="0" smtClean="0"/>
          </a:p>
          <a:p>
            <a:pPr algn="just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frequency</a:t>
            </a:r>
            <a:r>
              <a:rPr lang="cs-CZ" sz="2200" dirty="0" smtClean="0"/>
              <a:t> </a:t>
            </a:r>
            <a:r>
              <a:rPr lang="cs-CZ" sz="2200" dirty="0" err="1" smtClean="0"/>
              <a:t>might</a:t>
            </a:r>
            <a:r>
              <a:rPr lang="cs-CZ" sz="2200" dirty="0" smtClean="0"/>
              <a:t> </a:t>
            </a:r>
            <a:r>
              <a:rPr lang="cs-CZ" sz="2200" dirty="0" err="1" smtClean="0"/>
              <a:t>be</a:t>
            </a:r>
            <a:r>
              <a:rPr lang="cs-CZ" sz="2200" dirty="0" smtClean="0"/>
              <a:t> </a:t>
            </a:r>
            <a:r>
              <a:rPr lang="cs-CZ" sz="2200" dirty="0" err="1" smtClean="0"/>
              <a:t>even</a:t>
            </a:r>
            <a:r>
              <a:rPr lang="cs-CZ" sz="2200" dirty="0" smtClean="0"/>
              <a:t> more </a:t>
            </a:r>
            <a:r>
              <a:rPr lang="cs-CZ" sz="2200" dirty="0" err="1" smtClean="0"/>
              <a:t>frequent</a:t>
            </a:r>
            <a:r>
              <a:rPr lang="cs-CZ" sz="2200" dirty="0" smtClean="0"/>
              <a:t>, </a:t>
            </a:r>
            <a:r>
              <a:rPr lang="cs-CZ" sz="2200" dirty="0" err="1" smtClean="0"/>
              <a:t>for</a:t>
            </a:r>
            <a:r>
              <a:rPr lang="cs-CZ" sz="2200" dirty="0"/>
              <a:t> </a:t>
            </a:r>
            <a:r>
              <a:rPr lang="cs-CZ" sz="2200" dirty="0" err="1" smtClean="0"/>
              <a:t>example</a:t>
            </a:r>
            <a:r>
              <a:rPr lang="cs-CZ" sz="2200" dirty="0" smtClean="0"/>
              <a:t>, in </a:t>
            </a:r>
            <a:r>
              <a:rPr lang="cs-CZ" sz="2200" dirty="0" err="1" smtClean="0"/>
              <a:t>question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hours</a:t>
            </a:r>
            <a:r>
              <a:rPr lang="cs-CZ" sz="2200" dirty="0" smtClean="0"/>
              <a:t>, </a:t>
            </a:r>
            <a:r>
              <a:rPr lang="cs-CZ" sz="2200" dirty="0" err="1" smtClean="0"/>
              <a:t>minutes</a:t>
            </a:r>
            <a:r>
              <a:rPr lang="cs-CZ" sz="2200" dirty="0" smtClean="0"/>
              <a:t> </a:t>
            </a:r>
            <a:r>
              <a:rPr lang="cs-CZ" sz="2200" dirty="0" err="1" smtClean="0"/>
              <a:t>or</a:t>
            </a:r>
            <a:r>
              <a:rPr lang="cs-CZ" sz="2200" dirty="0" smtClean="0"/>
              <a:t> </a:t>
            </a:r>
            <a:r>
              <a:rPr lang="cs-CZ" sz="2200" dirty="0" err="1" smtClean="0"/>
              <a:t>even</a:t>
            </a:r>
            <a:r>
              <a:rPr lang="cs-CZ" sz="2200" dirty="0" smtClean="0"/>
              <a:t> </a:t>
            </a:r>
            <a:r>
              <a:rPr lang="cs-CZ" sz="2200" dirty="0" err="1" smtClean="0"/>
              <a:t>seconds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2871286"/>
      </p:ext>
    </p:extLst>
  </p:cSld>
  <p:clrMapOvr>
    <a:masterClrMapping/>
  </p:clrMapOvr>
</p:sld>
</file>

<file path=ppt/theme/theme1.xml><?xml version="1.0" encoding="utf-8"?>
<a:theme xmlns:a="http://schemas.openxmlformats.org/drawingml/2006/main" name="mu_sablona_4_3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mu_sablona_4_3_en</Template>
  <TotalTime>579</TotalTime>
  <Words>1106</Words>
  <Application>Microsoft Office PowerPoint</Application>
  <PresentationFormat>Předvádění na obrazovce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mu_sablona_4_3_en</vt:lpstr>
      <vt:lpstr>Chapter no. 3: Banks and banking system</vt:lpstr>
      <vt:lpstr>Something concerning the course organization</vt:lpstr>
      <vt:lpstr>Content</vt:lpstr>
      <vt:lpstr>Basic terms</vt:lpstr>
      <vt:lpstr>Banking system</vt:lpstr>
      <vt:lpstr>Types of banks</vt:lpstr>
      <vt:lpstr>How central bank might influence the monetary policy?</vt:lpstr>
      <vt:lpstr>Interest rate</vt:lpstr>
      <vt:lpstr>Interest rate II – different types of rates</vt:lpstr>
      <vt:lpstr>Interest rate III – simple and compound interest</vt:lpstr>
      <vt:lpstr>Example I: Which of the following savings accounts is more profitable if an investor intends to deposit 20,000 CZK per one year?</vt:lpstr>
      <vt:lpstr>             Example II: Which of the savings accounts is more favourable if you intend to invest 10,000 CZK per one year? </vt:lpstr>
      <vt:lpstr>Revision </vt:lpstr>
      <vt:lpstr>Thank you for being able to keep up with me till the end!   Questions and comments? </vt:lpstr>
      <vt:lpstr>References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 3: Banking system</dc:title>
  <dc:creator>Nešleha Josef</dc:creator>
  <cp:lastModifiedBy>Nešleha Josef</cp:lastModifiedBy>
  <cp:revision>44</cp:revision>
  <cp:lastPrinted>1601-01-01T00:00:00Z</cp:lastPrinted>
  <dcterms:created xsi:type="dcterms:W3CDTF">2016-10-04T11:58:33Z</dcterms:created>
  <dcterms:modified xsi:type="dcterms:W3CDTF">2016-10-08T13:42:30Z</dcterms:modified>
</cp:coreProperties>
</file>