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58" r:id="rId5"/>
    <p:sldId id="264" r:id="rId6"/>
    <p:sldId id="263" r:id="rId7"/>
    <p:sldId id="267" r:id="rId8"/>
    <p:sldId id="262" r:id="rId9"/>
    <p:sldId id="261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686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Chapter</a:t>
            </a:r>
            <a:r>
              <a:rPr lang="cs-CZ" altLang="cs-CZ" dirty="0"/>
              <a:t> no. 4: </a:t>
            </a:r>
            <a:r>
              <a:rPr lang="cs-CZ" altLang="cs-CZ" dirty="0" err="1"/>
              <a:t>Other</a:t>
            </a:r>
            <a:r>
              <a:rPr lang="cs-CZ" altLang="cs-CZ" dirty="0"/>
              <a:t> </a:t>
            </a:r>
            <a:r>
              <a:rPr lang="cs-CZ" altLang="cs-CZ" dirty="0" err="1"/>
              <a:t>financial</a:t>
            </a:r>
            <a:r>
              <a:rPr lang="cs-CZ" altLang="cs-CZ" dirty="0"/>
              <a:t> </a:t>
            </a:r>
            <a:r>
              <a:rPr lang="cs-CZ" altLang="cs-CZ" dirty="0" err="1"/>
              <a:t>institutions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7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dirty="0"/>
              <a:t>GITMAN, Lawrence J. a Jeff MADURA. </a:t>
            </a:r>
            <a:r>
              <a:rPr lang="en-US" sz="1600" i="1" dirty="0"/>
              <a:t>Introduction to finance</a:t>
            </a:r>
            <a:r>
              <a:rPr lang="en-US" sz="1600" dirty="0"/>
              <a:t>. 1st d. Boston: Addison-Wesley, 2001. ISBN 0-201-63537-2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 algn="just"/>
            <a:r>
              <a:rPr lang="cs-CZ" sz="1600" dirty="0"/>
              <a:t>Broker-Dealer </a:t>
            </a:r>
            <a:r>
              <a:rPr lang="cs-CZ" sz="1600" dirty="0" err="1"/>
              <a:t>Definition</a:t>
            </a:r>
            <a:r>
              <a:rPr lang="cs-CZ" sz="1600" dirty="0"/>
              <a:t> | </a:t>
            </a:r>
            <a:r>
              <a:rPr lang="cs-CZ" sz="1600" dirty="0" err="1"/>
              <a:t>Investopedia</a:t>
            </a:r>
            <a:r>
              <a:rPr lang="cs-CZ" sz="1600" dirty="0"/>
              <a:t>. </a:t>
            </a:r>
            <a:r>
              <a:rPr lang="cs-CZ" sz="1600" i="1" dirty="0" err="1"/>
              <a:t>Investopedia</a:t>
            </a:r>
            <a:r>
              <a:rPr lang="cs-CZ" sz="1600" dirty="0"/>
              <a:t> [online]. [cit. </a:t>
            </a:r>
            <a:r>
              <a:rPr lang="cs-CZ" sz="1600" dirty="0" smtClean="0"/>
              <a:t>2016-09-24]. </a:t>
            </a:r>
            <a:r>
              <a:rPr lang="cs-CZ" sz="1600" dirty="0"/>
              <a:t>Dostupné z: http://</a:t>
            </a:r>
            <a:r>
              <a:rPr lang="cs-CZ" sz="1600" dirty="0" smtClean="0"/>
              <a:t>www.investopedia.com/terms/b/broker-dealer.asp</a:t>
            </a:r>
          </a:p>
          <a:p>
            <a:pPr algn="just"/>
            <a:r>
              <a:rPr lang="en-US" sz="1600" dirty="0"/>
              <a:t>Types Of Financial Institutions And Their Roles - Complete Guide To Corporate Finance | Investopedia. </a:t>
            </a:r>
            <a:r>
              <a:rPr lang="en-US" sz="1600" i="1" dirty="0"/>
              <a:t>Investopedia</a:t>
            </a:r>
            <a:r>
              <a:rPr lang="en-US" sz="1600" dirty="0"/>
              <a:t> [online]. [cit. 2016-10-21]. </a:t>
            </a:r>
            <a:r>
              <a:rPr lang="en-US" sz="1600" dirty="0" err="1"/>
              <a:t>Dostupné</a:t>
            </a:r>
            <a:r>
              <a:rPr lang="en-US" sz="1600" dirty="0"/>
              <a:t> z: http://</a:t>
            </a:r>
            <a:r>
              <a:rPr lang="en-US" sz="1600" dirty="0" smtClean="0"/>
              <a:t>www.investopedia.com/walkthrough/corporate-finance/1/financial-institutions.aspx</a:t>
            </a:r>
            <a:endParaRPr lang="cs-CZ" sz="1600" dirty="0" smtClean="0"/>
          </a:p>
          <a:p>
            <a:pPr algn="just"/>
            <a:r>
              <a:rPr lang="en-US" sz="1600" dirty="0"/>
              <a:t>7 Most Important Principles of Insurance. </a:t>
            </a:r>
            <a:r>
              <a:rPr lang="en-US" sz="1600" i="1" dirty="0"/>
              <a:t>Homepage | YourArticleLibrary.com: The Next Generation Library</a:t>
            </a:r>
            <a:r>
              <a:rPr lang="en-US" sz="1600" dirty="0"/>
              <a:t> [online]. [cit. 2016-10-11]. </a:t>
            </a:r>
            <a:r>
              <a:rPr lang="en-US" sz="1600" dirty="0" err="1"/>
              <a:t>Dostupné</a:t>
            </a:r>
            <a:r>
              <a:rPr lang="en-US" sz="1600" dirty="0"/>
              <a:t> z: http://www.yourarticlelibrary.com/insurance/7-most-important-principles-of-insurance/7536/</a:t>
            </a:r>
            <a:endParaRPr lang="cs-CZ" sz="16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12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/>
              <a:t>Financial institution - definition</a:t>
            </a:r>
          </a:p>
          <a:p>
            <a:r>
              <a:rPr lang="cs-CZ" altLang="cs-CZ" dirty="0"/>
              <a:t>Short revision of banks</a:t>
            </a:r>
          </a:p>
          <a:p>
            <a:r>
              <a:rPr lang="cs-CZ" altLang="cs-CZ" dirty="0" err="1"/>
              <a:t>Other</a:t>
            </a:r>
            <a:r>
              <a:rPr lang="cs-CZ" altLang="cs-CZ" dirty="0"/>
              <a:t> </a:t>
            </a:r>
            <a:r>
              <a:rPr lang="cs-CZ" altLang="cs-CZ" dirty="0" err="1"/>
              <a:t>types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financial</a:t>
            </a:r>
            <a:r>
              <a:rPr lang="cs-CZ" altLang="cs-CZ" dirty="0"/>
              <a:t> </a:t>
            </a:r>
            <a:r>
              <a:rPr lang="cs-CZ" altLang="cs-CZ" dirty="0" err="1"/>
              <a:t>institutions</a:t>
            </a:r>
            <a:endParaRPr lang="cs-CZ" altLang="cs-CZ" dirty="0"/>
          </a:p>
          <a:p>
            <a:pPr lvl="1"/>
            <a:r>
              <a:rPr lang="cs-CZ" altLang="cs-CZ" dirty="0" err="1"/>
              <a:t>Insurance</a:t>
            </a:r>
            <a:r>
              <a:rPr lang="cs-CZ" altLang="cs-CZ" dirty="0"/>
              <a:t> </a:t>
            </a:r>
            <a:r>
              <a:rPr lang="cs-CZ" altLang="cs-CZ" dirty="0" err="1"/>
              <a:t>companies</a:t>
            </a:r>
            <a:endParaRPr lang="cs-CZ" altLang="cs-CZ" dirty="0"/>
          </a:p>
          <a:p>
            <a:pPr lvl="1"/>
            <a:r>
              <a:rPr lang="cs-CZ" altLang="cs-CZ" dirty="0"/>
              <a:t>Non-</a:t>
            </a:r>
            <a:r>
              <a:rPr lang="cs-CZ" altLang="cs-CZ" dirty="0" err="1"/>
              <a:t>banking</a:t>
            </a:r>
            <a:r>
              <a:rPr lang="cs-CZ" altLang="cs-CZ" dirty="0"/>
              <a:t> </a:t>
            </a:r>
            <a:r>
              <a:rPr lang="cs-CZ" altLang="cs-CZ" dirty="0" err="1"/>
              <a:t>institutions</a:t>
            </a:r>
            <a:r>
              <a:rPr lang="cs-CZ" altLang="cs-CZ" dirty="0"/>
              <a:t> (</a:t>
            </a:r>
            <a:r>
              <a:rPr lang="cs-CZ" altLang="cs-CZ" dirty="0" err="1"/>
              <a:t>providing</a:t>
            </a:r>
            <a:r>
              <a:rPr lang="cs-CZ" altLang="cs-CZ" dirty="0"/>
              <a:t> </a:t>
            </a:r>
            <a:r>
              <a:rPr lang="cs-CZ" altLang="cs-CZ" dirty="0" err="1"/>
              <a:t>loans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 err="1"/>
              <a:t>Investment</a:t>
            </a:r>
            <a:r>
              <a:rPr lang="cs-CZ" altLang="cs-CZ" dirty="0"/>
              <a:t> </a:t>
            </a:r>
            <a:r>
              <a:rPr lang="cs-CZ" altLang="cs-CZ" dirty="0" err="1"/>
              <a:t>companies</a:t>
            </a:r>
            <a:endParaRPr lang="cs-CZ" altLang="cs-CZ" dirty="0"/>
          </a:p>
          <a:p>
            <a:r>
              <a:rPr lang="cs-CZ" altLang="cs-CZ" dirty="0" err="1"/>
              <a:t>Conclusion</a:t>
            </a:r>
            <a:r>
              <a:rPr lang="cs-CZ" altLang="cs-CZ" dirty="0"/>
              <a:t>, </a:t>
            </a:r>
            <a:r>
              <a:rPr lang="cs-CZ" altLang="cs-CZ" dirty="0" err="1"/>
              <a:t>comments</a:t>
            </a:r>
            <a:r>
              <a:rPr lang="cs-CZ" altLang="cs-CZ" dirty="0"/>
              <a:t>, </a:t>
            </a:r>
            <a:r>
              <a:rPr lang="cs-CZ" altLang="cs-CZ" dirty="0" err="1"/>
              <a:t>discussion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institution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financial institution (FI) is a company engaged in the business of dealing with monetary transactions, such as deposits, loans, investments and currency exchange</a:t>
            </a:r>
          </a:p>
          <a:p>
            <a:r>
              <a:rPr lang="en-GB" dirty="0"/>
              <a:t>Types: </a:t>
            </a:r>
          </a:p>
          <a:p>
            <a:pPr lvl="1"/>
            <a:r>
              <a:rPr lang="en-GB" dirty="0"/>
              <a:t>Banks (commercial)</a:t>
            </a:r>
          </a:p>
          <a:p>
            <a:pPr lvl="1"/>
            <a:r>
              <a:rPr lang="en-GB" dirty="0"/>
              <a:t>Investment companies</a:t>
            </a:r>
          </a:p>
          <a:p>
            <a:pPr lvl="1"/>
            <a:r>
              <a:rPr lang="en-GB" dirty="0"/>
              <a:t>Insurance companies</a:t>
            </a:r>
          </a:p>
          <a:p>
            <a:pPr lvl="1"/>
            <a:r>
              <a:rPr lang="en-GB" dirty="0"/>
              <a:t>Mutual funds</a:t>
            </a:r>
          </a:p>
          <a:p>
            <a:pPr lvl="1"/>
            <a:r>
              <a:rPr lang="en-GB" dirty="0"/>
              <a:t>Etc.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84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revision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banks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Functions of banks: </a:t>
            </a:r>
          </a:p>
          <a:p>
            <a:pPr lvl="1"/>
            <a:r>
              <a:rPr lang="cs-CZ" sz="2000" dirty="0"/>
              <a:t>Loans provision</a:t>
            </a:r>
          </a:p>
          <a:p>
            <a:pPr lvl="1"/>
            <a:r>
              <a:rPr lang="cs-CZ" sz="2000" dirty="0"/>
              <a:t>Deposits accepting</a:t>
            </a:r>
          </a:p>
          <a:p>
            <a:pPr lvl="1"/>
            <a:r>
              <a:rPr lang="cs-CZ" sz="2000" dirty="0"/>
              <a:t>Help and assistance with investments</a:t>
            </a:r>
          </a:p>
          <a:p>
            <a:pPr lvl="1"/>
            <a:r>
              <a:rPr lang="cs-CZ" sz="2000" dirty="0"/>
              <a:t>(Information provision)</a:t>
            </a:r>
          </a:p>
          <a:p>
            <a:r>
              <a:rPr lang="en-GB" dirty="0"/>
              <a:t>Commercial banks x Central or national banks</a:t>
            </a:r>
          </a:p>
          <a:p>
            <a:r>
              <a:rPr lang="en-GB" dirty="0"/>
              <a:t>Nominal and real interest rate</a:t>
            </a:r>
          </a:p>
          <a:p>
            <a:r>
              <a:rPr lang="en-GB" dirty="0"/>
              <a:t>Simple interest and compound interest</a:t>
            </a:r>
          </a:p>
          <a:p>
            <a:r>
              <a:rPr lang="en-GB" dirty="0"/>
              <a:t>Monetary policy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Insurance</a:t>
            </a:r>
            <a:r>
              <a:rPr lang="cs-CZ" dirty="0"/>
              <a:t> </a:t>
            </a:r>
            <a:r>
              <a:rPr lang="cs-CZ" dirty="0" err="1"/>
              <a:t>companies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= </a:t>
            </a:r>
            <a:r>
              <a:rPr lang="en-US" sz="2000" dirty="0"/>
              <a:t>pool risk by collecting premiums from a large group of people who want to protect themselves against a particular loss</a:t>
            </a:r>
            <a:br>
              <a:rPr lang="en-US" sz="2000" dirty="0"/>
            </a:br>
            <a:endParaRPr lang="cs-CZ" sz="2000" dirty="0"/>
          </a:p>
          <a:p>
            <a:r>
              <a:rPr lang="cs-CZ" sz="2000" dirty="0" err="1"/>
              <a:t>Life</a:t>
            </a:r>
            <a:r>
              <a:rPr lang="cs-CZ" sz="2000" dirty="0"/>
              <a:t> </a:t>
            </a:r>
            <a:r>
              <a:rPr lang="cs-CZ" sz="2000" dirty="0" err="1"/>
              <a:t>insurance</a:t>
            </a:r>
            <a:r>
              <a:rPr lang="cs-CZ" sz="2000" dirty="0"/>
              <a:t> </a:t>
            </a:r>
            <a:r>
              <a:rPr lang="cs-CZ" sz="2000" dirty="0" err="1"/>
              <a:t>products</a:t>
            </a:r>
            <a:r>
              <a:rPr lang="cs-CZ" sz="2000" dirty="0"/>
              <a:t> vs. Non-</a:t>
            </a:r>
            <a:r>
              <a:rPr lang="cs-CZ" sz="2000" dirty="0" err="1"/>
              <a:t>life</a:t>
            </a:r>
            <a:r>
              <a:rPr lang="cs-CZ" sz="2000" dirty="0"/>
              <a:t> </a:t>
            </a:r>
            <a:r>
              <a:rPr lang="cs-CZ" sz="2000" dirty="0" err="1"/>
              <a:t>insurance</a:t>
            </a:r>
            <a:r>
              <a:rPr lang="cs-CZ" sz="2000" dirty="0"/>
              <a:t> </a:t>
            </a:r>
            <a:r>
              <a:rPr lang="cs-CZ" sz="2000" dirty="0" err="1" smtClean="0"/>
              <a:t>products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Principles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insurance</a:t>
            </a:r>
            <a:r>
              <a:rPr lang="cs-CZ" sz="2000" dirty="0" smtClean="0"/>
              <a:t>: </a:t>
            </a:r>
          </a:p>
          <a:p>
            <a:pPr lvl="1"/>
            <a:r>
              <a:rPr lang="cs-CZ" sz="1800" dirty="0" err="1" smtClean="0"/>
              <a:t>Principle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good</a:t>
            </a:r>
            <a:r>
              <a:rPr lang="cs-CZ" sz="1800" dirty="0" smtClean="0"/>
              <a:t> </a:t>
            </a:r>
            <a:r>
              <a:rPr lang="cs-CZ" sz="1800" dirty="0" err="1" smtClean="0"/>
              <a:t>faith</a:t>
            </a:r>
            <a:endParaRPr lang="cs-CZ" sz="1800" dirty="0" smtClean="0"/>
          </a:p>
          <a:p>
            <a:pPr lvl="1"/>
            <a:r>
              <a:rPr lang="cs-CZ" sz="1800" dirty="0" err="1" smtClean="0"/>
              <a:t>Principle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indemnity</a:t>
            </a:r>
          </a:p>
          <a:p>
            <a:pPr lvl="1"/>
            <a:r>
              <a:rPr lang="cs-CZ" sz="1800" dirty="0" err="1" smtClean="0"/>
              <a:t>Principle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subrogation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7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companies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An investment company is a corporation or a trust through which individuals invest in diversified, professionally managed portfolios of securities by pooling their funds with those of other investors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 err="1"/>
              <a:t>Indirect</a:t>
            </a:r>
            <a:r>
              <a:rPr lang="cs-CZ" sz="1800" dirty="0"/>
              <a:t> finance – </a:t>
            </a:r>
            <a:r>
              <a:rPr lang="cs-CZ" sz="1800" dirty="0" err="1"/>
              <a:t>why</a:t>
            </a:r>
            <a:r>
              <a:rPr lang="cs-CZ" sz="1800" dirty="0"/>
              <a:t>? </a:t>
            </a:r>
            <a:r>
              <a:rPr lang="en-US" sz="1800" dirty="0"/>
              <a:t/>
            </a:r>
            <a:br>
              <a:rPr lang="en-US" sz="1800" dirty="0"/>
            </a:br>
            <a:endParaRPr lang="cs-CZ" sz="1800" dirty="0" smtClean="0"/>
          </a:p>
          <a:p>
            <a:r>
              <a:rPr lang="cs-CZ" sz="1800" dirty="0" smtClean="0"/>
              <a:t>Broker</a:t>
            </a:r>
          </a:p>
          <a:p>
            <a:pPr lvl="1"/>
            <a:r>
              <a:rPr lang="cs-CZ" sz="1800" dirty="0" err="1" smtClean="0"/>
              <a:t>Traiding</a:t>
            </a:r>
            <a:r>
              <a:rPr lang="cs-CZ" sz="1800" dirty="0" smtClean="0"/>
              <a:t> on </a:t>
            </a:r>
            <a:r>
              <a:rPr lang="cs-CZ" sz="1800" dirty="0" err="1"/>
              <a:t>customer‘s</a:t>
            </a:r>
            <a:r>
              <a:rPr lang="cs-CZ" sz="1800" dirty="0"/>
              <a:t> </a:t>
            </a:r>
            <a:r>
              <a:rPr lang="cs-CZ" sz="1800" dirty="0" err="1" smtClean="0"/>
              <a:t>account</a:t>
            </a:r>
            <a:endParaRPr lang="cs-CZ" sz="1800" dirty="0" smtClean="0"/>
          </a:p>
          <a:p>
            <a:r>
              <a:rPr lang="cs-CZ" sz="1800" dirty="0" smtClean="0"/>
              <a:t>Dealer</a:t>
            </a:r>
          </a:p>
          <a:p>
            <a:pPr lvl="1"/>
            <a:r>
              <a:rPr lang="cs-CZ" sz="1800" dirty="0" err="1" smtClean="0"/>
              <a:t>Trades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its</a:t>
            </a:r>
            <a:r>
              <a:rPr lang="cs-CZ" sz="1800" dirty="0" smtClean="0"/>
              <a:t> </a:t>
            </a:r>
            <a:r>
              <a:rPr lang="cs-CZ" sz="1800" dirty="0" err="1" smtClean="0"/>
              <a:t>own</a:t>
            </a:r>
            <a:r>
              <a:rPr lang="cs-CZ" sz="1800" dirty="0" smtClean="0"/>
              <a:t> </a:t>
            </a:r>
            <a:r>
              <a:rPr lang="cs-CZ" sz="1800" dirty="0" err="1" smtClean="0"/>
              <a:t>account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16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Non-</a:t>
            </a:r>
            <a:r>
              <a:rPr lang="cs-CZ" dirty="0" err="1" smtClean="0"/>
              <a:t>banking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In 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cases</a:t>
            </a:r>
            <a:r>
              <a:rPr lang="cs-CZ" sz="2000" dirty="0"/>
              <a:t> </a:t>
            </a:r>
            <a:r>
              <a:rPr lang="cs-CZ" sz="2000" dirty="0" smtClean="0"/>
              <a:t>such </a:t>
            </a:r>
            <a:r>
              <a:rPr lang="cs-CZ" sz="2000" dirty="0" err="1" smtClean="0"/>
              <a:t>institutions</a:t>
            </a:r>
            <a:r>
              <a:rPr lang="cs-CZ" sz="2000" dirty="0" smtClean="0"/>
              <a:t> </a:t>
            </a:r>
            <a:r>
              <a:rPr lang="cs-CZ" sz="2000" dirty="0" err="1" smtClean="0"/>
              <a:t>might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(</a:t>
            </a:r>
            <a:r>
              <a:rPr lang="cs-CZ" sz="2000" dirty="0" err="1" smtClean="0"/>
              <a:t>when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comes</a:t>
            </a:r>
            <a:r>
              <a:rPr lang="cs-CZ" sz="2000" dirty="0" smtClean="0"/>
              <a:t> to </a:t>
            </a:r>
            <a:r>
              <a:rPr lang="cs-CZ" sz="2000" dirty="0" err="1" smtClean="0"/>
              <a:t>their</a:t>
            </a:r>
            <a:r>
              <a:rPr lang="cs-CZ" sz="2000" dirty="0" smtClean="0"/>
              <a:t> </a:t>
            </a:r>
            <a:r>
              <a:rPr lang="cs-CZ" sz="2000" dirty="0" err="1" smtClean="0"/>
              <a:t>main</a:t>
            </a:r>
            <a:r>
              <a:rPr lang="cs-CZ" sz="2000" dirty="0" smtClean="0"/>
              <a:t> </a:t>
            </a:r>
            <a:r>
              <a:rPr lang="cs-CZ" sz="2000" dirty="0" err="1" smtClean="0"/>
              <a:t>goal</a:t>
            </a:r>
            <a:r>
              <a:rPr lang="cs-CZ" sz="2000" dirty="0" smtClean="0"/>
              <a:t>) very </a:t>
            </a:r>
            <a:r>
              <a:rPr lang="cs-CZ" sz="2000" dirty="0" err="1" smtClean="0"/>
              <a:t>similar</a:t>
            </a:r>
            <a:r>
              <a:rPr lang="cs-CZ" sz="2000" dirty="0" smtClean="0"/>
              <a:t> to </a:t>
            </a:r>
            <a:r>
              <a:rPr lang="cs-CZ" sz="2000" dirty="0" err="1" smtClean="0"/>
              <a:t>banks</a:t>
            </a:r>
            <a:endParaRPr lang="cs-CZ" sz="2000" dirty="0" smtClean="0"/>
          </a:p>
          <a:p>
            <a:pPr algn="just"/>
            <a:r>
              <a:rPr lang="cs-CZ" sz="2000" dirty="0" err="1" smtClean="0"/>
              <a:t>Characteristic</a:t>
            </a:r>
            <a:r>
              <a:rPr lang="cs-CZ" sz="2000" dirty="0" smtClean="0"/>
              <a:t> </a:t>
            </a:r>
            <a:r>
              <a:rPr lang="cs-CZ" sz="2000" dirty="0" err="1" smtClean="0"/>
              <a:t>features</a:t>
            </a:r>
            <a:r>
              <a:rPr lang="cs-CZ" sz="2000" dirty="0" smtClean="0"/>
              <a:t>:</a:t>
            </a:r>
          </a:p>
          <a:p>
            <a:pPr lvl="1"/>
            <a:r>
              <a:rPr lang="cs-CZ" sz="1600" dirty="0" err="1" smtClean="0"/>
              <a:t>Less</a:t>
            </a:r>
            <a:r>
              <a:rPr lang="cs-CZ" sz="1600" dirty="0" smtClean="0"/>
              <a:t> </a:t>
            </a:r>
            <a:r>
              <a:rPr lang="cs-CZ" sz="1600" dirty="0" err="1" smtClean="0"/>
              <a:t>organised</a:t>
            </a:r>
            <a:endParaRPr lang="cs-CZ" sz="1600" dirty="0" smtClean="0"/>
          </a:p>
          <a:p>
            <a:pPr lvl="1"/>
            <a:r>
              <a:rPr lang="cs-CZ" sz="1600" dirty="0" smtClean="0"/>
              <a:t>More </a:t>
            </a:r>
            <a:r>
              <a:rPr lang="cs-CZ" sz="1600" dirty="0" err="1" smtClean="0"/>
              <a:t>expensive</a:t>
            </a:r>
            <a:endParaRPr lang="cs-CZ" sz="1600" dirty="0" smtClean="0"/>
          </a:p>
          <a:p>
            <a:pPr lvl="1"/>
            <a:r>
              <a:rPr lang="cs-CZ" sz="1600" dirty="0" smtClean="0"/>
              <a:t>More risky (</a:t>
            </a:r>
            <a:r>
              <a:rPr lang="cs-CZ" sz="1600" dirty="0" err="1" smtClean="0"/>
              <a:t>from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point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institutions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clients</a:t>
            </a:r>
            <a:r>
              <a:rPr lang="cs-CZ" sz="1600" dirty="0" smtClean="0"/>
              <a:t> </a:t>
            </a:r>
            <a:r>
              <a:rPr lang="cs-CZ" sz="1600" dirty="0" err="1" smtClean="0"/>
              <a:t>failing</a:t>
            </a:r>
            <a:r>
              <a:rPr lang="cs-CZ" sz="1600" dirty="0" smtClean="0"/>
              <a:t> to show </a:t>
            </a:r>
            <a:r>
              <a:rPr lang="cs-CZ" sz="1600" dirty="0" err="1" smtClean="0"/>
              <a:t>their</a:t>
            </a:r>
            <a:r>
              <a:rPr lang="cs-CZ" sz="1600" dirty="0" smtClean="0"/>
              <a:t> </a:t>
            </a:r>
            <a:r>
              <a:rPr lang="en-US" sz="1600" dirty="0" smtClean="0"/>
              <a:t>creditworthiness </a:t>
            </a:r>
            <a:r>
              <a:rPr lang="cs-CZ" sz="1600" dirty="0" smtClean="0"/>
              <a:t>to </a:t>
            </a:r>
            <a:r>
              <a:rPr lang="cs-CZ" sz="1600" dirty="0" err="1" smtClean="0"/>
              <a:t>banks</a:t>
            </a:r>
            <a:endParaRPr lang="cs-CZ" sz="1600" dirty="0" smtClean="0"/>
          </a:p>
          <a:p>
            <a:pPr lvl="1"/>
            <a:r>
              <a:rPr lang="cs-CZ" sz="1600" dirty="0" err="1" smtClean="0"/>
              <a:t>Usually</a:t>
            </a:r>
            <a:r>
              <a:rPr lang="cs-CZ" sz="1600" dirty="0" smtClean="0"/>
              <a:t> </a:t>
            </a:r>
            <a:r>
              <a:rPr lang="cs-CZ" sz="1600" dirty="0" err="1" smtClean="0"/>
              <a:t>faster</a:t>
            </a:r>
            <a:endParaRPr lang="cs-CZ" sz="1600" dirty="0" smtClean="0"/>
          </a:p>
          <a:p>
            <a:pPr lvl="1"/>
            <a:r>
              <a:rPr lang="cs-CZ" sz="1600" dirty="0" err="1" smtClean="0"/>
              <a:t>Unpleasant</a:t>
            </a:r>
            <a:r>
              <a:rPr lang="cs-CZ" sz="1600" dirty="0" smtClean="0"/>
              <a:t> ratio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those</a:t>
            </a:r>
            <a:r>
              <a:rPr lang="cs-CZ" sz="1600" dirty="0" smtClean="0"/>
              <a:t> </a:t>
            </a:r>
            <a:r>
              <a:rPr lang="cs-CZ" sz="1600" dirty="0" err="1" smtClean="0"/>
              <a:t>who</a:t>
            </a:r>
            <a:r>
              <a:rPr lang="cs-CZ" sz="1600" dirty="0" smtClean="0"/>
              <a:t> </a:t>
            </a:r>
            <a:r>
              <a:rPr lang="cs-CZ" sz="1600" dirty="0" err="1" smtClean="0"/>
              <a:t>fail</a:t>
            </a:r>
            <a:r>
              <a:rPr lang="cs-CZ" sz="1600" dirty="0" smtClean="0"/>
              <a:t> to </a:t>
            </a:r>
            <a:r>
              <a:rPr lang="cs-CZ" sz="1600" dirty="0" err="1" smtClean="0"/>
              <a:t>pay</a:t>
            </a:r>
            <a:r>
              <a:rPr lang="cs-CZ" sz="1600" dirty="0" smtClean="0"/>
              <a:t> </a:t>
            </a:r>
            <a:r>
              <a:rPr lang="cs-CZ" sz="1600" dirty="0" err="1" smtClean="0"/>
              <a:t>off</a:t>
            </a:r>
            <a:r>
              <a:rPr lang="cs-CZ" sz="1600" dirty="0" smtClean="0"/>
              <a:t> </a:t>
            </a:r>
            <a:r>
              <a:rPr lang="cs-CZ" sz="1600" dirty="0" err="1" smtClean="0"/>
              <a:t>their</a:t>
            </a:r>
            <a:r>
              <a:rPr lang="cs-CZ" sz="1600" dirty="0" smtClean="0"/>
              <a:t> </a:t>
            </a:r>
            <a:r>
              <a:rPr lang="cs-CZ" sz="1600" dirty="0" err="1" smtClean="0"/>
              <a:t>liabilities</a:t>
            </a: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2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Stock Exchange market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= A stock exchange is a place or organization by which stock traders (people and companies) can trade stocks</a:t>
            </a:r>
          </a:p>
          <a:p>
            <a:r>
              <a:rPr lang="en-GB" sz="2200" dirty="0"/>
              <a:t>Strongly regulated </a:t>
            </a:r>
            <a:r>
              <a:rPr lang="en-GB" sz="2200" dirty="0" smtClean="0"/>
              <a:t>market</a:t>
            </a:r>
            <a:endParaRPr lang="en-GB" sz="2200" dirty="0"/>
          </a:p>
          <a:p>
            <a:r>
              <a:rPr lang="en-GB" sz="2200" dirty="0"/>
              <a:t>Various types of involved institutions: </a:t>
            </a:r>
          </a:p>
          <a:p>
            <a:pPr lvl="1"/>
            <a:r>
              <a:rPr lang="en-GB" sz="2200" dirty="0"/>
              <a:t>Companies</a:t>
            </a:r>
          </a:p>
          <a:p>
            <a:pPr lvl="1"/>
            <a:r>
              <a:rPr lang="en-GB" sz="2200" dirty="0"/>
              <a:t>Pension funds</a:t>
            </a:r>
          </a:p>
          <a:p>
            <a:pPr lvl="1"/>
            <a:r>
              <a:rPr lang="en-GB" sz="2200" dirty="0"/>
              <a:t>Investment companies</a:t>
            </a:r>
          </a:p>
          <a:p>
            <a:pPr lvl="1"/>
            <a:r>
              <a:rPr lang="en-GB" sz="2200" dirty="0"/>
              <a:t>Insurance companies</a:t>
            </a:r>
          </a:p>
          <a:p>
            <a:pPr lvl="1"/>
            <a:r>
              <a:rPr lang="en-GB" sz="2200" dirty="0"/>
              <a:t>Mutual funds</a:t>
            </a:r>
            <a:endParaRPr lang="cs-CZ" sz="22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(additional terms)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Bankruptcy</a:t>
            </a:r>
          </a:p>
          <a:p>
            <a:r>
              <a:rPr lang="en-GB" sz="2200" dirty="0"/>
              <a:t>Externalities</a:t>
            </a:r>
          </a:p>
          <a:p>
            <a:r>
              <a:rPr lang="en-GB" sz="2200" dirty="0"/>
              <a:t>Mortgage</a:t>
            </a:r>
          </a:p>
          <a:p>
            <a:r>
              <a:rPr lang="en-GB" sz="2200" dirty="0"/>
              <a:t>Junk bonds</a:t>
            </a:r>
          </a:p>
          <a:p>
            <a:r>
              <a:rPr lang="en-GB" sz="2200" dirty="0" smtClean="0"/>
              <a:t>IPO</a:t>
            </a:r>
            <a:endParaRPr lang="cs-CZ" sz="2200" dirty="0" smtClean="0"/>
          </a:p>
          <a:p>
            <a:r>
              <a:rPr lang="cs-CZ" sz="2200" dirty="0" err="1" smtClean="0"/>
              <a:t>Flotation</a:t>
            </a:r>
            <a:endParaRPr lang="cs-CZ" sz="2200" dirty="0" smtClean="0"/>
          </a:p>
          <a:p>
            <a:r>
              <a:rPr lang="cs-CZ" sz="2200" dirty="0" err="1" smtClean="0"/>
              <a:t>Subrogation</a:t>
            </a:r>
            <a:endParaRPr lang="cs-CZ" sz="2200" dirty="0" smtClean="0"/>
          </a:p>
          <a:p>
            <a:r>
              <a:rPr lang="en-US" sz="2200" dirty="0" smtClean="0"/>
              <a:t>Creditworthiness</a:t>
            </a:r>
            <a:endParaRPr lang="cs-CZ" sz="2200" dirty="0" smtClean="0"/>
          </a:p>
          <a:p>
            <a:r>
              <a:rPr lang="cs-CZ" sz="2200" dirty="0" smtClean="0"/>
              <a:t>Direct x </a:t>
            </a:r>
            <a:r>
              <a:rPr lang="cs-CZ" sz="2200" dirty="0" err="1" smtClean="0"/>
              <a:t>Indirect</a:t>
            </a:r>
            <a:r>
              <a:rPr lang="cs-CZ" sz="2200" dirty="0" smtClean="0"/>
              <a:t> finance</a:t>
            </a:r>
          </a:p>
          <a:p>
            <a:endParaRPr lang="cs-CZ" sz="2200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GB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876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_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mu_sablona_4_3_en</Template>
  <TotalTime>191</TotalTime>
  <Words>529</Words>
  <Application>Microsoft Office PowerPoint</Application>
  <PresentationFormat>Předvádění na obrazovce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mu_sablona_4_3_en</vt:lpstr>
      <vt:lpstr>Chapter no. 4: Other financial institutions</vt:lpstr>
      <vt:lpstr>Content</vt:lpstr>
      <vt:lpstr>Financial institution</vt:lpstr>
      <vt:lpstr>Short revision of banks</vt:lpstr>
      <vt:lpstr>Insurance companies</vt:lpstr>
      <vt:lpstr>Investment companies</vt:lpstr>
      <vt:lpstr>Non-banking institutions</vt:lpstr>
      <vt:lpstr>Stock Exchange market</vt:lpstr>
      <vt:lpstr>Important (additional terms)</vt:lpstr>
      <vt:lpstr>Thank you for your attention</vt:lpstr>
      <vt:lpstr>References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Nešleha Josef</dc:creator>
  <cp:lastModifiedBy>Nešleha Josef</cp:lastModifiedBy>
  <cp:revision>18</cp:revision>
  <cp:lastPrinted>1601-01-01T00:00:00Z</cp:lastPrinted>
  <dcterms:created xsi:type="dcterms:W3CDTF">2016-10-08T13:48:11Z</dcterms:created>
  <dcterms:modified xsi:type="dcterms:W3CDTF">2016-10-21T11:22:24Z</dcterms:modified>
</cp:coreProperties>
</file>