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2" r:id="rId5"/>
    <p:sldId id="267" r:id="rId6"/>
    <p:sldId id="268" r:id="rId7"/>
    <p:sldId id="269" r:id="rId8"/>
    <p:sldId id="270" r:id="rId9"/>
    <p:sldId id="263" r:id="rId10"/>
    <p:sldId id="261" r:id="rId11"/>
    <p:sldId id="260" r:id="rId12"/>
    <p:sldId id="271" r:id="rId13"/>
    <p:sldId id="264" r:id="rId14"/>
    <p:sldId id="272" r:id="rId15"/>
    <p:sldId id="266" r:id="rId16"/>
    <p:sldId id="259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11" d="100"/>
          <a:sy n="111" d="100"/>
        </p:scale>
        <p:origin x="-1686" y="-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en-GB" altLang="cs-CZ" noProof="0" dirty="0" smtClean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Chapter</a:t>
            </a:r>
            <a:r>
              <a:rPr lang="cs-CZ" dirty="0" smtClean="0"/>
              <a:t> no. 5: </a:t>
            </a:r>
            <a:br>
              <a:rPr lang="cs-CZ" dirty="0" smtClean="0"/>
            </a:br>
            <a:r>
              <a:rPr lang="cs-CZ" dirty="0" smtClean="0"/>
              <a:t>International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: International finance and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institutions</a:t>
            </a:r>
            <a:endParaRPr lang="en-GB" alt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4580545" y="5170206"/>
            <a:ext cx="44267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Josef </a:t>
            </a:r>
            <a:r>
              <a:rPr lang="cs-CZ" sz="1600" dirty="0" err="1" smtClean="0"/>
              <a:t>Nesleha</a:t>
            </a:r>
            <a:endParaRPr lang="cs-CZ" sz="1600" dirty="0" smtClean="0"/>
          </a:p>
          <a:p>
            <a:r>
              <a:rPr lang="cs-CZ" sz="1600" dirty="0" smtClean="0"/>
              <a:t>Department </a:t>
            </a:r>
            <a:r>
              <a:rPr lang="cs-CZ" sz="1600" dirty="0" err="1" smtClean="0"/>
              <a:t>of</a:t>
            </a:r>
            <a:r>
              <a:rPr lang="cs-CZ" sz="1600" dirty="0" smtClean="0"/>
              <a:t> Finance</a:t>
            </a:r>
          </a:p>
          <a:p>
            <a:r>
              <a:rPr lang="cs-CZ" sz="1600" dirty="0"/>
              <a:t>j</a:t>
            </a:r>
            <a:r>
              <a:rPr lang="cs-CZ" sz="1600" dirty="0" smtClean="0"/>
              <a:t>osef.nesleha@econ.muni.cz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Purchasing</a:t>
            </a:r>
            <a:r>
              <a:rPr lang="cs-CZ" dirty="0"/>
              <a:t> </a:t>
            </a:r>
            <a:r>
              <a:rPr lang="cs-CZ" dirty="0" err="1"/>
              <a:t>Power</a:t>
            </a:r>
            <a:r>
              <a:rPr lang="cs-CZ" dirty="0"/>
              <a:t> Parity (PPP)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The relative version of PPP is calculated as</a:t>
            </a:r>
            <a:r>
              <a:rPr lang="en-US" sz="1600" dirty="0" smtClean="0"/>
              <a:t>:</a:t>
            </a:r>
            <a:endParaRPr lang="cs-CZ" sz="1600" dirty="0" smtClean="0"/>
          </a:p>
          <a:p>
            <a:pPr lvl="1" algn="ctr"/>
            <a:r>
              <a:rPr lang="cs-CZ" dirty="0" smtClean="0"/>
              <a:t>S = P1/P2</a:t>
            </a:r>
            <a:endParaRPr lang="en-US" dirty="0"/>
          </a:p>
          <a:p>
            <a:endParaRPr lang="cs-CZ" sz="1600" dirty="0" smtClean="0"/>
          </a:p>
          <a:p>
            <a:r>
              <a:rPr lang="en-US" sz="1600" dirty="0" smtClean="0"/>
              <a:t>Where</a:t>
            </a:r>
            <a:r>
              <a:rPr lang="en-US" sz="1600" dirty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sz="1600" dirty="0"/>
              <a:t>"S" represents exchange rate of </a:t>
            </a:r>
            <a:r>
              <a:rPr lang="en-US" sz="1600" dirty="0" smtClean="0"/>
              <a:t>currency</a:t>
            </a:r>
            <a:r>
              <a:rPr lang="cs-CZ" sz="1600" dirty="0" smtClean="0"/>
              <a:t> </a:t>
            </a:r>
            <a:r>
              <a:rPr lang="en-US" sz="1600" dirty="0" smtClean="0"/>
              <a:t>1 </a:t>
            </a:r>
            <a:r>
              <a:rPr lang="en-US" sz="1600" dirty="0"/>
              <a:t>to currency 2</a:t>
            </a:r>
            <a:br>
              <a:rPr lang="en-US" sz="1600" dirty="0"/>
            </a:br>
            <a:r>
              <a:rPr lang="en-US" sz="1600" dirty="0"/>
              <a:t>"P</a:t>
            </a:r>
            <a:r>
              <a:rPr lang="en-US" sz="1600" baseline="-25000" dirty="0"/>
              <a:t>1</a:t>
            </a:r>
            <a:r>
              <a:rPr lang="en-US" sz="1600" dirty="0"/>
              <a:t>" represents the cost of good "x" in currency 1</a:t>
            </a:r>
            <a:br>
              <a:rPr lang="en-US" sz="1600" dirty="0"/>
            </a:br>
            <a:r>
              <a:rPr lang="en-US" sz="1600" dirty="0"/>
              <a:t>"P</a:t>
            </a:r>
            <a:r>
              <a:rPr lang="en-US" sz="1600" baseline="-25000" dirty="0"/>
              <a:t>2</a:t>
            </a:r>
            <a:r>
              <a:rPr lang="en-US" sz="1600" dirty="0"/>
              <a:t>" represents the cost of good "x" in currency </a:t>
            </a:r>
            <a:r>
              <a:rPr lang="en-US" sz="1600" dirty="0" smtClean="0"/>
              <a:t>2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7323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PPP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4000"/>
              </a:lnSpc>
            </a:pPr>
            <a:r>
              <a:rPr lang="en-US" sz="1800" dirty="0" smtClean="0"/>
              <a:t>Let‘s suppose a pair of shoes costs 1,200 CZK in the Czech Republic. The same pair of shoes costs 40€ in Germany. If we take into account the up-to-date exchange rate of CZK and €, it might be concluded that this pair of shoes is more expensive in the Czech Republic (27CZK*40€=1,080CZK). If the PPP worked, the exchange rate of these two currencies would have to be: </a:t>
            </a:r>
            <a:endParaRPr lang="en-US" sz="1600" dirty="0" smtClean="0"/>
          </a:p>
          <a:p>
            <a:pPr lvl="2"/>
            <a:r>
              <a:rPr lang="en-US" sz="1600" dirty="0" smtClean="0"/>
              <a:t>	</a:t>
            </a:r>
            <a:r>
              <a:rPr lang="cs-CZ" sz="1600" dirty="0" smtClean="0"/>
              <a:t>		</a:t>
            </a:r>
            <a:r>
              <a:rPr lang="cs-CZ" sz="1800" b="1" dirty="0" smtClean="0"/>
              <a:t>S=P1/P2</a:t>
            </a:r>
          </a:p>
          <a:p>
            <a:pPr lvl="2"/>
            <a:r>
              <a:rPr lang="cs-CZ" sz="1800" b="1" dirty="0"/>
              <a:t>	</a:t>
            </a:r>
            <a:r>
              <a:rPr lang="cs-CZ" sz="1800" b="1" dirty="0" smtClean="0"/>
              <a:t>		S=1,200/40</a:t>
            </a:r>
          </a:p>
          <a:p>
            <a:pPr lvl="2"/>
            <a:r>
              <a:rPr lang="cs-CZ" sz="1800" b="1" dirty="0"/>
              <a:t>	</a:t>
            </a:r>
            <a:r>
              <a:rPr lang="cs-CZ" sz="1800" b="1" dirty="0" smtClean="0"/>
              <a:t>		S=30</a:t>
            </a:r>
          </a:p>
          <a:p>
            <a:endParaRPr lang="cs-CZ" sz="1600" dirty="0" smtClean="0"/>
          </a:p>
          <a:p>
            <a:pPr marL="0" indent="0">
              <a:buNone/>
            </a:pPr>
            <a:endParaRPr lang="cs-CZ" sz="1600" dirty="0" smtClean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4454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Why</a:t>
            </a:r>
            <a:r>
              <a:rPr lang="cs-CZ" dirty="0" smtClean="0"/>
              <a:t> PPP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unlikely</a:t>
            </a:r>
            <a:r>
              <a:rPr lang="cs-CZ" dirty="0" smtClean="0"/>
              <a:t> to </a:t>
            </a:r>
            <a:r>
              <a:rPr lang="cs-CZ" dirty="0" err="1" smtClean="0"/>
              <a:t>work</a:t>
            </a:r>
            <a:r>
              <a:rPr lang="cs-CZ" dirty="0" smtClean="0"/>
              <a:t>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smtClean="0"/>
              <a:t>Transport </a:t>
            </a:r>
            <a:r>
              <a:rPr lang="cs-CZ" sz="2000" dirty="0" err="1" smtClean="0"/>
              <a:t>costs</a:t>
            </a:r>
            <a:endParaRPr lang="cs-CZ" sz="2000" dirty="0" smtClean="0"/>
          </a:p>
          <a:p>
            <a:pPr lvl="1" algn="just"/>
            <a:r>
              <a:rPr lang="cs-CZ" sz="1800" dirty="0" err="1" smtClean="0"/>
              <a:t>Even</a:t>
            </a:r>
            <a:r>
              <a:rPr lang="cs-CZ" sz="1800" dirty="0" smtClean="0"/>
              <a:t> </a:t>
            </a:r>
            <a:r>
              <a:rPr lang="cs-CZ" sz="1800" dirty="0" err="1" smtClean="0"/>
              <a:t>if</a:t>
            </a:r>
            <a:r>
              <a:rPr lang="cs-CZ" sz="1800" dirty="0" smtClean="0"/>
              <a:t> </a:t>
            </a:r>
            <a:r>
              <a:rPr lang="cs-CZ" sz="1800" dirty="0" err="1" smtClean="0"/>
              <a:t>two</a:t>
            </a:r>
            <a:r>
              <a:rPr lang="cs-CZ" sz="1800" dirty="0" smtClean="0"/>
              <a:t> </a:t>
            </a:r>
            <a:r>
              <a:rPr lang="cs-CZ" sz="1800" dirty="0" err="1" smtClean="0"/>
              <a:t>products</a:t>
            </a:r>
            <a:r>
              <a:rPr lang="cs-CZ" sz="1800" dirty="0" smtClean="0"/>
              <a:t>/</a:t>
            </a:r>
            <a:r>
              <a:rPr lang="cs-CZ" sz="1800" dirty="0" err="1" smtClean="0"/>
              <a:t>services</a:t>
            </a:r>
            <a:r>
              <a:rPr lang="cs-CZ" sz="1800" dirty="0" smtClean="0"/>
              <a:t> </a:t>
            </a:r>
            <a:r>
              <a:rPr lang="cs-CZ" sz="1800" dirty="0" err="1" smtClean="0"/>
              <a:t>have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same</a:t>
            </a:r>
            <a:r>
              <a:rPr lang="cs-CZ" sz="1800" dirty="0" smtClean="0"/>
              <a:t> </a:t>
            </a:r>
            <a:r>
              <a:rPr lang="cs-CZ" sz="1800" dirty="0" err="1" smtClean="0"/>
              <a:t>real</a:t>
            </a:r>
            <a:r>
              <a:rPr lang="cs-CZ" sz="1800" dirty="0" smtClean="0"/>
              <a:t> </a:t>
            </a:r>
            <a:r>
              <a:rPr lang="cs-CZ" sz="1800" dirty="0" err="1" smtClean="0"/>
              <a:t>value</a:t>
            </a:r>
            <a:r>
              <a:rPr lang="cs-CZ" sz="1800" dirty="0" smtClean="0"/>
              <a:t>/</a:t>
            </a:r>
            <a:r>
              <a:rPr lang="cs-CZ" sz="1800" dirty="0" err="1" smtClean="0"/>
              <a:t>price</a:t>
            </a:r>
            <a:r>
              <a:rPr lang="cs-CZ" sz="1800" dirty="0" smtClean="0"/>
              <a:t>, </a:t>
            </a:r>
            <a:r>
              <a:rPr lang="cs-CZ" sz="1800" dirty="0" err="1" smtClean="0"/>
              <a:t>costs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transport </a:t>
            </a:r>
            <a:r>
              <a:rPr lang="cs-CZ" sz="1800" dirty="0" err="1" smtClean="0"/>
              <a:t>might</a:t>
            </a:r>
            <a:r>
              <a:rPr lang="cs-CZ" sz="1800" dirty="0" smtClean="0"/>
              <a:t> </a:t>
            </a:r>
            <a:r>
              <a:rPr lang="cs-CZ" sz="1800" dirty="0" err="1" smtClean="0"/>
              <a:t>eventually</a:t>
            </a:r>
            <a:r>
              <a:rPr lang="cs-CZ" sz="1800" dirty="0" smtClean="0"/>
              <a:t> </a:t>
            </a:r>
            <a:r>
              <a:rPr lang="cs-CZ" sz="1800" dirty="0" err="1" smtClean="0"/>
              <a:t>affect</a:t>
            </a:r>
            <a:r>
              <a:rPr lang="cs-CZ" sz="1800" dirty="0" smtClean="0"/>
              <a:t> </a:t>
            </a:r>
            <a:r>
              <a:rPr lang="cs-CZ" sz="1800" dirty="0" err="1" smtClean="0"/>
              <a:t>this</a:t>
            </a:r>
            <a:r>
              <a:rPr lang="cs-CZ" sz="1800" dirty="0" smtClean="0"/>
              <a:t> </a:t>
            </a:r>
            <a:r>
              <a:rPr lang="cs-CZ" sz="1800" dirty="0" err="1" smtClean="0"/>
              <a:t>equation</a:t>
            </a:r>
            <a:endParaRPr lang="cs-CZ" sz="1800" dirty="0" smtClean="0"/>
          </a:p>
          <a:p>
            <a:pPr lvl="1" algn="just"/>
            <a:endParaRPr lang="cs-CZ" sz="1800" dirty="0" smtClean="0"/>
          </a:p>
          <a:p>
            <a:pPr algn="just"/>
            <a:r>
              <a:rPr lang="cs-CZ" sz="2000" dirty="0" err="1" smtClean="0"/>
              <a:t>Government</a:t>
            </a:r>
            <a:r>
              <a:rPr lang="cs-CZ" sz="2000" dirty="0" smtClean="0"/>
              <a:t> </a:t>
            </a:r>
            <a:r>
              <a:rPr lang="cs-CZ" sz="2000" dirty="0" err="1" smtClean="0"/>
              <a:t>interventions</a:t>
            </a:r>
            <a:endParaRPr lang="cs-CZ" sz="2000" dirty="0" smtClean="0"/>
          </a:p>
          <a:p>
            <a:pPr lvl="1" algn="just"/>
            <a:r>
              <a:rPr lang="cs-CZ" sz="1800" dirty="0" err="1" smtClean="0"/>
              <a:t>Some</a:t>
            </a:r>
            <a:r>
              <a:rPr lang="cs-CZ" sz="1800" dirty="0" smtClean="0"/>
              <a:t> </a:t>
            </a:r>
            <a:r>
              <a:rPr lang="cs-CZ" sz="1800" dirty="0" err="1" smtClean="0"/>
              <a:t>governments</a:t>
            </a:r>
            <a:r>
              <a:rPr lang="cs-CZ" sz="1800" dirty="0" smtClean="0"/>
              <a:t> </a:t>
            </a:r>
            <a:r>
              <a:rPr lang="cs-CZ" sz="1800" dirty="0" err="1" smtClean="0"/>
              <a:t>might</a:t>
            </a:r>
            <a:r>
              <a:rPr lang="cs-CZ" sz="1800" dirty="0" smtClean="0"/>
              <a:t> (</a:t>
            </a:r>
            <a:r>
              <a:rPr lang="cs-CZ" sz="1800" dirty="0" err="1" smtClean="0"/>
              <a:t>intentionally</a:t>
            </a:r>
            <a:r>
              <a:rPr lang="cs-CZ" sz="1800" dirty="0" smtClean="0"/>
              <a:t>) influence </a:t>
            </a:r>
            <a:r>
              <a:rPr lang="cs-CZ" sz="1800" dirty="0" err="1" smtClean="0"/>
              <a:t>prices</a:t>
            </a:r>
            <a:r>
              <a:rPr lang="cs-CZ" sz="1800" dirty="0" smtClean="0"/>
              <a:t>, </a:t>
            </a:r>
            <a:r>
              <a:rPr lang="cs-CZ" sz="1800" dirty="0" err="1" smtClean="0"/>
              <a:t>either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domestic</a:t>
            </a:r>
            <a:r>
              <a:rPr lang="cs-CZ" sz="1800" dirty="0" smtClean="0"/>
              <a:t> </a:t>
            </a:r>
            <a:r>
              <a:rPr lang="cs-CZ" sz="1800" dirty="0" err="1" smtClean="0"/>
              <a:t>or</a:t>
            </a:r>
            <a:r>
              <a:rPr lang="cs-CZ" sz="1800" dirty="0" smtClean="0"/>
              <a:t> </a:t>
            </a:r>
            <a:r>
              <a:rPr lang="cs-CZ" sz="1800" dirty="0" err="1" smtClean="0"/>
              <a:t>foreign</a:t>
            </a:r>
            <a:r>
              <a:rPr lang="cs-CZ" sz="1800" dirty="0" smtClean="0"/>
              <a:t> </a:t>
            </a:r>
            <a:r>
              <a:rPr lang="cs-CZ" sz="1800" dirty="0" err="1" smtClean="0"/>
              <a:t>production</a:t>
            </a:r>
            <a:endParaRPr lang="cs-CZ" sz="1800" dirty="0" smtClean="0"/>
          </a:p>
          <a:p>
            <a:pPr lvl="1" algn="just"/>
            <a:endParaRPr lang="cs-CZ" sz="1800" dirty="0" smtClean="0"/>
          </a:p>
          <a:p>
            <a:pPr algn="just"/>
            <a:r>
              <a:rPr lang="cs-CZ" sz="2000" dirty="0" smtClean="0"/>
              <a:t>Limited </a:t>
            </a:r>
            <a:r>
              <a:rPr lang="cs-CZ" sz="2000" dirty="0" err="1" smtClean="0"/>
              <a:t>possibilities</a:t>
            </a:r>
            <a:r>
              <a:rPr lang="cs-CZ" sz="2000" dirty="0" smtClean="0"/>
              <a:t> to transport </a:t>
            </a:r>
            <a:r>
              <a:rPr lang="cs-CZ" sz="2000" dirty="0" err="1" smtClean="0"/>
              <a:t>some</a:t>
            </a:r>
            <a:r>
              <a:rPr lang="cs-CZ" sz="2000" dirty="0" smtClean="0"/>
              <a:t> </a:t>
            </a:r>
            <a:r>
              <a:rPr lang="cs-CZ" sz="2000" dirty="0" err="1" smtClean="0"/>
              <a:t>types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goods</a:t>
            </a:r>
            <a:r>
              <a:rPr lang="cs-CZ" sz="2000" dirty="0" smtClean="0"/>
              <a:t> </a:t>
            </a:r>
            <a:r>
              <a:rPr lang="cs-CZ" sz="2000" dirty="0" err="1" smtClean="0"/>
              <a:t>or</a:t>
            </a:r>
            <a:r>
              <a:rPr lang="cs-CZ" sz="2000" dirty="0" smtClean="0"/>
              <a:t> </a:t>
            </a:r>
            <a:r>
              <a:rPr lang="cs-CZ" sz="2000" dirty="0" err="1" smtClean="0"/>
              <a:t>mainly</a:t>
            </a:r>
            <a:r>
              <a:rPr lang="cs-CZ" sz="2000" dirty="0" smtClean="0"/>
              <a:t> </a:t>
            </a:r>
            <a:r>
              <a:rPr lang="cs-CZ" sz="2000" dirty="0" err="1" smtClean="0"/>
              <a:t>services</a:t>
            </a:r>
            <a:endParaRPr lang="cs-CZ" sz="2000" dirty="0" smtClean="0"/>
          </a:p>
          <a:p>
            <a:pPr lvl="1" algn="just"/>
            <a:r>
              <a:rPr lang="cs-CZ" sz="1800" dirty="0" err="1" smtClean="0"/>
              <a:t>How</a:t>
            </a:r>
            <a:r>
              <a:rPr lang="cs-CZ" sz="1800" dirty="0" smtClean="0"/>
              <a:t> </a:t>
            </a:r>
            <a:r>
              <a:rPr lang="cs-CZ" sz="1800" dirty="0" err="1" smtClean="0"/>
              <a:t>can</a:t>
            </a:r>
            <a:r>
              <a:rPr lang="cs-CZ" sz="1800" dirty="0" smtClean="0"/>
              <a:t> </a:t>
            </a:r>
            <a:r>
              <a:rPr lang="cs-CZ" sz="1800" dirty="0" err="1" smtClean="0"/>
              <a:t>you</a:t>
            </a:r>
            <a:r>
              <a:rPr lang="cs-CZ" sz="1800" dirty="0" smtClean="0"/>
              <a:t> transport </a:t>
            </a:r>
            <a:r>
              <a:rPr lang="cs-CZ" sz="1800" dirty="0" err="1" smtClean="0"/>
              <a:t>services</a:t>
            </a:r>
            <a:r>
              <a:rPr lang="cs-CZ" sz="1800" dirty="0" smtClean="0"/>
              <a:t> </a:t>
            </a:r>
            <a:r>
              <a:rPr lang="cs-CZ" sz="1800" dirty="0" err="1" smtClean="0"/>
              <a:t>provided</a:t>
            </a:r>
            <a:r>
              <a:rPr lang="cs-CZ" sz="1800" dirty="0" smtClean="0"/>
              <a:t> by a </a:t>
            </a:r>
            <a:r>
              <a:rPr lang="cs-CZ" sz="1800" dirty="0" err="1" smtClean="0"/>
              <a:t>barber</a:t>
            </a:r>
            <a:r>
              <a:rPr lang="cs-CZ" sz="1800" dirty="0" smtClean="0"/>
              <a:t>? </a:t>
            </a:r>
          </a:p>
          <a:p>
            <a:pPr lvl="1" algn="just"/>
            <a:endParaRPr lang="cs-CZ" sz="1800" dirty="0" smtClean="0"/>
          </a:p>
          <a:p>
            <a:pPr algn="just"/>
            <a:r>
              <a:rPr lang="cs-CZ" sz="2000" dirty="0" err="1" smtClean="0"/>
              <a:t>Inflation</a:t>
            </a:r>
            <a:endParaRPr lang="cs-CZ" sz="2000" dirty="0" smtClean="0"/>
          </a:p>
          <a:p>
            <a:pPr algn="just"/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8947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 Bank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4000"/>
              </a:lnSpc>
            </a:pP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goal</a:t>
            </a:r>
            <a:r>
              <a:rPr lang="cs-CZ" sz="2200" dirty="0" smtClean="0"/>
              <a:t>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World</a:t>
            </a:r>
            <a:r>
              <a:rPr lang="cs-CZ" sz="2200" dirty="0" smtClean="0"/>
              <a:t> Bank </a:t>
            </a:r>
            <a:r>
              <a:rPr lang="cs-CZ" sz="2200" dirty="0" err="1" smtClean="0"/>
              <a:t>is</a:t>
            </a:r>
            <a:r>
              <a:rPr lang="cs-CZ" sz="2200" dirty="0" smtClean="0"/>
              <a:t> to </a:t>
            </a:r>
            <a:r>
              <a:rPr lang="cs-CZ" sz="2200" dirty="0" err="1" smtClean="0"/>
              <a:t>reduce</a:t>
            </a:r>
            <a:r>
              <a:rPr lang="cs-CZ" sz="2200" dirty="0" smtClean="0"/>
              <a:t> </a:t>
            </a:r>
            <a:r>
              <a:rPr lang="cs-CZ" sz="2200" dirty="0" err="1" smtClean="0"/>
              <a:t>poverty</a:t>
            </a:r>
            <a:endParaRPr lang="cs-CZ" sz="2200" dirty="0" smtClean="0"/>
          </a:p>
          <a:p>
            <a:pPr algn="just">
              <a:lnSpc>
                <a:spcPct val="114000"/>
              </a:lnSpc>
            </a:pPr>
            <a:r>
              <a:rPr lang="cs-CZ" sz="2200" dirty="0" err="1" smtClean="0"/>
              <a:t>Loans</a:t>
            </a:r>
            <a:r>
              <a:rPr lang="cs-CZ" sz="2200" dirty="0" smtClean="0"/>
              <a:t> are </a:t>
            </a:r>
            <a:r>
              <a:rPr lang="cs-CZ" sz="2200" dirty="0" err="1" smtClean="0"/>
              <a:t>provided</a:t>
            </a:r>
            <a:r>
              <a:rPr lang="cs-CZ" sz="2200" dirty="0" smtClean="0"/>
              <a:t> to </a:t>
            </a:r>
            <a:r>
              <a:rPr lang="cs-CZ" sz="2200" dirty="0" err="1" smtClean="0"/>
              <a:t>citizens</a:t>
            </a:r>
            <a:r>
              <a:rPr lang="cs-CZ" sz="2200" dirty="0" smtClean="0"/>
              <a:t>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developing</a:t>
            </a:r>
            <a:r>
              <a:rPr lang="cs-CZ" sz="2200" dirty="0" smtClean="0"/>
              <a:t> </a:t>
            </a:r>
            <a:r>
              <a:rPr lang="cs-CZ" sz="2200" dirty="0" err="1" smtClean="0"/>
              <a:t>countries</a:t>
            </a:r>
            <a:r>
              <a:rPr lang="cs-CZ" sz="2200" dirty="0" smtClean="0"/>
              <a:t> (</a:t>
            </a:r>
            <a:r>
              <a:rPr lang="cs-CZ" sz="2200" dirty="0" err="1" smtClean="0"/>
              <a:t>towards</a:t>
            </a:r>
            <a:r>
              <a:rPr lang="cs-CZ" sz="2200" dirty="0" smtClean="0"/>
              <a:t> </a:t>
            </a:r>
            <a:r>
              <a:rPr lang="cs-CZ" sz="2200" dirty="0" err="1" smtClean="0"/>
              <a:t>those</a:t>
            </a:r>
            <a:r>
              <a:rPr lang="cs-CZ" sz="2200" dirty="0" smtClean="0"/>
              <a:t> </a:t>
            </a:r>
            <a:r>
              <a:rPr lang="cs-CZ" sz="2200" dirty="0" err="1" smtClean="0"/>
              <a:t>people</a:t>
            </a:r>
            <a:r>
              <a:rPr lang="cs-CZ" sz="2200" dirty="0" smtClean="0"/>
              <a:t> </a:t>
            </a:r>
            <a:r>
              <a:rPr lang="cs-CZ" sz="2200" dirty="0" err="1" smtClean="0"/>
              <a:t>who</a:t>
            </a:r>
            <a:r>
              <a:rPr lang="cs-CZ" sz="2200" dirty="0" smtClean="0"/>
              <a:t> </a:t>
            </a:r>
            <a:r>
              <a:rPr lang="cs-CZ" sz="2200" dirty="0" err="1" smtClean="0"/>
              <a:t>would</a:t>
            </a:r>
            <a:r>
              <a:rPr lang="cs-CZ" sz="2200" dirty="0" smtClean="0"/>
              <a:t> </a:t>
            </a:r>
            <a:r>
              <a:rPr lang="cs-CZ" sz="2200" dirty="0" err="1" smtClean="0"/>
              <a:t>be</a:t>
            </a:r>
            <a:r>
              <a:rPr lang="cs-CZ" sz="2200" dirty="0" smtClean="0"/>
              <a:t> </a:t>
            </a:r>
            <a:r>
              <a:rPr lang="cs-CZ" sz="2200" dirty="0" err="1" smtClean="0"/>
              <a:t>hardly</a:t>
            </a:r>
            <a:r>
              <a:rPr lang="cs-CZ" sz="2200" dirty="0" smtClean="0"/>
              <a:t> </a:t>
            </a:r>
            <a:r>
              <a:rPr lang="cs-CZ" sz="2200" dirty="0" err="1" smtClean="0"/>
              <a:t>granted</a:t>
            </a:r>
            <a:r>
              <a:rPr lang="cs-CZ" sz="2200" dirty="0" smtClean="0"/>
              <a:t> a </a:t>
            </a:r>
            <a:r>
              <a:rPr lang="cs-CZ" sz="2200" dirty="0" err="1" smtClean="0"/>
              <a:t>loan</a:t>
            </a:r>
            <a:r>
              <a:rPr lang="cs-CZ" sz="2200" dirty="0" smtClean="0"/>
              <a:t> </a:t>
            </a:r>
            <a:r>
              <a:rPr lang="cs-CZ" sz="2200" dirty="0" err="1" smtClean="0"/>
              <a:t>from</a:t>
            </a:r>
            <a:r>
              <a:rPr lang="cs-CZ" sz="2200" dirty="0" smtClean="0"/>
              <a:t> a bank)</a:t>
            </a:r>
          </a:p>
          <a:p>
            <a:pPr algn="just">
              <a:lnSpc>
                <a:spcPct val="114000"/>
              </a:lnSpc>
            </a:pPr>
            <a:r>
              <a:rPr lang="cs-CZ" sz="2200" dirty="0" err="1" smtClean="0"/>
              <a:t>Created</a:t>
            </a:r>
            <a:r>
              <a:rPr lang="cs-CZ" sz="2200" dirty="0" smtClean="0"/>
              <a:t> </a:t>
            </a:r>
            <a:r>
              <a:rPr lang="cs-CZ" sz="2200" dirty="0" err="1" smtClean="0"/>
              <a:t>at</a:t>
            </a:r>
            <a:r>
              <a:rPr lang="cs-CZ" sz="2200" dirty="0" smtClean="0"/>
              <a:t> </a:t>
            </a:r>
            <a:r>
              <a:rPr lang="cs-CZ" sz="2200" dirty="0" err="1" smtClean="0"/>
              <a:t>the</a:t>
            </a:r>
            <a:r>
              <a:rPr lang="cs-CZ" sz="2200" dirty="0" smtClean="0"/>
              <a:t> end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World</a:t>
            </a:r>
            <a:r>
              <a:rPr lang="cs-CZ" sz="2200" dirty="0" smtClean="0"/>
              <a:t> </a:t>
            </a:r>
            <a:r>
              <a:rPr lang="cs-CZ" sz="2200" dirty="0" err="1" smtClean="0"/>
              <a:t>War</a:t>
            </a:r>
            <a:r>
              <a:rPr lang="cs-CZ" sz="2200" dirty="0" smtClean="0"/>
              <a:t> II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9548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Advantages</a:t>
            </a:r>
            <a:r>
              <a:rPr lang="cs-CZ" dirty="0" smtClean="0"/>
              <a:t> and </a:t>
            </a:r>
            <a:r>
              <a:rPr lang="cs-CZ" dirty="0" err="1" smtClean="0"/>
              <a:t>disadvantages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such </a:t>
            </a:r>
            <a:r>
              <a:rPr lang="cs-CZ" dirty="0" err="1" smtClean="0"/>
              <a:t>microloans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+</a:t>
            </a:r>
          </a:p>
          <a:p>
            <a:pPr lvl="1"/>
            <a:r>
              <a:rPr lang="en-US" sz="1800" dirty="0" smtClean="0"/>
              <a:t>Help to support world economy</a:t>
            </a:r>
            <a:r>
              <a:rPr lang="cs-CZ" sz="1800" dirty="0" smtClean="0"/>
              <a:t> and </a:t>
            </a:r>
            <a:r>
              <a:rPr lang="cs-CZ" sz="1800" dirty="0" err="1" smtClean="0"/>
              <a:t>developing</a:t>
            </a:r>
            <a:r>
              <a:rPr lang="cs-CZ" sz="1800" dirty="0" smtClean="0"/>
              <a:t> </a:t>
            </a:r>
            <a:r>
              <a:rPr lang="cs-CZ" sz="1800" dirty="0" err="1" smtClean="0"/>
              <a:t>countries</a:t>
            </a:r>
            <a:endParaRPr lang="en-US" sz="1800" dirty="0" smtClean="0"/>
          </a:p>
          <a:p>
            <a:pPr lvl="1"/>
            <a:r>
              <a:rPr lang="en-US" sz="1800" dirty="0" smtClean="0"/>
              <a:t>Gives a chance those who are unlikely to prosper without such type of bailout/support</a:t>
            </a:r>
          </a:p>
          <a:p>
            <a:r>
              <a:rPr lang="cs-CZ" dirty="0" smtClean="0"/>
              <a:t>-</a:t>
            </a:r>
          </a:p>
          <a:p>
            <a:pPr lvl="1"/>
            <a:r>
              <a:rPr lang="en-US" sz="1800" dirty="0" smtClean="0"/>
              <a:t>More risky loans, higher probability of defaults</a:t>
            </a:r>
          </a:p>
          <a:p>
            <a:pPr lvl="1"/>
            <a:r>
              <a:rPr lang="en-US" sz="1800" dirty="0" smtClean="0"/>
              <a:t>Difficult to assess client‘s creditworthiness</a:t>
            </a:r>
            <a:endParaRPr lang="en-US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22048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870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References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600" dirty="0" smtClean="0"/>
          </a:p>
          <a:p>
            <a:pPr algn="just"/>
            <a:r>
              <a:rPr lang="en-US" sz="1600" dirty="0"/>
              <a:t>MANKIW, Gregory N. </a:t>
            </a:r>
            <a:r>
              <a:rPr lang="en-US" sz="1600" i="1" dirty="0"/>
              <a:t>Principles of Economics</a:t>
            </a:r>
            <a:r>
              <a:rPr lang="en-US" sz="1600" dirty="0"/>
              <a:t>. 7. </a:t>
            </a:r>
            <a:r>
              <a:rPr lang="en-US" sz="1600" dirty="0" err="1"/>
              <a:t>vyd</a:t>
            </a:r>
            <a:r>
              <a:rPr lang="en-US" sz="1600" dirty="0"/>
              <a:t>. : Cengage Learning, 2014. ISBN 978-1-285-16587-5</a:t>
            </a:r>
            <a:r>
              <a:rPr lang="en-US" sz="1600" dirty="0" smtClean="0"/>
              <a:t>.</a:t>
            </a:r>
            <a:endParaRPr lang="cs-CZ" sz="1600" dirty="0" smtClean="0"/>
          </a:p>
          <a:p>
            <a:pPr algn="just"/>
            <a:r>
              <a:rPr lang="en-US" sz="1600" dirty="0"/>
              <a:t>GITMAN, Lawrence J. and Jeff MADURA. </a:t>
            </a:r>
            <a:r>
              <a:rPr lang="en-US" sz="1600" i="1" dirty="0"/>
              <a:t>Introduction to finance</a:t>
            </a:r>
            <a:r>
              <a:rPr lang="en-US" sz="1600" dirty="0"/>
              <a:t>. 1st d. Boston: Addison-Wesley, 2001. xxx, 755. ISBN 0201635372</a:t>
            </a:r>
            <a:endParaRPr lang="cs-CZ" sz="1600" dirty="0" smtClean="0"/>
          </a:p>
          <a:p>
            <a:pPr algn="just"/>
            <a:r>
              <a:rPr lang="cs-CZ" sz="1600" dirty="0" err="1" smtClean="0"/>
              <a:t>Financial</a:t>
            </a:r>
            <a:r>
              <a:rPr lang="cs-CZ" sz="1600" dirty="0" smtClean="0"/>
              <a:t> </a:t>
            </a:r>
            <a:r>
              <a:rPr lang="cs-CZ" sz="1600" dirty="0" err="1"/>
              <a:t>System</a:t>
            </a:r>
            <a:r>
              <a:rPr lang="cs-CZ" sz="1600" dirty="0"/>
              <a:t> </a:t>
            </a:r>
            <a:r>
              <a:rPr lang="cs-CZ" sz="1600" dirty="0" err="1"/>
              <a:t>Definition</a:t>
            </a:r>
            <a:r>
              <a:rPr lang="cs-CZ" sz="1600" dirty="0"/>
              <a:t> | </a:t>
            </a:r>
            <a:r>
              <a:rPr lang="cs-CZ" sz="1600" dirty="0" err="1"/>
              <a:t>Investopedia</a:t>
            </a:r>
            <a:r>
              <a:rPr lang="cs-CZ" sz="1600" dirty="0"/>
              <a:t>. </a:t>
            </a:r>
            <a:r>
              <a:rPr lang="cs-CZ" sz="1600" i="1" dirty="0" err="1"/>
              <a:t>Investopedia</a:t>
            </a:r>
            <a:r>
              <a:rPr lang="cs-CZ" sz="1600" i="1" dirty="0"/>
              <a:t> - </a:t>
            </a:r>
            <a:r>
              <a:rPr lang="cs-CZ" sz="1600" i="1" dirty="0" err="1"/>
              <a:t>Sharper</a:t>
            </a:r>
            <a:r>
              <a:rPr lang="cs-CZ" sz="1600" i="1" dirty="0"/>
              <a:t> </a:t>
            </a:r>
            <a:r>
              <a:rPr lang="cs-CZ" sz="1600" i="1" dirty="0" err="1"/>
              <a:t>Insight</a:t>
            </a:r>
            <a:r>
              <a:rPr lang="cs-CZ" sz="1600" i="1" dirty="0"/>
              <a:t>. </a:t>
            </a:r>
            <a:r>
              <a:rPr lang="cs-CZ" sz="1600" i="1" dirty="0" err="1"/>
              <a:t>Smarter</a:t>
            </a:r>
            <a:r>
              <a:rPr lang="cs-CZ" sz="1600" i="1" dirty="0"/>
              <a:t> </a:t>
            </a:r>
            <a:r>
              <a:rPr lang="cs-CZ" sz="1600" i="1" dirty="0" err="1"/>
              <a:t>Investing</a:t>
            </a:r>
            <a:r>
              <a:rPr lang="cs-CZ" sz="1600" i="1" dirty="0"/>
              <a:t>.</a:t>
            </a:r>
            <a:r>
              <a:rPr lang="cs-CZ" sz="1600" dirty="0"/>
              <a:t> [online]. [cit. </a:t>
            </a:r>
            <a:r>
              <a:rPr lang="cs-CZ" sz="1600" dirty="0" smtClean="0"/>
              <a:t>2016-10-21</a:t>
            </a:r>
            <a:r>
              <a:rPr lang="cs-CZ" sz="1600" dirty="0"/>
              <a:t>]. Dostupné z: http://www.investopedia.com/terms/f/financial-system.asp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3216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/>
              <a:t>Content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err="1" smtClean="0"/>
              <a:t>Introduction</a:t>
            </a:r>
            <a:r>
              <a:rPr lang="cs-CZ" altLang="cs-CZ" dirty="0" smtClean="0"/>
              <a:t> </a:t>
            </a:r>
          </a:p>
          <a:p>
            <a:r>
              <a:rPr lang="en-US" altLang="cs-CZ" dirty="0" smtClean="0"/>
              <a:t>Direct </a:t>
            </a:r>
            <a:r>
              <a:rPr lang="en-US" altLang="cs-CZ" dirty="0" smtClean="0"/>
              <a:t>and Indirect Quote</a:t>
            </a:r>
          </a:p>
          <a:p>
            <a:r>
              <a:rPr lang="en-US" altLang="cs-CZ" dirty="0" smtClean="0"/>
              <a:t>Money supply</a:t>
            </a:r>
          </a:p>
          <a:p>
            <a:r>
              <a:rPr lang="en-US" altLang="cs-CZ" dirty="0" smtClean="0"/>
              <a:t>Money demand</a:t>
            </a:r>
          </a:p>
          <a:p>
            <a:r>
              <a:rPr lang="en-US" altLang="cs-CZ" dirty="0" smtClean="0"/>
              <a:t>Clash of both the </a:t>
            </a:r>
            <a:r>
              <a:rPr lang="en-US" altLang="cs-CZ" dirty="0" smtClean="0"/>
              <a:t>demands</a:t>
            </a:r>
            <a:endParaRPr lang="cs-CZ" altLang="cs-CZ" dirty="0" smtClean="0"/>
          </a:p>
          <a:p>
            <a:r>
              <a:rPr lang="cs-CZ" altLang="cs-CZ" dirty="0" err="1" smtClean="0"/>
              <a:t>Inflation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deflation</a:t>
            </a:r>
            <a:r>
              <a:rPr lang="cs-CZ" altLang="cs-CZ" dirty="0" smtClean="0"/>
              <a:t> and </a:t>
            </a:r>
            <a:r>
              <a:rPr lang="cs-CZ" altLang="cs-CZ" dirty="0" err="1" smtClean="0"/>
              <a:t>hyperinflation</a:t>
            </a:r>
            <a:endParaRPr lang="en-US" altLang="cs-CZ" dirty="0" smtClean="0"/>
          </a:p>
          <a:p>
            <a:r>
              <a:rPr lang="en-US" altLang="cs-CZ" dirty="0" smtClean="0"/>
              <a:t>Purchasing Power Parity</a:t>
            </a:r>
          </a:p>
          <a:p>
            <a:r>
              <a:rPr lang="en-US" altLang="cs-CZ" dirty="0" smtClean="0"/>
              <a:t>The World Bank</a:t>
            </a:r>
            <a:endParaRPr lang="cs-CZ" altLang="cs-CZ" dirty="0" smtClean="0"/>
          </a:p>
          <a:p>
            <a:r>
              <a:rPr lang="cs-CZ" altLang="cs-CZ" dirty="0" err="1" smtClean="0"/>
              <a:t>Conclusion</a:t>
            </a:r>
            <a:r>
              <a:rPr lang="cs-CZ" altLang="cs-CZ" dirty="0" smtClean="0"/>
              <a:t> and </a:t>
            </a:r>
            <a:r>
              <a:rPr lang="cs-CZ" altLang="cs-CZ" dirty="0" err="1" smtClean="0"/>
              <a:t>discussion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X International 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 financial system is the system that covers financial transactions and the exchange of money between investors, lender and </a:t>
            </a:r>
            <a:r>
              <a:rPr lang="en-US" sz="2000" dirty="0" smtClean="0"/>
              <a:t>borrowers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err="1" smtClean="0"/>
              <a:t>An</a:t>
            </a:r>
            <a:r>
              <a:rPr lang="cs-CZ" sz="2000" dirty="0" smtClean="0"/>
              <a:t> </a:t>
            </a:r>
            <a:r>
              <a:rPr lang="cs-CZ" sz="2000" dirty="0" err="1" smtClean="0"/>
              <a:t>international</a:t>
            </a:r>
            <a:r>
              <a:rPr lang="cs-CZ" sz="2000" dirty="0" smtClean="0"/>
              <a:t> </a:t>
            </a:r>
            <a:r>
              <a:rPr lang="cs-CZ" sz="2000" dirty="0" err="1" smtClean="0"/>
              <a:t>financial</a:t>
            </a:r>
            <a:r>
              <a:rPr lang="cs-CZ" sz="2000" dirty="0" smtClean="0"/>
              <a:t> </a:t>
            </a:r>
            <a:r>
              <a:rPr lang="cs-CZ" sz="2000" dirty="0" err="1" smtClean="0"/>
              <a:t>system</a:t>
            </a:r>
            <a:r>
              <a:rPr lang="cs-CZ" sz="2000" dirty="0" smtClean="0"/>
              <a:t> </a:t>
            </a:r>
            <a:r>
              <a:rPr lang="cs-CZ" sz="2000" dirty="0" err="1" smtClean="0"/>
              <a:t>means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same</a:t>
            </a:r>
            <a:r>
              <a:rPr lang="cs-CZ" sz="2000" dirty="0" smtClean="0"/>
              <a:t>, but 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involves</a:t>
            </a:r>
            <a:r>
              <a:rPr lang="cs-CZ" sz="2000" dirty="0" smtClean="0"/>
              <a:t> </a:t>
            </a:r>
            <a:r>
              <a:rPr lang="cs-CZ" sz="2000" dirty="0" err="1" smtClean="0"/>
              <a:t>investors</a:t>
            </a:r>
            <a:r>
              <a:rPr lang="cs-CZ" sz="2000" dirty="0" smtClean="0"/>
              <a:t>, </a:t>
            </a:r>
            <a:r>
              <a:rPr lang="cs-CZ" sz="2000" dirty="0" err="1" smtClean="0"/>
              <a:t>lenders</a:t>
            </a:r>
            <a:r>
              <a:rPr lang="cs-CZ" sz="2000" dirty="0" smtClean="0"/>
              <a:t> and </a:t>
            </a:r>
            <a:r>
              <a:rPr lang="cs-CZ" sz="2000" dirty="0" err="1" smtClean="0"/>
              <a:t>borrowers</a:t>
            </a:r>
            <a:r>
              <a:rPr lang="cs-CZ" sz="2000" dirty="0" smtClean="0"/>
              <a:t> </a:t>
            </a:r>
            <a:r>
              <a:rPr lang="cs-CZ" sz="2000" dirty="0" err="1" smtClean="0"/>
              <a:t>from</a:t>
            </a:r>
            <a:r>
              <a:rPr lang="cs-CZ" sz="2000" dirty="0" smtClean="0"/>
              <a:t> </a:t>
            </a:r>
            <a:r>
              <a:rPr lang="cs-CZ" sz="2000" dirty="0" err="1" smtClean="0"/>
              <a:t>different</a:t>
            </a:r>
            <a:r>
              <a:rPr lang="cs-CZ" sz="2000" dirty="0" smtClean="0"/>
              <a:t> </a:t>
            </a:r>
            <a:r>
              <a:rPr lang="cs-CZ" sz="2000" dirty="0" err="1" smtClean="0"/>
              <a:t>countries</a:t>
            </a:r>
            <a:r>
              <a:rPr lang="cs-CZ" sz="2000" dirty="0" smtClean="0"/>
              <a:t>/</a:t>
            </a:r>
            <a:r>
              <a:rPr lang="cs-CZ" sz="2000" dirty="0" err="1" smtClean="0"/>
              <a:t>states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exchange</a:t>
            </a:r>
            <a:r>
              <a:rPr lang="cs-CZ" dirty="0" smtClean="0"/>
              <a:t> </a:t>
            </a:r>
            <a:r>
              <a:rPr lang="cs-CZ" dirty="0" err="1" smtClean="0"/>
              <a:t>rate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Direct </a:t>
            </a:r>
            <a:r>
              <a:rPr lang="cs-CZ" sz="2200" dirty="0" err="1" smtClean="0"/>
              <a:t>Quote</a:t>
            </a:r>
            <a:endParaRPr lang="cs-CZ" sz="2200" dirty="0"/>
          </a:p>
          <a:p>
            <a:pPr lvl="1"/>
            <a:r>
              <a:rPr lang="en-US" sz="1800" dirty="0"/>
              <a:t>a foreign exchange rate quoted as the domestic currency per unit of the foreign </a:t>
            </a:r>
            <a:r>
              <a:rPr lang="en-US" sz="1800" dirty="0" smtClean="0"/>
              <a:t>currency</a:t>
            </a:r>
            <a:endParaRPr lang="cs-CZ" sz="1800" dirty="0"/>
          </a:p>
          <a:p>
            <a:pPr lvl="1"/>
            <a:r>
              <a:rPr lang="cs-CZ" sz="1800" dirty="0" err="1" smtClean="0"/>
              <a:t>Example</a:t>
            </a:r>
            <a:r>
              <a:rPr lang="cs-CZ" sz="1800" dirty="0" smtClean="0"/>
              <a:t>: 27 CZK / 1€</a:t>
            </a:r>
          </a:p>
          <a:p>
            <a:pPr marL="457200" lvl="1" indent="0">
              <a:buNone/>
            </a:pPr>
            <a:endParaRPr lang="cs-CZ" sz="1800" dirty="0" smtClean="0"/>
          </a:p>
          <a:p>
            <a:r>
              <a:rPr lang="cs-CZ" sz="2200" dirty="0" err="1" smtClean="0"/>
              <a:t>Indirect</a:t>
            </a:r>
            <a:r>
              <a:rPr lang="cs-CZ" sz="2200" dirty="0" smtClean="0"/>
              <a:t> </a:t>
            </a:r>
            <a:r>
              <a:rPr lang="cs-CZ" sz="2200" dirty="0" err="1" smtClean="0"/>
              <a:t>Quote</a:t>
            </a:r>
            <a:endParaRPr lang="cs-CZ" sz="2200" dirty="0" smtClean="0"/>
          </a:p>
          <a:p>
            <a:pPr lvl="1"/>
            <a:r>
              <a:rPr lang="cs-CZ" sz="1800" dirty="0" smtClean="0"/>
              <a:t>A </a:t>
            </a:r>
            <a:r>
              <a:rPr lang="cs-CZ" sz="1800" dirty="0" err="1" smtClean="0"/>
              <a:t>foreign</a:t>
            </a:r>
            <a:r>
              <a:rPr lang="cs-CZ" sz="1800" dirty="0" smtClean="0"/>
              <a:t> </a:t>
            </a:r>
            <a:r>
              <a:rPr lang="cs-CZ" sz="1800" dirty="0" err="1" smtClean="0"/>
              <a:t>currecny</a:t>
            </a:r>
            <a:r>
              <a:rPr lang="cs-CZ" sz="1800" dirty="0" smtClean="0"/>
              <a:t> per unit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domestic</a:t>
            </a:r>
            <a:r>
              <a:rPr lang="cs-CZ" sz="1800" dirty="0" smtClean="0"/>
              <a:t> </a:t>
            </a:r>
            <a:r>
              <a:rPr lang="cs-CZ" sz="1800" dirty="0" err="1" smtClean="0"/>
              <a:t>currency</a:t>
            </a:r>
            <a:endParaRPr lang="cs-CZ" sz="1800" dirty="0" smtClean="0"/>
          </a:p>
          <a:p>
            <a:pPr lvl="1"/>
            <a:r>
              <a:rPr lang="cs-CZ" sz="1800" dirty="0" smtClean="0"/>
              <a:t>0.037 € / 1 CZK</a:t>
            </a:r>
            <a:endParaRPr lang="cs-CZ" sz="18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687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Money </a:t>
            </a:r>
            <a:r>
              <a:rPr lang="en-US" dirty="0" smtClean="0"/>
              <a:t>supply</a:t>
            </a:r>
            <a:r>
              <a:rPr lang="cs-CZ" dirty="0" smtClean="0"/>
              <a:t>, </a:t>
            </a:r>
            <a:r>
              <a:rPr lang="cs-CZ" dirty="0" err="1" smtClean="0"/>
              <a:t>money</a:t>
            </a:r>
            <a:r>
              <a:rPr lang="cs-CZ" dirty="0" smtClean="0"/>
              <a:t> d</a:t>
            </a:r>
            <a:r>
              <a:rPr lang="en-US" dirty="0" err="1" smtClean="0"/>
              <a:t>emand</a:t>
            </a:r>
            <a:r>
              <a:rPr lang="en-US" dirty="0" smtClean="0"/>
              <a:t> an</a:t>
            </a:r>
            <a:r>
              <a:rPr lang="cs-CZ" dirty="0" smtClean="0"/>
              <a:t>d</a:t>
            </a:r>
            <a:r>
              <a:rPr lang="en-US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equilibrium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pic>
        <p:nvPicPr>
          <p:cNvPr id="1028" name="Picture 4" descr="Výsledek obrázku pro money supply ch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610" y="2589376"/>
            <a:ext cx="3996890" cy="2517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40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Change</a:t>
            </a:r>
            <a:r>
              <a:rPr lang="cs-CZ" dirty="0" smtClean="0"/>
              <a:t> in </a:t>
            </a:r>
            <a:r>
              <a:rPr lang="cs-CZ" dirty="0" err="1" smtClean="0"/>
              <a:t>money</a:t>
            </a:r>
            <a:r>
              <a:rPr lang="cs-CZ" dirty="0" smtClean="0"/>
              <a:t> </a:t>
            </a:r>
            <a:r>
              <a:rPr lang="cs-CZ" dirty="0" err="1" smtClean="0"/>
              <a:t>supply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542" y="2396620"/>
            <a:ext cx="3295650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345253" y="3119214"/>
            <a:ext cx="2640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M… </a:t>
            </a:r>
            <a:r>
              <a:rPr lang="cs-CZ" sz="1600" dirty="0" err="1" smtClean="0"/>
              <a:t>quantity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money</a:t>
            </a:r>
            <a:endParaRPr lang="cs-CZ" sz="1600" dirty="0" smtClean="0"/>
          </a:p>
          <a:p>
            <a:r>
              <a:rPr lang="cs-CZ" sz="1600" dirty="0" smtClean="0"/>
              <a:t>S…. </a:t>
            </a:r>
            <a:r>
              <a:rPr lang="cs-CZ" sz="1600" dirty="0" err="1"/>
              <a:t>m</a:t>
            </a:r>
            <a:r>
              <a:rPr lang="cs-CZ" sz="1600" dirty="0" err="1" smtClean="0"/>
              <a:t>oney</a:t>
            </a:r>
            <a:r>
              <a:rPr lang="cs-CZ" sz="1600" dirty="0" smtClean="0"/>
              <a:t> </a:t>
            </a:r>
            <a:r>
              <a:rPr lang="cs-CZ" sz="1600" dirty="0" err="1" smtClean="0"/>
              <a:t>supply</a:t>
            </a:r>
            <a:r>
              <a:rPr lang="cs-CZ" sz="1600" dirty="0" smtClean="0"/>
              <a:t> </a:t>
            </a:r>
          </a:p>
          <a:p>
            <a:r>
              <a:rPr lang="cs-CZ" sz="1600" dirty="0" smtClean="0"/>
              <a:t>D… </a:t>
            </a:r>
            <a:r>
              <a:rPr lang="cs-CZ" sz="1600" dirty="0" err="1" smtClean="0"/>
              <a:t>demand</a:t>
            </a:r>
            <a:r>
              <a:rPr lang="cs-CZ" sz="1600" dirty="0" smtClean="0"/>
              <a:t> </a:t>
            </a:r>
            <a:r>
              <a:rPr lang="cs-CZ" sz="1600" dirty="0" err="1" smtClean="0"/>
              <a:t>for</a:t>
            </a:r>
            <a:r>
              <a:rPr lang="cs-CZ" sz="1600" dirty="0" smtClean="0"/>
              <a:t> </a:t>
            </a:r>
            <a:r>
              <a:rPr lang="cs-CZ" sz="1600" dirty="0" err="1" smtClean="0"/>
              <a:t>money</a:t>
            </a:r>
            <a:endParaRPr lang="cs-CZ" sz="1600" dirty="0" smtClean="0"/>
          </a:p>
          <a:p>
            <a:r>
              <a:rPr lang="cs-CZ" sz="1600" dirty="0" smtClean="0"/>
              <a:t>r….  </a:t>
            </a:r>
            <a:r>
              <a:rPr lang="cs-CZ" sz="1600" dirty="0" err="1" smtClean="0"/>
              <a:t>interest</a:t>
            </a:r>
            <a:r>
              <a:rPr lang="cs-CZ" sz="1600" dirty="0" smtClean="0"/>
              <a:t> </a:t>
            </a:r>
            <a:r>
              <a:rPr lang="cs-CZ" sz="1600" dirty="0" err="1" smtClean="0"/>
              <a:t>rate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1989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money</a:t>
            </a:r>
            <a:r>
              <a:rPr lang="cs-CZ" dirty="0" smtClean="0"/>
              <a:t> </a:t>
            </a:r>
            <a:r>
              <a:rPr lang="cs-CZ" dirty="0" err="1" smtClean="0"/>
              <a:t>supply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changed</a:t>
            </a:r>
            <a:r>
              <a:rPr lang="cs-CZ" dirty="0" smtClean="0"/>
              <a:t>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Increase in money supply</a:t>
            </a:r>
          </a:p>
          <a:p>
            <a:pPr lvl="1"/>
            <a:r>
              <a:rPr lang="en-US" sz="1800" dirty="0" smtClean="0"/>
              <a:t>In the way of </a:t>
            </a:r>
            <a:r>
              <a:rPr lang="en-US" sz="1800" dirty="0" err="1" smtClean="0"/>
              <a:t>printin</a:t>
            </a:r>
            <a:r>
              <a:rPr lang="cs-CZ" sz="1800" dirty="0" smtClean="0"/>
              <a:t>g</a:t>
            </a:r>
            <a:r>
              <a:rPr lang="en-US" sz="1800" dirty="0" smtClean="0"/>
              <a:t> money (which is pumped into the financial system)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2000" dirty="0" smtClean="0"/>
              <a:t>Decrease in money supply</a:t>
            </a:r>
          </a:p>
          <a:p>
            <a:pPr lvl="1"/>
            <a:r>
              <a:rPr lang="en-US" sz="1800" dirty="0" smtClean="0"/>
              <a:t>Probably more complicated (Central bank cannot come to citizens and ask them for their money…)</a:t>
            </a:r>
            <a:endParaRPr lang="cs-CZ" sz="1800" dirty="0" smtClean="0"/>
          </a:p>
          <a:p>
            <a:pPr lvl="1"/>
            <a:r>
              <a:rPr lang="cs-CZ" sz="1800" dirty="0" err="1"/>
              <a:t>Indirect</a:t>
            </a:r>
            <a:r>
              <a:rPr lang="cs-CZ" sz="1800" dirty="0"/>
              <a:t> </a:t>
            </a:r>
            <a:r>
              <a:rPr lang="cs-CZ" sz="1800" dirty="0" err="1"/>
              <a:t>withdrawal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money</a:t>
            </a:r>
            <a:r>
              <a:rPr lang="cs-CZ" sz="1800" dirty="0"/>
              <a:t> – </a:t>
            </a:r>
            <a:r>
              <a:rPr lang="cs-CZ" sz="1800" dirty="0" err="1"/>
              <a:t>how</a:t>
            </a:r>
            <a:r>
              <a:rPr lang="cs-CZ" sz="1800" dirty="0"/>
              <a:t> </a:t>
            </a:r>
            <a:r>
              <a:rPr lang="cs-CZ" sz="1800" dirty="0" err="1"/>
              <a:t>can</a:t>
            </a:r>
            <a:r>
              <a:rPr lang="cs-CZ" sz="1800" dirty="0"/>
              <a:t> </a:t>
            </a:r>
            <a:r>
              <a:rPr lang="cs-CZ" sz="1800" dirty="0" err="1"/>
              <a:t>this</a:t>
            </a:r>
            <a:r>
              <a:rPr lang="cs-CZ" sz="1800" dirty="0"/>
              <a:t> </a:t>
            </a:r>
            <a:r>
              <a:rPr lang="cs-CZ" sz="1800" dirty="0" err="1"/>
              <a:t>be</a:t>
            </a:r>
            <a:r>
              <a:rPr lang="cs-CZ" sz="1800" dirty="0"/>
              <a:t> done? </a:t>
            </a:r>
            <a:endParaRPr lang="en-US" sz="1800" dirty="0" smtClean="0"/>
          </a:p>
          <a:p>
            <a:pPr lvl="1"/>
            <a:r>
              <a:rPr lang="en-US" sz="1800" dirty="0" smtClean="0"/>
              <a:t>Increase in state bonds interest rate?</a:t>
            </a:r>
            <a:endParaRPr lang="cs-CZ" sz="1800" dirty="0" smtClean="0"/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7931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Inflation</a:t>
            </a:r>
            <a:r>
              <a:rPr lang="cs-CZ" dirty="0" smtClean="0"/>
              <a:t>, </a:t>
            </a:r>
            <a:r>
              <a:rPr lang="cs-CZ" dirty="0" err="1" smtClean="0"/>
              <a:t>deflation</a:t>
            </a:r>
            <a:r>
              <a:rPr lang="cs-CZ" dirty="0" smtClean="0"/>
              <a:t> and </a:t>
            </a:r>
            <a:r>
              <a:rPr lang="cs-CZ" dirty="0" err="1" smtClean="0"/>
              <a:t>hyperinflation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 err="1" smtClean="0"/>
              <a:t>Inflation</a:t>
            </a:r>
            <a:r>
              <a:rPr lang="cs-CZ" sz="1800" dirty="0" smtClean="0"/>
              <a:t> </a:t>
            </a:r>
          </a:p>
          <a:p>
            <a:pPr lvl="1" algn="just"/>
            <a:r>
              <a:rPr lang="en-US" sz="1600" dirty="0"/>
              <a:t>refers to prices rising over time, either in a particular industry or throughout the entire </a:t>
            </a:r>
            <a:r>
              <a:rPr lang="en-US" sz="1600" dirty="0" smtClean="0"/>
              <a:t>economy</a:t>
            </a:r>
            <a:endParaRPr lang="cs-CZ" sz="1600" dirty="0" smtClean="0"/>
          </a:p>
          <a:p>
            <a:pPr lvl="1" algn="just"/>
            <a:r>
              <a:rPr lang="cs-CZ" sz="1600" dirty="0" err="1" smtClean="0"/>
              <a:t>Even</a:t>
            </a:r>
            <a:r>
              <a:rPr lang="cs-CZ" sz="1600" dirty="0" smtClean="0"/>
              <a:t> </a:t>
            </a:r>
            <a:r>
              <a:rPr lang="cs-CZ" sz="1600" dirty="0" err="1" smtClean="0"/>
              <a:t>healthy</a:t>
            </a:r>
            <a:r>
              <a:rPr lang="cs-CZ" sz="1600" dirty="0" smtClean="0"/>
              <a:t> </a:t>
            </a:r>
            <a:r>
              <a:rPr lang="cs-CZ" sz="1600" dirty="0" err="1" smtClean="0"/>
              <a:t>economics</a:t>
            </a:r>
            <a:r>
              <a:rPr lang="cs-CZ" sz="1600" dirty="0" smtClean="0"/>
              <a:t> </a:t>
            </a:r>
            <a:r>
              <a:rPr lang="cs-CZ" sz="1600" dirty="0" err="1" smtClean="0"/>
              <a:t>will</a:t>
            </a:r>
            <a:r>
              <a:rPr lang="cs-CZ" sz="1600" dirty="0" smtClean="0"/>
              <a:t> </a:t>
            </a:r>
            <a:r>
              <a:rPr lang="cs-CZ" sz="1600" dirty="0" err="1" smtClean="0"/>
              <a:t>always</a:t>
            </a:r>
            <a:r>
              <a:rPr lang="cs-CZ" sz="1600" dirty="0" smtClean="0"/>
              <a:t> </a:t>
            </a:r>
            <a:r>
              <a:rPr lang="cs-CZ" sz="1600" dirty="0" err="1" smtClean="0"/>
              <a:t>have</a:t>
            </a:r>
            <a:r>
              <a:rPr lang="cs-CZ" sz="1600" dirty="0" smtClean="0"/>
              <a:t> </a:t>
            </a:r>
            <a:r>
              <a:rPr lang="cs-CZ" sz="1600" dirty="0" err="1" smtClean="0"/>
              <a:t>some</a:t>
            </a:r>
            <a:r>
              <a:rPr lang="cs-CZ" sz="1600" dirty="0" smtClean="0"/>
              <a:t> </a:t>
            </a:r>
            <a:r>
              <a:rPr lang="cs-CZ" sz="1600" dirty="0" err="1" smtClean="0"/>
              <a:t>fluctuations</a:t>
            </a:r>
            <a:r>
              <a:rPr lang="cs-CZ" sz="1600" dirty="0" smtClean="0"/>
              <a:t>, </a:t>
            </a:r>
            <a:r>
              <a:rPr lang="cs-CZ" sz="1600" dirty="0" err="1" smtClean="0"/>
              <a:t>therefore</a:t>
            </a:r>
            <a:r>
              <a:rPr lang="cs-CZ" sz="1600" dirty="0" smtClean="0"/>
              <a:t>,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inflation</a:t>
            </a:r>
            <a:r>
              <a:rPr lang="cs-CZ" sz="1600" dirty="0" smtClean="0"/>
              <a:t> </a:t>
            </a:r>
            <a:r>
              <a:rPr lang="cs-CZ" sz="1600" dirty="0" err="1" smtClean="0"/>
              <a:t>is</a:t>
            </a:r>
            <a:r>
              <a:rPr lang="cs-CZ" sz="1600" dirty="0" smtClean="0"/>
              <a:t> not </a:t>
            </a:r>
            <a:r>
              <a:rPr lang="cs-CZ" sz="1600" dirty="0" err="1" smtClean="0"/>
              <a:t>an</a:t>
            </a:r>
            <a:r>
              <a:rPr lang="cs-CZ" sz="1600" dirty="0" smtClean="0"/>
              <a:t> </a:t>
            </a:r>
            <a:r>
              <a:rPr lang="cs-CZ" sz="1600" dirty="0" err="1" smtClean="0"/>
              <a:t>unpleasant</a:t>
            </a:r>
            <a:r>
              <a:rPr lang="cs-CZ" sz="1600" dirty="0" smtClean="0"/>
              <a:t> </a:t>
            </a:r>
            <a:r>
              <a:rPr lang="cs-CZ" sz="1600" dirty="0" err="1" smtClean="0"/>
              <a:t>situation</a:t>
            </a:r>
            <a:r>
              <a:rPr lang="cs-CZ" sz="1600" dirty="0" smtClean="0"/>
              <a:t>/</a:t>
            </a:r>
            <a:r>
              <a:rPr lang="cs-CZ" sz="1600" dirty="0" err="1" smtClean="0"/>
              <a:t>state</a:t>
            </a:r>
            <a:endParaRPr lang="cs-CZ" sz="1600" dirty="0" smtClean="0"/>
          </a:p>
          <a:p>
            <a:pPr algn="just"/>
            <a:r>
              <a:rPr lang="cs-CZ" sz="1800" dirty="0" err="1" smtClean="0"/>
              <a:t>Hyperinflation</a:t>
            </a:r>
            <a:endParaRPr lang="cs-CZ" sz="1800" dirty="0" smtClean="0"/>
          </a:p>
          <a:p>
            <a:pPr lvl="1" algn="just"/>
            <a:r>
              <a:rPr lang="cs-CZ" sz="1600" dirty="0" err="1" smtClean="0"/>
              <a:t>Unnatural</a:t>
            </a:r>
            <a:r>
              <a:rPr lang="cs-CZ" sz="1600" dirty="0" smtClean="0"/>
              <a:t> </a:t>
            </a:r>
            <a:r>
              <a:rPr lang="cs-CZ" sz="1600" dirty="0" err="1" smtClean="0"/>
              <a:t>situation</a:t>
            </a:r>
            <a:r>
              <a:rPr lang="cs-CZ" sz="1600" dirty="0" smtClean="0"/>
              <a:t> (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value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a </a:t>
            </a:r>
            <a:r>
              <a:rPr lang="cs-CZ" sz="1600" dirty="0" err="1" smtClean="0"/>
              <a:t>currency</a:t>
            </a:r>
            <a:r>
              <a:rPr lang="cs-CZ" sz="1600" dirty="0" smtClean="0"/>
              <a:t> </a:t>
            </a:r>
            <a:r>
              <a:rPr lang="cs-CZ" sz="1600" dirty="0" err="1" smtClean="0"/>
              <a:t>faces</a:t>
            </a:r>
            <a:r>
              <a:rPr lang="cs-CZ" sz="1600" dirty="0" smtClean="0"/>
              <a:t> a </a:t>
            </a:r>
            <a:r>
              <a:rPr lang="cs-CZ" sz="1600" dirty="0" err="1" smtClean="0"/>
              <a:t>sharp</a:t>
            </a:r>
            <a:r>
              <a:rPr lang="cs-CZ" sz="1600" dirty="0" smtClean="0"/>
              <a:t>  free </a:t>
            </a:r>
            <a:r>
              <a:rPr lang="cs-CZ" sz="1600" dirty="0" err="1" smtClean="0"/>
              <a:t>fall</a:t>
            </a:r>
            <a:r>
              <a:rPr lang="cs-CZ" sz="1600" dirty="0" smtClean="0"/>
              <a:t>)</a:t>
            </a:r>
          </a:p>
          <a:p>
            <a:pPr lvl="1" algn="just"/>
            <a:r>
              <a:rPr lang="cs-CZ" sz="1600" dirty="0" err="1" smtClean="0"/>
              <a:t>Appears</a:t>
            </a:r>
            <a:r>
              <a:rPr lang="cs-CZ" sz="1600" dirty="0" smtClean="0"/>
              <a:t> </a:t>
            </a:r>
            <a:r>
              <a:rPr lang="cs-CZ" sz="1600" dirty="0" err="1" smtClean="0"/>
              <a:t>when</a:t>
            </a:r>
            <a:r>
              <a:rPr lang="cs-CZ" sz="1600" dirty="0" smtClean="0"/>
              <a:t> a </a:t>
            </a:r>
            <a:r>
              <a:rPr lang="cs-CZ" sz="1600" dirty="0" err="1" smtClean="0"/>
              <a:t>country‘s</a:t>
            </a:r>
            <a:r>
              <a:rPr lang="cs-CZ" sz="1600" dirty="0" smtClean="0"/>
              <a:t> </a:t>
            </a:r>
            <a:r>
              <a:rPr lang="cs-CZ" sz="1600" dirty="0" err="1" smtClean="0"/>
              <a:t>government</a:t>
            </a:r>
            <a:r>
              <a:rPr lang="cs-CZ" sz="1600" dirty="0" smtClean="0"/>
              <a:t> </a:t>
            </a:r>
            <a:r>
              <a:rPr lang="cs-CZ" sz="1600" dirty="0" err="1" smtClean="0"/>
              <a:t>prints</a:t>
            </a:r>
            <a:r>
              <a:rPr lang="cs-CZ" sz="1600" dirty="0" smtClean="0"/>
              <a:t> more and more </a:t>
            </a:r>
            <a:r>
              <a:rPr lang="cs-CZ" sz="1600" dirty="0" err="1" smtClean="0"/>
              <a:t>money</a:t>
            </a:r>
            <a:endParaRPr lang="cs-CZ" sz="1600" dirty="0" smtClean="0"/>
          </a:p>
          <a:p>
            <a:pPr algn="just"/>
            <a:r>
              <a:rPr lang="cs-CZ" sz="1800" dirty="0" err="1" smtClean="0"/>
              <a:t>Deflation</a:t>
            </a:r>
            <a:endParaRPr lang="cs-CZ" sz="1800" dirty="0" smtClean="0"/>
          </a:p>
          <a:p>
            <a:pPr lvl="1" algn="just"/>
            <a:r>
              <a:rPr lang="cs-CZ" sz="1600" dirty="0" smtClean="0"/>
              <a:t>Negative </a:t>
            </a:r>
            <a:r>
              <a:rPr lang="cs-CZ" sz="1600" dirty="0" err="1" smtClean="0"/>
              <a:t>inflation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2853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Purchasing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> Parity (PPP)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1043" y="2000622"/>
            <a:ext cx="8082321" cy="4114800"/>
          </a:xfrm>
        </p:spPr>
        <p:txBody>
          <a:bodyPr/>
          <a:lstStyle/>
          <a:p>
            <a:r>
              <a:rPr lang="cs-CZ" sz="1800" dirty="0" smtClean="0"/>
              <a:t>= </a:t>
            </a:r>
            <a:r>
              <a:rPr lang="en-US" sz="1800" dirty="0"/>
              <a:t>an economic theory that compares different countries' currencies through a market "basket of goods" </a:t>
            </a:r>
            <a:r>
              <a:rPr lang="en-US" sz="1800" dirty="0" smtClean="0"/>
              <a:t>approach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en-US" sz="1800" dirty="0" smtClean="0"/>
              <a:t>According </a:t>
            </a:r>
            <a:r>
              <a:rPr lang="en-US" sz="1800" dirty="0"/>
              <a:t>to this concept, two currencies are in equilibrium or at par when a market basket of goods (taking into account the exchange rate) is priced the same in both countries. </a:t>
            </a:r>
            <a:endParaRPr lang="cs-CZ" sz="1800" dirty="0" smtClean="0"/>
          </a:p>
          <a:p>
            <a:endParaRPr lang="cs-CZ" sz="1800" dirty="0"/>
          </a:p>
          <a:p>
            <a:r>
              <a:rPr lang="cs-CZ" sz="1800" dirty="0" smtClean="0"/>
              <a:t>Such </a:t>
            </a:r>
            <a:r>
              <a:rPr lang="cs-CZ" sz="1800" dirty="0" err="1" smtClean="0"/>
              <a:t>situation</a:t>
            </a:r>
            <a:r>
              <a:rPr lang="cs-CZ" sz="1800" dirty="0" smtClean="0"/>
              <a:t> </a:t>
            </a:r>
            <a:r>
              <a:rPr lang="cs-CZ" sz="1800" dirty="0" err="1" smtClean="0"/>
              <a:t>is</a:t>
            </a:r>
            <a:r>
              <a:rPr lang="cs-CZ" sz="1800" dirty="0" smtClean="0"/>
              <a:t> not </a:t>
            </a:r>
            <a:r>
              <a:rPr lang="cs-CZ" sz="1800" dirty="0" err="1" smtClean="0"/>
              <a:t>likely</a:t>
            </a:r>
            <a:r>
              <a:rPr lang="cs-CZ" sz="1800" dirty="0" smtClean="0"/>
              <a:t> to </a:t>
            </a:r>
            <a:r>
              <a:rPr lang="cs-CZ" sz="1800" dirty="0" err="1" smtClean="0"/>
              <a:t>work</a:t>
            </a:r>
            <a:r>
              <a:rPr lang="cs-CZ" sz="1800" dirty="0" smtClean="0"/>
              <a:t> </a:t>
            </a:r>
            <a:r>
              <a:rPr lang="cs-CZ" sz="1800" dirty="0" err="1" smtClean="0"/>
              <a:t>perfectly</a:t>
            </a:r>
            <a:r>
              <a:rPr lang="cs-CZ" sz="1800" dirty="0" smtClean="0"/>
              <a:t>. </a:t>
            </a:r>
            <a:endParaRPr lang="cs-CZ" sz="1800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575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_sablona_4_3_en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mu_sablona_4_3_en</Template>
  <TotalTime>392</TotalTime>
  <Words>886</Words>
  <Application>Microsoft Office PowerPoint</Application>
  <PresentationFormat>Předvádění na obrazovce (4:3)</PresentationFormat>
  <Paragraphs>126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mu_sablona_4_3_en</vt:lpstr>
      <vt:lpstr>Chapter no. 5:  International financial system: International finance and international financial institutions</vt:lpstr>
      <vt:lpstr>Content</vt:lpstr>
      <vt:lpstr>Financial system X International financial system</vt:lpstr>
      <vt:lpstr>Foreign exchange rate</vt:lpstr>
      <vt:lpstr>Money supply, money demand and the equilibrium</vt:lpstr>
      <vt:lpstr>Change in money supply</vt:lpstr>
      <vt:lpstr>How can money supply be changed? </vt:lpstr>
      <vt:lpstr>Inflation, deflation and hyperinflation</vt:lpstr>
      <vt:lpstr>Purchasing Power Parity (PPP)</vt:lpstr>
      <vt:lpstr>Purchasing Power Parity (PPP)</vt:lpstr>
      <vt:lpstr>An example of PPP</vt:lpstr>
      <vt:lpstr>Why PPP is unlikely to work? </vt:lpstr>
      <vt:lpstr>The World Bank</vt:lpstr>
      <vt:lpstr>Advantages and disadvantages of such microloans</vt:lpstr>
      <vt:lpstr>Thank you for your attention</vt:lpstr>
      <vt:lpstr>References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Nešleha Josef</dc:creator>
  <cp:lastModifiedBy>Nešleha Josef</cp:lastModifiedBy>
  <cp:revision>22</cp:revision>
  <cp:lastPrinted>1601-01-01T00:00:00Z</cp:lastPrinted>
  <dcterms:created xsi:type="dcterms:W3CDTF">2016-10-10T08:10:14Z</dcterms:created>
  <dcterms:modified xsi:type="dcterms:W3CDTF">2016-11-04T07:00:33Z</dcterms:modified>
</cp:coreProperties>
</file>