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3" r:id="rId4"/>
    <p:sldId id="258" r:id="rId5"/>
    <p:sldId id="273" r:id="rId6"/>
    <p:sldId id="260" r:id="rId7"/>
    <p:sldId id="261" r:id="rId8"/>
    <p:sldId id="268" r:id="rId9"/>
    <p:sldId id="270" r:id="rId10"/>
    <p:sldId id="271" r:id="rId11"/>
    <p:sldId id="262" r:id="rId12"/>
    <p:sldId id="264" r:id="rId13"/>
    <p:sldId id="265" r:id="rId14"/>
    <p:sldId id="266" r:id="rId15"/>
    <p:sldId id="267" r:id="rId16"/>
    <p:sldId id="272" r:id="rId17"/>
    <p:sldId id="269" r:id="rId18"/>
    <p:sldId id="275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11" d="100"/>
          <a:sy n="111" d="100"/>
        </p:scale>
        <p:origin x="-1686" y="-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/>
              <a:t>Kliknutím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nadpisů</a:t>
            </a:r>
            <a:r>
              <a:rPr lang="en-GB" altLang="cs-CZ" noProof="0" dirty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textu</a:t>
            </a:r>
            <a:r>
              <a:rPr lang="en-GB" altLang="cs-CZ" noProof="0" dirty="0"/>
              <a:t>.</a:t>
            </a:r>
          </a:p>
          <a:p>
            <a:pPr lvl="1"/>
            <a:r>
              <a:rPr lang="en-GB" altLang="cs-CZ" noProof="0" dirty="0" err="1"/>
              <a:t>Druhá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úroveň</a:t>
            </a:r>
            <a:endParaRPr lang="en-GB" altLang="cs-CZ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91221" y="2565401"/>
            <a:ext cx="7518400" cy="2663825"/>
          </a:xfrm>
        </p:spPr>
        <p:txBody>
          <a:bodyPr/>
          <a:lstStyle/>
          <a:p>
            <a:r>
              <a:rPr lang="cs-CZ" altLang="cs-CZ" dirty="0"/>
              <a:t>Finance (</a:t>
            </a:r>
            <a:r>
              <a:rPr lang="cs-CZ" altLang="cs-CZ" dirty="0" err="1"/>
              <a:t>Basics</a:t>
            </a:r>
            <a:r>
              <a:rPr lang="cs-CZ" altLang="cs-CZ" dirty="0"/>
              <a:t>)</a:t>
            </a:r>
            <a:br>
              <a:rPr lang="cs-CZ" altLang="cs-CZ" dirty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/>
              <a:t>					</a:t>
            </a:r>
            <a:r>
              <a:rPr lang="cs-CZ" altLang="cs-CZ" sz="1200" dirty="0"/>
              <a:t>Josef </a:t>
            </a:r>
            <a:r>
              <a:rPr lang="cs-CZ" altLang="cs-CZ" sz="1200" dirty="0" err="1"/>
              <a:t>Nešleha</a:t>
            </a:r>
            <a:r>
              <a:rPr lang="cs-CZ" altLang="cs-CZ" sz="1200" dirty="0"/>
              <a:t> and Luděk </a:t>
            </a:r>
            <a:r>
              <a:rPr lang="cs-CZ" altLang="cs-CZ" sz="1200" dirty="0" err="1"/>
              <a:t>Benada</a:t>
            </a:r>
            <a:r>
              <a:rPr lang="cs-CZ" altLang="cs-CZ" sz="1200" dirty="0"/>
              <a:t/>
            </a:r>
            <a:br>
              <a:rPr lang="cs-CZ" altLang="cs-CZ" sz="1200" dirty="0"/>
            </a:br>
            <a:r>
              <a:rPr lang="cs-CZ" altLang="cs-CZ" sz="1200" dirty="0"/>
              <a:t>					Department </a:t>
            </a:r>
            <a:r>
              <a:rPr lang="cs-CZ" altLang="cs-CZ" sz="1200" dirty="0" err="1"/>
              <a:t>of</a:t>
            </a:r>
            <a:r>
              <a:rPr lang="cs-CZ" altLang="cs-CZ" sz="1200" dirty="0"/>
              <a:t> Finance</a:t>
            </a:r>
            <a:br>
              <a:rPr lang="cs-CZ" altLang="cs-CZ" sz="1200" dirty="0"/>
            </a:br>
            <a:r>
              <a:rPr lang="cs-CZ" altLang="cs-CZ" sz="1200" dirty="0"/>
              <a:t>					Office no. 433</a:t>
            </a:r>
            <a:br>
              <a:rPr lang="cs-CZ" altLang="cs-CZ" sz="1200" dirty="0"/>
            </a:br>
            <a:r>
              <a:rPr lang="cs-CZ" altLang="cs-CZ" sz="1200" dirty="0"/>
              <a:t>					josef.nesleha@econ.muni.cz</a:t>
            </a:r>
            <a:endParaRPr lang="en-GB" alt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Indicators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GDP (gross </a:t>
            </a:r>
            <a:r>
              <a:rPr lang="cs-CZ" dirty="0" err="1"/>
              <a:t>domestic</a:t>
            </a:r>
            <a:r>
              <a:rPr lang="cs-CZ" dirty="0"/>
              <a:t> </a:t>
            </a:r>
            <a:r>
              <a:rPr lang="cs-CZ" dirty="0" err="1"/>
              <a:t>product</a:t>
            </a:r>
            <a:r>
              <a:rPr lang="cs-CZ" dirty="0"/>
              <a:t>)</a:t>
            </a:r>
          </a:p>
          <a:p>
            <a:r>
              <a:rPr lang="cs-CZ" dirty="0"/>
              <a:t>GNP (gross national product)</a:t>
            </a:r>
            <a:endParaRPr lang="en-GB" dirty="0"/>
          </a:p>
          <a:p>
            <a:r>
              <a:rPr lang="en-GB" dirty="0"/>
              <a:t>Inflation</a:t>
            </a:r>
          </a:p>
          <a:p>
            <a:r>
              <a:rPr lang="en-GB" dirty="0"/>
              <a:t>Rate of </a:t>
            </a:r>
            <a:r>
              <a:rPr lang="en-GB" dirty="0" smtClean="0"/>
              <a:t>unemployment</a:t>
            </a:r>
            <a:endParaRPr lang="cs-CZ" dirty="0" smtClean="0"/>
          </a:p>
          <a:p>
            <a:pPr lvl="1"/>
            <a:r>
              <a:rPr lang="cs-CZ" dirty="0" err="1" smtClean="0"/>
              <a:t>Rate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labour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endParaRPr lang="cs-CZ" dirty="0" smtClean="0"/>
          </a:p>
          <a:p>
            <a:pPr lvl="1"/>
            <a:r>
              <a:rPr lang="cs-CZ" dirty="0" err="1" smtClean="0"/>
              <a:t>Rate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employment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56870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Financial</a:t>
            </a:r>
            <a:r>
              <a:rPr lang="cs-CZ" dirty="0"/>
              <a:t> market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4000"/>
              </a:lnSpc>
            </a:pPr>
            <a:r>
              <a:rPr lang="cs-CZ" sz="1600" dirty="0"/>
              <a:t>= </a:t>
            </a:r>
            <a:r>
              <a:rPr lang="en-US" sz="1600" dirty="0"/>
              <a:t>A </a:t>
            </a:r>
            <a:r>
              <a:rPr lang="en-US" sz="1600" b="1" dirty="0"/>
              <a:t>financial market</a:t>
            </a:r>
            <a:r>
              <a:rPr lang="en-US" sz="1600" dirty="0"/>
              <a:t> is a market in which people trade financial securities, commodities, and other fungible items of value at low transaction costs and at prices that reflect supply and demand</a:t>
            </a:r>
            <a:endParaRPr lang="cs-CZ" sz="1600" dirty="0"/>
          </a:p>
          <a:p>
            <a:pPr>
              <a:lnSpc>
                <a:spcPct val="114000"/>
              </a:lnSpc>
            </a:pPr>
            <a:endParaRPr lang="cs-CZ" sz="1600" b="1" dirty="0"/>
          </a:p>
          <a:p>
            <a:pPr>
              <a:lnSpc>
                <a:spcPct val="114000"/>
              </a:lnSpc>
            </a:pPr>
            <a:r>
              <a:rPr lang="cs-CZ" sz="1600" b="1" dirty="0" err="1"/>
              <a:t>Roles</a:t>
            </a:r>
            <a:r>
              <a:rPr lang="cs-CZ" sz="1600" b="1" dirty="0"/>
              <a:t> </a:t>
            </a:r>
            <a:r>
              <a:rPr lang="cs-CZ" sz="1600" b="1" dirty="0" err="1"/>
              <a:t>of</a:t>
            </a:r>
            <a:r>
              <a:rPr lang="cs-CZ" sz="1600" b="1" dirty="0"/>
              <a:t> </a:t>
            </a:r>
            <a:r>
              <a:rPr lang="cs-CZ" sz="1600" b="1" dirty="0" err="1"/>
              <a:t>financial</a:t>
            </a:r>
            <a:r>
              <a:rPr lang="cs-CZ" sz="1600" b="1" dirty="0"/>
              <a:t> market</a:t>
            </a:r>
          </a:p>
          <a:p>
            <a:pPr lvl="1">
              <a:lnSpc>
                <a:spcPct val="114000"/>
              </a:lnSpc>
            </a:pPr>
            <a:r>
              <a:rPr lang="cs-CZ" sz="1600" dirty="0"/>
              <a:t>Transfer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resources</a:t>
            </a:r>
            <a:endParaRPr lang="cs-CZ" sz="1600" dirty="0"/>
          </a:p>
          <a:p>
            <a:pPr lvl="1">
              <a:lnSpc>
                <a:spcPct val="114000"/>
              </a:lnSpc>
            </a:pPr>
            <a:r>
              <a:rPr lang="cs-CZ" sz="1600" dirty="0" err="1"/>
              <a:t>Price</a:t>
            </a:r>
            <a:r>
              <a:rPr lang="cs-CZ" sz="1600" dirty="0"/>
              <a:t> </a:t>
            </a:r>
            <a:r>
              <a:rPr lang="cs-CZ" sz="1600" dirty="0" err="1"/>
              <a:t>determination</a:t>
            </a:r>
            <a:endParaRPr lang="cs-CZ" sz="1600" dirty="0"/>
          </a:p>
          <a:p>
            <a:pPr lvl="1">
              <a:lnSpc>
                <a:spcPct val="114000"/>
              </a:lnSpc>
            </a:pPr>
            <a:r>
              <a:rPr lang="cs-CZ" sz="1600" dirty="0" err="1"/>
              <a:t>Productive</a:t>
            </a:r>
            <a:r>
              <a:rPr lang="cs-CZ" sz="1600" dirty="0"/>
              <a:t> </a:t>
            </a:r>
            <a:r>
              <a:rPr lang="cs-CZ" sz="1600" dirty="0" err="1"/>
              <a:t>usage</a:t>
            </a:r>
            <a:endParaRPr lang="cs-CZ" sz="1600" dirty="0"/>
          </a:p>
          <a:p>
            <a:pPr lvl="1">
              <a:lnSpc>
                <a:spcPct val="114000"/>
              </a:lnSpc>
            </a:pPr>
            <a:r>
              <a:rPr lang="cs-CZ" sz="1600" dirty="0" err="1"/>
              <a:t>Enhancing</a:t>
            </a:r>
            <a:r>
              <a:rPr lang="cs-CZ" sz="1600" dirty="0"/>
              <a:t> </a:t>
            </a:r>
            <a:r>
              <a:rPr lang="cs-CZ" sz="1600" dirty="0" err="1"/>
              <a:t>income</a:t>
            </a:r>
            <a:endParaRPr lang="cs-CZ" sz="1600" dirty="0"/>
          </a:p>
          <a:p>
            <a:pPr lvl="1">
              <a:lnSpc>
                <a:spcPct val="114000"/>
              </a:lnSpc>
            </a:pPr>
            <a:r>
              <a:rPr lang="cs-CZ" sz="1600" dirty="0" err="1"/>
              <a:t>Information</a:t>
            </a:r>
            <a:endParaRPr lang="cs-CZ" sz="1600" dirty="0"/>
          </a:p>
          <a:p>
            <a:pPr marL="0" indent="0">
              <a:lnSpc>
                <a:spcPct val="114000"/>
              </a:lnSpc>
              <a:buNone/>
            </a:pP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7549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Primary</a:t>
            </a:r>
            <a:r>
              <a:rPr lang="cs-CZ" dirty="0"/>
              <a:t> and </a:t>
            </a:r>
            <a:r>
              <a:rPr lang="cs-CZ" dirty="0" err="1"/>
              <a:t>secondary</a:t>
            </a:r>
            <a:r>
              <a:rPr lang="cs-CZ" dirty="0"/>
              <a:t> market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err="1"/>
              <a:t>Primary</a:t>
            </a:r>
            <a:r>
              <a:rPr lang="cs-CZ" sz="1600" dirty="0"/>
              <a:t> market</a:t>
            </a:r>
          </a:p>
          <a:p>
            <a:pPr lvl="1"/>
            <a:r>
              <a:rPr lang="cs-CZ" sz="1600" dirty="0"/>
              <a:t>New </a:t>
            </a:r>
            <a:r>
              <a:rPr lang="cs-CZ" sz="1600" dirty="0" err="1"/>
              <a:t>issues</a:t>
            </a:r>
            <a:r>
              <a:rPr lang="cs-CZ" sz="1600" dirty="0"/>
              <a:t> and </a:t>
            </a:r>
            <a:r>
              <a:rPr lang="cs-CZ" sz="1600" dirty="0" err="1"/>
              <a:t>new</a:t>
            </a:r>
            <a:r>
              <a:rPr lang="cs-CZ" sz="1600" dirty="0"/>
              <a:t> </a:t>
            </a:r>
            <a:r>
              <a:rPr lang="cs-CZ" sz="1600" dirty="0" err="1"/>
              <a:t>claims</a:t>
            </a:r>
            <a:endParaRPr lang="cs-CZ" sz="1600" dirty="0"/>
          </a:p>
          <a:p>
            <a:pPr lvl="1"/>
            <a:r>
              <a:rPr lang="cs-CZ" sz="1600" dirty="0" err="1"/>
              <a:t>Those</a:t>
            </a:r>
            <a:r>
              <a:rPr lang="cs-CZ" sz="1600" dirty="0"/>
              <a:t> </a:t>
            </a:r>
            <a:r>
              <a:rPr lang="cs-CZ" sz="1600" dirty="0" err="1"/>
              <a:t>securities</a:t>
            </a:r>
            <a:r>
              <a:rPr lang="cs-CZ" sz="1600" dirty="0"/>
              <a:t> </a:t>
            </a:r>
            <a:r>
              <a:rPr lang="cs-CZ" sz="1600" dirty="0" err="1"/>
              <a:t>which</a:t>
            </a:r>
            <a:r>
              <a:rPr lang="cs-CZ" sz="1600" dirty="0"/>
              <a:t> are </a:t>
            </a:r>
            <a:r>
              <a:rPr lang="cs-CZ" sz="1600" dirty="0" err="1"/>
              <a:t>issued</a:t>
            </a:r>
            <a:r>
              <a:rPr lang="cs-CZ" sz="1600" dirty="0"/>
              <a:t> </a:t>
            </a:r>
            <a:r>
              <a:rPr lang="cs-CZ" sz="1600" dirty="0" err="1"/>
              <a:t>for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first</a:t>
            </a:r>
            <a:r>
              <a:rPr lang="cs-CZ" sz="1600" dirty="0"/>
              <a:t> </a:t>
            </a:r>
            <a:r>
              <a:rPr lang="cs-CZ" sz="1600" dirty="0" err="1"/>
              <a:t>time</a:t>
            </a:r>
            <a:endParaRPr lang="cs-CZ" sz="1600" dirty="0"/>
          </a:p>
          <a:p>
            <a:pPr marL="457200" lvl="1" indent="0">
              <a:buNone/>
            </a:pPr>
            <a:endParaRPr lang="cs-CZ" sz="1600" dirty="0"/>
          </a:p>
          <a:p>
            <a:r>
              <a:rPr lang="cs-CZ" sz="1600" dirty="0" err="1"/>
              <a:t>Secondary</a:t>
            </a:r>
            <a:r>
              <a:rPr lang="cs-CZ" sz="1600" dirty="0"/>
              <a:t> market</a:t>
            </a:r>
          </a:p>
          <a:p>
            <a:pPr lvl="1"/>
            <a:r>
              <a:rPr lang="cs-CZ" sz="1600" dirty="0" err="1"/>
              <a:t>Secondary</a:t>
            </a:r>
            <a:r>
              <a:rPr lang="cs-CZ" sz="1600" dirty="0"/>
              <a:t> </a:t>
            </a:r>
            <a:r>
              <a:rPr lang="cs-CZ" sz="1600" dirty="0" err="1"/>
              <a:t>sale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securities</a:t>
            </a:r>
            <a:endParaRPr lang="cs-CZ" sz="1600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85660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markets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Money market</a:t>
            </a:r>
          </a:p>
          <a:p>
            <a:r>
              <a:rPr lang="cs-CZ" dirty="0" err="1"/>
              <a:t>Capital</a:t>
            </a:r>
            <a:r>
              <a:rPr lang="cs-CZ" dirty="0"/>
              <a:t> market</a:t>
            </a:r>
          </a:p>
          <a:p>
            <a:r>
              <a:rPr lang="cs-CZ" dirty="0" err="1"/>
              <a:t>Derivative</a:t>
            </a:r>
            <a:r>
              <a:rPr lang="cs-CZ" dirty="0"/>
              <a:t> market</a:t>
            </a:r>
          </a:p>
          <a:p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 market</a:t>
            </a:r>
          </a:p>
          <a:p>
            <a:r>
              <a:rPr lang="cs-CZ" dirty="0" err="1"/>
              <a:t>Depository</a:t>
            </a:r>
            <a:r>
              <a:rPr lang="cs-CZ" dirty="0"/>
              <a:t> market</a:t>
            </a:r>
          </a:p>
          <a:p>
            <a:r>
              <a:rPr lang="cs-CZ" dirty="0"/>
              <a:t>Non-</a:t>
            </a:r>
            <a:r>
              <a:rPr lang="cs-CZ" dirty="0" err="1"/>
              <a:t>depository</a:t>
            </a:r>
            <a:r>
              <a:rPr lang="cs-CZ" dirty="0"/>
              <a:t> market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81332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derivatives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= </a:t>
            </a:r>
            <a:r>
              <a:rPr lang="en-US" sz="1600" dirty="0"/>
              <a:t>financial products which are used to </a:t>
            </a:r>
            <a:r>
              <a:rPr lang="en-US" sz="1600" i="1" dirty="0"/>
              <a:t>control</a:t>
            </a:r>
            <a:r>
              <a:rPr lang="en-US" sz="1600" dirty="0"/>
              <a:t> risk or paradoxically </a:t>
            </a:r>
            <a:r>
              <a:rPr lang="en-US" sz="1600" i="1" dirty="0"/>
              <a:t>exploit</a:t>
            </a:r>
            <a:r>
              <a:rPr lang="en-US" sz="1600" dirty="0"/>
              <a:t> risk</a:t>
            </a:r>
            <a:endParaRPr lang="cs-CZ" sz="1600" dirty="0"/>
          </a:p>
          <a:p>
            <a:r>
              <a:rPr lang="cs-CZ" sz="1600" dirty="0"/>
              <a:t>= </a:t>
            </a:r>
            <a:r>
              <a:rPr lang="cs-CZ" sz="1600" dirty="0" err="1"/>
              <a:t>based</a:t>
            </a:r>
            <a:r>
              <a:rPr lang="cs-CZ" sz="1600" dirty="0"/>
              <a:t> on </a:t>
            </a:r>
            <a:r>
              <a:rPr lang="cs-CZ" sz="1600" dirty="0" err="1"/>
              <a:t>time</a:t>
            </a:r>
            <a:r>
              <a:rPr lang="cs-CZ" sz="1600" dirty="0"/>
              <a:t> </a:t>
            </a:r>
            <a:r>
              <a:rPr lang="cs-CZ" sz="1600" dirty="0" err="1"/>
              <a:t>discrepancy</a:t>
            </a:r>
            <a:endParaRPr lang="cs-CZ" sz="1600" dirty="0"/>
          </a:p>
          <a:p>
            <a:r>
              <a:rPr lang="cs-CZ" sz="1600" dirty="0" err="1"/>
              <a:t>Types</a:t>
            </a:r>
            <a:endParaRPr lang="cs-CZ" sz="1600" dirty="0"/>
          </a:p>
          <a:p>
            <a:pPr lvl="1"/>
            <a:r>
              <a:rPr lang="cs-CZ" sz="1600" dirty="0" err="1"/>
              <a:t>Future</a:t>
            </a:r>
            <a:endParaRPr lang="cs-CZ" sz="1600" dirty="0"/>
          </a:p>
          <a:p>
            <a:pPr lvl="1"/>
            <a:r>
              <a:rPr lang="cs-CZ" sz="1600" dirty="0"/>
              <a:t>Forward</a:t>
            </a:r>
          </a:p>
          <a:p>
            <a:pPr lvl="1"/>
            <a:r>
              <a:rPr lang="cs-CZ" sz="1600" dirty="0"/>
              <a:t>Swap</a:t>
            </a:r>
          </a:p>
          <a:p>
            <a:pPr lvl="1"/>
            <a:r>
              <a:rPr lang="cs-CZ" sz="1600" dirty="0" err="1"/>
              <a:t>Option</a:t>
            </a:r>
            <a:endParaRPr lang="cs-CZ" sz="1600" dirty="0"/>
          </a:p>
          <a:p>
            <a:pPr lvl="2"/>
            <a:r>
              <a:rPr lang="cs-CZ" sz="1600" dirty="0"/>
              <a:t>Call </a:t>
            </a:r>
            <a:r>
              <a:rPr lang="cs-CZ" sz="1600" dirty="0" err="1"/>
              <a:t>option</a:t>
            </a:r>
            <a:endParaRPr lang="cs-CZ" sz="1600" dirty="0"/>
          </a:p>
          <a:p>
            <a:pPr lvl="2"/>
            <a:r>
              <a:rPr lang="cs-CZ" sz="1600" dirty="0" err="1"/>
              <a:t>Put</a:t>
            </a:r>
            <a:r>
              <a:rPr lang="cs-CZ" sz="1600" dirty="0"/>
              <a:t> </a:t>
            </a:r>
            <a:r>
              <a:rPr lang="cs-CZ" sz="1600" dirty="0" err="1"/>
              <a:t>option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13339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Members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financial</a:t>
            </a:r>
            <a:r>
              <a:rPr lang="cs-CZ" dirty="0"/>
              <a:t> market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Surplus</a:t>
            </a:r>
            <a:r>
              <a:rPr lang="cs-CZ" dirty="0" smtClean="0"/>
              <a:t> </a:t>
            </a:r>
            <a:r>
              <a:rPr lang="cs-CZ" dirty="0"/>
              <a:t>part (</a:t>
            </a:r>
            <a:r>
              <a:rPr lang="cs-CZ" dirty="0" err="1"/>
              <a:t>lenders</a:t>
            </a:r>
            <a:r>
              <a:rPr lang="cs-CZ" dirty="0"/>
              <a:t>)</a:t>
            </a:r>
          </a:p>
          <a:p>
            <a:r>
              <a:rPr lang="cs-CZ" dirty="0"/>
              <a:t>Deficit part (</a:t>
            </a:r>
            <a:r>
              <a:rPr lang="cs-CZ" dirty="0" err="1"/>
              <a:t>borrowers</a:t>
            </a:r>
            <a:r>
              <a:rPr lang="cs-CZ" dirty="0"/>
              <a:t>)</a:t>
            </a:r>
          </a:p>
          <a:p>
            <a:r>
              <a:rPr lang="cs-CZ" dirty="0" err="1"/>
              <a:t>Banks</a:t>
            </a:r>
            <a:r>
              <a:rPr lang="cs-CZ" dirty="0"/>
              <a:t>/</a:t>
            </a:r>
            <a:r>
              <a:rPr lang="cs-CZ" dirty="0" err="1"/>
              <a:t>institutions</a:t>
            </a:r>
            <a:endParaRPr lang="cs-CZ" dirty="0"/>
          </a:p>
          <a:p>
            <a:r>
              <a:rPr lang="cs-CZ" dirty="0" err="1"/>
              <a:t>Importer</a:t>
            </a:r>
            <a:r>
              <a:rPr lang="cs-CZ" dirty="0"/>
              <a:t>/</a:t>
            </a:r>
            <a:r>
              <a:rPr lang="cs-CZ" dirty="0" err="1"/>
              <a:t>exporter</a:t>
            </a:r>
            <a:endParaRPr lang="cs-CZ" dirty="0"/>
          </a:p>
          <a:p>
            <a:r>
              <a:rPr lang="cs-CZ" dirty="0" err="1"/>
              <a:t>Speculators</a:t>
            </a:r>
            <a:endParaRPr lang="cs-CZ" dirty="0"/>
          </a:p>
          <a:p>
            <a:r>
              <a:rPr lang="cs-CZ" dirty="0" err="1"/>
              <a:t>Governments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45817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Nominal and real interest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Nominal interest rate</a:t>
            </a:r>
          </a:p>
          <a:p>
            <a:pPr lvl="1"/>
            <a:r>
              <a:rPr lang="en-GB" dirty="0"/>
              <a:t>Cost of loan</a:t>
            </a:r>
          </a:p>
          <a:p>
            <a:pPr lvl="1"/>
            <a:r>
              <a:rPr lang="en-GB" dirty="0"/>
              <a:t>Interest rate offered by banks</a:t>
            </a:r>
          </a:p>
          <a:p>
            <a:r>
              <a:rPr lang="en-GB" dirty="0"/>
              <a:t>Real interest rate</a:t>
            </a:r>
          </a:p>
          <a:p>
            <a:pPr lvl="1"/>
            <a:r>
              <a:rPr lang="en-GB" b="1" dirty="0"/>
              <a:t>Real interest rate = nominal interest rate - inflation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13798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0071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References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MISHKIN, Frederic S. </a:t>
            </a:r>
            <a:r>
              <a:rPr lang="en-US" i="1" dirty="0"/>
              <a:t>Financial markets and institutions</a:t>
            </a:r>
            <a:r>
              <a:rPr lang="en-US" dirty="0"/>
              <a:t>. Eight edition, global edition. Boston: Pearson, 2016. Always learning (Pearson). ISBN 978-1-292-06048-4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2801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Organisation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course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4000"/>
              </a:lnSpc>
            </a:pPr>
            <a:r>
              <a:rPr lang="cs-CZ" altLang="cs-CZ" sz="1400" dirty="0" err="1"/>
              <a:t>Lectures</a:t>
            </a:r>
            <a:r>
              <a:rPr lang="cs-CZ" altLang="cs-CZ" sz="1400" dirty="0"/>
              <a:t> + </a:t>
            </a:r>
            <a:r>
              <a:rPr lang="cs-CZ" altLang="cs-CZ" sz="1400" dirty="0" err="1"/>
              <a:t>seminars</a:t>
            </a:r>
            <a:endParaRPr lang="cs-CZ" altLang="cs-CZ" sz="1400" dirty="0"/>
          </a:p>
          <a:p>
            <a:pPr>
              <a:lnSpc>
                <a:spcPct val="114000"/>
              </a:lnSpc>
            </a:pPr>
            <a:r>
              <a:rPr lang="en-GB" sz="1400" b="1" dirty="0"/>
              <a:t>Requirements – compulsory parts</a:t>
            </a:r>
            <a:endParaRPr lang="cs-CZ" sz="1400" dirty="0"/>
          </a:p>
          <a:p>
            <a:pPr lvl="1">
              <a:lnSpc>
                <a:spcPct val="114000"/>
              </a:lnSpc>
            </a:pPr>
            <a:r>
              <a:rPr lang="en-GB" sz="1400" dirty="0"/>
              <a:t>Active participation in seminars (Students are allowed to skip 3 lessons without any excuse)</a:t>
            </a:r>
            <a:endParaRPr lang="cs-CZ" sz="1400" dirty="0"/>
          </a:p>
          <a:p>
            <a:pPr lvl="1">
              <a:lnSpc>
                <a:spcPct val="114000"/>
              </a:lnSpc>
            </a:pPr>
            <a:r>
              <a:rPr lang="en-GB" sz="1400" dirty="0"/>
              <a:t>Taking two tests (in the 5</a:t>
            </a:r>
            <a:r>
              <a:rPr lang="en-GB" sz="1400" baseline="30000" dirty="0"/>
              <a:t>th</a:t>
            </a:r>
            <a:r>
              <a:rPr lang="en-GB" sz="1400" dirty="0"/>
              <a:t> and in the 10</a:t>
            </a:r>
            <a:r>
              <a:rPr lang="en-GB" sz="1400" baseline="30000" dirty="0"/>
              <a:t>th</a:t>
            </a:r>
            <a:r>
              <a:rPr lang="en-GB" sz="1400" dirty="0"/>
              <a:t> week of the semester)</a:t>
            </a:r>
            <a:endParaRPr lang="cs-CZ" sz="1400" dirty="0"/>
          </a:p>
          <a:p>
            <a:pPr lvl="1">
              <a:lnSpc>
                <a:spcPct val="114000"/>
              </a:lnSpc>
            </a:pPr>
            <a:r>
              <a:rPr lang="en-GB" sz="1400" dirty="0"/>
              <a:t>Final exam</a:t>
            </a:r>
            <a:endParaRPr lang="cs-CZ" sz="1400" dirty="0"/>
          </a:p>
          <a:p>
            <a:pPr>
              <a:lnSpc>
                <a:spcPct val="114000"/>
              </a:lnSpc>
            </a:pPr>
            <a:r>
              <a:rPr lang="en-GB" sz="1400" b="1" dirty="0"/>
              <a:t>Evaluation</a:t>
            </a:r>
            <a:endParaRPr lang="cs-CZ" sz="1400" dirty="0"/>
          </a:p>
          <a:p>
            <a:pPr lvl="1">
              <a:lnSpc>
                <a:spcPct val="114000"/>
              </a:lnSpc>
            </a:pPr>
            <a:r>
              <a:rPr lang="en-GB" sz="1400" dirty="0"/>
              <a:t>Test I – 20 points</a:t>
            </a:r>
            <a:endParaRPr lang="cs-CZ" sz="1400" dirty="0"/>
          </a:p>
          <a:p>
            <a:pPr lvl="1">
              <a:lnSpc>
                <a:spcPct val="114000"/>
              </a:lnSpc>
            </a:pPr>
            <a:r>
              <a:rPr lang="en-GB" sz="1400" dirty="0"/>
              <a:t>Test II – 20 points</a:t>
            </a:r>
            <a:endParaRPr lang="cs-CZ" sz="1400" dirty="0"/>
          </a:p>
          <a:p>
            <a:pPr lvl="1">
              <a:lnSpc>
                <a:spcPct val="114000"/>
              </a:lnSpc>
            </a:pPr>
            <a:r>
              <a:rPr lang="en-GB" sz="1400" dirty="0"/>
              <a:t>Final exam – 30 points</a:t>
            </a:r>
            <a:endParaRPr lang="cs-CZ" sz="1400" dirty="0"/>
          </a:p>
          <a:p>
            <a:pPr lvl="1">
              <a:lnSpc>
                <a:spcPct val="114000"/>
              </a:lnSpc>
            </a:pPr>
            <a:r>
              <a:rPr lang="en-GB" sz="1400" dirty="0"/>
              <a:t>Two pieces of homework – 5 + 5 points</a:t>
            </a:r>
            <a:endParaRPr lang="cs-CZ" sz="1400" dirty="0"/>
          </a:p>
          <a:p>
            <a:pPr lvl="1">
              <a:lnSpc>
                <a:spcPct val="114000"/>
              </a:lnSpc>
            </a:pPr>
            <a:r>
              <a:rPr lang="en-GB" sz="1400" dirty="0"/>
              <a:t>Essay on a related topic – 10 points</a:t>
            </a:r>
            <a:endParaRPr lang="cs-CZ" sz="1400" dirty="0"/>
          </a:p>
          <a:p>
            <a:pPr lvl="1">
              <a:lnSpc>
                <a:spcPct val="114000"/>
              </a:lnSpc>
            </a:pPr>
            <a:r>
              <a:rPr lang="en-GB" sz="1400" dirty="0"/>
              <a:t>Presentation of the essay – 10 point</a:t>
            </a:r>
            <a:endParaRPr lang="cs-CZ" sz="1400" dirty="0"/>
          </a:p>
          <a:p>
            <a:pPr>
              <a:lnSpc>
                <a:spcPct val="114000"/>
              </a:lnSpc>
            </a:pPr>
            <a:endParaRPr lang="cs-CZ" altLang="cs-CZ" dirty="0"/>
          </a:p>
          <a:p>
            <a:pPr>
              <a:lnSpc>
                <a:spcPct val="114000"/>
              </a:lnSpc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Essay</a:t>
            </a:r>
            <a:r>
              <a:rPr lang="cs-CZ" dirty="0"/>
              <a:t> +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4000"/>
              </a:lnSpc>
            </a:pPr>
            <a:r>
              <a:rPr lang="cs-CZ" sz="1600" dirty="0"/>
              <a:t>(</a:t>
            </a:r>
            <a:r>
              <a:rPr lang="cs-CZ" sz="1600" dirty="0" err="1"/>
              <a:t>Optional</a:t>
            </a:r>
            <a:r>
              <a:rPr lang="cs-CZ" sz="1600" dirty="0"/>
              <a:t> part)</a:t>
            </a:r>
          </a:p>
          <a:p>
            <a:pPr lvl="0">
              <a:lnSpc>
                <a:spcPct val="114000"/>
              </a:lnSpc>
            </a:pPr>
            <a:r>
              <a:rPr lang="en-GB" sz="1600" dirty="0"/>
              <a:t>Two pieces of homework during the semester</a:t>
            </a:r>
            <a:endParaRPr lang="cs-CZ" sz="1600" dirty="0"/>
          </a:p>
          <a:p>
            <a:pPr lvl="0">
              <a:lnSpc>
                <a:spcPct val="114000"/>
              </a:lnSpc>
            </a:pPr>
            <a:r>
              <a:rPr lang="en-GB" sz="1600" dirty="0"/>
              <a:t>Essay</a:t>
            </a:r>
            <a:endParaRPr lang="cs-CZ" sz="1600" dirty="0"/>
          </a:p>
          <a:p>
            <a:pPr lvl="1">
              <a:lnSpc>
                <a:spcPct val="114000"/>
              </a:lnSpc>
            </a:pPr>
            <a:r>
              <a:rPr lang="en-GB" sz="1600" dirty="0"/>
              <a:t>having approximately two A4 pages</a:t>
            </a:r>
            <a:endParaRPr lang="cs-CZ" sz="1600" dirty="0"/>
          </a:p>
          <a:p>
            <a:pPr lvl="1">
              <a:lnSpc>
                <a:spcPct val="114000"/>
              </a:lnSpc>
            </a:pPr>
            <a:r>
              <a:rPr lang="en-GB" sz="1600" dirty="0"/>
              <a:t>Essays will be presented (oral presentation) in the lesson during the semester (according to the schedule which will be set during the first two weeks)</a:t>
            </a:r>
            <a:endParaRPr lang="cs-CZ" sz="1600" dirty="0"/>
          </a:p>
          <a:p>
            <a:pPr lvl="1">
              <a:lnSpc>
                <a:spcPct val="114000"/>
              </a:lnSpc>
            </a:pPr>
            <a:r>
              <a:rPr lang="en-GB" sz="1600" dirty="0"/>
              <a:t>Each essay has to be supported by literature sources, has to be topical and in accordance with citation rules</a:t>
            </a:r>
            <a:endParaRPr lang="cs-CZ" sz="1600" dirty="0"/>
          </a:p>
          <a:p>
            <a:pPr lvl="1">
              <a:lnSpc>
                <a:spcPct val="114000"/>
              </a:lnSpc>
            </a:pPr>
            <a:r>
              <a:rPr lang="en-GB" sz="1600" dirty="0"/>
              <a:t>For further information, see the file “Essay – topics”</a:t>
            </a:r>
            <a:endParaRPr lang="cs-CZ" sz="1600" dirty="0"/>
          </a:p>
          <a:p>
            <a:pPr lvl="0">
              <a:lnSpc>
                <a:spcPct val="114000"/>
              </a:lnSpc>
            </a:pPr>
            <a:r>
              <a:rPr lang="en-GB" sz="1600" dirty="0"/>
              <a:t>Recommended participation in lectures</a:t>
            </a:r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7286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mark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8182622"/>
              </p:ext>
            </p:extLst>
          </p:nvPr>
        </p:nvGraphicFramePr>
        <p:xfrm>
          <a:off x="645207" y="1897165"/>
          <a:ext cx="5469294" cy="18713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72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120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38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Final score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Mark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2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100 – 90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98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89</a:t>
                      </a:r>
                      <a:r>
                        <a:rPr lang="cs-CZ" sz="1100" dirty="0">
                          <a:effectLst/>
                        </a:rPr>
                        <a:t>.</a:t>
                      </a:r>
                      <a:r>
                        <a:rPr lang="en-GB" sz="1100" dirty="0">
                          <a:effectLst/>
                        </a:rPr>
                        <a:t>75 – 80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92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79</a:t>
                      </a:r>
                      <a:r>
                        <a:rPr lang="cs-CZ" sz="1100" dirty="0">
                          <a:effectLst/>
                        </a:rPr>
                        <a:t>.</a:t>
                      </a:r>
                      <a:r>
                        <a:rPr lang="en-GB" sz="1100" dirty="0">
                          <a:effectLst/>
                        </a:rPr>
                        <a:t>75 – 70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98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69</a:t>
                      </a:r>
                      <a:r>
                        <a:rPr lang="cs-CZ" sz="1100" dirty="0">
                          <a:effectLst/>
                        </a:rPr>
                        <a:t>.</a:t>
                      </a:r>
                      <a:r>
                        <a:rPr lang="en-GB" sz="1100" dirty="0">
                          <a:effectLst/>
                        </a:rPr>
                        <a:t>75 – 60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92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59</a:t>
                      </a:r>
                      <a:r>
                        <a:rPr lang="cs-CZ" sz="1100" dirty="0">
                          <a:effectLst/>
                        </a:rPr>
                        <a:t>.</a:t>
                      </a:r>
                      <a:r>
                        <a:rPr lang="en-GB" sz="1100" dirty="0">
                          <a:effectLst/>
                        </a:rPr>
                        <a:t>75 – 50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8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&lt;50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F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7" name="Obdélník 6"/>
          <p:cNvSpPr/>
          <p:nvPr/>
        </p:nvSpPr>
        <p:spPr>
          <a:xfrm>
            <a:off x="551203" y="3871037"/>
            <a:ext cx="778094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/>
              <a:t>Students are allowed to re-sit: </a:t>
            </a:r>
            <a:endParaRPr lang="cs-CZ" sz="1400" dirty="0"/>
          </a:p>
          <a:p>
            <a:pPr lvl="0"/>
            <a:endParaRPr lang="cs-CZ" sz="1400" dirty="0"/>
          </a:p>
          <a:p>
            <a:pPr lvl="0"/>
            <a:r>
              <a:rPr lang="en-GB" sz="1400" dirty="0"/>
              <a:t>Test I + Test II (one attempt; students will be given one piece of test, covering the whole semester). It is not possible to resit any of the tests separately. </a:t>
            </a:r>
            <a:endParaRPr lang="cs-CZ" sz="1400" dirty="0"/>
          </a:p>
          <a:p>
            <a:pPr lvl="0"/>
            <a:endParaRPr lang="cs-CZ" sz="1400" dirty="0"/>
          </a:p>
          <a:p>
            <a:pPr lvl="0"/>
            <a:r>
              <a:rPr lang="en-GB" sz="1400" dirty="0"/>
              <a:t>Final exam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Final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Computer based exam</a:t>
            </a:r>
          </a:p>
          <a:p>
            <a:r>
              <a:rPr lang="en-GB" dirty="0"/>
              <a:t>Maximum number of points: 30</a:t>
            </a:r>
          </a:p>
          <a:p>
            <a:r>
              <a:rPr lang="en-GB" dirty="0"/>
              <a:t>One term in December + 3 terms in January</a:t>
            </a:r>
          </a:p>
          <a:p>
            <a:r>
              <a:rPr lang="en-GB" dirty="0"/>
              <a:t>“Close books” exam</a:t>
            </a:r>
          </a:p>
          <a:p>
            <a:r>
              <a:rPr lang="en-GB" dirty="0"/>
              <a:t>Sample examples will be accessible three weeks before the exam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6010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Structure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lectures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altLang="cs-CZ" dirty="0"/>
              <a:t>Introduction to finance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altLang="cs-CZ" dirty="0"/>
              <a:t>Financial markets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altLang="cs-CZ" dirty="0"/>
              <a:t>Banks and bank systems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altLang="cs-CZ" dirty="0"/>
              <a:t>Other financial institutions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altLang="cs-CZ" dirty="0"/>
              <a:t>Present value of money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altLang="cs-CZ" dirty="0"/>
              <a:t>Private finance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altLang="cs-CZ" dirty="0"/>
              <a:t>Investments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altLang="cs-CZ" dirty="0"/>
              <a:t>Corporate finance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altLang="cs-CZ" dirty="0"/>
              <a:t>International finance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altLang="cs-CZ" dirty="0"/>
              <a:t>International financial system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altLang="cs-CZ" dirty="0"/>
              <a:t>Macroeconomic an</a:t>
            </a:r>
            <a:r>
              <a:rPr lang="cs-CZ" altLang="cs-CZ" dirty="0"/>
              <a:t>d</a:t>
            </a:r>
            <a:r>
              <a:rPr lang="en-US" altLang="cs-CZ" dirty="0"/>
              <a:t> financial indicators and information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altLang="cs-CZ" dirty="0"/>
              <a:t>History of financial science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altLang="cs-CZ" dirty="0"/>
              <a:t>Latest trends on financial markets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6035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2043350"/>
            <a:ext cx="8082321" cy="4114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2000" dirty="0"/>
              <a:t>Finance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Finance describes the management, creation and study of money, banking, credit, investments, assets and liabilities that make up financial systems, as well as the study of those financial instruments.</a:t>
            </a:r>
            <a:endParaRPr lang="cs-CZ" dirty="0"/>
          </a:p>
          <a:p>
            <a:pPr>
              <a:lnSpc>
                <a:spcPct val="120000"/>
              </a:lnSpc>
            </a:pPr>
            <a:r>
              <a:rPr lang="cs-CZ" sz="2000" dirty="0" err="1"/>
              <a:t>Functions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finance</a:t>
            </a:r>
          </a:p>
          <a:p>
            <a:pPr lvl="1">
              <a:lnSpc>
                <a:spcPct val="120000"/>
              </a:lnSpc>
            </a:pPr>
            <a:r>
              <a:rPr lang="cs-CZ" sz="1600" dirty="0" err="1"/>
              <a:t>Promoting</a:t>
            </a:r>
            <a:r>
              <a:rPr lang="cs-CZ" sz="1600" dirty="0"/>
              <a:t> </a:t>
            </a:r>
            <a:r>
              <a:rPr lang="cs-CZ" sz="1600" dirty="0" err="1"/>
              <a:t>investments</a:t>
            </a:r>
            <a:r>
              <a:rPr lang="cs-CZ" sz="1600" dirty="0"/>
              <a:t> and </a:t>
            </a:r>
            <a:r>
              <a:rPr lang="cs-CZ" sz="1600" dirty="0" err="1"/>
              <a:t>savings</a:t>
            </a:r>
            <a:endParaRPr lang="cs-CZ" sz="1600" dirty="0"/>
          </a:p>
          <a:p>
            <a:pPr lvl="1">
              <a:lnSpc>
                <a:spcPct val="120000"/>
              </a:lnSpc>
            </a:pPr>
            <a:r>
              <a:rPr lang="cs-CZ" sz="1600" dirty="0" err="1"/>
              <a:t>Providing</a:t>
            </a:r>
            <a:r>
              <a:rPr lang="cs-CZ" sz="1600" dirty="0"/>
              <a:t> </a:t>
            </a:r>
            <a:r>
              <a:rPr lang="cs-CZ" sz="1600" dirty="0" err="1"/>
              <a:t>borrowers</a:t>
            </a:r>
            <a:r>
              <a:rPr lang="cs-CZ" sz="1600" dirty="0"/>
              <a:t> </a:t>
            </a:r>
            <a:r>
              <a:rPr lang="cs-CZ" sz="1600" dirty="0" err="1"/>
              <a:t>with</a:t>
            </a:r>
            <a:r>
              <a:rPr lang="cs-CZ" sz="1600" dirty="0"/>
              <a:t> </a:t>
            </a:r>
            <a:r>
              <a:rPr lang="cs-CZ" sz="1600" dirty="0" err="1"/>
              <a:t>funds</a:t>
            </a:r>
            <a:endParaRPr lang="cs-CZ" sz="1600" dirty="0"/>
          </a:p>
          <a:p>
            <a:pPr lvl="1">
              <a:lnSpc>
                <a:spcPct val="120000"/>
              </a:lnSpc>
            </a:pPr>
            <a:r>
              <a:rPr lang="cs-CZ" sz="1600" dirty="0" err="1"/>
              <a:t>Providing</a:t>
            </a:r>
            <a:r>
              <a:rPr lang="cs-CZ" sz="1600" dirty="0"/>
              <a:t> </a:t>
            </a:r>
            <a:r>
              <a:rPr lang="cs-CZ" sz="1600" dirty="0" err="1"/>
              <a:t>lenders</a:t>
            </a:r>
            <a:r>
              <a:rPr lang="cs-CZ" sz="1600" dirty="0"/>
              <a:t> </a:t>
            </a:r>
            <a:r>
              <a:rPr lang="cs-CZ" sz="1600" dirty="0" err="1"/>
              <a:t>with</a:t>
            </a:r>
            <a:r>
              <a:rPr lang="cs-CZ" sz="1600" dirty="0"/>
              <a:t> </a:t>
            </a:r>
            <a:r>
              <a:rPr lang="cs-CZ" sz="1600" dirty="0" err="1"/>
              <a:t>earnings</a:t>
            </a:r>
            <a:endParaRPr lang="cs-CZ" sz="1600" dirty="0"/>
          </a:p>
          <a:p>
            <a:pPr lvl="1">
              <a:lnSpc>
                <a:spcPct val="120000"/>
              </a:lnSpc>
            </a:pPr>
            <a:r>
              <a:rPr lang="cs-CZ" sz="1600" dirty="0" err="1"/>
              <a:t>Facilitating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loans</a:t>
            </a:r>
            <a:endParaRPr lang="cs-CZ" sz="1600" dirty="0"/>
          </a:p>
          <a:p>
            <a:pPr lvl="1">
              <a:lnSpc>
                <a:spcPct val="120000"/>
              </a:lnSpc>
            </a:pPr>
            <a:r>
              <a:rPr lang="cs-CZ" sz="1600" dirty="0" err="1"/>
              <a:t>Facilitating</a:t>
            </a:r>
            <a:r>
              <a:rPr lang="cs-CZ" sz="1600" dirty="0"/>
              <a:t> </a:t>
            </a:r>
            <a:r>
              <a:rPr lang="cs-CZ" sz="1600" dirty="0" err="1"/>
              <a:t>balanced</a:t>
            </a:r>
            <a:r>
              <a:rPr lang="cs-CZ" sz="1600" dirty="0"/>
              <a:t> </a:t>
            </a:r>
            <a:r>
              <a:rPr lang="cs-CZ" sz="1600" dirty="0" err="1"/>
              <a:t>economic</a:t>
            </a:r>
            <a:r>
              <a:rPr lang="cs-CZ" sz="1600" dirty="0"/>
              <a:t> </a:t>
            </a:r>
            <a:r>
              <a:rPr lang="cs-CZ" sz="1600" dirty="0" err="1"/>
              <a:t>growth</a:t>
            </a:r>
            <a:endParaRPr lang="cs-CZ" sz="16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23631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Finance = </a:t>
            </a:r>
            <a:r>
              <a:rPr lang="cs-CZ" dirty="0" err="1"/>
              <a:t>money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i="1" dirty="0" err="1"/>
              <a:t>Is</a:t>
            </a:r>
            <a:r>
              <a:rPr lang="cs-CZ" b="1" i="1" dirty="0"/>
              <a:t> </a:t>
            </a:r>
            <a:r>
              <a:rPr lang="cs-CZ" b="1" i="1" dirty="0" err="1"/>
              <a:t>this</a:t>
            </a:r>
            <a:r>
              <a:rPr lang="cs-CZ" b="1" i="1" dirty="0"/>
              <a:t> </a:t>
            </a:r>
            <a:r>
              <a:rPr lang="cs-CZ" b="1" i="1" dirty="0" err="1"/>
              <a:t>equation</a:t>
            </a:r>
            <a:r>
              <a:rPr lang="cs-CZ" b="1" i="1" dirty="0"/>
              <a:t> </a:t>
            </a:r>
            <a:r>
              <a:rPr lang="cs-CZ" b="1" i="1" dirty="0" err="1"/>
              <a:t>always</a:t>
            </a:r>
            <a:r>
              <a:rPr lang="cs-CZ" b="1" i="1" dirty="0"/>
              <a:t> </a:t>
            </a:r>
            <a:r>
              <a:rPr lang="cs-CZ" b="1" i="1" dirty="0" err="1"/>
              <a:t>true</a:t>
            </a:r>
            <a:r>
              <a:rPr lang="cs-CZ" b="1" i="1" dirty="0"/>
              <a:t>?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1600" dirty="0"/>
              <a:t>Cash vs. </a:t>
            </a:r>
            <a:r>
              <a:rPr lang="cs-CZ" sz="1600" dirty="0" err="1"/>
              <a:t>Credit</a:t>
            </a:r>
            <a:r>
              <a:rPr lang="cs-CZ" sz="1600" dirty="0"/>
              <a:t> </a:t>
            </a:r>
            <a:r>
              <a:rPr lang="cs-CZ" sz="1600" dirty="0" err="1"/>
              <a:t>money</a:t>
            </a:r>
            <a:endParaRPr lang="cs-CZ" sz="1600" dirty="0"/>
          </a:p>
          <a:p>
            <a:r>
              <a:rPr lang="cs-CZ" sz="1600" dirty="0" err="1"/>
              <a:t>Functions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money</a:t>
            </a:r>
            <a:r>
              <a:rPr lang="cs-CZ" sz="1600" dirty="0"/>
              <a:t>:</a:t>
            </a:r>
          </a:p>
          <a:p>
            <a:pPr lvl="1"/>
            <a:r>
              <a:rPr lang="cs-CZ" sz="1600" dirty="0"/>
              <a:t>Medium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exchange</a:t>
            </a:r>
            <a:endParaRPr lang="cs-CZ" sz="1600" dirty="0"/>
          </a:p>
          <a:p>
            <a:pPr lvl="1"/>
            <a:r>
              <a:rPr lang="cs-CZ" sz="1600" dirty="0"/>
              <a:t>Unit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account</a:t>
            </a:r>
            <a:endParaRPr lang="cs-CZ" sz="1600" dirty="0"/>
          </a:p>
          <a:p>
            <a:pPr lvl="1"/>
            <a:r>
              <a:rPr lang="cs-CZ" sz="1600" dirty="0" err="1"/>
              <a:t>Store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value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15658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Scope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finance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cs-CZ" altLang="cs-CZ" dirty="0">
                <a:latin typeface="Times New Roman" pitchFamily="18" charset="0"/>
              </a:rPr>
              <a:t> </a:t>
            </a:r>
            <a:r>
              <a:rPr lang="en-US" altLang="cs-CZ" i="1" dirty="0">
                <a:latin typeface="Times New Roman" pitchFamily="18" charset="0"/>
              </a:rPr>
              <a:t>Corporate Finance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altLang="cs-CZ" i="1" dirty="0">
                <a:latin typeface="Times New Roman" pitchFamily="18" charset="0"/>
              </a:rPr>
              <a:t>  International Finance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altLang="cs-CZ" i="1" dirty="0">
                <a:latin typeface="Times New Roman" pitchFamily="18" charset="0"/>
              </a:rPr>
              <a:t> </a:t>
            </a:r>
            <a:r>
              <a:rPr lang="cs-CZ" altLang="cs-CZ" i="1" dirty="0">
                <a:latin typeface="Times New Roman" pitchFamily="18" charset="0"/>
              </a:rPr>
              <a:t> </a:t>
            </a:r>
            <a:r>
              <a:rPr lang="en-US" altLang="cs-CZ" i="1" dirty="0">
                <a:latin typeface="Times New Roman" pitchFamily="18" charset="0"/>
              </a:rPr>
              <a:t>Private Finance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altLang="cs-CZ" i="1" dirty="0">
                <a:latin typeface="Times New Roman" pitchFamily="18" charset="0"/>
              </a:rPr>
              <a:t>  Public Finance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altLang="cs-CZ" i="1" dirty="0">
                <a:latin typeface="Times New Roman" pitchFamily="18" charset="0"/>
              </a:rPr>
              <a:t>  Derivatives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altLang="cs-CZ" i="1" dirty="0">
                <a:latin typeface="Times New Roman" pitchFamily="18" charset="0"/>
              </a:rPr>
              <a:t>  Risk Management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altLang="cs-CZ" i="1" dirty="0">
                <a:latin typeface="Times New Roman" pitchFamily="18" charset="0"/>
              </a:rPr>
              <a:t>  Portfolio Theory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altLang="cs-CZ" i="1" dirty="0">
                <a:latin typeface="Times New Roman" pitchFamily="18" charset="0"/>
              </a:rPr>
              <a:t> </a:t>
            </a:r>
            <a:r>
              <a:rPr lang="cs-CZ" altLang="cs-CZ" i="1" dirty="0">
                <a:latin typeface="Times New Roman" pitchFamily="18" charset="0"/>
              </a:rPr>
              <a:t> </a:t>
            </a:r>
            <a:r>
              <a:rPr lang="en-US" altLang="cs-CZ" i="1" dirty="0">
                <a:latin typeface="Times New Roman" pitchFamily="18" charset="0"/>
              </a:rPr>
              <a:t>Asset Pricing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altLang="cs-CZ" i="1" dirty="0">
                <a:latin typeface="Times New Roman" pitchFamily="18" charset="0"/>
              </a:rPr>
              <a:t> </a:t>
            </a:r>
            <a:r>
              <a:rPr lang="cs-CZ" altLang="cs-CZ" i="1" dirty="0">
                <a:latin typeface="Times New Roman" pitchFamily="18" charset="0"/>
              </a:rPr>
              <a:t> </a:t>
            </a:r>
            <a:r>
              <a:rPr lang="en-US" altLang="cs-CZ" i="1" dirty="0">
                <a:latin typeface="Times New Roman" pitchFamily="18" charset="0"/>
              </a:rPr>
              <a:t>Financial Economics</a:t>
            </a:r>
            <a:r>
              <a:rPr lang="en-US" altLang="cs-CZ" dirty="0">
                <a:latin typeface="Times New Roman" pitchFamily="18" charset="0"/>
              </a:rPr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8069134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658</TotalTime>
  <Words>948</Words>
  <Application>Microsoft Office PowerPoint</Application>
  <PresentationFormat>Předvádění na obrazovce (4:3)</PresentationFormat>
  <Paragraphs>182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Prezentace_MU_CZ</vt:lpstr>
      <vt:lpstr>Finance (Basics)        Josef Nešleha and Luděk Benada      Department of Finance      Office no. 433      josef.nesleha@econ.muni.cz</vt:lpstr>
      <vt:lpstr>Organisation of the course</vt:lpstr>
      <vt:lpstr>Essay + presentation</vt:lpstr>
      <vt:lpstr>Final mark</vt:lpstr>
      <vt:lpstr>Final exam</vt:lpstr>
      <vt:lpstr>Structure of lectures</vt:lpstr>
      <vt:lpstr>Finance</vt:lpstr>
      <vt:lpstr>Finance = money?</vt:lpstr>
      <vt:lpstr>Scope of finance</vt:lpstr>
      <vt:lpstr>Indicators</vt:lpstr>
      <vt:lpstr>Financial market</vt:lpstr>
      <vt:lpstr>Primary and secondary market</vt:lpstr>
      <vt:lpstr>Types of financial markets</vt:lpstr>
      <vt:lpstr>Financial derivatives</vt:lpstr>
      <vt:lpstr>Members of financial market</vt:lpstr>
      <vt:lpstr>Nominal and real interest rate</vt:lpstr>
      <vt:lpstr>Thank you for your attention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Nešleha Josef</dc:creator>
  <cp:lastModifiedBy>Nešleha Josef</cp:lastModifiedBy>
  <cp:revision>49</cp:revision>
  <cp:lastPrinted>1601-01-01T00:00:00Z</cp:lastPrinted>
  <dcterms:created xsi:type="dcterms:W3CDTF">2015-11-23T07:04:47Z</dcterms:created>
  <dcterms:modified xsi:type="dcterms:W3CDTF">2016-09-29T14:01:49Z</dcterms:modified>
</cp:coreProperties>
</file>