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3" r:id="rId4"/>
    <p:sldId id="267" r:id="rId5"/>
    <p:sldId id="268" r:id="rId6"/>
    <p:sldId id="269" r:id="rId7"/>
    <p:sldId id="264" r:id="rId8"/>
    <p:sldId id="275" r:id="rId9"/>
    <p:sldId id="271" r:id="rId10"/>
    <p:sldId id="272" r:id="rId11"/>
    <p:sldId id="273" r:id="rId12"/>
    <p:sldId id="265" r:id="rId13"/>
    <p:sldId id="270" r:id="rId14"/>
    <p:sldId id="274" r:id="rId15"/>
    <p:sldId id="260" r:id="rId16"/>
    <p:sldId id="262" r:id="rId17"/>
    <p:sldId id="266" r:id="rId18"/>
    <p:sldId id="2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6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Chapter</a:t>
            </a:r>
            <a:r>
              <a:rPr lang="cs-CZ" altLang="cs-CZ" dirty="0"/>
              <a:t> no. 2: </a:t>
            </a:r>
            <a:r>
              <a:rPr lang="cs-CZ" altLang="cs-CZ" dirty="0" err="1"/>
              <a:t>Financial</a:t>
            </a:r>
            <a:r>
              <a:rPr lang="cs-CZ" altLang="cs-CZ" dirty="0"/>
              <a:t> </a:t>
            </a:r>
            <a:r>
              <a:rPr lang="cs-CZ" altLang="cs-CZ" dirty="0" err="1"/>
              <a:t>markets</a:t>
            </a:r>
            <a:endParaRPr lang="en-GB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860" y="1108448"/>
            <a:ext cx="8086635" cy="647700"/>
          </a:xfrm>
        </p:spPr>
        <p:txBody>
          <a:bodyPr/>
          <a:lstStyle/>
          <a:p>
            <a:r>
              <a:rPr lang="cs-CZ" dirty="0"/>
              <a:t>Bond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= </a:t>
            </a:r>
            <a:r>
              <a:rPr lang="en-GB" sz="1800" dirty="0"/>
              <a:t>a debt investment in which an investor loans money to an entity (typically corporate or governmental) which borrows the funds for a defined period of time at a variable or fixed interest rate</a:t>
            </a:r>
            <a:endParaRPr lang="en-GB" dirty="0"/>
          </a:p>
          <a:p>
            <a:r>
              <a:rPr lang="en-GB" sz="1800" dirty="0"/>
              <a:t>Less risky than shares but more risky than products of money </a:t>
            </a:r>
            <a:r>
              <a:rPr lang="en-GB" sz="1800" dirty="0" smtClean="0"/>
              <a:t>market</a:t>
            </a:r>
            <a:endParaRPr lang="cs-CZ" sz="1800" dirty="0" smtClean="0"/>
          </a:p>
          <a:p>
            <a:r>
              <a:rPr lang="cs-CZ" sz="1800" dirty="0" err="1" smtClean="0"/>
              <a:t>Various</a:t>
            </a:r>
            <a:r>
              <a:rPr lang="cs-CZ" sz="1800" dirty="0" smtClean="0"/>
              <a:t> </a:t>
            </a:r>
            <a:r>
              <a:rPr lang="cs-CZ" sz="1800" dirty="0" err="1" smtClean="0"/>
              <a:t>types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bonds</a:t>
            </a:r>
            <a:r>
              <a:rPr lang="cs-CZ" sz="1800" dirty="0" smtClean="0"/>
              <a:t> -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860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Stock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Share</a:t>
            </a:r>
            <a:r>
              <a:rPr lang="cs-CZ" sz="2000" dirty="0"/>
              <a:t>/</a:t>
            </a:r>
            <a:r>
              <a:rPr lang="cs-CZ" sz="2000" dirty="0" err="1"/>
              <a:t>stock</a:t>
            </a:r>
            <a:r>
              <a:rPr lang="cs-CZ" sz="2000" dirty="0"/>
              <a:t> = </a:t>
            </a:r>
            <a:r>
              <a:rPr lang="en-US" sz="2000" dirty="0"/>
              <a:t>a claim on the company's assets</a:t>
            </a:r>
            <a:r>
              <a:rPr lang="cs-CZ" sz="2000" dirty="0"/>
              <a:t> </a:t>
            </a:r>
            <a:r>
              <a:rPr lang="en-US" sz="2000" dirty="0"/>
              <a:t>and earnings</a:t>
            </a:r>
            <a:endParaRPr lang="cs-CZ" sz="2000" dirty="0"/>
          </a:p>
          <a:p>
            <a:r>
              <a:rPr lang="cs-CZ" sz="2000" dirty="0" err="1"/>
              <a:t>Different</a:t>
            </a:r>
            <a:r>
              <a:rPr lang="cs-CZ" sz="2000" dirty="0"/>
              <a:t> </a:t>
            </a:r>
            <a:r>
              <a:rPr lang="cs-CZ" sz="2000" dirty="0" err="1"/>
              <a:t>types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shares</a:t>
            </a:r>
            <a:r>
              <a:rPr lang="cs-CZ" sz="2000" dirty="0"/>
              <a:t>: </a:t>
            </a:r>
            <a:r>
              <a:rPr lang="cs-CZ" sz="2000" dirty="0" err="1"/>
              <a:t>ordinary</a:t>
            </a:r>
            <a:r>
              <a:rPr lang="cs-CZ" sz="2000" dirty="0"/>
              <a:t>, </a:t>
            </a:r>
            <a:r>
              <a:rPr lang="cs-CZ" sz="2000" dirty="0" err="1" smtClean="0"/>
              <a:t>preferred</a:t>
            </a:r>
            <a:r>
              <a:rPr lang="cs-CZ" sz="2000" dirty="0" smtClean="0"/>
              <a:t> </a:t>
            </a:r>
            <a:r>
              <a:rPr lang="cs-CZ" sz="2000" dirty="0" err="1"/>
              <a:t>shares</a:t>
            </a:r>
            <a:r>
              <a:rPr lang="cs-CZ" sz="2000" dirty="0"/>
              <a:t>, </a:t>
            </a:r>
            <a:r>
              <a:rPr lang="cs-CZ" sz="2000" dirty="0" err="1"/>
              <a:t>common</a:t>
            </a:r>
            <a:r>
              <a:rPr lang="cs-CZ" sz="2000" dirty="0"/>
              <a:t> </a:t>
            </a:r>
            <a:r>
              <a:rPr lang="cs-CZ" sz="2000" dirty="0" err="1" smtClean="0"/>
              <a:t>stocks</a:t>
            </a:r>
            <a:endParaRPr lang="cs-CZ" sz="2000" dirty="0" smtClean="0"/>
          </a:p>
          <a:p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forms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shares</a:t>
            </a:r>
            <a:endParaRPr lang="cs-CZ" sz="2000" dirty="0"/>
          </a:p>
          <a:p>
            <a:r>
              <a:rPr lang="cs-CZ" sz="2000" dirty="0" err="1"/>
              <a:t>Rights</a:t>
            </a:r>
            <a:r>
              <a:rPr lang="cs-CZ" sz="2000" dirty="0"/>
              <a:t> </a:t>
            </a:r>
            <a:r>
              <a:rPr lang="cs-CZ" sz="2000" dirty="0" err="1"/>
              <a:t>related</a:t>
            </a:r>
            <a:r>
              <a:rPr lang="cs-CZ" sz="2000" dirty="0"/>
              <a:t> to </a:t>
            </a:r>
            <a:r>
              <a:rPr lang="cs-CZ" sz="2000" dirty="0" err="1"/>
              <a:t>shares</a:t>
            </a:r>
            <a:r>
              <a:rPr lang="cs-CZ" sz="2000" dirty="0"/>
              <a:t> holding:</a:t>
            </a:r>
          </a:p>
          <a:p>
            <a:pPr lvl="1"/>
            <a:r>
              <a:rPr lang="cs-CZ" sz="1600" dirty="0"/>
              <a:t>A part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decision-making</a:t>
            </a:r>
            <a:r>
              <a:rPr lang="cs-CZ" sz="1600" dirty="0"/>
              <a:t> </a:t>
            </a:r>
            <a:r>
              <a:rPr lang="cs-CZ" sz="1600" dirty="0" err="1"/>
              <a:t>process</a:t>
            </a:r>
            <a:endParaRPr lang="cs-CZ" sz="1600" dirty="0"/>
          </a:p>
          <a:p>
            <a:pPr lvl="1"/>
            <a:r>
              <a:rPr lang="cs-CZ" sz="1600" dirty="0" err="1"/>
              <a:t>Right</a:t>
            </a:r>
            <a:r>
              <a:rPr lang="cs-CZ" sz="1600" dirty="0"/>
              <a:t> to </a:t>
            </a:r>
            <a:r>
              <a:rPr lang="en-US" sz="1600" dirty="0"/>
              <a:t>payment of the liquidation value    </a:t>
            </a:r>
            <a:endParaRPr lang="cs-CZ" sz="1600" dirty="0"/>
          </a:p>
          <a:p>
            <a:pPr lvl="1"/>
            <a:r>
              <a:rPr lang="cs-CZ" sz="1600" dirty="0" err="1"/>
              <a:t>Right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paid</a:t>
            </a:r>
            <a:r>
              <a:rPr lang="cs-CZ" sz="1600" dirty="0"/>
              <a:t> </a:t>
            </a:r>
            <a:r>
              <a:rPr lang="cs-CZ" sz="1600" dirty="0" err="1"/>
              <a:t>dividends</a:t>
            </a: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marL="285750" lvl="1"/>
            <a:r>
              <a:rPr lang="cs-CZ" sz="1600" dirty="0"/>
              <a:t>More risky but more </a:t>
            </a:r>
            <a:r>
              <a:rPr lang="cs-CZ" sz="1600" dirty="0" err="1"/>
              <a:t>profitable</a:t>
            </a:r>
            <a:r>
              <a:rPr lang="cs-CZ" sz="1600" dirty="0"/>
              <a:t> (</a:t>
            </a:r>
            <a:r>
              <a:rPr lang="cs-CZ" sz="1600" dirty="0" err="1"/>
              <a:t>comparing</a:t>
            </a:r>
            <a:r>
              <a:rPr lang="cs-CZ" sz="1600" dirty="0"/>
              <a:t> to </a:t>
            </a:r>
            <a:r>
              <a:rPr lang="cs-CZ" sz="1600" dirty="0" err="1"/>
              <a:t>bonds</a:t>
            </a:r>
            <a:r>
              <a:rPr lang="cs-CZ" sz="1600" dirty="0"/>
              <a:t>/</a:t>
            </a:r>
            <a:r>
              <a:rPr lang="cs-CZ" sz="1600" dirty="0" err="1"/>
              <a:t>debentures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products</a:t>
            </a:r>
            <a:r>
              <a:rPr lang="cs-CZ" sz="1600" dirty="0"/>
              <a:t> </a:t>
            </a:r>
            <a:r>
              <a:rPr lang="cs-CZ" sz="1600" dirty="0" err="1"/>
              <a:t>traded</a:t>
            </a:r>
            <a:r>
              <a:rPr lang="cs-CZ" sz="1600" dirty="0"/>
              <a:t> on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money</a:t>
            </a:r>
            <a:r>
              <a:rPr lang="cs-CZ" sz="1600" dirty="0"/>
              <a:t> market)</a:t>
            </a:r>
          </a:p>
          <a:p>
            <a:pPr marL="0" lvl="1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618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Asymmetric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: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+ </a:t>
            </a:r>
            <a:r>
              <a:rPr lang="cs-CZ" dirty="0" err="1"/>
              <a:t>Moral</a:t>
            </a:r>
            <a:r>
              <a:rPr lang="cs-CZ" dirty="0"/>
              <a:t> Hazard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592" y="2017713"/>
            <a:ext cx="8082321" cy="4114800"/>
          </a:xfrm>
        </p:spPr>
        <p:txBody>
          <a:bodyPr/>
          <a:lstStyle/>
          <a:p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Selection</a:t>
            </a:r>
            <a:endParaRPr lang="cs-CZ" dirty="0"/>
          </a:p>
          <a:p>
            <a:pPr lvl="1"/>
            <a:r>
              <a:rPr lang="cs-CZ" sz="1600" dirty="0" err="1"/>
              <a:t>Originally</a:t>
            </a:r>
            <a:r>
              <a:rPr lang="cs-CZ" sz="1600" dirty="0"/>
              <a:t> </a:t>
            </a:r>
            <a:r>
              <a:rPr lang="cs-CZ" sz="1600" dirty="0" err="1"/>
              <a:t>used</a:t>
            </a:r>
            <a:r>
              <a:rPr lang="cs-CZ" sz="1600" dirty="0"/>
              <a:t> in </a:t>
            </a:r>
            <a:r>
              <a:rPr lang="cs-CZ" sz="1600" dirty="0" err="1"/>
              <a:t>insurance</a:t>
            </a:r>
            <a:endParaRPr lang="cs-CZ" sz="1600" dirty="0"/>
          </a:p>
          <a:p>
            <a:pPr lvl="1"/>
            <a:r>
              <a:rPr lang="en-US" sz="1600" dirty="0"/>
              <a:t>situation where sellers have information that buyers do not, or vice versa, about some aspect of product quality</a:t>
            </a:r>
            <a:endParaRPr lang="cs-CZ" sz="1600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 err="1"/>
              <a:t>Moral</a:t>
            </a:r>
            <a:r>
              <a:rPr lang="cs-CZ" dirty="0"/>
              <a:t> Hazard</a:t>
            </a:r>
          </a:p>
          <a:p>
            <a:pPr lvl="1"/>
            <a:r>
              <a:rPr lang="en-US" sz="1600" dirty="0"/>
              <a:t>the risk that a party to a transaction has not entered into the contract in good faith, has provided misleading information about its assets, liabilities or credit capacity, or has an incentive to take unusual risks in a desperate attempt to earn a profit before the contract settles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447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 </a:t>
            </a:r>
            <a:r>
              <a:rPr lang="cs-CZ" dirty="0" err="1"/>
              <a:t>bubbles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Market </a:t>
            </a:r>
            <a:r>
              <a:rPr lang="cs-CZ" dirty="0" err="1"/>
              <a:t>bubble</a:t>
            </a:r>
            <a:endParaRPr lang="cs-CZ" dirty="0"/>
          </a:p>
          <a:p>
            <a:pPr lvl="1"/>
            <a:r>
              <a:rPr lang="en-US" sz="1600" dirty="0"/>
              <a:t>speculative bubble, a market bubble, a price bubble, a financial bubble, a speculative mania or a balloon</a:t>
            </a:r>
            <a:endParaRPr lang="cs-CZ" sz="1600" dirty="0"/>
          </a:p>
          <a:p>
            <a:pPr lvl="1"/>
            <a:r>
              <a:rPr lang="cs-CZ" sz="1600" dirty="0" err="1"/>
              <a:t>Based</a:t>
            </a:r>
            <a:r>
              <a:rPr lang="cs-CZ" sz="1600" dirty="0"/>
              <a:t> on </a:t>
            </a:r>
            <a:r>
              <a:rPr lang="cs-CZ" sz="1600" dirty="0" err="1"/>
              <a:t>wrong</a:t>
            </a:r>
            <a:r>
              <a:rPr lang="cs-CZ" sz="1600" dirty="0"/>
              <a:t> </a:t>
            </a:r>
            <a:r>
              <a:rPr lang="cs-CZ" sz="1600" dirty="0" err="1"/>
              <a:t>assumption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society </a:t>
            </a:r>
            <a:r>
              <a:rPr lang="cs-CZ" sz="1600" dirty="0" err="1"/>
              <a:t>behaviour</a:t>
            </a:r>
            <a:endParaRPr lang="cs-CZ" sz="1600" dirty="0"/>
          </a:p>
          <a:p>
            <a:pPr lvl="1"/>
            <a:r>
              <a:rPr lang="cs-CZ" sz="1600" dirty="0" err="1"/>
              <a:t>People</a:t>
            </a:r>
            <a:r>
              <a:rPr lang="cs-CZ" sz="1600" dirty="0"/>
              <a:t> </a:t>
            </a:r>
            <a:r>
              <a:rPr lang="cs-CZ" sz="1600" dirty="0" err="1"/>
              <a:t>tend</a:t>
            </a:r>
            <a:r>
              <a:rPr lang="cs-CZ" sz="1600" dirty="0"/>
              <a:t> to </a:t>
            </a:r>
            <a:r>
              <a:rPr lang="cs-CZ" sz="1600" dirty="0" err="1"/>
              <a:t>believe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value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something</a:t>
            </a:r>
            <a:r>
              <a:rPr lang="cs-CZ" sz="1600" dirty="0"/>
              <a:t>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actually</a:t>
            </a:r>
            <a:r>
              <a:rPr lang="cs-CZ" sz="1600" dirty="0"/>
              <a:t> </a:t>
            </a:r>
            <a:r>
              <a:rPr lang="cs-CZ" sz="1600" dirty="0" err="1"/>
              <a:t>worthless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has very </a:t>
            </a:r>
            <a:r>
              <a:rPr lang="cs-CZ" sz="1600" dirty="0" err="1"/>
              <a:t>low</a:t>
            </a:r>
            <a:r>
              <a:rPr lang="cs-CZ" sz="1600" dirty="0"/>
              <a:t> </a:t>
            </a:r>
            <a:r>
              <a:rPr lang="cs-CZ" sz="1600" dirty="0" err="1"/>
              <a:t>value</a:t>
            </a:r>
            <a:endParaRPr lang="cs-CZ" sz="1600" dirty="0"/>
          </a:p>
          <a:p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bubbles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past</a:t>
            </a:r>
          </a:p>
          <a:p>
            <a:pPr lvl="1"/>
            <a:r>
              <a:rPr lang="cs-CZ" sz="1600" dirty="0" err="1"/>
              <a:t>Tulip</a:t>
            </a:r>
            <a:r>
              <a:rPr lang="cs-CZ" sz="1600" dirty="0"/>
              <a:t> </a:t>
            </a:r>
            <a:r>
              <a:rPr lang="cs-CZ" sz="1600" dirty="0" err="1"/>
              <a:t>mania</a:t>
            </a:r>
            <a:r>
              <a:rPr lang="cs-CZ" sz="1600" dirty="0"/>
              <a:t> (</a:t>
            </a:r>
            <a:r>
              <a:rPr lang="cs-CZ" sz="1600" dirty="0" err="1"/>
              <a:t>around</a:t>
            </a:r>
            <a:r>
              <a:rPr lang="cs-CZ" sz="1600" dirty="0"/>
              <a:t> 1637)</a:t>
            </a:r>
          </a:p>
          <a:p>
            <a:pPr lvl="1"/>
            <a:r>
              <a:rPr lang="cs-CZ" sz="1600" dirty="0" err="1"/>
              <a:t>Dot-com</a:t>
            </a:r>
            <a:r>
              <a:rPr lang="cs-CZ" sz="1600" dirty="0"/>
              <a:t> </a:t>
            </a:r>
            <a:r>
              <a:rPr lang="cs-CZ" sz="1600" dirty="0" err="1"/>
              <a:t>bubble</a:t>
            </a:r>
            <a:r>
              <a:rPr lang="cs-CZ" sz="1600" dirty="0"/>
              <a:t> (1991-2001)</a:t>
            </a:r>
          </a:p>
          <a:p>
            <a:pPr lvl="1"/>
            <a:r>
              <a:rPr lang="cs-CZ" sz="1600" dirty="0" err="1"/>
              <a:t>Railway</a:t>
            </a:r>
            <a:r>
              <a:rPr lang="cs-CZ" sz="1600" dirty="0"/>
              <a:t> </a:t>
            </a:r>
            <a:r>
              <a:rPr lang="cs-CZ" sz="1600" dirty="0" err="1"/>
              <a:t>mania</a:t>
            </a:r>
            <a:r>
              <a:rPr lang="cs-CZ" sz="1600" dirty="0"/>
              <a:t> (1840)</a:t>
            </a:r>
          </a:p>
          <a:p>
            <a:pPr lvl="1"/>
            <a:r>
              <a:rPr lang="cs-CZ" sz="1600" dirty="0" err="1"/>
              <a:t>Housing</a:t>
            </a:r>
            <a:r>
              <a:rPr lang="cs-CZ" sz="1600" dirty="0"/>
              <a:t> </a:t>
            </a:r>
            <a:r>
              <a:rPr lang="cs-CZ" sz="1600" dirty="0" err="1"/>
              <a:t>bubble</a:t>
            </a:r>
            <a:r>
              <a:rPr lang="cs-CZ" sz="1600" dirty="0"/>
              <a:t> (2007-2008)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848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Up-to-</a:t>
            </a:r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trends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Globalization</a:t>
            </a:r>
            <a:endParaRPr lang="cs-CZ" dirty="0"/>
          </a:p>
          <a:p>
            <a:r>
              <a:rPr lang="cs-CZ" dirty="0" err="1" smtClean="0"/>
              <a:t>Internationalization</a:t>
            </a:r>
            <a:endParaRPr lang="cs-CZ" dirty="0"/>
          </a:p>
          <a:p>
            <a:r>
              <a:rPr lang="cs-CZ" dirty="0"/>
              <a:t>International trade</a:t>
            </a:r>
            <a:endParaRPr lang="en-GB" dirty="0"/>
          </a:p>
          <a:p>
            <a:r>
              <a:rPr lang="en-GB" dirty="0"/>
              <a:t>Dematerialization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literacy</a:t>
            </a:r>
            <a:endParaRPr lang="cs-CZ" dirty="0"/>
          </a:p>
          <a:p>
            <a:r>
              <a:rPr lang="cs-CZ" dirty="0" err="1"/>
              <a:t>Behavioural</a:t>
            </a:r>
            <a:r>
              <a:rPr lang="cs-CZ" dirty="0"/>
              <a:t> finance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124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familiar</a:t>
            </a:r>
            <a:r>
              <a:rPr lang="cs-CZ" dirty="0"/>
              <a:t> </a:t>
            </a:r>
            <a:r>
              <a:rPr lang="cs-CZ" dirty="0" err="1"/>
              <a:t>with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/>
              <a:t>IPO (</a:t>
            </a:r>
            <a:r>
              <a:rPr lang="cs-CZ" sz="2100" dirty="0" err="1"/>
              <a:t>flotation</a:t>
            </a:r>
            <a:r>
              <a:rPr lang="cs-CZ" sz="2100" dirty="0"/>
              <a:t>)</a:t>
            </a:r>
          </a:p>
          <a:p>
            <a:pPr lvl="1"/>
            <a:r>
              <a:rPr lang="cs-CZ" sz="1800" dirty="0" err="1"/>
              <a:t>Initial</a:t>
            </a:r>
            <a:r>
              <a:rPr lang="cs-CZ" sz="1800" dirty="0"/>
              <a:t> Public </a:t>
            </a:r>
            <a:r>
              <a:rPr lang="cs-CZ" sz="1800" dirty="0" err="1"/>
              <a:t>Offering</a:t>
            </a:r>
            <a:endParaRPr lang="cs-CZ" sz="1800" dirty="0"/>
          </a:p>
          <a:p>
            <a:pPr lvl="1"/>
            <a:r>
              <a:rPr lang="cs-CZ" sz="1800" dirty="0" err="1"/>
              <a:t>The</a:t>
            </a:r>
            <a:r>
              <a:rPr lang="cs-CZ" sz="1800" dirty="0"/>
              <a:t> very </a:t>
            </a:r>
            <a:r>
              <a:rPr lang="cs-CZ" sz="1800" dirty="0" err="1"/>
              <a:t>first</a:t>
            </a:r>
            <a:r>
              <a:rPr lang="cs-CZ" sz="1800" dirty="0"/>
              <a:t> </a:t>
            </a:r>
            <a:r>
              <a:rPr lang="cs-CZ" sz="1800" dirty="0" err="1"/>
              <a:t>offer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company‘s</a:t>
            </a:r>
            <a:r>
              <a:rPr lang="cs-CZ" sz="1800" dirty="0"/>
              <a:t> </a:t>
            </a:r>
            <a:r>
              <a:rPr lang="cs-CZ" sz="1800" dirty="0" err="1"/>
              <a:t>shares</a:t>
            </a:r>
            <a:endParaRPr lang="cs-CZ" sz="1800" dirty="0"/>
          </a:p>
          <a:p>
            <a:r>
              <a:rPr lang="cs-CZ" sz="2100" dirty="0" err="1" smtClean="0"/>
              <a:t>Transaction</a:t>
            </a:r>
            <a:r>
              <a:rPr lang="cs-CZ" sz="2100" dirty="0" smtClean="0"/>
              <a:t> </a:t>
            </a:r>
            <a:r>
              <a:rPr lang="cs-CZ" sz="2100" dirty="0" err="1"/>
              <a:t>costs</a:t>
            </a:r>
            <a:endParaRPr lang="cs-CZ" sz="2100" dirty="0"/>
          </a:p>
          <a:p>
            <a:pPr lvl="1"/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time</a:t>
            </a:r>
            <a:r>
              <a:rPr lang="cs-CZ" sz="1800" dirty="0"/>
              <a:t> and </a:t>
            </a:r>
            <a:r>
              <a:rPr lang="cs-CZ" sz="1800" dirty="0" err="1"/>
              <a:t>money</a:t>
            </a:r>
            <a:r>
              <a:rPr lang="cs-CZ" sz="1800" dirty="0"/>
              <a:t> </a:t>
            </a:r>
            <a:r>
              <a:rPr lang="cs-CZ" sz="1800" dirty="0" err="1" smtClean="0"/>
              <a:t>spent</a:t>
            </a:r>
            <a:r>
              <a:rPr lang="cs-CZ" sz="1800" dirty="0" smtClean="0"/>
              <a:t> </a:t>
            </a:r>
            <a:r>
              <a:rPr lang="cs-CZ" sz="1800" dirty="0"/>
              <a:t>in </a:t>
            </a:r>
            <a:r>
              <a:rPr lang="cs-CZ" sz="1800" dirty="0" err="1"/>
              <a:t>carrying</a:t>
            </a:r>
            <a:r>
              <a:rPr lang="cs-CZ" sz="1800" dirty="0"/>
              <a:t> </a:t>
            </a:r>
            <a:r>
              <a:rPr lang="cs-CZ" sz="1800" dirty="0" err="1"/>
              <a:t>out</a:t>
            </a:r>
            <a:r>
              <a:rPr lang="cs-CZ" sz="1800" dirty="0"/>
              <a:t> </a:t>
            </a:r>
            <a:r>
              <a:rPr lang="cs-CZ" sz="1800" dirty="0" err="1"/>
              <a:t>financial</a:t>
            </a:r>
            <a:r>
              <a:rPr lang="cs-CZ" sz="1800" dirty="0"/>
              <a:t> </a:t>
            </a:r>
            <a:r>
              <a:rPr lang="cs-CZ" sz="1800" dirty="0" err="1"/>
              <a:t>transactions</a:t>
            </a:r>
            <a:endParaRPr lang="cs-CZ" sz="1800" dirty="0"/>
          </a:p>
          <a:p>
            <a:r>
              <a:rPr lang="cs-CZ" sz="2100" dirty="0"/>
              <a:t>OTC  market</a:t>
            </a:r>
          </a:p>
          <a:p>
            <a:r>
              <a:rPr lang="cs-CZ" sz="2100" dirty="0"/>
              <a:t>Bonds/shares/stocks/stakes</a:t>
            </a:r>
            <a:endParaRPr lang="en-GB" sz="2100" dirty="0"/>
          </a:p>
          <a:p>
            <a:r>
              <a:rPr lang="en-GB" sz="2100" dirty="0"/>
              <a:t>Financial </a:t>
            </a:r>
            <a:r>
              <a:rPr lang="en-GB" sz="2100" dirty="0" smtClean="0"/>
              <a:t>derivatives</a:t>
            </a:r>
            <a:r>
              <a:rPr lang="cs-CZ" sz="2100" dirty="0" smtClean="0"/>
              <a:t> – </a:t>
            </a:r>
            <a:r>
              <a:rPr lang="cs-CZ" sz="2100" dirty="0" err="1" smtClean="0"/>
              <a:t>different</a:t>
            </a:r>
            <a:r>
              <a:rPr lang="cs-CZ" sz="2100" dirty="0" smtClean="0"/>
              <a:t> </a:t>
            </a:r>
            <a:r>
              <a:rPr lang="cs-CZ" sz="2100" dirty="0" err="1" smtClean="0"/>
              <a:t>types</a:t>
            </a:r>
            <a:endParaRPr lang="en-GB" sz="2100" dirty="0"/>
          </a:p>
          <a:p>
            <a:r>
              <a:rPr lang="en-GB" sz="2100" dirty="0"/>
              <a:t>Bond </a:t>
            </a:r>
            <a:r>
              <a:rPr lang="en-GB" sz="2100" dirty="0" smtClean="0"/>
              <a:t>c</a:t>
            </a:r>
            <a:r>
              <a:rPr lang="cs-CZ" sz="2100" dirty="0" smtClean="0"/>
              <a:t>o</a:t>
            </a:r>
            <a:r>
              <a:rPr lang="en-GB" sz="2100" dirty="0" smtClean="0"/>
              <a:t>upon</a:t>
            </a:r>
            <a:endParaRPr lang="cs-CZ" sz="2100" dirty="0" smtClean="0"/>
          </a:p>
          <a:p>
            <a:r>
              <a:rPr lang="cs-CZ" sz="2100" dirty="0" err="1" smtClean="0"/>
              <a:t>Principal</a:t>
            </a:r>
            <a:endParaRPr lang="en-GB" sz="2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88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revision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err="1"/>
              <a:t>What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difference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stocks</a:t>
            </a:r>
            <a:r>
              <a:rPr lang="cs-CZ" sz="2200" dirty="0"/>
              <a:t> and </a:t>
            </a:r>
            <a:r>
              <a:rPr lang="cs-CZ" sz="2200" dirty="0" err="1"/>
              <a:t>bonds</a:t>
            </a:r>
            <a:r>
              <a:rPr lang="cs-CZ" sz="2200" dirty="0"/>
              <a:t>?</a:t>
            </a:r>
          </a:p>
          <a:p>
            <a:r>
              <a:rPr lang="cs-CZ" sz="2200" dirty="0" err="1"/>
              <a:t>What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disadvantage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stocks</a:t>
            </a:r>
            <a:r>
              <a:rPr lang="cs-CZ" sz="2200" dirty="0"/>
              <a:t>/</a:t>
            </a:r>
            <a:r>
              <a:rPr lang="cs-CZ" sz="2200" dirty="0" err="1"/>
              <a:t>shares</a:t>
            </a:r>
            <a:r>
              <a:rPr lang="cs-CZ" sz="2200" dirty="0"/>
              <a:t> </a:t>
            </a:r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point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r>
              <a:rPr lang="cs-CZ" sz="2200" dirty="0"/>
              <a:t> investor?</a:t>
            </a:r>
          </a:p>
          <a:p>
            <a:r>
              <a:rPr lang="cs-CZ" sz="2200" dirty="0" err="1"/>
              <a:t>What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difference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direct and </a:t>
            </a:r>
            <a:r>
              <a:rPr lang="cs-CZ" sz="2200" dirty="0" err="1"/>
              <a:t>indirect</a:t>
            </a:r>
            <a:r>
              <a:rPr lang="cs-CZ" sz="2200" dirty="0"/>
              <a:t> finance?</a:t>
            </a:r>
          </a:p>
          <a:p>
            <a:r>
              <a:rPr lang="cs-CZ" sz="2200" dirty="0" err="1"/>
              <a:t>What</a:t>
            </a:r>
            <a:r>
              <a:rPr lang="cs-CZ" sz="2200" dirty="0"/>
              <a:t> are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financial</a:t>
            </a:r>
            <a:r>
              <a:rPr lang="cs-CZ" sz="2200" dirty="0"/>
              <a:t> market?</a:t>
            </a:r>
          </a:p>
          <a:p>
            <a:r>
              <a:rPr lang="cs-CZ" sz="2200" dirty="0" err="1"/>
              <a:t>What</a:t>
            </a:r>
            <a:r>
              <a:rPr lang="cs-CZ" sz="2200" dirty="0"/>
              <a:t> are </a:t>
            </a:r>
            <a:r>
              <a:rPr lang="cs-CZ" sz="2200" dirty="0" err="1"/>
              <a:t>financial</a:t>
            </a:r>
            <a:r>
              <a:rPr lang="cs-CZ" sz="2200" dirty="0"/>
              <a:t> </a:t>
            </a:r>
            <a:r>
              <a:rPr lang="cs-CZ" sz="2200" dirty="0" err="1"/>
              <a:t>derivatives</a:t>
            </a:r>
            <a:r>
              <a:rPr lang="cs-CZ" sz="2200" dirty="0"/>
              <a:t>? </a:t>
            </a:r>
          </a:p>
          <a:p>
            <a:r>
              <a:rPr lang="cs-CZ" sz="2200" dirty="0" err="1"/>
              <a:t>Which</a:t>
            </a:r>
            <a:r>
              <a:rPr lang="cs-CZ" sz="2200" dirty="0"/>
              <a:t> </a:t>
            </a:r>
            <a:r>
              <a:rPr lang="cs-CZ" sz="2200" dirty="0" err="1"/>
              <a:t>types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financial</a:t>
            </a:r>
            <a:r>
              <a:rPr lang="cs-CZ" sz="2200" dirty="0"/>
              <a:t> </a:t>
            </a:r>
            <a:r>
              <a:rPr lang="cs-CZ" sz="2200" dirty="0" err="1"/>
              <a:t>derivatives</a:t>
            </a:r>
            <a:r>
              <a:rPr lang="cs-CZ" sz="2200" dirty="0"/>
              <a:t> do </a:t>
            </a:r>
            <a:r>
              <a:rPr lang="cs-CZ" sz="2200" dirty="0" err="1"/>
              <a:t>you</a:t>
            </a:r>
            <a:r>
              <a:rPr lang="cs-CZ" sz="2200" dirty="0"/>
              <a:t> </a:t>
            </a:r>
            <a:r>
              <a:rPr lang="cs-CZ" sz="2200" dirty="0" err="1"/>
              <a:t>know</a:t>
            </a:r>
            <a:r>
              <a:rPr lang="cs-CZ" sz="2200" dirty="0"/>
              <a:t>?</a:t>
            </a:r>
          </a:p>
          <a:p>
            <a:r>
              <a:rPr lang="cs-CZ" sz="2200" dirty="0" err="1"/>
              <a:t>Describe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intuition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moral</a:t>
            </a:r>
            <a:r>
              <a:rPr lang="cs-CZ" sz="2200" dirty="0"/>
              <a:t> hazard. </a:t>
            </a:r>
          </a:p>
          <a:p>
            <a:r>
              <a:rPr lang="cs-CZ" sz="2200" dirty="0"/>
              <a:t> </a:t>
            </a:r>
            <a:r>
              <a:rPr lang="cs-CZ" sz="2200" dirty="0" err="1"/>
              <a:t>What</a:t>
            </a:r>
            <a:r>
              <a:rPr lang="cs-CZ" sz="2200" dirty="0"/>
              <a:t> are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attributes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shares</a:t>
            </a:r>
            <a:r>
              <a:rPr lang="cs-CZ" sz="2200" dirty="0"/>
              <a:t>/</a:t>
            </a:r>
            <a:r>
              <a:rPr lang="cs-CZ" sz="2200" dirty="0" err="1"/>
              <a:t>stocks</a:t>
            </a:r>
            <a:r>
              <a:rPr lang="cs-CZ" sz="2200" dirty="0"/>
              <a:t> in </a:t>
            </a:r>
            <a:r>
              <a:rPr lang="cs-CZ" sz="2200" dirty="0" err="1"/>
              <a:t>comparison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bonds</a:t>
            </a:r>
            <a:r>
              <a:rPr lang="cs-CZ" sz="2200" dirty="0"/>
              <a:t> and </a:t>
            </a:r>
            <a:r>
              <a:rPr lang="cs-CZ" sz="2200" dirty="0" err="1"/>
              <a:t>products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money</a:t>
            </a:r>
            <a:r>
              <a:rPr lang="cs-CZ" sz="2200" dirty="0"/>
              <a:t> market?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330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9784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References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dirty="0"/>
              <a:t>MISHKIN, Frederic S. </a:t>
            </a:r>
            <a:r>
              <a:rPr lang="en-US" sz="1600" i="1" dirty="0"/>
              <a:t>Financial markets and institutions</a:t>
            </a:r>
            <a:r>
              <a:rPr lang="en-US" sz="1600" dirty="0"/>
              <a:t>. Eight edition, global edition. Boston: Pearson, 2016. Always learning (Pearson). ISBN 978-1-292-06048-4.</a:t>
            </a:r>
            <a:endParaRPr lang="cs-CZ" sz="1600" dirty="0"/>
          </a:p>
          <a:p>
            <a:pPr algn="just"/>
            <a:r>
              <a:rPr lang="cs-CZ" sz="1600" dirty="0" err="1"/>
              <a:t>Moral</a:t>
            </a:r>
            <a:r>
              <a:rPr lang="cs-CZ" sz="1600" dirty="0"/>
              <a:t> Hazard </a:t>
            </a:r>
            <a:r>
              <a:rPr lang="cs-CZ" sz="1600" dirty="0" err="1"/>
              <a:t>Definition</a:t>
            </a:r>
            <a:r>
              <a:rPr lang="cs-CZ" sz="1600" dirty="0"/>
              <a:t> | </a:t>
            </a:r>
            <a:r>
              <a:rPr lang="cs-CZ" sz="1600" dirty="0" err="1"/>
              <a:t>Investopedia</a:t>
            </a:r>
            <a:r>
              <a:rPr lang="cs-CZ" sz="1600" dirty="0"/>
              <a:t>. </a:t>
            </a:r>
            <a:r>
              <a:rPr lang="cs-CZ" sz="1600" i="1" dirty="0" err="1"/>
              <a:t>Investopedia</a:t>
            </a:r>
            <a:r>
              <a:rPr lang="cs-CZ" sz="1600" dirty="0"/>
              <a:t> [online]. [cit. 2016-09-29]. Dostupné z: http://www.investopedia.com/terms/m/moralhazard.asp</a:t>
            </a:r>
          </a:p>
          <a:p>
            <a:pPr algn="just"/>
            <a:r>
              <a:rPr lang="cs-CZ" sz="1600" dirty="0" err="1"/>
              <a:t>Adverse</a:t>
            </a:r>
            <a:r>
              <a:rPr lang="cs-CZ" sz="1600" dirty="0"/>
              <a:t> </a:t>
            </a:r>
            <a:r>
              <a:rPr lang="cs-CZ" sz="1600" dirty="0" err="1"/>
              <a:t>Selection</a:t>
            </a:r>
            <a:r>
              <a:rPr lang="cs-CZ" sz="1600" dirty="0"/>
              <a:t> </a:t>
            </a:r>
            <a:r>
              <a:rPr lang="cs-CZ" sz="1600" dirty="0" err="1"/>
              <a:t>Definition</a:t>
            </a:r>
            <a:r>
              <a:rPr lang="cs-CZ" sz="1600" dirty="0"/>
              <a:t> | </a:t>
            </a:r>
            <a:r>
              <a:rPr lang="cs-CZ" sz="1600" dirty="0" err="1"/>
              <a:t>Investopedia</a:t>
            </a:r>
            <a:r>
              <a:rPr lang="cs-CZ" sz="1600" dirty="0"/>
              <a:t>. </a:t>
            </a:r>
            <a:r>
              <a:rPr lang="cs-CZ" sz="1600" i="1" dirty="0" err="1"/>
              <a:t>Investopedia</a:t>
            </a:r>
            <a:r>
              <a:rPr lang="cs-CZ" sz="1600" dirty="0"/>
              <a:t> [online]. [cit. 2016-09-29]. Dostupné z: http://</a:t>
            </a:r>
            <a:r>
              <a:rPr lang="cs-CZ" sz="1600" dirty="0" smtClean="0"/>
              <a:t>www.investopedia.com/terms/a/adverseselection.asp</a:t>
            </a:r>
          </a:p>
          <a:p>
            <a:pPr algn="just"/>
            <a:r>
              <a:rPr lang="en-US" sz="1600" dirty="0"/>
              <a:t>BODIE, </a:t>
            </a:r>
            <a:r>
              <a:rPr lang="en-US" sz="1600" dirty="0" err="1"/>
              <a:t>Zvi</a:t>
            </a:r>
            <a:r>
              <a:rPr lang="en-US" sz="1600" dirty="0"/>
              <a:t>, Alex KANE a Alan J. MARCUS. </a:t>
            </a:r>
            <a:r>
              <a:rPr lang="en-US" sz="1600" i="1" dirty="0"/>
              <a:t>Investments</a:t>
            </a:r>
            <a:r>
              <a:rPr lang="en-US" sz="1600" dirty="0"/>
              <a:t>. 10th global ed. Maidenhead: McGraw-Hill Education, 2014. ISBN 978-0-07-716114-9.</a:t>
            </a:r>
            <a:endParaRPr lang="cs-CZ" sz="1600" dirty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5724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 err="1" smtClean="0"/>
              <a:t>Introduction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purpose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statement</a:t>
            </a:r>
            <a:endParaRPr lang="cs-CZ" altLang="cs-CZ" sz="2000" dirty="0" smtClean="0"/>
          </a:p>
          <a:p>
            <a:r>
              <a:rPr lang="cs-CZ" altLang="cs-CZ" sz="2000" dirty="0" err="1" smtClean="0"/>
              <a:t>Primary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secondary</a:t>
            </a:r>
            <a:r>
              <a:rPr lang="cs-CZ" altLang="cs-CZ" sz="2000" dirty="0" smtClean="0"/>
              <a:t> market</a:t>
            </a:r>
          </a:p>
          <a:p>
            <a:r>
              <a:rPr lang="cs-CZ" altLang="cs-CZ" sz="2000" dirty="0" smtClean="0"/>
              <a:t>Direct vs. </a:t>
            </a:r>
            <a:r>
              <a:rPr lang="cs-CZ" altLang="cs-CZ" sz="2000" dirty="0" err="1" smtClean="0"/>
              <a:t>Indirect</a:t>
            </a:r>
            <a:r>
              <a:rPr lang="cs-CZ" altLang="cs-CZ" sz="2000" dirty="0" smtClean="0"/>
              <a:t> finance</a:t>
            </a:r>
          </a:p>
          <a:p>
            <a:r>
              <a:rPr lang="cs-CZ" altLang="cs-CZ" sz="2000" dirty="0" err="1" smtClean="0"/>
              <a:t>Functions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financial</a:t>
            </a:r>
            <a:r>
              <a:rPr lang="cs-CZ" altLang="cs-CZ" sz="2000" dirty="0" smtClean="0"/>
              <a:t> market</a:t>
            </a:r>
          </a:p>
          <a:p>
            <a:r>
              <a:rPr lang="cs-CZ" altLang="cs-CZ" sz="2000" dirty="0" err="1" smtClean="0"/>
              <a:t>Types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financial</a:t>
            </a:r>
            <a:r>
              <a:rPr lang="cs-CZ" altLang="cs-CZ" sz="2000" dirty="0" smtClean="0"/>
              <a:t> market</a:t>
            </a:r>
          </a:p>
          <a:p>
            <a:pPr lvl="1"/>
            <a:r>
              <a:rPr lang="cs-CZ" altLang="cs-CZ" sz="2000" dirty="0" smtClean="0"/>
              <a:t>Money market</a:t>
            </a:r>
          </a:p>
          <a:p>
            <a:pPr lvl="1"/>
            <a:r>
              <a:rPr lang="cs-CZ" altLang="cs-CZ" sz="2000" dirty="0" smtClean="0"/>
              <a:t>Bond market</a:t>
            </a:r>
          </a:p>
          <a:p>
            <a:pPr lvl="1"/>
            <a:r>
              <a:rPr lang="cs-CZ" altLang="cs-CZ" sz="2000" dirty="0" err="1" smtClean="0"/>
              <a:t>Stock</a:t>
            </a:r>
            <a:r>
              <a:rPr lang="cs-CZ" altLang="cs-CZ" sz="2000" dirty="0" smtClean="0"/>
              <a:t> market</a:t>
            </a:r>
          </a:p>
          <a:p>
            <a:r>
              <a:rPr lang="cs-CZ" altLang="cs-CZ" sz="2000" dirty="0" err="1" smtClean="0"/>
              <a:t>Asymmetric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information</a:t>
            </a:r>
            <a:endParaRPr lang="cs-CZ" altLang="cs-CZ" sz="2000" dirty="0" smtClean="0"/>
          </a:p>
          <a:p>
            <a:r>
              <a:rPr lang="cs-CZ" altLang="cs-CZ" sz="2000" dirty="0" smtClean="0"/>
              <a:t>Up-to-</a:t>
            </a:r>
            <a:r>
              <a:rPr lang="cs-CZ" altLang="cs-CZ" sz="2000" dirty="0" err="1" smtClean="0"/>
              <a:t>date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trends</a:t>
            </a:r>
            <a:endParaRPr lang="cs-CZ" altLang="cs-CZ" sz="2000" dirty="0" smtClean="0"/>
          </a:p>
          <a:p>
            <a:r>
              <a:rPr lang="cs-CZ" altLang="cs-CZ" sz="2000" dirty="0" err="1" smtClean="0"/>
              <a:t>Important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terms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revision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conclusion</a:t>
            </a:r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Financial</a:t>
            </a:r>
            <a:r>
              <a:rPr lang="cs-CZ" dirty="0"/>
              <a:t> market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</a:t>
            </a:r>
            <a:r>
              <a:rPr lang="en-US" dirty="0"/>
              <a:t>a market in which people </a:t>
            </a:r>
            <a:r>
              <a:rPr lang="cs-CZ" dirty="0"/>
              <a:t>and </a:t>
            </a:r>
            <a:r>
              <a:rPr lang="cs-CZ" dirty="0" err="1"/>
              <a:t>institutions</a:t>
            </a:r>
            <a:r>
              <a:rPr lang="cs-CZ" dirty="0"/>
              <a:t> </a:t>
            </a:r>
            <a:r>
              <a:rPr lang="en-US" dirty="0"/>
              <a:t>trade financial securities, commodities, and other items of value</a:t>
            </a:r>
            <a:endParaRPr lang="cs-CZ" dirty="0"/>
          </a:p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set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supply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b="1" dirty="0" err="1" smtClean="0"/>
              <a:t>demand</a:t>
            </a:r>
            <a:endParaRPr lang="cs-CZ" b="1" dirty="0" smtClean="0"/>
          </a:p>
          <a:p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existence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159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r>
              <a:rPr lang="cs-CZ" dirty="0"/>
              <a:t> and </a:t>
            </a:r>
            <a:r>
              <a:rPr lang="cs-CZ" dirty="0" err="1"/>
              <a:t>secondary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r>
              <a:rPr lang="cs-CZ" dirty="0"/>
              <a:t> market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financial</a:t>
            </a:r>
            <a:r>
              <a:rPr lang="cs-CZ" dirty="0"/>
              <a:t> market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issues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security</a:t>
            </a:r>
            <a:r>
              <a:rPr lang="cs-CZ" dirty="0"/>
              <a:t>, such as a bond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stock</a:t>
            </a:r>
            <a:r>
              <a:rPr lang="cs-CZ" dirty="0"/>
              <a:t>, are sold to </a:t>
            </a:r>
            <a:r>
              <a:rPr lang="cs-CZ" dirty="0" err="1"/>
              <a:t>initial</a:t>
            </a:r>
            <a:r>
              <a:rPr lang="cs-CZ" dirty="0"/>
              <a:t> </a:t>
            </a:r>
            <a:r>
              <a:rPr lang="cs-CZ" dirty="0" err="1"/>
              <a:t>buyers</a:t>
            </a:r>
            <a:endParaRPr lang="cs-CZ" dirty="0"/>
          </a:p>
          <a:p>
            <a:pPr lvl="1"/>
            <a:r>
              <a:rPr lang="cs-CZ" dirty="0" err="1"/>
              <a:t>Investments</a:t>
            </a:r>
            <a:r>
              <a:rPr lang="cs-CZ" dirty="0"/>
              <a:t> </a:t>
            </a:r>
            <a:r>
              <a:rPr lang="cs-CZ" dirty="0" err="1"/>
              <a:t>banks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/</a:t>
            </a:r>
            <a:r>
              <a:rPr lang="cs-CZ" dirty="0" err="1"/>
              <a:t>initial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selling</a:t>
            </a:r>
            <a:endParaRPr lang="cs-CZ" dirty="0"/>
          </a:p>
          <a:p>
            <a:pPr lvl="1"/>
            <a:r>
              <a:rPr lang="cs-CZ" dirty="0"/>
              <a:t>IPO = </a:t>
            </a:r>
            <a:r>
              <a:rPr lang="cs-CZ" dirty="0" err="1"/>
              <a:t>Initial</a:t>
            </a:r>
            <a:r>
              <a:rPr lang="cs-CZ" dirty="0"/>
              <a:t> Public </a:t>
            </a:r>
            <a:r>
              <a:rPr lang="cs-CZ" dirty="0" err="1"/>
              <a:t>Offering</a:t>
            </a:r>
            <a:r>
              <a:rPr lang="cs-CZ" dirty="0"/>
              <a:t> (</a:t>
            </a:r>
            <a:r>
              <a:rPr lang="cs-CZ" dirty="0" err="1"/>
              <a:t>flotation</a:t>
            </a:r>
            <a:r>
              <a:rPr lang="cs-CZ" dirty="0"/>
              <a:t>)</a:t>
            </a:r>
          </a:p>
          <a:p>
            <a:r>
              <a:rPr lang="cs-CZ" dirty="0" err="1"/>
              <a:t>Secondary</a:t>
            </a:r>
            <a:r>
              <a:rPr lang="cs-CZ" dirty="0"/>
              <a:t> market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financial</a:t>
            </a:r>
            <a:r>
              <a:rPr lang="cs-CZ" dirty="0"/>
              <a:t> market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securities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issued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resold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712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vs. </a:t>
            </a:r>
            <a:r>
              <a:rPr lang="cs-CZ" dirty="0" err="1"/>
              <a:t>Indirect</a:t>
            </a:r>
            <a:r>
              <a:rPr lang="cs-CZ" dirty="0"/>
              <a:t>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Direct finance</a:t>
            </a:r>
          </a:p>
          <a:p>
            <a:pPr lvl="1"/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middlemen</a:t>
            </a:r>
            <a:endParaRPr lang="cs-CZ" dirty="0"/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trades</a:t>
            </a:r>
            <a:r>
              <a:rPr lang="cs-CZ" dirty="0"/>
              <a:t> such </a:t>
            </a:r>
            <a:r>
              <a:rPr lang="cs-CZ" dirty="0" err="1"/>
              <a:t>connection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possible</a:t>
            </a:r>
            <a:endParaRPr lang="cs-CZ" dirty="0"/>
          </a:p>
          <a:p>
            <a:r>
              <a:rPr lang="cs-CZ" dirty="0" err="1"/>
              <a:t>Indirect</a:t>
            </a:r>
            <a:r>
              <a:rPr lang="cs-CZ" dirty="0"/>
              <a:t> finance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a </a:t>
            </a:r>
            <a:r>
              <a:rPr lang="cs-CZ" dirty="0" err="1"/>
              <a:t>buyer</a:t>
            </a:r>
            <a:r>
              <a:rPr lang="cs-CZ" dirty="0"/>
              <a:t> and a </a:t>
            </a:r>
            <a:r>
              <a:rPr lang="cs-CZ" dirty="0" err="1"/>
              <a:t>seller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administered</a:t>
            </a:r>
            <a:r>
              <a:rPr lang="cs-CZ" dirty="0"/>
              <a:t> by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intermediary</a:t>
            </a:r>
            <a:r>
              <a:rPr lang="cs-CZ" dirty="0"/>
              <a:t> (</a:t>
            </a:r>
            <a:r>
              <a:rPr lang="cs-CZ" dirty="0" err="1"/>
              <a:t>middleman</a:t>
            </a:r>
            <a:r>
              <a:rPr lang="cs-CZ" dirty="0"/>
              <a:t>)</a:t>
            </a:r>
          </a:p>
          <a:p>
            <a:pPr lvl="1"/>
            <a:r>
              <a:rPr lang="cs-CZ" i="1" dirty="0" err="1"/>
              <a:t>Higher</a:t>
            </a:r>
            <a:r>
              <a:rPr lang="cs-CZ" i="1" dirty="0"/>
              <a:t> </a:t>
            </a:r>
            <a:r>
              <a:rPr lang="cs-CZ" i="1" dirty="0" err="1" smtClean="0"/>
              <a:t>transaction</a:t>
            </a:r>
            <a:r>
              <a:rPr lang="cs-CZ" i="1" dirty="0" smtClean="0"/>
              <a:t> </a:t>
            </a:r>
            <a:r>
              <a:rPr lang="cs-CZ" i="1" dirty="0" err="1"/>
              <a:t>costs</a:t>
            </a:r>
            <a:r>
              <a:rPr lang="cs-CZ" i="1" dirty="0"/>
              <a:t> – </a:t>
            </a:r>
            <a:r>
              <a:rPr lang="cs-CZ" i="1" dirty="0" err="1"/>
              <a:t>why</a:t>
            </a:r>
            <a:r>
              <a:rPr lang="cs-CZ" i="1" dirty="0"/>
              <a:t>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78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and </a:t>
            </a:r>
            <a:r>
              <a:rPr lang="cs-CZ" dirty="0" err="1"/>
              <a:t>Indirect</a:t>
            </a:r>
            <a:r>
              <a:rPr lang="cs-CZ" dirty="0"/>
              <a:t> finance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31735" y="921511"/>
            <a:ext cx="3996138" cy="58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464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4000"/>
              </a:lnSpc>
            </a:pPr>
            <a:r>
              <a:rPr lang="cs-CZ" sz="1600" dirty="0"/>
              <a:t>Transfer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resources</a:t>
            </a:r>
            <a:endParaRPr lang="cs-CZ" sz="1600" dirty="0"/>
          </a:p>
          <a:p>
            <a:pPr lvl="2">
              <a:lnSpc>
                <a:spcPct val="114000"/>
              </a:lnSpc>
            </a:pPr>
            <a:r>
              <a:rPr lang="cs-CZ" sz="1600" dirty="0"/>
              <a:t>Money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transferred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surplus</a:t>
            </a:r>
            <a:r>
              <a:rPr lang="cs-CZ" sz="1600" dirty="0"/>
              <a:t> do deficit </a:t>
            </a:r>
            <a:r>
              <a:rPr lang="cs-CZ" sz="1600" dirty="0" err="1"/>
              <a:t>units</a:t>
            </a:r>
            <a:r>
              <a:rPr lang="cs-CZ" sz="1600" dirty="0"/>
              <a:t>, </a:t>
            </a:r>
            <a:r>
              <a:rPr lang="cs-CZ" sz="1600" dirty="0" err="1"/>
              <a:t>using</a:t>
            </a:r>
            <a:r>
              <a:rPr lang="cs-CZ" sz="1600" dirty="0"/>
              <a:t> </a:t>
            </a:r>
            <a:r>
              <a:rPr lang="cs-CZ" sz="1600" dirty="0" err="1"/>
              <a:t>different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tools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Price</a:t>
            </a:r>
            <a:r>
              <a:rPr lang="cs-CZ" sz="1600" dirty="0"/>
              <a:t> </a:t>
            </a:r>
            <a:r>
              <a:rPr lang="cs-CZ" sz="1600" dirty="0" err="1"/>
              <a:t>determination</a:t>
            </a:r>
            <a:endParaRPr lang="cs-CZ" sz="1600" dirty="0"/>
          </a:p>
          <a:p>
            <a:pPr lvl="2">
              <a:lnSpc>
                <a:spcPct val="114000"/>
              </a:lnSpc>
            </a:pP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price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set </a:t>
            </a:r>
            <a:r>
              <a:rPr lang="cs-CZ" sz="1600" dirty="0" err="1"/>
              <a:t>due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demand</a:t>
            </a:r>
            <a:r>
              <a:rPr lang="cs-CZ" sz="1600" dirty="0"/>
              <a:t> and </a:t>
            </a:r>
            <a:r>
              <a:rPr lang="cs-CZ" sz="1600" dirty="0" err="1"/>
              <a:t>supply</a:t>
            </a:r>
            <a:r>
              <a:rPr lang="cs-CZ" sz="1600" dirty="0"/>
              <a:t> on </a:t>
            </a:r>
            <a:r>
              <a:rPr lang="cs-CZ" sz="1600" dirty="0" err="1"/>
              <a:t>the</a:t>
            </a:r>
            <a:r>
              <a:rPr lang="cs-CZ" sz="1600" dirty="0"/>
              <a:t> market</a:t>
            </a:r>
          </a:p>
          <a:p>
            <a:pPr lvl="1">
              <a:lnSpc>
                <a:spcPct val="114000"/>
              </a:lnSpc>
            </a:pPr>
            <a:r>
              <a:rPr lang="cs-CZ" sz="1600" dirty="0" err="1"/>
              <a:t>Productive</a:t>
            </a:r>
            <a:r>
              <a:rPr lang="cs-CZ" sz="1600" dirty="0"/>
              <a:t> </a:t>
            </a:r>
            <a:r>
              <a:rPr lang="cs-CZ" sz="1600" dirty="0" err="1"/>
              <a:t>usage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Enhancing</a:t>
            </a:r>
            <a:r>
              <a:rPr lang="cs-CZ" sz="1600" dirty="0"/>
              <a:t> </a:t>
            </a:r>
            <a:r>
              <a:rPr lang="cs-CZ" sz="1600" dirty="0" err="1"/>
              <a:t>income</a:t>
            </a:r>
            <a:endParaRPr lang="cs-CZ" sz="1600" dirty="0"/>
          </a:p>
          <a:p>
            <a:pPr lvl="2">
              <a:lnSpc>
                <a:spcPct val="114000"/>
              </a:lnSpc>
            </a:pP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financial</a:t>
            </a:r>
            <a:r>
              <a:rPr lang="cs-CZ" sz="1600" dirty="0"/>
              <a:t> market </a:t>
            </a:r>
            <a:r>
              <a:rPr lang="cs-CZ" sz="1600" dirty="0" err="1"/>
              <a:t>enables</a:t>
            </a:r>
            <a:r>
              <a:rPr lang="cs-CZ" sz="1600" dirty="0"/>
              <a:t> </a:t>
            </a:r>
            <a:r>
              <a:rPr lang="cs-CZ" sz="1600" dirty="0" err="1"/>
              <a:t>surplus</a:t>
            </a:r>
            <a:r>
              <a:rPr lang="cs-CZ" sz="1600" dirty="0"/>
              <a:t> </a:t>
            </a:r>
            <a:r>
              <a:rPr lang="cs-CZ" sz="1600" dirty="0" err="1"/>
              <a:t>units</a:t>
            </a:r>
            <a:r>
              <a:rPr lang="cs-CZ" sz="1600" dirty="0"/>
              <a:t> to </a:t>
            </a:r>
            <a:r>
              <a:rPr lang="cs-CZ" sz="1600" dirty="0" err="1"/>
              <a:t>enhance</a:t>
            </a:r>
            <a:r>
              <a:rPr lang="cs-CZ" sz="1600" dirty="0"/>
              <a:t>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/>
              <a:t>financial</a:t>
            </a:r>
            <a:r>
              <a:rPr lang="cs-CZ" sz="1600" dirty="0"/>
              <a:t> </a:t>
            </a:r>
            <a:r>
              <a:rPr lang="cs-CZ" sz="1600" dirty="0" err="1"/>
              <a:t>sources</a:t>
            </a:r>
            <a:endParaRPr lang="cs-CZ" sz="1600" dirty="0"/>
          </a:p>
          <a:p>
            <a:pPr lvl="1">
              <a:lnSpc>
                <a:spcPct val="114000"/>
              </a:lnSpc>
            </a:pPr>
            <a:r>
              <a:rPr lang="cs-CZ" sz="1600" dirty="0" err="1"/>
              <a:t>Information</a:t>
            </a:r>
            <a:endParaRPr lang="cs-CZ" sz="1600" dirty="0"/>
          </a:p>
          <a:p>
            <a:pPr lvl="2">
              <a:lnSpc>
                <a:spcPct val="114000"/>
              </a:lnSpc>
            </a:pPr>
            <a:r>
              <a:rPr lang="cs-CZ" sz="1600" dirty="0" err="1"/>
              <a:t>Various</a:t>
            </a:r>
            <a:r>
              <a:rPr lang="cs-CZ" sz="1600" dirty="0"/>
              <a:t> </a:t>
            </a:r>
            <a:r>
              <a:rPr lang="cs-CZ" sz="1600" dirty="0" err="1"/>
              <a:t>types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information</a:t>
            </a:r>
            <a:r>
              <a:rPr lang="cs-CZ" sz="1600" dirty="0"/>
              <a:t> are </a:t>
            </a:r>
            <a:r>
              <a:rPr lang="cs-CZ" sz="1600" dirty="0" err="1"/>
              <a:t>available</a:t>
            </a:r>
            <a:r>
              <a:rPr lang="cs-CZ" sz="1600" dirty="0"/>
              <a:t> on </a:t>
            </a:r>
            <a:r>
              <a:rPr lang="cs-CZ" sz="1600" dirty="0" err="1"/>
              <a:t>the</a:t>
            </a:r>
            <a:r>
              <a:rPr lang="cs-CZ" sz="1600" dirty="0"/>
              <a:t> market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527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Magic</a:t>
            </a:r>
            <a:r>
              <a:rPr lang="cs-CZ" dirty="0"/>
              <a:t> triangle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i="1" dirty="0" err="1"/>
              <a:t>Can</a:t>
            </a:r>
            <a:r>
              <a:rPr lang="cs-CZ" b="1" i="1" dirty="0"/>
              <a:t>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b="1" i="1" dirty="0" err="1"/>
              <a:t>reach</a:t>
            </a:r>
            <a:r>
              <a:rPr lang="cs-CZ" b="1" i="1" dirty="0"/>
              <a:t> </a:t>
            </a:r>
            <a:r>
              <a:rPr lang="cs-CZ" b="1" i="1" dirty="0" err="1"/>
              <a:t>all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poitns</a:t>
            </a:r>
            <a:r>
              <a:rPr lang="cs-CZ" b="1" i="1" dirty="0"/>
              <a:t> </a:t>
            </a:r>
            <a:r>
              <a:rPr lang="cs-CZ" b="1" i="1" dirty="0" err="1"/>
              <a:t>at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same</a:t>
            </a:r>
            <a:r>
              <a:rPr lang="cs-CZ" b="1" i="1" dirty="0"/>
              <a:t> </a:t>
            </a:r>
            <a:r>
              <a:rPr lang="cs-CZ" b="1" i="1" dirty="0" err="1"/>
              <a:t>time</a:t>
            </a:r>
            <a:r>
              <a:rPr lang="cs-CZ" b="1" i="1" dirty="0"/>
              <a:t>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  <p:pic>
        <p:nvPicPr>
          <p:cNvPr id="1026" name="Picture 2" descr="Výsledek obrázku pro magical triangle of inves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440" y="2967986"/>
            <a:ext cx="3485460" cy="252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33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Money market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</a:t>
            </a:r>
            <a:r>
              <a:rPr lang="cs-CZ" dirty="0" err="1"/>
              <a:t>short-time</a:t>
            </a:r>
            <a:r>
              <a:rPr lang="cs-CZ" dirty="0"/>
              <a:t> </a:t>
            </a:r>
            <a:r>
              <a:rPr lang="cs-CZ" dirty="0" err="1"/>
              <a:t>investments</a:t>
            </a:r>
            <a:endParaRPr lang="cs-CZ" dirty="0"/>
          </a:p>
          <a:p>
            <a:r>
              <a:rPr lang="cs-CZ" dirty="0" err="1"/>
              <a:t>Products</a:t>
            </a:r>
            <a:r>
              <a:rPr lang="cs-CZ" dirty="0"/>
              <a:t>: </a:t>
            </a:r>
          </a:p>
          <a:p>
            <a:pPr lvl="1"/>
            <a:r>
              <a:rPr lang="cs-CZ" dirty="0" err="1" smtClean="0"/>
              <a:t>Cheque</a:t>
            </a:r>
            <a:endParaRPr lang="cs-CZ" dirty="0"/>
          </a:p>
          <a:p>
            <a:pPr lvl="1"/>
            <a:r>
              <a:rPr lang="cs-CZ" dirty="0" err="1"/>
              <a:t>Banking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.: </a:t>
            </a:r>
            <a:r>
              <a:rPr lang="cs-CZ" dirty="0" err="1"/>
              <a:t>savings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Assets with due date in shorter period than one year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342900" lvl="1" indent="-342900"/>
            <a:r>
              <a:rPr lang="en-GB" dirty="0"/>
              <a:t>What is the main advantage? 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4024583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_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mu_sablona_4_3_en</Template>
  <TotalTime>842</TotalTime>
  <Words>1035</Words>
  <Application>Microsoft Office PowerPoint</Application>
  <PresentationFormat>Předvádění na obrazovce (4:3)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mu_sablona_4_3_en</vt:lpstr>
      <vt:lpstr>Chapter no. 2: Financial markets</vt:lpstr>
      <vt:lpstr>Content</vt:lpstr>
      <vt:lpstr>Financial market</vt:lpstr>
      <vt:lpstr>Primary and secondary market</vt:lpstr>
      <vt:lpstr>Direct vs. Indirect finance</vt:lpstr>
      <vt:lpstr>Direct and Indirect finance</vt:lpstr>
      <vt:lpstr>Functions of financial market</vt:lpstr>
      <vt:lpstr>Magic triangle</vt:lpstr>
      <vt:lpstr>Money market</vt:lpstr>
      <vt:lpstr>Bond market</vt:lpstr>
      <vt:lpstr>Stock market</vt:lpstr>
      <vt:lpstr>Asymmetric information: Adverse Selection + Moral Hazard</vt:lpstr>
      <vt:lpstr>Market bubbles </vt:lpstr>
      <vt:lpstr>Up-to-date trends on the financial market</vt:lpstr>
      <vt:lpstr>Terms to be familiar with</vt:lpstr>
      <vt:lpstr>Questions for revision</vt:lpstr>
      <vt:lpstr>Thank you for your attention</vt:lpstr>
      <vt:lpstr>References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Nešleha Josef</dc:creator>
  <cp:lastModifiedBy>Nešleha Josef</cp:lastModifiedBy>
  <cp:revision>37</cp:revision>
  <cp:lastPrinted>1601-01-01T00:00:00Z</cp:lastPrinted>
  <dcterms:created xsi:type="dcterms:W3CDTF">2016-09-26T08:45:27Z</dcterms:created>
  <dcterms:modified xsi:type="dcterms:W3CDTF">2016-09-30T06:08:12Z</dcterms:modified>
</cp:coreProperties>
</file>