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handoutMasterIdLst>
    <p:handoutMasterId r:id="rId27"/>
  </p:handoutMasterIdLst>
  <p:sldIdLst>
    <p:sldId id="256" r:id="rId2"/>
    <p:sldId id="280" r:id="rId3"/>
    <p:sldId id="279" r:id="rId4"/>
    <p:sldId id="281" r:id="rId5"/>
    <p:sldId id="257" r:id="rId6"/>
    <p:sldId id="269" r:id="rId7"/>
    <p:sldId id="258" r:id="rId8"/>
    <p:sldId id="259" r:id="rId9"/>
    <p:sldId id="260" r:id="rId10"/>
    <p:sldId id="261" r:id="rId11"/>
    <p:sldId id="262" r:id="rId12"/>
    <p:sldId id="268" r:id="rId13"/>
    <p:sldId id="263" r:id="rId14"/>
    <p:sldId id="264" r:id="rId15"/>
    <p:sldId id="265" r:id="rId16"/>
    <p:sldId id="266" r:id="rId17"/>
    <p:sldId id="267" r:id="rId18"/>
    <p:sldId id="270" r:id="rId19"/>
    <p:sldId id="271" r:id="rId20"/>
    <p:sldId id="272" r:id="rId21"/>
    <p:sldId id="273" r:id="rId22"/>
    <p:sldId id="277" r:id="rId23"/>
    <p:sldId id="274" r:id="rId24"/>
    <p:sldId id="275" r:id="rId25"/>
    <p:sldId id="276" r:id="rId26"/>
  </p:sldIdLst>
  <p:sldSz cx="9144000" cy="6858000" type="screen4x3"/>
  <p:notesSz cx="666273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3" autoAdjust="0"/>
    <p:restoredTop sz="94660"/>
  </p:normalViewPr>
  <p:slideViewPr>
    <p:cSldViewPr>
      <p:cViewPr varScale="1">
        <p:scale>
          <a:sx n="78" d="100"/>
          <a:sy n="78" d="100"/>
        </p:scale>
        <p:origin x="88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488" y="0"/>
            <a:ext cx="288766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88766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488" y="9428163"/>
            <a:ext cx="2887662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FEF7E33-07C4-4AE8-A541-C587FFB25A61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CF718-B9C1-45AB-9482-79E5FF6EAE5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89926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A61B6-6B5D-4E11-985D-D824195B32A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89612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A61B6-6B5D-4E11-985D-D824195B32A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50321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A61B6-6B5D-4E11-985D-D824195B32A9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6999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A61B6-6B5D-4E11-985D-D824195B32A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723449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A61B6-6B5D-4E11-985D-D824195B32A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725421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A61B6-6B5D-4E11-985D-D824195B32A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00323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47C0-C395-481B-8AF4-C11CD5125BA4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660783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DD1F-8FD4-4966-842A-466743BA3EC6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550748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0D75F2-91E3-404B-9183-A7A269E3FDA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58606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A61B6-6B5D-4E11-985D-D824195B32A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0014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4DFB3-B7FF-4A82-BB37-47FEF6F9A99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22315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1FFE7-C30D-42D2-85D1-6B732801338C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77081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F8FC5-9BC5-4167-B52C-343F070E3854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93826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A61B6-6B5D-4E11-985D-D824195B32A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58132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A8419-F0EE-4954-9D65-37CBBDDD7E14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58529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FEBD6-6038-49CB-A4D2-760BCD46533F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68612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80E67-1E36-4FD2-8ED5-5A901382C26D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20404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C8A61B6-6B5D-4E11-985D-D824195B32A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5207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  <p:sldLayoutId id="2147483774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Ekonomika organizací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Dělení zisku ve v.o.s, k.s. a a.s.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Rozdělení rizikové prémie</a:t>
            </a:r>
          </a:p>
        </p:txBody>
      </p:sp>
      <p:graphicFrame>
        <p:nvGraphicFramePr>
          <p:cNvPr id="7396" name="Group 228"/>
          <p:cNvGraphicFramePr>
            <a:graphicFrameLocks noGrp="1"/>
          </p:cNvGraphicFramePr>
          <p:nvPr>
            <p:ph type="tbl" idx="1"/>
          </p:nvPr>
        </p:nvGraphicFramePr>
        <p:xfrm>
          <a:off x="468313" y="1844675"/>
          <a:ext cx="8229600" cy="2962275"/>
        </p:xfrm>
        <a:graphic>
          <a:graphicData uri="http://schemas.openxmlformats.org/drawingml/2006/table">
            <a:tbl>
              <a:tblPr/>
              <a:tblGrid>
                <a:gridCol w="1385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0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0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9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3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95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6301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Společník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Vložený majetkový podíl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Ostatní soukromý majetek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Celkový ručící majetek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18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Kč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Riziková prémie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301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150 000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300 000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450 000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36 000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7889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450 000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4 950 000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5 400 000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432 000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301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2 400 000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750 000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3 150 000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252 000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301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Celkem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3 000 000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6 000 000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9 000 000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720 000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2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Rozdělení zisku</a:t>
            </a:r>
          </a:p>
        </p:txBody>
      </p:sp>
      <p:graphicFrame>
        <p:nvGraphicFramePr>
          <p:cNvPr id="9444" name="Group 228"/>
          <p:cNvGraphicFramePr>
            <a:graphicFrameLocks noGrp="1"/>
          </p:cNvGraphicFramePr>
          <p:nvPr>
            <p:ph type="tbl" idx="1"/>
          </p:nvPr>
        </p:nvGraphicFramePr>
        <p:xfrm>
          <a:off x="468313" y="2133600"/>
          <a:ext cx="8229600" cy="2255837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5327">
                <a:tc row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Společník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Kapitálový podíl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Rozdělení zisku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20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Podnikatelská mzda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10% zúročení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Riziková prémie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Celkem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327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240 000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291 000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327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450 000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210 000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432 000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687 000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327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2 400 000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240 000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252 000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492 000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327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Celkem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3 000 000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450 000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720 000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1 470 000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Příklad K.S.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Dělení zisku v komanditní společnosti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Jak probíhá?</a:t>
            </a:r>
          </a:p>
          <a:p>
            <a:pPr eaLnBrk="1" hangingPunct="1"/>
            <a:r>
              <a:rPr lang="cs-CZ" altLang="cs-CZ" dirty="0"/>
              <a:t>Mezi koho a kolik se dělí?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Rozdělení zisku k.s.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sz="2800" dirty="0"/>
              <a:t>Komanditní společnost tvoří komplementáři A </a:t>
            </a:r>
            <a:r>
              <a:rPr lang="cs-CZ" altLang="cs-CZ" sz="2800" dirty="0" err="1"/>
              <a:t>a</a:t>
            </a:r>
            <a:r>
              <a:rPr lang="cs-CZ" altLang="cs-CZ" sz="2800" dirty="0"/>
              <a:t> B a komanditisté C a D. Dosažený zisk komanditní společnosti v roce 2015 činil 800 000,- Kč, platná </a:t>
            </a:r>
            <a:r>
              <a:rPr lang="cs-CZ" altLang="cs-CZ" sz="2800" dirty="0">
                <a:solidFill>
                  <a:schemeClr val="bg1"/>
                </a:solidFill>
              </a:rPr>
              <a:t>sazba daně z příjmu právnických osob činí 19 %. </a:t>
            </a:r>
            <a:r>
              <a:rPr lang="cs-CZ" altLang="cs-CZ" sz="2800" dirty="0"/>
              <a:t>Kapitálový vklad komanditisty C činí 150 000,- Kč a komanditisty D 250 000,- Kč.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2800" dirty="0"/>
              <a:t>Jak bude rozdělen zisk mezi jednotlivé komanditisty a komplementáře, jestliže společenská smlouva ustanovení o rozdělování zisku neobsahuje?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Komplementáři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800"/>
              <a:t>Dosažený zisk 800 000 Kč je nejprve nutno rozdělit na dvě poloviny mezi komanditisty a komplementáře.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Podíl komplementářů je dále nutno rozdělit rovným dílem, takže komplementáří dostanou: </a:t>
            </a:r>
            <a:r>
              <a:rPr lang="cs-CZ" altLang="cs-CZ" sz="2800" b="1"/>
              <a:t>800 000 / 2 = 400 000, 400 000 / 2 = 200 000 Kč</a:t>
            </a:r>
            <a:r>
              <a:rPr lang="cs-CZ" altLang="cs-CZ" sz="2800"/>
              <a:t> pro komplementáře A a B. Tuto částku však ještě musí zdanit daní z příjmů fyzických osob ve výši 15%, takže: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/>
              <a:t>Komplementáři</a:t>
            </a:r>
            <a:r>
              <a:rPr lang="cs-CZ" altLang="cs-CZ" sz="2800"/>
              <a:t> A a B dostanou shodně: </a:t>
            </a:r>
            <a:r>
              <a:rPr lang="cs-CZ" altLang="cs-CZ" sz="2800" b="1"/>
              <a:t>200 000 * 0,85 = 170 000 Kč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Komanditisté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Podíl 400 000 obou komanditistů je nejprve nutno zdanit daní z příjmů právnických osob, tedy: 400 000 – (0,21 * 400 000) = </a:t>
            </a:r>
            <a:r>
              <a:rPr lang="cs-CZ" altLang="cs-CZ" b="1"/>
              <a:t>316 000 Kč</a:t>
            </a:r>
            <a:r>
              <a:rPr lang="cs-CZ" altLang="cs-CZ"/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4000"/>
              <a:t>Komanditisté – dělení dle vkladu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400"/>
              <a:t>Tuto sumu je dále potřeba rozdělit mezi komanditisty podle jejich podílu na kapitálovém vkladu, takže: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komanditista C dostane: </a:t>
            </a:r>
            <a:r>
              <a:rPr lang="cs-CZ" altLang="cs-CZ" sz="2400" b="1"/>
              <a:t>(150 000 / 400 000) * 316 000 = 118 500 Kč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komanditista D dostane: </a:t>
            </a:r>
            <a:r>
              <a:rPr lang="cs-CZ" altLang="cs-CZ" sz="2400" b="1"/>
              <a:t>(250 000 / 400 000) * 316 000 = 197 500 Kč,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obě částky je však ještě opět nutno zdanit daní z příjmů fyzických osob, konkrétně zvláštní sazbou daně ve výši 15%, takže: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komanditista C dostane: </a:t>
            </a:r>
            <a:r>
              <a:rPr lang="cs-CZ" altLang="cs-CZ" sz="2400" b="1"/>
              <a:t>118 500 * 0,85 = 100 725 Kč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komanditista D dostane: </a:t>
            </a:r>
            <a:r>
              <a:rPr lang="cs-CZ" altLang="cs-CZ" sz="2400" b="1"/>
              <a:t>197 500 * 0,85 = 167 875 Kč.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Příklad A.S.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Dělení zisku v akciové společnosti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Co je typické pro akciovou společnost?</a:t>
            </a:r>
          </a:p>
          <a:p>
            <a:pPr eaLnBrk="1" hangingPunct="1"/>
            <a:endParaRPr lang="cs-CZ" altLang="cs-CZ" dirty="0"/>
          </a:p>
          <a:p>
            <a:pPr marL="0" indent="0" eaLnBrk="1" hangingPunct="1"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Dělení zisku v a.s.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Akciová společnost má 3 majitele, 3 členy dozorčí rady a 3 členy představenstva. Základní kapitál společnosti je 3 000 000 Kč, přičemž společníci vložili do společnosti svůj kapitál takto: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Společník A: 2 000 000 Kč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Společník B: 700 000 Kč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Společník C: 300 000 Kč.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Společnost měla v roce 2015 výnosy z provozní činnosti ve výši 250 mil. Kč a náklady na provozní činnost ve výši 200 mil. Kč. Společnost také zaplatila úroky z úvěru ve výši 2 mil. Kč. Valná hromada společníků rozhodla o vyplacení tantiém (odměny členům orgánů společnosti) ve výši 5 mil. Kč a o vyplacení dividend ve výši 50% ze zisku.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Dělení zisku v a.s.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sz="3600" dirty="0"/>
              <a:t>Kolik peněz odvedou uvedené osoby státu na daních, jestliže daň z příjmů fyzických osob je 15 % a daň z příjmů právnických osob je 19 %?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altLang="cs-CZ" sz="3600" dirty="0"/>
              <a:t>Kolik peněz (čistého) dostanou jednotliví akcionáři a členové orgánů společnosti a kolik peněz ze zisku zůstane ve společnosti?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Jaká znáte dělení podniku a podle čeho?</a:t>
            </a:r>
          </a:p>
          <a:p>
            <a:r>
              <a:rPr lang="cs-CZ" dirty="0"/>
              <a:t>Jaký je rozdíl mezi typy výroby a organizačními typy výroby?</a:t>
            </a:r>
          </a:p>
          <a:p>
            <a:r>
              <a:rPr lang="cs-CZ" dirty="0"/>
              <a:t>Vysvětlete produktivitu a </a:t>
            </a:r>
            <a:r>
              <a:rPr lang="cs-CZ" dirty="0" err="1"/>
              <a:t>hosp</a:t>
            </a:r>
            <a:r>
              <a:rPr lang="cs-CZ" dirty="0"/>
              <a:t>. vyjádřenou </a:t>
            </a:r>
          </a:p>
          <a:p>
            <a:r>
              <a:rPr lang="cs-CZ" dirty="0"/>
              <a:t>Jaké jsou principy nezávislé na hospodářském zřízení?</a:t>
            </a:r>
          </a:p>
          <a:p>
            <a:r>
              <a:rPr lang="cs-CZ" dirty="0"/>
              <a:t>Jaké jsou fáze životního cyklu podniku? </a:t>
            </a:r>
          </a:p>
          <a:p>
            <a:r>
              <a:rPr lang="cs-CZ" dirty="0"/>
              <a:t>Co je BCG a co sleduje?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7867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Řešení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Nejprve je nutné stanovit hrubý zisk společnosti, což je rozdíl celkových výnosů a celkových nákladů: </a:t>
            </a:r>
          </a:p>
          <a:p>
            <a:pPr eaLnBrk="1" hangingPunct="1">
              <a:buFontTx/>
              <a:buNone/>
            </a:pPr>
            <a:r>
              <a:rPr lang="cs-CZ" altLang="cs-CZ" b="1" dirty="0"/>
              <a:t>HZ = 250 – (200 + 2) = 48 mil. Kč</a:t>
            </a:r>
            <a:r>
              <a:rPr lang="cs-CZ" altLang="cs-CZ" dirty="0"/>
              <a:t> </a:t>
            </a:r>
            <a:endParaRPr lang="cs-CZ" altLang="cs-CZ" b="1" dirty="0"/>
          </a:p>
          <a:p>
            <a:pPr eaLnBrk="1" hangingPunct="1"/>
            <a:r>
              <a:rPr lang="cs-CZ" altLang="cs-CZ" dirty="0"/>
              <a:t>Tento zisk je dále nutné zdanit daní z příjmů právnických osob (19 %):</a:t>
            </a:r>
          </a:p>
          <a:p>
            <a:pPr eaLnBrk="1" hangingPunct="1">
              <a:buFontTx/>
              <a:buNone/>
            </a:pPr>
            <a:r>
              <a:rPr lang="cs-CZ" altLang="cs-CZ" b="1" dirty="0"/>
              <a:t>ČZ = 48 * 0,81 = 38,88 mil. Kč</a:t>
            </a:r>
          </a:p>
          <a:p>
            <a:pPr eaLnBrk="1" hangingPunct="1">
              <a:buFontTx/>
              <a:buNone/>
            </a:pPr>
            <a:r>
              <a:rPr lang="cs-CZ" altLang="cs-CZ" b="1" dirty="0"/>
              <a:t>		(DPPO = 9,12 mil. Kč)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Řešení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Od tohoto čistého zisku společnosti je nutné odečíst tantiémy členům dozorčí rady a představenstva společnosti, rozdělit je rovným dílem (pro zjednodušení – výši tantiém je možné stanovit také diferencovaně) a zdanit ji 15% DPFO:</a:t>
            </a:r>
          </a:p>
          <a:p>
            <a:pPr eaLnBrk="1" hangingPunct="1"/>
            <a:r>
              <a:rPr lang="cs-CZ" altLang="cs-CZ" b="1" dirty="0"/>
              <a:t>Čistý zisk bez tantiém = 38,88 – 5 = 33,88 mil. Kč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Tantiémy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Každý člen orgánu společnosti dostane: </a:t>
            </a:r>
          </a:p>
          <a:p>
            <a:pPr eaLnBrk="1" hangingPunct="1"/>
            <a:r>
              <a:rPr lang="cs-CZ" altLang="cs-CZ" b="1" dirty="0"/>
              <a:t>(5 * 0,85) / 6 = 708 333 Kč (DPFO dohromady činí 750 tis. Kč)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Nyní je nutné stanovit objem dividend </a:t>
            </a:r>
          </a:p>
          <a:p>
            <a:pPr eaLnBrk="1" hangingPunct="1"/>
            <a:r>
              <a:rPr lang="cs-CZ" altLang="cs-CZ" dirty="0"/>
              <a:t>(= vyplacený čistý zisk na akcii):</a:t>
            </a:r>
          </a:p>
          <a:p>
            <a:pPr eaLnBrk="1" hangingPunct="1"/>
            <a:r>
              <a:rPr lang="cs-CZ" altLang="cs-CZ" b="1" dirty="0"/>
              <a:t>Zisk rozdělovaný = 33,88 * 50 % = 16,96 mil. Kč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Dělení dle vkladu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2800" dirty="0"/>
              <a:t>V tomto případě můžeme při rozdělování dividend zjednodušeně vycházet z podílů společníků na majetku společnosti, neboť odpovídá počtu vlastněných akcií (dividenda je tak stanovena souhrnně a vyjadřuje podíl vyplaceného zisku v závislosti na množství vlastněných akcií – základního kapitálu - společnosti):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Děkuji za pozornost…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OS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Jaké znáte?</a:t>
            </a:r>
          </a:p>
          <a:p>
            <a:endParaRPr lang="cs-CZ" dirty="0"/>
          </a:p>
          <a:p>
            <a:r>
              <a:rPr lang="cs-CZ" dirty="0"/>
              <a:t>V čem jsou podobné?</a:t>
            </a:r>
          </a:p>
          <a:p>
            <a:endParaRPr lang="cs-CZ" dirty="0"/>
          </a:p>
          <a:p>
            <a:r>
              <a:rPr lang="cs-CZ" dirty="0"/>
              <a:t>V čem se liší?</a:t>
            </a:r>
          </a:p>
        </p:txBody>
      </p:sp>
    </p:spTree>
    <p:extLst>
      <p:ext uri="{BB962C8B-B14F-4D97-AF65-F5344CB8AC3E}">
        <p14:creationId xmlns:p14="http://schemas.microsoft.com/office/powerpoint/2010/main" val="3599321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OS</a:t>
            </a:r>
          </a:p>
        </p:txBody>
      </p:sp>
      <p:pic>
        <p:nvPicPr>
          <p:cNvPr id="1026" name="Picture 2" descr="https://portal.pohoda.cz/image/obchodni_spolecnosti_schema.png/?width=650&amp;height=377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20071" y="2366963"/>
            <a:ext cx="5903857" cy="342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0518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Dělení zisku ve v.o.s.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sz="2400" dirty="0"/>
              <a:t>Veřejnou obchodní společnost Mechanika v.o.s. vytvořili společníci Andrej (A), Bohuslav (B) a Cecílie (C) vložením </a:t>
            </a:r>
            <a:r>
              <a:rPr lang="cs-CZ" altLang="cs-CZ" sz="2400" b="1" dirty="0"/>
              <a:t>kapitálových podílů</a:t>
            </a:r>
            <a:r>
              <a:rPr lang="cs-CZ" altLang="cs-CZ" sz="2400" dirty="0"/>
              <a:t> </a:t>
            </a:r>
            <a:r>
              <a:rPr lang="cs-CZ" altLang="cs-CZ" sz="2400" b="1" dirty="0"/>
              <a:t>150 000,- Kč, 450 000,- Kč a 2 400 000,- Kč</a:t>
            </a:r>
            <a:r>
              <a:rPr lang="cs-CZ" altLang="cs-CZ" sz="2400" dirty="0"/>
              <a:t>. Ve společenské smlouvě se dohodli, že před rozdělením </a:t>
            </a:r>
            <a:r>
              <a:rPr lang="cs-CZ" altLang="cs-CZ" sz="2400" b="1" dirty="0"/>
              <a:t>zisku 1 470 000,- Kč</a:t>
            </a:r>
            <a:r>
              <a:rPr lang="cs-CZ" altLang="cs-CZ" sz="2400" dirty="0"/>
              <a:t>, který dosáhli v daném roce, musí být </a:t>
            </a:r>
            <a:r>
              <a:rPr lang="cs-CZ" altLang="cs-CZ" sz="2400" b="1" dirty="0"/>
              <a:t>nejdříve proplacena podnikatelská odměna</a:t>
            </a:r>
            <a:r>
              <a:rPr lang="cs-CZ" altLang="cs-CZ" sz="2400" dirty="0"/>
              <a:t> (podnikatelská mzda) a dále se dohodli na </a:t>
            </a:r>
            <a:r>
              <a:rPr lang="cs-CZ" altLang="cs-CZ" sz="2400" b="1" dirty="0"/>
              <a:t>10% zúročení kapitálových vkladů</a:t>
            </a:r>
            <a:r>
              <a:rPr lang="cs-CZ" altLang="cs-CZ" sz="2400" dirty="0"/>
              <a:t>. </a:t>
            </a:r>
            <a:r>
              <a:rPr lang="cs-CZ" altLang="cs-CZ" sz="2400" b="1" dirty="0"/>
              <a:t>Podnikatel A</a:t>
            </a:r>
            <a:r>
              <a:rPr lang="cs-CZ" altLang="cs-CZ" sz="2400" dirty="0"/>
              <a:t>, který pracuje jako obchodní vedoucí obdrží </a:t>
            </a:r>
            <a:r>
              <a:rPr lang="cs-CZ" altLang="cs-CZ" sz="2400" b="1" dirty="0"/>
              <a:t>240 000,- Kč</a:t>
            </a:r>
            <a:r>
              <a:rPr lang="cs-CZ" altLang="cs-CZ" sz="2400" dirty="0"/>
              <a:t>, </a:t>
            </a:r>
            <a:r>
              <a:rPr lang="cs-CZ" altLang="cs-CZ" sz="2400" b="1" dirty="0"/>
              <a:t>B</a:t>
            </a:r>
            <a:r>
              <a:rPr lang="cs-CZ" altLang="cs-CZ" sz="2400" dirty="0"/>
              <a:t> jako technický vedoucí </a:t>
            </a:r>
            <a:r>
              <a:rPr lang="cs-CZ" altLang="cs-CZ" sz="2400" b="1" dirty="0"/>
              <a:t>210 000,-</a:t>
            </a:r>
            <a:r>
              <a:rPr lang="cs-CZ" altLang="cs-CZ" sz="2400" dirty="0"/>
              <a:t> Kč a </a:t>
            </a:r>
            <a:r>
              <a:rPr lang="cs-CZ" altLang="cs-CZ" sz="2400" b="1" dirty="0"/>
              <a:t>C</a:t>
            </a:r>
            <a:r>
              <a:rPr lang="cs-CZ" altLang="cs-CZ" sz="2400" dirty="0"/>
              <a:t> v podniku nepracuje (</a:t>
            </a:r>
            <a:r>
              <a:rPr lang="cs-CZ" altLang="cs-CZ" sz="2400" b="1" dirty="0"/>
              <a:t>neobdrží</a:t>
            </a:r>
            <a:r>
              <a:rPr lang="cs-CZ" altLang="cs-CZ" sz="2400" dirty="0"/>
              <a:t> tedy </a:t>
            </a:r>
            <a:r>
              <a:rPr lang="cs-CZ" altLang="cs-CZ" sz="2400" b="1" dirty="0"/>
              <a:t>nic</a:t>
            </a:r>
            <a:r>
              <a:rPr lang="cs-CZ" altLang="cs-CZ" sz="2400" dirty="0"/>
              <a:t>).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Příklad V.O.S.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Dělení zisku ve veřejné obchodní společnosti (v.o.s.)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Obecně jak probíhá dělení?</a:t>
            </a:r>
          </a:p>
          <a:p>
            <a:pPr eaLnBrk="1" hangingPunct="1"/>
            <a:r>
              <a:rPr lang="cs-CZ" altLang="cs-CZ" dirty="0"/>
              <a:t>V jakých poměrech se dělí?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Pokračování zadání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sz="2400" dirty="0"/>
              <a:t>Zbývající </a:t>
            </a:r>
            <a:r>
              <a:rPr lang="cs-CZ" altLang="cs-CZ" sz="2400" b="1" dirty="0"/>
              <a:t>zůstatek</a:t>
            </a:r>
            <a:r>
              <a:rPr lang="cs-CZ" altLang="cs-CZ" sz="2400" dirty="0"/>
              <a:t> se rozdělí jako </a:t>
            </a:r>
            <a:r>
              <a:rPr lang="cs-CZ" altLang="cs-CZ" sz="2400" b="1" dirty="0"/>
              <a:t>rizikovou prémii</a:t>
            </a:r>
            <a:r>
              <a:rPr lang="cs-CZ" altLang="cs-CZ" sz="2400" dirty="0"/>
              <a:t> (k pokrytí rozdílného rizika v případě ztráty) v poměru podle velikosti ručícího majetku (vložený majetkový podíl + ostatní soukromý majetek). </a:t>
            </a:r>
            <a:r>
              <a:rPr lang="cs-CZ" altLang="cs-CZ" sz="2400" b="1" dirty="0"/>
              <a:t>Jaká část zisku včetně podnikatelské mzdy a zúročení majetkového vkladu připadne jednotlivým podnikatelům, jestliže ostatní soukromý majetek A činí 300 000,- Kč, B 4 950 000,- Kč a C 750 000,- Kč?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Riziková prémie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Pro zjišťování rizikové prémie platí následující předloha:</a:t>
            </a:r>
          </a:p>
          <a:p>
            <a:pPr eaLnBrk="1" hangingPunct="1">
              <a:buFontTx/>
              <a:buNone/>
            </a:pPr>
            <a:endParaRPr lang="cs-CZ" altLang="cs-CZ" dirty="0"/>
          </a:p>
          <a:p>
            <a:pPr eaLnBrk="1" hangingPunct="1">
              <a:buFontTx/>
              <a:buNone/>
            </a:pPr>
            <a:r>
              <a:rPr lang="cs-CZ" altLang="cs-CZ" b="1" dirty="0"/>
              <a:t>Riziková prémie = zisk - podnikatelská „mzda“ - zúročení kapitálového vkladu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 algn="just" eaLnBrk="1" hangingPunct="1"/>
            <a:r>
              <a:rPr lang="cs-CZ" altLang="cs-CZ" sz="2800" dirty="0"/>
              <a:t>Nejprve je nutné zjistit, zda zisk pokryje všechny zamýšlené položky a to v pořadí, jak je to uvedeno ve společenské smlouvě.</a:t>
            </a:r>
          </a:p>
          <a:p>
            <a:pPr algn="just" eaLnBrk="1" hangingPunct="1"/>
            <a:r>
              <a:rPr lang="cs-CZ" altLang="cs-CZ" sz="2800" dirty="0"/>
              <a:t>Podnikatelská mzda tvoří celkovou sumu  450 000,-, tzn. že bude vyplacena celá (nekrácená).</a:t>
            </a:r>
          </a:p>
          <a:p>
            <a:pPr eaLnBrk="1" hangingPunct="1"/>
            <a:r>
              <a:rPr lang="cs-CZ" altLang="cs-CZ" sz="2800" dirty="0"/>
              <a:t>Na 10% zúročení vloženého majetku je celkem potřeba 300 000 Kč, tzn. že bude vyplaceno celé (nekrácené).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Kapk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Kapka</Template>
  <TotalTime>468</TotalTime>
  <Words>849</Words>
  <Application>Microsoft Office PowerPoint</Application>
  <PresentationFormat>Předvádění na obrazovce (4:3)</PresentationFormat>
  <Paragraphs>150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Times New Roman</vt:lpstr>
      <vt:lpstr>Tw Cen MT</vt:lpstr>
      <vt:lpstr>Kapka</vt:lpstr>
      <vt:lpstr>Ekonomika organizací</vt:lpstr>
      <vt:lpstr>Opakování</vt:lpstr>
      <vt:lpstr>Opakování OS</vt:lpstr>
      <vt:lpstr>Opakování OS</vt:lpstr>
      <vt:lpstr>Dělení zisku ve v.o.s.</vt:lpstr>
      <vt:lpstr>Příklad V.O.S.</vt:lpstr>
      <vt:lpstr>Pokračování zadání</vt:lpstr>
      <vt:lpstr>Riziková prémie</vt:lpstr>
      <vt:lpstr>Prezentace aplikace PowerPoint</vt:lpstr>
      <vt:lpstr>Rozdělení rizikové prémie</vt:lpstr>
      <vt:lpstr>Rozdělení zisku</vt:lpstr>
      <vt:lpstr>Příklad K.S.</vt:lpstr>
      <vt:lpstr>Rozdělení zisku k.s.</vt:lpstr>
      <vt:lpstr>Komplementáři</vt:lpstr>
      <vt:lpstr>Komanditisté</vt:lpstr>
      <vt:lpstr>Komanditisté – dělení dle vkladu</vt:lpstr>
      <vt:lpstr>Příklad A.S.</vt:lpstr>
      <vt:lpstr>Dělení zisku v a.s.</vt:lpstr>
      <vt:lpstr>Dělení zisku v a.s.</vt:lpstr>
      <vt:lpstr>Řešení</vt:lpstr>
      <vt:lpstr>Řešení</vt:lpstr>
      <vt:lpstr>Tantiémy</vt:lpstr>
      <vt:lpstr>Prezentace aplikace PowerPoint</vt:lpstr>
      <vt:lpstr>Dělení dle vkladu</vt:lpstr>
      <vt:lpstr>Prezentace aplikace PowerPoint</vt:lpstr>
    </vt:vector>
  </TitlesOfParts>
  <Company>ESF -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Ekonomika organizací</dc:title>
  <dc:creator>62765</dc:creator>
  <cp:lastModifiedBy>Martin Štěrba</cp:lastModifiedBy>
  <cp:revision>15</cp:revision>
  <dcterms:created xsi:type="dcterms:W3CDTF">2009-10-13T07:06:22Z</dcterms:created>
  <dcterms:modified xsi:type="dcterms:W3CDTF">2016-11-05T21:47:05Z</dcterms:modified>
</cp:coreProperties>
</file>