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3"/>
  </p:handoutMasterIdLst>
  <p:sldIdLst>
    <p:sldId id="265" r:id="rId2"/>
    <p:sldId id="310" r:id="rId3"/>
    <p:sldId id="316" r:id="rId4"/>
    <p:sldId id="319" r:id="rId5"/>
    <p:sldId id="321" r:id="rId6"/>
    <p:sldId id="320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</p:sldIdLst>
  <p:sldSz cx="9144000" cy="6858000" type="screen4x3"/>
  <p:notesSz cx="6797675" cy="98567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00"/>
    <a:srgbClr val="CC0000"/>
    <a:srgbClr val="DDDDDD"/>
    <a:srgbClr val="CCECFF"/>
    <a:srgbClr val="FFFFCC"/>
    <a:srgbClr val="CCFFCC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4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6148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50276E-CB09-4AC9-BD08-4562F5AEB8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9863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F4DC9-1A93-4410-85ED-CFCAA3CFF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3E4B0-B76A-4511-96F5-A7D8A2673F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97F6-B9BD-4410-98BA-A6E9E0A31E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6EB1-58F3-4E60-9678-879624D7B4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B676A-2421-4AC5-A207-90AC74E51E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30A4F-1CAB-4740-946D-918BBAE7A8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8B994-F7F2-4CEE-BDA7-861DDF9711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2503-6105-4F29-B7F8-28912C9E0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457B-113D-4925-A259-F56F5AAB12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64192-1743-41C2-B84A-26577E9917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9125-A6F6-46A3-A9F1-F18BB910CD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69E89C-E9B2-47FF-AA91-BB4EAD626A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Siemens_SAG2015_ListSubsidiaries_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11188" y="2349500"/>
            <a:ext cx="79930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altLang="cs-CZ" sz="2000" b="1">
                <a:solidFill>
                  <a:schemeClr val="hlink"/>
                </a:solidFill>
                <a:latin typeface="Arial" charset="0"/>
              </a:rPr>
              <a:t>Ladislav Blažek, Jaroslav Hradílek</a:t>
            </a:r>
          </a:p>
          <a:p>
            <a:pPr algn="ctr"/>
            <a:endParaRPr lang="cs-CZ" altLang="cs-CZ" sz="2000" b="1">
              <a:latin typeface="Arial" charset="0"/>
            </a:endParaRPr>
          </a:p>
          <a:p>
            <a:pPr algn="ctr"/>
            <a:r>
              <a:rPr lang="cs-CZ" altLang="cs-CZ" sz="3600" b="1">
                <a:solidFill>
                  <a:schemeClr val="accent2"/>
                </a:solidFill>
                <a:latin typeface="Arial" charset="0"/>
              </a:rPr>
              <a:t>Organizace a řízení nadnárodních společností I</a:t>
            </a:r>
          </a:p>
          <a:p>
            <a:pPr algn="ctr"/>
            <a:endParaRPr lang="cs-CZ" altLang="cs-CZ" sz="3600" b="1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cs-CZ" altLang="cs-CZ" sz="3600" b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684113"/>
          </a:xfrm>
        </p:spPr>
        <p:txBody>
          <a:bodyPr/>
          <a:lstStyle/>
          <a:p>
            <a:r>
              <a:rPr lang="cs-CZ" sz="2800" dirty="0" err="1" smtClean="0"/>
              <a:t>Daimler</a:t>
            </a:r>
            <a:r>
              <a:rPr lang="cs-CZ" sz="2800" dirty="0" smtClean="0"/>
              <a:t> AG – příklad produktové struktury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pic>
        <p:nvPicPr>
          <p:cNvPr id="8198" name="Picture 6" descr="Výsledek obrázku pro daimler ag organizational structure"/>
          <p:cNvPicPr>
            <a:picLocks noChangeAspect="1" noChangeArrowheads="1"/>
          </p:cNvPicPr>
          <p:nvPr/>
        </p:nvPicPr>
        <p:blipFill>
          <a:blip r:embed="rId2" cstate="print"/>
          <a:srcRect t="5742" b="56686"/>
          <a:stretch>
            <a:fillRect/>
          </a:stretch>
        </p:blipFill>
        <p:spPr bwMode="auto">
          <a:xfrm>
            <a:off x="395535" y="1988840"/>
            <a:ext cx="840258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684113"/>
          </a:xfrm>
        </p:spPr>
        <p:txBody>
          <a:bodyPr/>
          <a:lstStyle/>
          <a:p>
            <a:r>
              <a:rPr lang="cs-CZ" sz="3200" dirty="0" smtClean="0"/>
              <a:t>P&amp;G – příklad zákaznické struktury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pic>
        <p:nvPicPr>
          <p:cNvPr id="5" name="Obrázek 4" descr="P&amp;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2257"/>
            <a:ext cx="8604448" cy="6025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struktury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1560" y="184482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122738" algn="l"/>
              </a:tabLst>
            </a:pPr>
            <a:r>
              <a:rPr lang="cs-CZ" b="1" cap="all" dirty="0" smtClean="0"/>
              <a:t>Zákaznická	Produktová</a:t>
            </a:r>
          </a:p>
          <a:p>
            <a:pPr>
              <a:tabLst>
                <a:tab pos="4122738" algn="l"/>
              </a:tabLst>
            </a:pPr>
            <a:r>
              <a:rPr lang="cs-CZ" dirty="0" smtClean="0"/>
              <a:t> </a:t>
            </a:r>
          </a:p>
          <a:p>
            <a:pPr algn="ctr">
              <a:tabLst>
                <a:tab pos="4122738" algn="l"/>
              </a:tabLst>
            </a:pPr>
            <a:r>
              <a:rPr lang="cs-CZ" dirty="0"/>
              <a:t>V</a:t>
            </a:r>
            <a:r>
              <a:rPr lang="cs-CZ" dirty="0" smtClean="0"/>
              <a:t>ýhody</a:t>
            </a:r>
          </a:p>
          <a:p>
            <a:pPr>
              <a:buFont typeface="Arial" pitchFamily="34" charset="0"/>
              <a:buChar char="•"/>
              <a:tabLst>
                <a:tab pos="4122738" algn="l"/>
              </a:tabLst>
            </a:pPr>
            <a:r>
              <a:rPr lang="cs-CZ" dirty="0" smtClean="0"/>
              <a:t> Bližší kontakt se zákazníkem	Přirozené členění</a:t>
            </a:r>
          </a:p>
          <a:p>
            <a:pPr>
              <a:buFont typeface="Arial" pitchFamily="34" charset="0"/>
              <a:buChar char="•"/>
              <a:tabLst>
                <a:tab pos="4122738" algn="l"/>
              </a:tabLst>
            </a:pPr>
            <a:r>
              <a:rPr lang="cs-CZ" dirty="0" smtClean="0"/>
              <a:t> Porozumění trhu 	Vyšší odbornost</a:t>
            </a:r>
          </a:p>
          <a:p>
            <a:pPr>
              <a:buFont typeface="Arial" pitchFamily="34" charset="0"/>
              <a:buChar char="•"/>
              <a:tabLst>
                <a:tab pos="4122738" algn="l"/>
              </a:tabLst>
            </a:pPr>
            <a:r>
              <a:rPr lang="cs-CZ" dirty="0" smtClean="0"/>
              <a:t> Pochopitelné členění	Jasná linie odpovědnosti</a:t>
            </a:r>
            <a:endParaRPr lang="cs-CZ" dirty="0"/>
          </a:p>
          <a:p>
            <a:pPr>
              <a:buFont typeface="Arial" pitchFamily="34" charset="0"/>
              <a:buChar char="•"/>
              <a:tabLst>
                <a:tab pos="4122738" algn="l"/>
              </a:tabLst>
            </a:pPr>
            <a:endParaRPr lang="cs-CZ" dirty="0" smtClean="0"/>
          </a:p>
          <a:p>
            <a:pPr algn="ctr">
              <a:tabLst>
                <a:tab pos="4122738" algn="l"/>
              </a:tabLst>
            </a:pPr>
            <a:r>
              <a:rPr lang="cs-CZ" dirty="0" smtClean="0"/>
              <a:t>Nevýhody</a:t>
            </a:r>
          </a:p>
          <a:p>
            <a:pPr algn="ctr">
              <a:tabLst>
                <a:tab pos="4122738" algn="l"/>
              </a:tabLst>
            </a:pPr>
            <a:endParaRPr lang="cs-CZ" dirty="0" smtClean="0"/>
          </a:p>
          <a:p>
            <a:pPr>
              <a:buFont typeface="Arial" pitchFamily="34" charset="0"/>
              <a:buChar char="•"/>
              <a:tabLst>
                <a:tab pos="4122738" algn="l"/>
              </a:tabLst>
            </a:pPr>
            <a:r>
              <a:rPr lang="cs-CZ" dirty="0" smtClean="0"/>
              <a:t> Vyšší nároky na spolupráci	Přístup k zákazníkovi</a:t>
            </a:r>
            <a:br>
              <a:rPr lang="cs-CZ" dirty="0" smtClean="0"/>
            </a:br>
            <a:r>
              <a:rPr lang="cs-CZ" dirty="0" smtClean="0"/>
              <a:t> a komunikaci	Cenotvorba a vnitřní obchod</a:t>
            </a:r>
          </a:p>
          <a:p>
            <a:pPr>
              <a:buFont typeface="Arial" pitchFamily="34" charset="0"/>
              <a:buChar char="•"/>
              <a:tabLst>
                <a:tab pos="4122738" algn="l"/>
              </a:tabLst>
            </a:pPr>
            <a:r>
              <a:rPr lang="cs-CZ" dirty="0" smtClean="0"/>
              <a:t> Koordinace	Potřeba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Account</a:t>
            </a:r>
            <a:r>
              <a:rPr lang="cs-CZ" dirty="0" smtClean="0"/>
              <a:t> </a:t>
            </a:r>
            <a:r>
              <a:rPr lang="cs-CZ" dirty="0" err="1" smtClean="0"/>
              <a:t>Mngmt</a:t>
            </a:r>
            <a:endParaRPr lang="cs-CZ" dirty="0" smtClean="0"/>
          </a:p>
          <a:p>
            <a:pPr>
              <a:buFont typeface="Arial" pitchFamily="34" charset="0"/>
              <a:buChar char="•"/>
              <a:tabLst>
                <a:tab pos="4122738" algn="l"/>
              </a:tabLst>
            </a:pPr>
            <a:r>
              <a:rPr lang="cs-CZ" dirty="0" smtClean="0"/>
              <a:t> Zdvojování některých pozic</a:t>
            </a:r>
          </a:p>
          <a:p>
            <a:pPr>
              <a:buFont typeface="Arial" pitchFamily="34" charset="0"/>
              <a:buChar char="•"/>
              <a:tabLst>
                <a:tab pos="4122738" algn="l"/>
              </a:tabLst>
            </a:pPr>
            <a:r>
              <a:rPr lang="cs-CZ" dirty="0"/>
              <a:t> </a:t>
            </a:r>
            <a:r>
              <a:rPr lang="cs-CZ" dirty="0" smtClean="0"/>
              <a:t>Řízení komplexnějších projektů</a:t>
            </a:r>
          </a:p>
          <a:p>
            <a:pPr algn="ctr">
              <a:tabLst>
                <a:tab pos="4122738" algn="l"/>
              </a:tabLst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Podniková kultura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184482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Měnění struktury beze změny myšlení lidí a jejich chování nepovede k úspěchu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Výsledkem jsou časté reorganizace a chaos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Nezbytné je zajištění plynulé komunikace a spolupráce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 algn="ctr"/>
            <a:r>
              <a:rPr lang="cs-CZ" b="1" dirty="0" smtClean="0"/>
              <a:t>Tomáš Baťa ve 20. letech dokázal úspěšně aplikovat mnohé „moderní“ přístupy</a:t>
            </a:r>
          </a:p>
          <a:p>
            <a:pPr algn="ctr"/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Osobní motivace nezáleží na penězích, ale na seberealizaci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Méně bývá více (minimum porad, přímé řízení)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Systém kontroly (plány, každá dílna P/L odpovědnost)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Plánování vycházelo z potřeb prodeje, ne výroby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Důraz na pružnost, operativnost, osobní iniciativu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Siemens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752600"/>
            <a:ext cx="8172202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Neustálé akvizice / </a:t>
            </a:r>
            <a:r>
              <a:rPr lang="cs-CZ" sz="2800" dirty="0" err="1" smtClean="0"/>
              <a:t>divestice</a:t>
            </a: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Množství </a:t>
            </a:r>
            <a:r>
              <a:rPr lang="cs-CZ" sz="2800" dirty="0" err="1" smtClean="0"/>
              <a:t>dceřinných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2" action="ppaction://hlinkfile"/>
              </a:rPr>
              <a:t>společností</a:t>
            </a: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Dodržování právních systému 150 zemí, obsazení řídících orgánů, DR…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Mnoho non </a:t>
            </a:r>
            <a:r>
              <a:rPr lang="cs-CZ" sz="2800" dirty="0" err="1" smtClean="0"/>
              <a:t>core</a:t>
            </a:r>
            <a:r>
              <a:rPr lang="cs-CZ" sz="2800" dirty="0" smtClean="0"/>
              <a:t> a pomocných aktivit (Banka, Real </a:t>
            </a:r>
            <a:r>
              <a:rPr lang="cs-CZ" sz="2800" dirty="0" err="1" smtClean="0"/>
              <a:t>estates</a:t>
            </a:r>
            <a:r>
              <a:rPr lang="cs-CZ" sz="2800" dirty="0" smtClean="0"/>
              <a:t>, </a:t>
            </a:r>
            <a:r>
              <a:rPr lang="cs-CZ" sz="2800" dirty="0" err="1" smtClean="0"/>
              <a:t>equities</a:t>
            </a:r>
            <a:r>
              <a:rPr lang="cs-CZ" sz="2800" dirty="0" smtClean="0"/>
              <a:t>…)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Nutnost řídit funkčně, divizně, regionálně – organizační manuál má 68 stran.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Sdílené služby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Siemens – základní fakta</a:t>
            </a:r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6197" t="54351" r="48325" b="17595"/>
          <a:stretch>
            <a:fillRect/>
          </a:stretch>
        </p:blipFill>
        <p:spPr bwMode="auto">
          <a:xfrm>
            <a:off x="99924" y="1700808"/>
            <a:ext cx="904647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79512" y="1700808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 smtClean="0"/>
              <a:t> 348.000 zaměstnanců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 smtClean="0"/>
              <a:t> Obrat 76 000 </a:t>
            </a:r>
            <a:r>
              <a:rPr lang="cs-CZ" sz="3200" dirty="0" err="1" smtClean="0"/>
              <a:t>000</a:t>
            </a:r>
            <a:r>
              <a:rPr lang="cs-CZ" sz="3200" dirty="0" smtClean="0"/>
              <a:t> </a:t>
            </a:r>
            <a:r>
              <a:rPr lang="cs-CZ" sz="3200" dirty="0" err="1" smtClean="0"/>
              <a:t>000</a:t>
            </a:r>
            <a:r>
              <a:rPr lang="cs-CZ" sz="3200" dirty="0" smtClean="0"/>
              <a:t> € </a:t>
            </a:r>
            <a:br>
              <a:rPr lang="cs-CZ" sz="3200" dirty="0" smtClean="0"/>
            </a:br>
            <a:r>
              <a:rPr lang="cs-CZ" sz="3200" dirty="0" smtClean="0"/>
              <a:t>(</a:t>
            </a:r>
            <a:r>
              <a:rPr lang="cs-CZ" sz="3200" dirty="0" smtClean="0">
                <a:sym typeface="Symbol"/>
              </a:rPr>
              <a:t> 2,1 x 10</a:t>
            </a:r>
            <a:r>
              <a:rPr lang="cs-CZ" sz="3200" baseline="30000" dirty="0" smtClean="0">
                <a:sym typeface="Symbol"/>
              </a:rPr>
              <a:t>12 </a:t>
            </a:r>
            <a:r>
              <a:rPr lang="cs-CZ" sz="3200" dirty="0" smtClean="0">
                <a:sym typeface="Symbol"/>
              </a:rPr>
              <a:t>CZK, HDP ČR  4,4 x 10</a:t>
            </a:r>
            <a:r>
              <a:rPr lang="cs-CZ" sz="3200" baseline="30000" dirty="0" smtClean="0">
                <a:sym typeface="Symbol"/>
              </a:rPr>
              <a:t>12) </a:t>
            </a:r>
            <a:endParaRPr lang="cs-CZ" sz="3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 smtClean="0"/>
              <a:t> 289 továren na světě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 smtClean="0"/>
              <a:t> Regionální zastoupení prakticky všude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Siemens struktura</a:t>
            </a:r>
            <a:endParaRPr lang="cs-CZ" dirty="0"/>
          </a:p>
        </p:txBody>
      </p:sp>
      <p:pic>
        <p:nvPicPr>
          <p:cNvPr id="3" name="Picture 2" descr="https://workspace.c6.siemens.com/content/300000006/ZRGen/Publications/pro-8e09e195/b36bf636f0184a3900257de400474bce/topic4_img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072"/>
            <a:ext cx="9144000" cy="430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01000" cy="684113"/>
          </a:xfrm>
        </p:spPr>
        <p:txBody>
          <a:bodyPr/>
          <a:lstStyle/>
          <a:p>
            <a:r>
              <a:rPr lang="cs-CZ" dirty="0" smtClean="0"/>
              <a:t>Siemens</a:t>
            </a:r>
            <a:endParaRPr lang="cs-CZ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15056" t="23344" r="10526" b="20547"/>
          <a:stretch>
            <a:fillRect/>
          </a:stretch>
        </p:blipFill>
        <p:spPr bwMode="auto">
          <a:xfrm>
            <a:off x="-119382" y="1268760"/>
            <a:ext cx="926637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01000" cy="684113"/>
          </a:xfrm>
        </p:spPr>
        <p:txBody>
          <a:bodyPr/>
          <a:lstStyle/>
          <a:p>
            <a:r>
              <a:rPr lang="cs-CZ" dirty="0" smtClean="0"/>
              <a:t>Siemens</a:t>
            </a: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6297" r="11116" b="18333"/>
          <a:stretch>
            <a:fillRect/>
          </a:stretch>
        </p:blipFill>
        <p:spPr bwMode="auto">
          <a:xfrm>
            <a:off x="0" y="1457400"/>
            <a:ext cx="95050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01000" cy="684113"/>
          </a:xfrm>
        </p:spPr>
        <p:txBody>
          <a:bodyPr/>
          <a:lstStyle/>
          <a:p>
            <a:r>
              <a:rPr lang="cs-CZ" dirty="0" smtClean="0"/>
              <a:t>Siemens</a:t>
            </a:r>
            <a:endParaRPr lang="cs-C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0190" t="20272"/>
          <a:stretch>
            <a:fillRect/>
          </a:stretch>
        </p:blipFill>
        <p:spPr bwMode="auto">
          <a:xfrm>
            <a:off x="0" y="1986849"/>
            <a:ext cx="9160768" cy="489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1188" y="1844675"/>
            <a:ext cx="53292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chemeClr val="hlink"/>
                </a:solidFill>
                <a:latin typeface="Comic Sans MS" pitchFamily="66" charset="0"/>
              </a:rPr>
              <a:t>Jsou velké, silné, vysoce produktivní.</a:t>
            </a:r>
          </a:p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chemeClr val="hlink"/>
                </a:solidFill>
                <a:latin typeface="Comic Sans MS" pitchFamily="66" charset="0"/>
              </a:rPr>
              <a:t>Vytváří hodnotu pro zákazníky, dávají lidem práci, pečují o rozvoj svých pracovníků, jsou společensky odpovědné.</a:t>
            </a:r>
          </a:p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chemeClr val="hlink"/>
                </a:solidFill>
                <a:latin typeface="Comic Sans MS" pitchFamily="66" charset="0"/>
              </a:rPr>
              <a:t>Působí v globálním měřítku, vymykají se kontrole trhů i států.</a:t>
            </a:r>
          </a:p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chemeClr val="hlink"/>
                </a:solidFill>
                <a:latin typeface="Comic Sans MS" pitchFamily="66" charset="0"/>
              </a:rPr>
              <a:t>Neslouží primárně obecnému blahu, nýbrž zisku svých vlastníků. </a:t>
            </a:r>
          </a:p>
        </p:txBody>
      </p:sp>
      <p:pic>
        <p:nvPicPr>
          <p:cNvPr id="4099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09538"/>
            <a:ext cx="3097213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Siemens – další témata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752600"/>
            <a:ext cx="8496944" cy="4267200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/>
              <a:t>Obchodování v rámci koncernu (Siemens </a:t>
            </a:r>
            <a:r>
              <a:rPr lang="cs-CZ" sz="2400" dirty="0" err="1" smtClean="0"/>
              <a:t>Businesss</a:t>
            </a:r>
            <a:r>
              <a:rPr lang="cs-CZ" sz="2400" dirty="0" smtClean="0"/>
              <a:t> </a:t>
            </a:r>
            <a:r>
              <a:rPr lang="cs-CZ" sz="2400" dirty="0" err="1" smtClean="0"/>
              <a:t>Conditions</a:t>
            </a:r>
            <a:r>
              <a:rPr lang="cs-CZ" sz="24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/>
              <a:t>Vykazování a konsolidace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/>
              <a:t>Systém nákladových středisek a </a:t>
            </a:r>
            <a:r>
              <a:rPr lang="cs-CZ" sz="2400" dirty="0" err="1" smtClean="0"/>
              <a:t>profitcenter</a:t>
            </a:r>
            <a:endParaRPr lang="cs-CZ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/>
              <a:t>Záruky </a:t>
            </a:r>
            <a:r>
              <a:rPr lang="cs-CZ" sz="2400" dirty="0" smtClean="0"/>
              <a:t>a odpovědnosti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/>
              <a:t>Sdílení </a:t>
            </a:r>
            <a:r>
              <a:rPr lang="cs-CZ" sz="2400" dirty="0" err="1" smtClean="0"/>
              <a:t>know</a:t>
            </a:r>
            <a:r>
              <a:rPr lang="cs-CZ" sz="2400" dirty="0" smtClean="0"/>
              <a:t> </a:t>
            </a:r>
            <a:r>
              <a:rPr lang="cs-CZ" sz="2400" dirty="0" err="1" smtClean="0"/>
              <a:t>how</a:t>
            </a:r>
            <a:r>
              <a:rPr lang="cs-CZ" sz="2400" dirty="0" smtClean="0"/>
              <a:t> a </a:t>
            </a:r>
            <a:r>
              <a:rPr lang="cs-CZ" sz="2400" dirty="0" err="1" smtClean="0"/>
              <a:t>best</a:t>
            </a:r>
            <a:r>
              <a:rPr lang="cs-CZ" sz="2400" dirty="0" smtClean="0"/>
              <a:t> </a:t>
            </a:r>
            <a:r>
              <a:rPr lang="cs-CZ" sz="2400" dirty="0" err="1" smtClean="0"/>
              <a:t>practice</a:t>
            </a:r>
            <a:endParaRPr lang="cs-CZ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/>
              <a:t>Řízení rizik a rozhodovací proces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Siemens – příklad struktury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752600"/>
            <a:ext cx="8496944" cy="4267200"/>
          </a:xfrm>
        </p:spPr>
        <p:txBody>
          <a:bodyPr/>
          <a:lstStyle/>
          <a:p>
            <a:pPr>
              <a:buNone/>
            </a:pPr>
            <a:r>
              <a:rPr lang="cs-CZ" sz="2400" b="1" dirty="0" err="1" smtClean="0"/>
              <a:t>From</a:t>
            </a:r>
            <a:r>
              <a:rPr lang="cs-CZ" sz="2400" b="1" dirty="0" smtClean="0"/>
              <a:t>: 	</a:t>
            </a:r>
            <a:r>
              <a:rPr lang="cs-CZ" sz="2400" dirty="0" smtClean="0"/>
              <a:t>Peter (</a:t>
            </a:r>
            <a:r>
              <a:rPr lang="cs-CZ" sz="2400" b="1" dirty="0" smtClean="0"/>
              <a:t>E S SR WP EMEA S ON CEE</a:t>
            </a:r>
            <a:r>
              <a:rPr lang="cs-CZ" sz="2400" dirty="0" smtClean="0"/>
              <a:t>)</a:t>
            </a:r>
          </a:p>
          <a:p>
            <a:pPr>
              <a:buNone/>
            </a:pPr>
            <a:r>
              <a:rPr lang="cs-CZ" sz="2400" b="1" dirty="0" err="1" smtClean="0"/>
              <a:t>Sent</a:t>
            </a:r>
            <a:r>
              <a:rPr lang="cs-CZ" sz="2400" b="1" dirty="0" smtClean="0"/>
              <a:t>:	</a:t>
            </a:r>
            <a:r>
              <a:rPr lang="cs-CZ" sz="2400" dirty="0" err="1" smtClean="0"/>
              <a:t>Wednesday</a:t>
            </a:r>
            <a:r>
              <a:rPr lang="cs-CZ" sz="2400" dirty="0" smtClean="0"/>
              <a:t>, May 30, 2009 12:55 PM</a:t>
            </a:r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b="1" dirty="0" smtClean="0"/>
              <a:t>To:	</a:t>
            </a:r>
            <a:r>
              <a:rPr lang="cs-CZ" sz="2400" dirty="0" smtClean="0"/>
              <a:t>Jaromír (</a:t>
            </a:r>
            <a:r>
              <a:rPr lang="cs-CZ" sz="2400" b="1" dirty="0" smtClean="0"/>
              <a:t>CEE RC-CZ E-S </a:t>
            </a:r>
            <a:r>
              <a:rPr lang="cs-CZ" sz="2400" b="1" dirty="0" err="1" smtClean="0"/>
              <a:t>S</a:t>
            </a:r>
            <a:r>
              <a:rPr lang="cs-CZ" sz="2400" dirty="0" smtClean="0"/>
              <a:t>);</a:t>
            </a:r>
          </a:p>
          <a:p>
            <a:pPr>
              <a:buNone/>
            </a:pPr>
            <a:r>
              <a:rPr lang="cs-CZ" sz="2400" b="1" dirty="0" err="1" smtClean="0"/>
              <a:t>Cc</a:t>
            </a:r>
            <a:r>
              <a:rPr lang="cs-CZ" sz="2400" b="1" dirty="0" smtClean="0"/>
              <a:t>:	</a:t>
            </a:r>
            <a:r>
              <a:rPr lang="cs-CZ" sz="2400" dirty="0" smtClean="0"/>
              <a:t>Kristina (</a:t>
            </a:r>
            <a:r>
              <a:rPr lang="cs-CZ" sz="2400" b="1" dirty="0" smtClean="0"/>
              <a:t>E SPR MPC 2)</a:t>
            </a:r>
            <a:endParaRPr lang="cs-CZ" sz="2400" dirty="0" smtClean="0"/>
          </a:p>
          <a:p>
            <a:pPr>
              <a:buNone/>
            </a:pPr>
            <a:r>
              <a:rPr lang="cs-CZ" sz="2400" b="1" dirty="0" err="1" smtClean="0"/>
              <a:t>Subject</a:t>
            </a:r>
            <a:r>
              <a:rPr lang="cs-CZ" sz="2400" b="1" dirty="0" smtClean="0"/>
              <a:t>:	</a:t>
            </a:r>
            <a:r>
              <a:rPr lang="cs-CZ" sz="2400" dirty="0" smtClean="0"/>
              <a:t>New </a:t>
            </a:r>
            <a:r>
              <a:rPr lang="cs-CZ" sz="2400" dirty="0" err="1" smtClean="0"/>
              <a:t>contract</a:t>
            </a:r>
            <a:r>
              <a:rPr lang="cs-CZ" sz="2400" dirty="0" smtClean="0"/>
              <a:t> </a:t>
            </a:r>
            <a:r>
              <a:rPr lang="cs-CZ" sz="2400" dirty="0" err="1" smtClean="0"/>
              <a:t>proposal</a:t>
            </a:r>
            <a:endParaRPr lang="cs-CZ" sz="2400" dirty="0" smtClean="0"/>
          </a:p>
          <a:p>
            <a:pPr>
              <a:buNone/>
            </a:pPr>
            <a:r>
              <a:rPr lang="cs-CZ" sz="2400" b="1" dirty="0" err="1" smtClean="0"/>
              <a:t>Importance</a:t>
            </a:r>
            <a:r>
              <a:rPr lang="cs-CZ" sz="2400" b="1" dirty="0" smtClean="0"/>
              <a:t>:	</a:t>
            </a:r>
            <a:r>
              <a:rPr lang="cs-CZ" sz="2400" dirty="0" err="1" smtClean="0"/>
              <a:t>High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err="1" smtClean="0"/>
              <a:t>Dear</a:t>
            </a:r>
            <a:r>
              <a:rPr lang="cs-CZ" sz="2400" dirty="0" smtClean="0"/>
              <a:t> </a:t>
            </a:r>
            <a:r>
              <a:rPr lang="cs-CZ" sz="2400" dirty="0" err="1" smtClean="0"/>
              <a:t>all</a:t>
            </a:r>
            <a:r>
              <a:rPr lang="cs-CZ" sz="2400" dirty="0" smtClean="0"/>
              <a:t>,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92150"/>
            <a:ext cx="88566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1908175" y="179388"/>
            <a:ext cx="475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b="1"/>
              <a:t>LETADLO Boeing 787</a:t>
            </a:r>
          </a:p>
        </p:txBody>
      </p:sp>
      <p:sp>
        <p:nvSpPr>
          <p:cNvPr id="5124" name="TextovéPole 3"/>
          <p:cNvSpPr txBox="1">
            <a:spLocks noChangeArrowheads="1"/>
          </p:cNvSpPr>
          <p:nvPr/>
        </p:nvSpPr>
        <p:spPr bwMode="auto">
          <a:xfrm>
            <a:off x="179388" y="6381750"/>
            <a:ext cx="1871662" cy="430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Software:</a:t>
            </a:r>
          </a:p>
          <a:p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Dassault  Systems (Francie)</a:t>
            </a:r>
          </a:p>
        </p:txBody>
      </p:sp>
      <p:sp>
        <p:nvSpPr>
          <p:cNvPr id="5125" name="TextovéPole 4"/>
          <p:cNvSpPr txBox="1">
            <a:spLocks noChangeArrowheads="1"/>
          </p:cNvSpPr>
          <p:nvPr/>
        </p:nvSpPr>
        <p:spPr bwMode="auto">
          <a:xfrm>
            <a:off x="2555875" y="6381750"/>
            <a:ext cx="1511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Navigace:</a:t>
            </a:r>
          </a:p>
          <a:p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Honeywel (USA)</a:t>
            </a:r>
          </a:p>
        </p:txBody>
      </p:sp>
      <p:sp>
        <p:nvSpPr>
          <p:cNvPr id="5126" name="TextovéPole 5"/>
          <p:cNvSpPr txBox="1">
            <a:spLocks noChangeArrowheads="1"/>
          </p:cNvSpPr>
          <p:nvPr/>
        </p:nvSpPr>
        <p:spPr bwMode="auto">
          <a:xfrm>
            <a:off x="4284663" y="6381750"/>
            <a:ext cx="16557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Kontrolní systémy:</a:t>
            </a:r>
          </a:p>
          <a:p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Rockwel Colins (USA)</a:t>
            </a:r>
          </a:p>
        </p:txBody>
      </p:sp>
      <p:sp>
        <p:nvSpPr>
          <p:cNvPr id="5127" name="TextovéPole 6"/>
          <p:cNvSpPr txBox="1">
            <a:spLocks noChangeArrowheads="1"/>
          </p:cNvSpPr>
          <p:nvPr/>
        </p:nvSpPr>
        <p:spPr bwMode="auto">
          <a:xfrm>
            <a:off x="6540500" y="6381750"/>
            <a:ext cx="24479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Konečná montáž:</a:t>
            </a:r>
          </a:p>
          <a:p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Boeing Commercial Airplanes (USA)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188" y="2133600"/>
            <a:ext cx="76327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336699"/>
                </a:solidFill>
                <a:latin typeface="Arial" charset="0"/>
              </a:rPr>
              <a:t>Nadnárodní společnost je podnikatelské seskupení jehož subjekty sídlí ve více zemích</a:t>
            </a:r>
          </a:p>
          <a:p>
            <a:pPr>
              <a:spcBef>
                <a:spcPts val="1800"/>
              </a:spcBef>
            </a:pPr>
            <a:r>
              <a:rPr lang="cs-CZ" altLang="cs-CZ" sz="2000" b="1" i="1">
                <a:solidFill>
                  <a:srgbClr val="336699"/>
                </a:solidFill>
                <a:latin typeface="Arial" charset="0"/>
              </a:rPr>
              <a:t>Index transnacionality</a:t>
            </a:r>
          </a:p>
          <a:p>
            <a:pPr>
              <a:spcBef>
                <a:spcPct val="50000"/>
              </a:spcBef>
            </a:pPr>
            <a:endParaRPr lang="cs-CZ" altLang="cs-CZ" sz="2000" b="1" i="1">
              <a:solidFill>
                <a:srgbClr val="336699"/>
              </a:solidFill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000" b="1" i="1">
                <a:solidFill>
                  <a:srgbClr val="336699"/>
                </a:solidFill>
                <a:latin typeface="Arial" charset="0"/>
              </a:rPr>
              <a:t>Index internacionalizace</a:t>
            </a:r>
          </a:p>
          <a:p>
            <a:pPr>
              <a:spcBef>
                <a:spcPct val="50000"/>
              </a:spcBef>
            </a:pPr>
            <a:r>
              <a:rPr lang="cs-CZ" altLang="cs-CZ" sz="2000" b="1" i="1">
                <a:solidFill>
                  <a:srgbClr val="336699"/>
                </a:solidFill>
                <a:latin typeface="Arial" charset="0"/>
              </a:rPr>
              <a:t>Země původu</a:t>
            </a:r>
            <a:endParaRPr lang="cs-CZ" altLang="cs-CZ" sz="2000" b="1">
              <a:solidFill>
                <a:srgbClr val="336699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336699"/>
                </a:solidFill>
                <a:latin typeface="Arial" charset="0"/>
              </a:rPr>
              <a:t>Vývoj nadnárodních společností od druhé poloviny dvacátého století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336699"/>
                </a:solidFill>
                <a:latin typeface="Arial" charset="0"/>
              </a:rPr>
              <a:t>Státy versus nadnárodní společnosti</a:t>
            </a:r>
          </a:p>
        </p:txBody>
      </p:sp>
      <p:sp>
        <p:nvSpPr>
          <p:cNvPr id="9219" name="TextovéPole 1"/>
          <p:cNvSpPr txBox="1">
            <a:spLocks noChangeArrowheads="1"/>
          </p:cNvSpPr>
          <p:nvPr/>
        </p:nvSpPr>
        <p:spPr bwMode="auto">
          <a:xfrm>
            <a:off x="4067175" y="2997200"/>
            <a:ext cx="3960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600">
                <a:solidFill>
                  <a:srgbClr val="7030A0"/>
                </a:solidFill>
                <a:latin typeface="Comic Sans MS" pitchFamily="66" charset="0"/>
              </a:rPr>
              <a:t>aktiva v zahr. / aktiva celkem</a:t>
            </a:r>
          </a:p>
          <a:p>
            <a:r>
              <a:rPr lang="cs-CZ" altLang="cs-CZ" sz="1600">
                <a:solidFill>
                  <a:srgbClr val="7030A0"/>
                </a:solidFill>
                <a:latin typeface="Comic Sans MS" pitchFamily="66" charset="0"/>
              </a:rPr>
              <a:t>prodej v zahr. / prodej celkem</a:t>
            </a:r>
          </a:p>
          <a:p>
            <a:r>
              <a:rPr lang="cs-CZ" altLang="cs-CZ" sz="1600">
                <a:solidFill>
                  <a:srgbClr val="7030A0"/>
                </a:solidFill>
                <a:latin typeface="Comic Sans MS" pitchFamily="66" charset="0"/>
              </a:rPr>
              <a:t>pracovníci v zahr. / pracovníci celkem</a:t>
            </a:r>
          </a:p>
        </p:txBody>
      </p:sp>
      <p:sp>
        <p:nvSpPr>
          <p:cNvPr id="9220" name="TextovéPole 2"/>
          <p:cNvSpPr txBox="1">
            <a:spLocks noChangeArrowheads="1"/>
          </p:cNvSpPr>
          <p:nvPr/>
        </p:nvSpPr>
        <p:spPr bwMode="auto">
          <a:xfrm>
            <a:off x="4067175" y="3933825"/>
            <a:ext cx="3817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600">
                <a:solidFill>
                  <a:srgbClr val="00B050"/>
                </a:solidFill>
                <a:latin typeface="Comic Sans MS" pitchFamily="66" charset="0"/>
              </a:rPr>
              <a:t>pobočky v zahraničí / pobočky celkem</a:t>
            </a:r>
          </a:p>
        </p:txBody>
      </p:sp>
      <p:sp>
        <p:nvSpPr>
          <p:cNvPr id="9221" name="TextovéPole 3"/>
          <p:cNvSpPr txBox="1">
            <a:spLocks noChangeArrowheads="1"/>
          </p:cNvSpPr>
          <p:nvPr/>
        </p:nvSpPr>
        <p:spPr bwMode="auto">
          <a:xfrm>
            <a:off x="4164013" y="4365625"/>
            <a:ext cx="3168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600">
                <a:solidFill>
                  <a:srgbClr val="C00000"/>
                </a:solidFill>
                <a:latin typeface="Comic Sans MS" pitchFamily="66" charset="0"/>
              </a:rPr>
              <a:t>vznik, centrála, daňový domicil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076325" y="1752600"/>
          <a:ext cx="6981825" cy="4267188"/>
        </p:xfrm>
        <a:graphic>
          <a:graphicData uri="http://schemas.openxmlformats.org/drawingml/2006/table">
            <a:tbl>
              <a:tblPr/>
              <a:tblGrid>
                <a:gridCol w="436791"/>
                <a:gridCol w="436791"/>
                <a:gridCol w="2450122"/>
                <a:gridCol w="1082877"/>
                <a:gridCol w="2575244"/>
              </a:tblGrid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Sector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Apple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Technology hardware &amp; equipment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Exxon Mobil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Oil &amp; gas producers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Microsoft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Software &amp; computer services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Google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Software &amp; computer services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Berkshire Hathaway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Nonlife insurance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Johnson &amp; Johnson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Pharmaceuticals &amp; biotechnology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Wells Fargo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General Electric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General industrials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Roche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Switzerland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Pharmaceuticals &amp; biotechnology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Wal-Mart Stores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General retailers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Nestle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Switzerland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Food producers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Royal Dutch Shell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UK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Oil &amp; gas producers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JP Morgan Chase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Novartis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Switzerland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Pharmaceuticals &amp; biotechnology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Chevron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Oil &amp; gas producers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PetroChina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Oil &amp; gas producers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Procter &amp; Gamble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Household goods &amp; home construction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Samsung Electronics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Korea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Leisure goods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Pfizer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Pharmaceuticals &amp; biotechnology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IBM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Software &amp; computer services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Industrial &amp; Commer. Bank of China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Verizon Communications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Fixed line telecommunications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Toyota Motor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Japan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Automobiles &amp; parts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HSBC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UK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China Mobile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Hong Kong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Mobile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telecommunications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76325" y="1752600"/>
          <a:ext cx="6981825" cy="4267188"/>
        </p:xfrm>
        <a:graphic>
          <a:graphicData uri="http://schemas.openxmlformats.org/drawingml/2006/table">
            <a:tbl>
              <a:tblPr/>
              <a:tblGrid>
                <a:gridCol w="436791"/>
                <a:gridCol w="436791"/>
                <a:gridCol w="2450122"/>
                <a:gridCol w="1082877"/>
                <a:gridCol w="2575244"/>
              </a:tblGrid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Sector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Apple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Technology hardware &amp; equipment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Exxon Mobil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Oil &amp; gas producers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Microsoft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Software &amp; computer services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Google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Software &amp; computer services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Berkshire Hathaway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Nonlife insurance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Johnson &amp; Johnson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Pharmaceuticals &amp; biotechnology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Wells Fargo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General Electric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General industrials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Roche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Switzerland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Pharmaceuticals &amp; biotechnology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Wal-Mart Stores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General retailers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Nestle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Switzerland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Food producers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Royal Dutch Shell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UK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Oil &amp; gas producers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JP Morgan Chase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Novartis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Switzerland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Pharmaceuticals &amp; biotechnology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Chevron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Oil &amp; gas producers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PetroChina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Oil &amp; gas producers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Procter &amp; Gamble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Household goods &amp; home construction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Samsung Electronics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Korea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Leisure goods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Pfizer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Pharmaceuticals &amp; biotechnology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IBM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Software &amp; computer services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Industrial &amp; Commer. Bank of China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Verizon Communications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Fixed line telecommunications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Toyota Motor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Japan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Automobiles &amp; parts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HSBC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UK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Banks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China Mobile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Hong Kong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Mobile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telecommunications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84482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cap="all" dirty="0"/>
              <a:t>MONISTICKÁ (ANGLOSASKÁ) </a:t>
            </a:r>
            <a:r>
              <a:rPr lang="cs-CZ" b="1" cap="all" dirty="0" smtClean="0"/>
              <a:t>STRUKTURA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it-IT" dirty="0" smtClean="0"/>
              <a:t>v </a:t>
            </a:r>
            <a:r>
              <a:rPr lang="it-IT" dirty="0"/>
              <a:t>čele společnosti </a:t>
            </a:r>
            <a:r>
              <a:rPr lang="it-IT" b="1" dirty="0"/>
              <a:t>správní </a:t>
            </a:r>
            <a:r>
              <a:rPr lang="it-IT" b="1" dirty="0" smtClean="0"/>
              <a:t>rada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 </a:t>
            </a:r>
            <a:r>
              <a:rPr lang="cs-CZ" dirty="0"/>
              <a:t>čele správní rady její </a:t>
            </a:r>
            <a:r>
              <a:rPr lang="cs-CZ" dirty="0" smtClean="0"/>
              <a:t>předseda – může/nemusí být zároveň CEO</a:t>
            </a:r>
          </a:p>
          <a:p>
            <a:pPr>
              <a:buFont typeface="Arial" pitchFamily="34" charset="0"/>
              <a:buChar char="•"/>
            </a:pPr>
            <a:endParaRPr lang="cs-CZ" b="1" cap="all" dirty="0"/>
          </a:p>
          <a:p>
            <a:r>
              <a:rPr lang="cs-CZ" b="1" cap="all" dirty="0"/>
              <a:t>DUALISTICKÁ (KONTINENTÁLNÍ) STRUKTURA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řídící </a:t>
            </a:r>
            <a:r>
              <a:rPr lang="cs-CZ" dirty="0"/>
              <a:t>orgán – </a:t>
            </a:r>
            <a:r>
              <a:rPr lang="cs-CZ" b="1" dirty="0"/>
              <a:t>představenstvo </a:t>
            </a:r>
            <a:r>
              <a:rPr lang="cs-CZ" dirty="0"/>
              <a:t>je složeno z manažerů odpovědných </a:t>
            </a:r>
            <a:r>
              <a:rPr lang="cs-CZ" b="1" dirty="0"/>
              <a:t>dozorčí </a:t>
            </a:r>
            <a:r>
              <a:rPr lang="cs-CZ" b="1" dirty="0" smtClean="0"/>
              <a:t>radě</a:t>
            </a:r>
          </a:p>
          <a:p>
            <a:pPr>
              <a:buFont typeface="Arial" pitchFamily="34" charset="0"/>
              <a:buChar char="•"/>
            </a:pPr>
            <a:r>
              <a:rPr lang="cs-CZ" b="1" cap="all" dirty="0"/>
              <a:t> </a:t>
            </a:r>
            <a:r>
              <a:rPr lang="cs-CZ" dirty="0"/>
              <a:t>oddělení řízení a kontroly</a:t>
            </a:r>
            <a:endParaRPr lang="cs-CZ" b="1" cap="all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Modely organizačních struktur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Fortune</a:t>
            </a:r>
            <a:r>
              <a:rPr lang="cs-CZ" dirty="0" smtClean="0"/>
              <a:t> 500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184482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Úspěšné společnosti mají mnoho společného, ale neplatí to o organizační struktuře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Požadavky jsou štíhlá (</a:t>
            </a:r>
            <a:r>
              <a:rPr lang="cs-CZ" dirty="0" err="1" smtClean="0"/>
              <a:t>lean</a:t>
            </a:r>
            <a:r>
              <a:rPr lang="cs-CZ" dirty="0" smtClean="0"/>
              <a:t>), funkční (</a:t>
            </a:r>
            <a:r>
              <a:rPr lang="cs-CZ" dirty="0" err="1" smtClean="0"/>
              <a:t>functional</a:t>
            </a:r>
            <a:r>
              <a:rPr lang="cs-CZ" dirty="0" smtClean="0"/>
              <a:t>), spolupracující (</a:t>
            </a:r>
            <a:r>
              <a:rPr lang="cs-CZ" dirty="0" err="1" smtClean="0"/>
              <a:t>cooperative</a:t>
            </a:r>
            <a:r>
              <a:rPr lang="cs-CZ" dirty="0" smtClean="0"/>
              <a:t>) organizační struktura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Obvykle jsou tyto požadavky protikladné =&gt; v praxi hledání kompromisů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Možné řešení – organizace podle regionů, podle zákazníků, podle produktů, procesů – 30% </a:t>
            </a:r>
            <a:r>
              <a:rPr lang="cs-CZ" dirty="0" err="1" smtClean="0"/>
              <a:t>Fortune</a:t>
            </a:r>
            <a:r>
              <a:rPr lang="cs-CZ" dirty="0" smtClean="0"/>
              <a:t> 500 společností má zákaznickou (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centricity</a:t>
            </a:r>
            <a:r>
              <a:rPr lang="cs-CZ" dirty="0" smtClean="0"/>
              <a:t>) strukturu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Funkční struktura s rostoucí velikostí společnosti přestává stačit =&gt; divizní struktura (</a:t>
            </a:r>
            <a:r>
              <a:rPr lang="cs-CZ" dirty="0" err="1" smtClean="0"/>
              <a:t>divisional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), liniově-štábní uspořádání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Projektové a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account</a:t>
            </a:r>
            <a:r>
              <a:rPr lang="cs-CZ" dirty="0" smtClean="0"/>
              <a:t> management řešení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funkční </a:t>
            </a:r>
            <a:r>
              <a:rPr lang="cs-CZ" dirty="0" smtClean="0"/>
              <a:t>struktury - ČEZ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31465" r="18204" b="29688"/>
          <a:stretch>
            <a:fillRect/>
          </a:stretch>
        </p:blipFill>
        <p:spPr bwMode="auto">
          <a:xfrm>
            <a:off x="323527" y="1700808"/>
            <a:ext cx="83339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2946</TotalTime>
  <Words>884</Words>
  <Application>Microsoft Office PowerPoint</Application>
  <PresentationFormat>Předvádění na obrazovce (4:3)</PresentationFormat>
  <Paragraphs>365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Profil</vt:lpstr>
      <vt:lpstr>Snímek 1</vt:lpstr>
      <vt:lpstr>Snímek 2</vt:lpstr>
      <vt:lpstr>Snímek 3</vt:lpstr>
      <vt:lpstr>Snímek 4</vt:lpstr>
      <vt:lpstr>Snímek 5</vt:lpstr>
      <vt:lpstr>Snímek 6</vt:lpstr>
      <vt:lpstr>Modely organizačních struktur</vt:lpstr>
      <vt:lpstr>Fortune 500</vt:lpstr>
      <vt:lpstr>Příklad funkční struktury - ČEZ</vt:lpstr>
      <vt:lpstr>Daimler AG – příklad produktové struktury</vt:lpstr>
      <vt:lpstr>P&amp;G – příklad zákaznické struktury</vt:lpstr>
      <vt:lpstr>Organizační struktury</vt:lpstr>
      <vt:lpstr>Podniková kultura</vt:lpstr>
      <vt:lpstr>Siemens</vt:lpstr>
      <vt:lpstr>Siemens – základní fakta</vt:lpstr>
      <vt:lpstr>Siemens struktura</vt:lpstr>
      <vt:lpstr>Siemens</vt:lpstr>
      <vt:lpstr>Siemens</vt:lpstr>
      <vt:lpstr>Siemens</vt:lpstr>
      <vt:lpstr>Siemens – další témata</vt:lpstr>
      <vt:lpstr>Siemens – příklad struktury</vt:lpstr>
    </vt:vector>
  </TitlesOfParts>
  <Company>ESF -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blazek</dc:creator>
  <cp:lastModifiedBy>Jarek Hradílek</cp:lastModifiedBy>
  <cp:revision>129</cp:revision>
  <cp:lastPrinted>2014-10-09T08:21:34Z</cp:lastPrinted>
  <dcterms:created xsi:type="dcterms:W3CDTF">2007-09-18T15:50:10Z</dcterms:created>
  <dcterms:modified xsi:type="dcterms:W3CDTF">2016-10-30T18:28:17Z</dcterms:modified>
</cp:coreProperties>
</file>