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9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CD69-3BBE-4D42-B918-1167CCC4F043}" type="datetimeFigureOut">
              <a:rPr lang="cs-CZ" smtClean="0"/>
              <a:t>5.12.2016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2B200-5CC5-49C7-A881-EDAD6C1050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339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CD69-3BBE-4D42-B918-1167CCC4F043}" type="datetimeFigureOut">
              <a:rPr lang="cs-CZ" smtClean="0"/>
              <a:t>5.12.2016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2B200-5CC5-49C7-A881-EDAD6C1050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9441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CD69-3BBE-4D42-B918-1167CCC4F043}" type="datetimeFigureOut">
              <a:rPr lang="cs-CZ" smtClean="0"/>
              <a:t>5.12.2016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2B200-5CC5-49C7-A881-EDAD6C1050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6555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CD69-3BBE-4D42-B918-1167CCC4F043}" type="datetimeFigureOut">
              <a:rPr lang="cs-CZ" smtClean="0"/>
              <a:t>5.12.2016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2B200-5CC5-49C7-A881-EDAD6C1050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1171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CD69-3BBE-4D42-B918-1167CCC4F043}" type="datetimeFigureOut">
              <a:rPr lang="cs-CZ" smtClean="0"/>
              <a:t>5.12.2016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2B200-5CC5-49C7-A881-EDAD6C1050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208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CD69-3BBE-4D42-B918-1167CCC4F043}" type="datetimeFigureOut">
              <a:rPr lang="cs-CZ" smtClean="0"/>
              <a:t>5.12.2016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2B200-5CC5-49C7-A881-EDAD6C1050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2753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CD69-3BBE-4D42-B918-1167CCC4F043}" type="datetimeFigureOut">
              <a:rPr lang="cs-CZ" smtClean="0"/>
              <a:t>5.12.2016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2B200-5CC5-49C7-A881-EDAD6C1050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4495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CD69-3BBE-4D42-B918-1167CCC4F043}" type="datetimeFigureOut">
              <a:rPr lang="cs-CZ" smtClean="0"/>
              <a:t>5.12.2016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2B200-5CC5-49C7-A881-EDAD6C1050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979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CD69-3BBE-4D42-B918-1167CCC4F043}" type="datetimeFigureOut">
              <a:rPr lang="cs-CZ" smtClean="0"/>
              <a:t>5.12.2016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2B200-5CC5-49C7-A881-EDAD6C1050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6961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CD69-3BBE-4D42-B918-1167CCC4F043}" type="datetimeFigureOut">
              <a:rPr lang="cs-CZ" smtClean="0"/>
              <a:t>5.12.2016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2B200-5CC5-49C7-A881-EDAD6C1050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3206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CD69-3BBE-4D42-B918-1167CCC4F043}" type="datetimeFigureOut">
              <a:rPr lang="cs-CZ" smtClean="0"/>
              <a:t>5.12.2016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2B200-5CC5-49C7-A881-EDAD6C1050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2872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CCD69-3BBE-4D42-B918-1167CCC4F043}" type="datetimeFigureOut">
              <a:rPr lang="cs-CZ" smtClean="0"/>
              <a:t>5.12.2016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2B200-5CC5-49C7-A881-EDAD6C1050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0523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Stručné poznámky k opakování</a:t>
            </a:r>
            <a:br>
              <a:rPr lang="cs-CZ" dirty="0" smtClean="0"/>
            </a:br>
            <a:r>
              <a:rPr lang="cs-CZ" dirty="0" smtClean="0"/>
              <a:t>PIS1  - PIS2-druhá část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Skorkovský, KPH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59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/>
          <a:lstStyle/>
          <a:p>
            <a:r>
              <a:rPr lang="cs-CZ" dirty="0" smtClean="0"/>
              <a:t>Šarže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Využití </a:t>
            </a:r>
          </a:p>
          <a:p>
            <a:r>
              <a:rPr lang="cs-CZ" dirty="0" smtClean="0"/>
              <a:t>Nastavení</a:t>
            </a:r>
          </a:p>
          <a:p>
            <a:r>
              <a:rPr lang="cs-CZ" dirty="0" smtClean="0"/>
              <a:t>Podmínky týkající se položek  </a:t>
            </a:r>
          </a:p>
          <a:p>
            <a:r>
              <a:rPr lang="cs-CZ" dirty="0" smtClean="0"/>
              <a:t>Metody vyrovnání </a:t>
            </a:r>
          </a:p>
          <a:p>
            <a:r>
              <a:rPr lang="cs-CZ" dirty="0" smtClean="0"/>
              <a:t>Příklad</a:t>
            </a:r>
          </a:p>
          <a:p>
            <a:r>
              <a:rPr lang="cs-CZ" dirty="0" smtClean="0"/>
              <a:t>Vazba na datum </a:t>
            </a:r>
            <a:r>
              <a:rPr lang="cs-CZ" dirty="0" err="1" smtClean="0"/>
              <a:t>expirace</a:t>
            </a:r>
            <a:r>
              <a:rPr lang="cs-CZ" dirty="0" smtClean="0"/>
              <a:t> </a:t>
            </a:r>
          </a:p>
          <a:p>
            <a:r>
              <a:rPr lang="cs-CZ" dirty="0" smtClean="0"/>
              <a:t>Karta informace šarže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0226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Šarže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437112"/>
            <a:ext cx="6336704" cy="2115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391" y="1268760"/>
            <a:ext cx="2117123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204315"/>
            <a:ext cx="4303213" cy="294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Šipka dolů 3"/>
          <p:cNvSpPr/>
          <p:nvPr/>
        </p:nvSpPr>
        <p:spPr>
          <a:xfrm>
            <a:off x="3347864" y="4005064"/>
            <a:ext cx="2232248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7692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deník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3000" dirty="0" smtClean="0"/>
              <a:t>Platba dodavateli (321)- kde ? </a:t>
            </a:r>
          </a:p>
          <a:p>
            <a:r>
              <a:rPr lang="cs-CZ" sz="3000" dirty="0" smtClean="0"/>
              <a:t>Banka (221) – kde ? </a:t>
            </a:r>
          </a:p>
          <a:p>
            <a:r>
              <a:rPr lang="cs-CZ" sz="3000" dirty="0" smtClean="0"/>
              <a:t>Otevřená položka </a:t>
            </a:r>
          </a:p>
          <a:p>
            <a:r>
              <a:rPr lang="cs-CZ" sz="3000" dirty="0" smtClean="0"/>
              <a:t>Vyrovnání podle VS </a:t>
            </a:r>
          </a:p>
          <a:p>
            <a:r>
              <a:rPr lang="cs-CZ" sz="3000" dirty="0" smtClean="0"/>
              <a:t>Transfer z účtu na účet</a:t>
            </a:r>
          </a:p>
          <a:p>
            <a:r>
              <a:rPr lang="cs-CZ" sz="3000" dirty="0" smtClean="0"/>
              <a:t>Storno </a:t>
            </a:r>
          </a:p>
          <a:p>
            <a:r>
              <a:rPr lang="cs-CZ" sz="3000" dirty="0" smtClean="0"/>
              <a:t>„</a:t>
            </a:r>
            <a:r>
              <a:rPr lang="cs-CZ" sz="3000" dirty="0" err="1" smtClean="0"/>
              <a:t>Odpárování</a:t>
            </a:r>
            <a:r>
              <a:rPr lang="cs-CZ" sz="3000" dirty="0" smtClean="0"/>
              <a:t>“  na kartě dodavatele</a:t>
            </a:r>
          </a:p>
          <a:p>
            <a:r>
              <a:rPr lang="cs-CZ" sz="3000" dirty="0" smtClean="0"/>
              <a:t>Žurnály</a:t>
            </a:r>
          </a:p>
          <a:p>
            <a:r>
              <a:rPr lang="cs-CZ" sz="3000" dirty="0" smtClean="0"/>
              <a:t>Metoda  vyrovnání s pomocí ID vyrovnání </a:t>
            </a:r>
          </a:p>
          <a:p>
            <a:pPr lvl="1"/>
            <a:r>
              <a:rPr lang="cs-CZ" sz="1400" dirty="0" smtClean="0"/>
              <a:t>Dodavatel- položky- </a:t>
            </a:r>
            <a:r>
              <a:rPr lang="cs-CZ" sz="1400" dirty="0" err="1" smtClean="0"/>
              <a:t>odpárovat</a:t>
            </a:r>
            <a:r>
              <a:rPr lang="cs-CZ" sz="1400" dirty="0" smtClean="0"/>
              <a:t>- Shift-F9- vybrat s pomocí shift-F9 fakturu a s pomocí F9 otevřenou platbu- F11 –viz PWP týkající  se finančního deníku    </a:t>
            </a:r>
            <a:endParaRPr lang="cs-CZ" sz="1500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5533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Základy analýz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8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Nákup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Hlavička a transfer dat z tabulky dodavatele</a:t>
            </a:r>
          </a:p>
          <a:p>
            <a:r>
              <a:rPr lang="cs-CZ" sz="2800" dirty="0" smtClean="0"/>
              <a:t>Řádky</a:t>
            </a:r>
          </a:p>
          <a:p>
            <a:r>
              <a:rPr lang="cs-CZ" sz="2800" dirty="0" smtClean="0"/>
              <a:t>Dimenze</a:t>
            </a:r>
          </a:p>
          <a:p>
            <a:r>
              <a:rPr lang="cs-CZ" sz="2800" dirty="0" smtClean="0"/>
              <a:t>Potvrzení </a:t>
            </a:r>
          </a:p>
          <a:p>
            <a:r>
              <a:rPr lang="cs-CZ" sz="2800" dirty="0" smtClean="0"/>
              <a:t>Příjem a zaúčtování </a:t>
            </a:r>
          </a:p>
          <a:p>
            <a:r>
              <a:rPr lang="cs-CZ" sz="2800" dirty="0" smtClean="0"/>
              <a:t>Impakty v hlavní knize a ve skladu (položky skladu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62006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Prodej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Hlavička a transfer dat z tabulky zákazníka</a:t>
            </a:r>
          </a:p>
          <a:p>
            <a:r>
              <a:rPr lang="cs-CZ" sz="2800" dirty="0" smtClean="0"/>
              <a:t>Varování a jeho nastavení </a:t>
            </a:r>
          </a:p>
          <a:p>
            <a:r>
              <a:rPr lang="cs-CZ" sz="2800" dirty="0" smtClean="0"/>
              <a:t>Ukázka dokumentů zákazníka</a:t>
            </a:r>
          </a:p>
          <a:p>
            <a:r>
              <a:rPr lang="cs-CZ" sz="2800" dirty="0" smtClean="0"/>
              <a:t>Řádky a dostupnost  </a:t>
            </a:r>
          </a:p>
          <a:p>
            <a:r>
              <a:rPr lang="cs-CZ" sz="2800" dirty="0" smtClean="0"/>
              <a:t>Potvrzení (tisk)</a:t>
            </a:r>
          </a:p>
          <a:p>
            <a:r>
              <a:rPr lang="cs-CZ" sz="2800" dirty="0" smtClean="0"/>
              <a:t>Dodávka  a zaúčtování </a:t>
            </a:r>
          </a:p>
          <a:p>
            <a:r>
              <a:rPr lang="cs-CZ" sz="2800" dirty="0" smtClean="0"/>
              <a:t>Impakty v hlavní knize a ve skladu (položky skladu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64388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Slevy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Důvody slev</a:t>
            </a:r>
          </a:p>
          <a:p>
            <a:r>
              <a:rPr lang="cs-CZ" sz="2800" dirty="0" smtClean="0"/>
              <a:t>Cenová sleva a nastavení (zboží nebo zákazník)</a:t>
            </a:r>
          </a:p>
          <a:p>
            <a:pPr lvl="1"/>
            <a:r>
              <a:rPr lang="cs-CZ" dirty="0" smtClean="0"/>
              <a:t>jeden zákazník</a:t>
            </a:r>
          </a:p>
          <a:p>
            <a:pPr lvl="1"/>
            <a:r>
              <a:rPr lang="cs-CZ" dirty="0" smtClean="0"/>
              <a:t>cenová skupina zákazníků a kampaň</a:t>
            </a:r>
          </a:p>
          <a:p>
            <a:pPr lvl="1"/>
            <a:r>
              <a:rPr lang="cs-CZ" dirty="0" smtClean="0"/>
              <a:t>skupina slev  zboží </a:t>
            </a:r>
          </a:p>
          <a:p>
            <a:pPr lvl="1"/>
            <a:r>
              <a:rPr lang="cs-CZ" dirty="0" smtClean="0"/>
              <a:t>Podmínky pro poskytnutí slevy (množství, Od-Do)</a:t>
            </a:r>
          </a:p>
          <a:p>
            <a:r>
              <a:rPr lang="cs-CZ" sz="2800" dirty="0" smtClean="0"/>
              <a:t>Řádková sleva (Identické nastavení jako u cen)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9748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Slevy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Fakturační- důvody</a:t>
            </a:r>
          </a:p>
          <a:p>
            <a:r>
              <a:rPr lang="cs-CZ" sz="2800" dirty="0" smtClean="0"/>
              <a:t>Nastavení -&gt;Zákazník-&gt;Prodej- -&gt;Fakturační sleva</a:t>
            </a:r>
          </a:p>
          <a:p>
            <a:r>
              <a:rPr lang="cs-CZ" sz="2800" dirty="0" smtClean="0"/>
              <a:t>Rozdíl od cenových a řádkových slev (manuální výpočet </a:t>
            </a:r>
          </a:p>
          <a:p>
            <a:r>
              <a:rPr lang="cs-CZ" sz="2800" dirty="0" smtClean="0"/>
              <a:t>Kde je sleva vidět (řádky nebo  statistika)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720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Obchodní příležitosti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/>
              <a:t>Karta kontaktu</a:t>
            </a:r>
          </a:p>
          <a:p>
            <a:r>
              <a:rPr lang="cs-CZ" sz="2800" dirty="0"/>
              <a:t>Příležitost</a:t>
            </a:r>
          </a:p>
          <a:p>
            <a:r>
              <a:rPr lang="cs-CZ" sz="2800" dirty="0" err="1"/>
              <a:t>Wizard</a:t>
            </a:r>
            <a:r>
              <a:rPr lang="cs-CZ" sz="2800" dirty="0"/>
              <a:t> </a:t>
            </a:r>
          </a:p>
          <a:p>
            <a:r>
              <a:rPr lang="cs-CZ" sz="2800" dirty="0"/>
              <a:t>Prodejní cyklus aktivace </a:t>
            </a:r>
          </a:p>
          <a:p>
            <a:r>
              <a:rPr lang="cs-CZ" sz="2800" dirty="0"/>
              <a:t>Pravděpodobnost</a:t>
            </a:r>
          </a:p>
          <a:p>
            <a:r>
              <a:rPr lang="cs-CZ" sz="2800" dirty="0"/>
              <a:t>Částka</a:t>
            </a:r>
          </a:p>
          <a:p>
            <a:r>
              <a:rPr lang="cs-CZ" sz="2800" dirty="0"/>
              <a:t>Datum podpisu smlouvy</a:t>
            </a:r>
          </a:p>
          <a:p>
            <a:r>
              <a:rPr lang="cs-CZ" sz="2800" dirty="0"/>
              <a:t>Úkoly (pozor, prodejce musí mít e-mail adresu) </a:t>
            </a:r>
            <a:endParaRPr lang="cs-CZ" sz="2800" dirty="0" smtClean="0"/>
          </a:p>
          <a:p>
            <a:pPr lvl="1"/>
            <a:r>
              <a:rPr lang="cs-CZ" sz="2400" dirty="0" smtClean="0"/>
              <a:t>Úkol má přiřazeno více  aktivit</a:t>
            </a:r>
            <a:endParaRPr lang="cs-CZ" sz="24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59429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Sešit požadavků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Pevné přiobjednání </a:t>
            </a:r>
          </a:p>
          <a:p>
            <a:r>
              <a:rPr lang="cs-CZ" sz="2400" dirty="0" smtClean="0"/>
              <a:t>Dávka pro dávku </a:t>
            </a:r>
          </a:p>
          <a:p>
            <a:r>
              <a:rPr lang="cs-CZ" sz="2400" dirty="0" smtClean="0"/>
              <a:t>Bod přiobjednávání </a:t>
            </a:r>
          </a:p>
          <a:p>
            <a:r>
              <a:rPr lang="cs-CZ" sz="2400" dirty="0" smtClean="0"/>
              <a:t>Minimum </a:t>
            </a:r>
          </a:p>
          <a:p>
            <a:r>
              <a:rPr lang="cs-CZ" sz="2400" dirty="0" smtClean="0"/>
              <a:t>Objednávané množství </a:t>
            </a:r>
          </a:p>
          <a:p>
            <a:r>
              <a:rPr lang="cs-CZ" sz="2400" dirty="0" smtClean="0"/>
              <a:t>Hrubý a čistý požadavek </a:t>
            </a:r>
          </a:p>
          <a:p>
            <a:r>
              <a:rPr lang="cs-CZ" sz="2400" dirty="0" smtClean="0"/>
              <a:t>Nápověda pole „Způsob přiobjednávání „  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700808"/>
            <a:ext cx="4984320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0997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Analýza (je ve studijních materiálech)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8127784"/>
              </p:ext>
            </p:extLst>
          </p:nvPr>
        </p:nvGraphicFramePr>
        <p:xfrm>
          <a:off x="467544" y="1628800"/>
          <a:ext cx="7901757" cy="41862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7330"/>
                <a:gridCol w="699446"/>
                <a:gridCol w="923796"/>
                <a:gridCol w="712643"/>
                <a:gridCol w="633460"/>
                <a:gridCol w="633460"/>
                <a:gridCol w="861110"/>
                <a:gridCol w="742336"/>
                <a:gridCol w="781927"/>
                <a:gridCol w="686249"/>
              </a:tblGrid>
              <a:tr h="229272"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60419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>
                          <a:effectLst/>
                        </a:rPr>
                        <a:t>Metoda přiobjednání</a:t>
                      </a:r>
                      <a:endParaRPr lang="cs-CZ" sz="700" b="1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>
                          <a:effectLst/>
                        </a:rPr>
                        <a:t>Hrubý požadavek</a:t>
                      </a:r>
                      <a:endParaRPr lang="cs-CZ" sz="700" b="1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>
                          <a:effectLst/>
                        </a:rPr>
                        <a:t>Navrženo </a:t>
                      </a:r>
                      <a:endParaRPr lang="cs-CZ" sz="700" b="1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>
                          <a:effectLst/>
                        </a:rPr>
                        <a:t>Se skladem</a:t>
                      </a:r>
                      <a:endParaRPr lang="cs-CZ" sz="700" b="1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>
                          <a:effectLst/>
                        </a:rPr>
                        <a:t>Minumum na skladě</a:t>
                      </a:r>
                      <a:endParaRPr lang="cs-CZ" sz="700" b="1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>
                          <a:effectLst/>
                        </a:rPr>
                        <a:t>Maxium</a:t>
                      </a:r>
                      <a:endParaRPr lang="cs-CZ" sz="700" b="1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Přiobjednávané množství</a:t>
                      </a:r>
                      <a:endParaRPr lang="cs-CZ" sz="700" b="1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Max objednávané množství</a:t>
                      </a:r>
                      <a:endParaRPr lang="cs-CZ" sz="700" b="1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Min objednávané množství</a:t>
                      </a:r>
                      <a:endParaRPr lang="cs-CZ" sz="700" b="1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Násobek objednávky</a:t>
                      </a:r>
                      <a:endParaRPr lang="cs-CZ" sz="700" b="1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</a:tr>
              <a:tr h="229272"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Pevné přiobj. Množství</a:t>
                      </a:r>
                      <a:endParaRPr lang="cs-CZ" sz="7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110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110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Ne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90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</a:tr>
              <a:tr h="229272"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Pevné přiobj. Množství</a:t>
                      </a:r>
                      <a:endParaRPr lang="cs-CZ" sz="7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110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120</a:t>
                      </a:r>
                      <a:endParaRPr lang="cs-CZ" sz="800" b="0" i="0" u="none" strike="noStrike">
                        <a:solidFill>
                          <a:srgbClr val="FF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Ne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120</a:t>
                      </a:r>
                      <a:endParaRPr lang="cs-CZ" sz="800" b="0" i="0" u="none" strike="noStrike">
                        <a:solidFill>
                          <a:srgbClr val="FF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</a:tr>
              <a:tr h="229272"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Pevné přiobj. Množství</a:t>
                      </a:r>
                      <a:endParaRPr lang="cs-CZ" sz="7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 dirty="0">
                          <a:effectLst/>
                        </a:rPr>
                        <a:t>110</a:t>
                      </a:r>
                      <a:endParaRPr lang="cs-CZ" sz="800" b="0" i="0" u="none" strike="noStrike" dirty="0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200</a:t>
                      </a:r>
                      <a:endParaRPr lang="cs-CZ" sz="800" b="0" i="0" u="none" strike="noStrike">
                        <a:solidFill>
                          <a:srgbClr val="FF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Ne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90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200</a:t>
                      </a:r>
                      <a:endParaRPr lang="cs-CZ" sz="800" b="0" i="0" u="none" strike="noStrike">
                        <a:solidFill>
                          <a:srgbClr val="FF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</a:tr>
              <a:tr h="229272"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Pevné přiobj. Množství</a:t>
                      </a:r>
                      <a:endParaRPr lang="cs-CZ" sz="7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110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110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Ne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90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80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</a:tr>
              <a:tr h="186115"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Pevné přiobj. Množství</a:t>
                      </a:r>
                      <a:endParaRPr lang="cs-CZ" sz="7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110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 dirty="0">
                          <a:effectLst/>
                        </a:rPr>
                        <a:t>120</a:t>
                      </a:r>
                      <a:endParaRPr lang="cs-CZ" sz="800" b="0" i="0" u="none" strike="noStrike" dirty="0">
                        <a:solidFill>
                          <a:srgbClr val="FF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Ne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120</a:t>
                      </a:r>
                      <a:endParaRPr lang="cs-CZ" sz="800" b="0" i="0" u="none" strike="noStrike">
                        <a:solidFill>
                          <a:srgbClr val="FF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80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</a:tr>
              <a:tr h="229272"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Pevné přiobj. Množství</a:t>
                      </a:r>
                      <a:endParaRPr lang="cs-CZ" sz="7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110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 dirty="0">
                          <a:effectLst/>
                        </a:rPr>
                        <a:t>90+20</a:t>
                      </a:r>
                      <a:endParaRPr lang="cs-CZ" sz="800" b="0" i="0" u="none" strike="noStrike" dirty="0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Ne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90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</a:tr>
              <a:tr h="229272"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Pevné přiobj. Množství</a:t>
                      </a:r>
                      <a:endParaRPr lang="cs-CZ" sz="7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110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 dirty="0">
                          <a:effectLst/>
                        </a:rPr>
                        <a:t>120</a:t>
                      </a:r>
                      <a:endParaRPr lang="cs-CZ" sz="800" b="0" i="0" u="none" strike="noStrike" dirty="0">
                        <a:solidFill>
                          <a:srgbClr val="FF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Ne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120</a:t>
                      </a:r>
                      <a:endParaRPr lang="cs-CZ" sz="800" b="0" i="0" u="none" strike="noStrike">
                        <a:solidFill>
                          <a:srgbClr val="FF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</a:tr>
              <a:tr h="229272"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Pevné přiobj. Množství</a:t>
                      </a:r>
                      <a:endParaRPr lang="cs-CZ" sz="7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110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 dirty="0">
                          <a:effectLst/>
                        </a:rPr>
                        <a:t>180=2*90</a:t>
                      </a:r>
                      <a:endParaRPr lang="cs-CZ" sz="800" b="0" i="0" u="none" strike="noStrike" dirty="0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Ne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90</a:t>
                      </a:r>
                      <a:endParaRPr lang="cs-CZ" sz="800" b="0" i="0" u="none" strike="noStrike">
                        <a:solidFill>
                          <a:srgbClr val="FF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</a:tr>
              <a:tr h="229272"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Pevné přiobj. Množství</a:t>
                      </a:r>
                      <a:endParaRPr lang="cs-CZ" sz="7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110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160=2*80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Ne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130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80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</a:tr>
              <a:tr h="229272"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Maximální množství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110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200=110+90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Ne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90</a:t>
                      </a:r>
                      <a:endParaRPr lang="cs-CZ" sz="800" b="0" i="0" u="none" strike="noStrike">
                        <a:solidFill>
                          <a:srgbClr val="0000FF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</a:tr>
              <a:tr h="229272"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Maximální množství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110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230=120+110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Ne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 dirty="0">
                          <a:effectLst/>
                        </a:rPr>
                        <a:t>0</a:t>
                      </a:r>
                      <a:endParaRPr lang="cs-CZ" sz="800" b="0" i="0" u="none" strike="noStrike" dirty="0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120</a:t>
                      </a:r>
                      <a:endParaRPr lang="cs-CZ" sz="800" b="0" i="0" u="none" strike="noStrike">
                        <a:solidFill>
                          <a:srgbClr val="0000FF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</a:tr>
              <a:tr h="186115"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Maximální množství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110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200=90+110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Ne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 dirty="0">
                          <a:effectLst/>
                        </a:rPr>
                        <a:t>0</a:t>
                      </a:r>
                      <a:endParaRPr lang="cs-CZ" sz="800" b="0" i="0" u="none" strike="noStrike" dirty="0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50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90</a:t>
                      </a:r>
                      <a:endParaRPr lang="cs-CZ" sz="800" b="0" i="0" u="none" strike="noStrike">
                        <a:solidFill>
                          <a:srgbClr val="0000FF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</a:tr>
              <a:tr h="229272"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Dávka pro dávku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110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110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Ne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 dirty="0">
                          <a:effectLst/>
                        </a:rPr>
                        <a:t>0</a:t>
                      </a:r>
                      <a:endParaRPr lang="cs-CZ" sz="800" b="0" i="0" u="none" strike="noStrike" dirty="0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</a:tr>
              <a:tr h="229272"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Dávka pro dávku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110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130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Ne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 dirty="0">
                          <a:effectLst/>
                        </a:rPr>
                        <a:t>0</a:t>
                      </a:r>
                      <a:endParaRPr lang="cs-CZ" sz="800" b="0" i="0" u="none" strike="noStrike" dirty="0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130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</a:tr>
              <a:tr h="229272"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Dávka pro dávku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110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110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Ne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90</a:t>
                      </a:r>
                      <a:endParaRPr lang="cs-CZ" sz="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 dirty="0">
                          <a:effectLst/>
                        </a:rPr>
                        <a:t>0</a:t>
                      </a:r>
                      <a:endParaRPr lang="cs-CZ" sz="800" b="0" i="0" u="none" strike="noStrike" dirty="0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3232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Účetní schéma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Spustit standard</a:t>
            </a:r>
          </a:p>
          <a:p>
            <a:r>
              <a:rPr lang="cs-CZ" dirty="0" smtClean="0"/>
              <a:t>Ukázka konstrukce schématu (zavedení účtů)</a:t>
            </a:r>
          </a:p>
          <a:p>
            <a:r>
              <a:rPr lang="cs-CZ" dirty="0" smtClean="0"/>
              <a:t>Vzorce</a:t>
            </a:r>
          </a:p>
          <a:p>
            <a:r>
              <a:rPr lang="cs-CZ" dirty="0" smtClean="0"/>
              <a:t>Benefity (viz PWP prezentace)</a:t>
            </a:r>
          </a:p>
          <a:p>
            <a:r>
              <a:rPr lang="cs-CZ" dirty="0" smtClean="0"/>
              <a:t>Pohled analýzy</a:t>
            </a:r>
          </a:p>
          <a:p>
            <a:r>
              <a:rPr lang="cs-CZ" dirty="0" smtClean="0"/>
              <a:t>Aktualizace pohledu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36158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508</Words>
  <Application>Microsoft Office PowerPoint</Application>
  <PresentationFormat>Předvádění na obrazovce (4:3)</PresentationFormat>
  <Paragraphs>237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Stručné poznámky k opakování PIS1  - PIS2-druhá část</vt:lpstr>
      <vt:lpstr>Nákup</vt:lpstr>
      <vt:lpstr>Prodej</vt:lpstr>
      <vt:lpstr>Slevy I.</vt:lpstr>
      <vt:lpstr>Slevy II</vt:lpstr>
      <vt:lpstr>Obchodní příležitosti</vt:lpstr>
      <vt:lpstr>Sešit požadavků </vt:lpstr>
      <vt:lpstr>Analýza (je ve studijních materiálech) </vt:lpstr>
      <vt:lpstr>Účetní schéma</vt:lpstr>
      <vt:lpstr>Šarže</vt:lpstr>
      <vt:lpstr>Šarže</vt:lpstr>
      <vt:lpstr>Finanční deník</vt:lpstr>
      <vt:lpstr>Základy analýz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Stručné poznámky k opakování PIS1  - PIS2</dc:title>
  <dc:creator>Skorkovsky Jaromir</dc:creator>
  <cp:lastModifiedBy>Skorkovsky Jaromir</cp:lastModifiedBy>
  <cp:revision>37</cp:revision>
  <dcterms:created xsi:type="dcterms:W3CDTF">2016-11-28T08:44:47Z</dcterms:created>
  <dcterms:modified xsi:type="dcterms:W3CDTF">2016-12-05T11:22:01Z</dcterms:modified>
</cp:coreProperties>
</file>