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1" r:id="rId4"/>
    <p:sldId id="282" r:id="rId5"/>
    <p:sldId id="262" r:id="rId6"/>
    <p:sldId id="279" r:id="rId7"/>
    <p:sldId id="280" r:id="rId8"/>
    <p:sldId id="263" r:id="rId9"/>
    <p:sldId id="264" r:id="rId10"/>
    <p:sldId id="283" r:id="rId11"/>
    <p:sldId id="284" r:id="rId12"/>
    <p:sldId id="285" r:id="rId13"/>
    <p:sldId id="287" r:id="rId14"/>
    <p:sldId id="292" r:id="rId15"/>
    <p:sldId id="288" r:id="rId16"/>
    <p:sldId id="289" r:id="rId17"/>
    <p:sldId id="293" r:id="rId18"/>
    <p:sldId id="265" r:id="rId19"/>
    <p:sldId id="269" r:id="rId20"/>
    <p:sldId id="270" r:id="rId21"/>
    <p:sldId id="273" r:id="rId22"/>
    <p:sldId id="274" r:id="rId23"/>
    <p:sldId id="294" r:id="rId24"/>
    <p:sldId id="25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46"/>
    <a:srgbClr val="F3F5C2"/>
    <a:srgbClr val="DDE170"/>
    <a:srgbClr val="84A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68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t>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t>1. prosince 2015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talia.cz/clanky/prehled-uzavrenych-restauraci/#ic=gallery-slide&amp;icc=backlin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ravinynapranyri.cz/" TargetMode="External"/><Relationship Id="rId2" Type="http://schemas.openxmlformats.org/officeDocument/2006/relationships/hyperlink" Target="http://www.szpi.gov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128792" cy="3168352"/>
          </a:xfrm>
        </p:spPr>
        <p:txBody>
          <a:bodyPr>
            <a:noAutofit/>
          </a:bodyPr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3600" dirty="0"/>
              <a:t>Krizová komunikace jako součást řízení potravinových krizí,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nikoli </a:t>
            </a:r>
            <a:br>
              <a:rPr lang="cs-CZ" sz="3600" dirty="0" smtClean="0"/>
            </a:br>
            <a:r>
              <a:rPr lang="cs-CZ" sz="3600" dirty="0" smtClean="0"/>
              <a:t>však </a:t>
            </a:r>
            <a:r>
              <a:rPr lang="cs-CZ" sz="3600" dirty="0"/>
              <a:t>krizí vyvolaných nedostatkem potravin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RNDr. Daniela Šebestová, CSc.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3900" b="1" i="1" u="sng" dirty="0" smtClean="0">
                <a:solidFill>
                  <a:srgbClr val="C00000"/>
                </a:solidFill>
              </a:rPr>
              <a:t>SOUČASNÁ </a:t>
            </a:r>
            <a:r>
              <a:rPr lang="cs-CZ" sz="3900" b="1" i="1" u="sng" dirty="0">
                <a:solidFill>
                  <a:srgbClr val="C00000"/>
                </a:solidFill>
              </a:rPr>
              <a:t>ABSURDNÍ  </a:t>
            </a:r>
            <a:r>
              <a:rPr lang="cs-CZ" sz="3900" b="1" i="1" u="sng" dirty="0" smtClean="0">
                <a:solidFill>
                  <a:srgbClr val="C00000"/>
                </a:solidFill>
              </a:rPr>
              <a:t>SITUACE:</a:t>
            </a:r>
          </a:p>
          <a:p>
            <a:pPr marL="0" indent="0" algn="ctr">
              <a:buNone/>
            </a:pPr>
            <a:endParaRPr lang="cs-CZ" sz="3900" b="1" i="1" u="sng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i="1" dirty="0" smtClean="0"/>
              <a:t>A) </a:t>
            </a:r>
            <a:r>
              <a:rPr lang="cs-CZ" b="1" i="1" dirty="0" smtClean="0"/>
              <a:t>přebytek potravin</a:t>
            </a:r>
            <a:r>
              <a:rPr lang="cs-CZ" i="1" dirty="0" smtClean="0"/>
              <a:t>, které musejí být uplatněny na trhu</a:t>
            </a:r>
          </a:p>
          <a:p>
            <a:pPr marL="0" indent="0" algn="ctr">
              <a:buNone/>
            </a:pPr>
            <a:endParaRPr lang="cs-CZ" i="1" dirty="0" smtClean="0"/>
          </a:p>
          <a:p>
            <a:pPr marL="0" indent="0" algn="ctr">
              <a:buNone/>
            </a:pPr>
            <a:r>
              <a:rPr lang="cs-CZ" i="1" dirty="0" smtClean="0"/>
              <a:t>B)z přebytku plynoucí </a:t>
            </a:r>
            <a:r>
              <a:rPr lang="cs-CZ" b="1" i="1" dirty="0" smtClean="0"/>
              <a:t>vysoká konkurence </a:t>
            </a:r>
            <a:r>
              <a:rPr lang="cs-CZ" i="1" dirty="0" smtClean="0"/>
              <a:t>tlačí na co nejnižší cenu</a:t>
            </a:r>
          </a:p>
          <a:p>
            <a:pPr marL="0" indent="0" algn="ctr">
              <a:buNone/>
            </a:pPr>
            <a:endParaRPr lang="cs-CZ" i="1" dirty="0" smtClean="0"/>
          </a:p>
          <a:p>
            <a:pPr marL="0" indent="0" algn="ctr">
              <a:buNone/>
            </a:pPr>
            <a:r>
              <a:rPr lang="cs-CZ" i="1" dirty="0" smtClean="0"/>
              <a:t>C) důsledkem je </a:t>
            </a:r>
            <a:r>
              <a:rPr lang="cs-CZ" b="1" i="1" dirty="0" smtClean="0"/>
              <a:t>snaha maximálně zlevnit vstupy</a:t>
            </a:r>
            <a:r>
              <a:rPr lang="cs-CZ" i="1" dirty="0" smtClean="0"/>
              <a:t>, zejména zlevnit cenu suroviny</a:t>
            </a:r>
          </a:p>
          <a:p>
            <a:pPr marL="0" indent="0" algn="ctr">
              <a:buNone/>
            </a:pPr>
            <a:endParaRPr lang="cs-CZ" i="1" dirty="0" smtClean="0"/>
          </a:p>
          <a:p>
            <a:pPr marL="0" indent="0" algn="ctr">
              <a:buNone/>
            </a:pPr>
            <a:r>
              <a:rPr lang="cs-CZ" i="1" dirty="0" smtClean="0"/>
              <a:t>D) výsledkem je </a:t>
            </a:r>
            <a:r>
              <a:rPr lang="cs-CZ" b="1" i="1" dirty="0" smtClean="0">
                <a:solidFill>
                  <a:srgbClr val="C00000"/>
                </a:solidFill>
              </a:rPr>
              <a:t>nekvalitní a často falšovaná potravina</a:t>
            </a:r>
            <a:endParaRPr lang="cs-CZ" b="1" i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Krize z nadbytku potravin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09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3600" b="1" i="1" dirty="0" smtClean="0">
                <a:solidFill>
                  <a:srgbClr val="C00000"/>
                </a:solidFill>
              </a:rPr>
              <a:t>KRIZE Z POTRAVIN </a:t>
            </a:r>
            <a:r>
              <a:rPr lang="cs-CZ" sz="3600" dirty="0" smtClean="0"/>
              <a:t>v pravém slova smyslu </a:t>
            </a:r>
            <a:r>
              <a:rPr lang="cs-CZ" sz="3600" i="1" u="sng" dirty="0" smtClean="0">
                <a:solidFill>
                  <a:srgbClr val="C00000"/>
                </a:solidFill>
              </a:rPr>
              <a:t>zatím</a:t>
            </a:r>
            <a:r>
              <a:rPr lang="cs-CZ" sz="3600" i="1" dirty="0" smtClean="0"/>
              <a:t> </a:t>
            </a:r>
            <a:r>
              <a:rPr lang="cs-CZ" sz="3600" dirty="0" smtClean="0"/>
              <a:t>nehrozí</a:t>
            </a:r>
          </a:p>
          <a:p>
            <a:pPr marL="0" indent="0" algn="ctr">
              <a:buNone/>
            </a:pPr>
            <a:r>
              <a:rPr lang="cs-CZ" sz="3600" dirty="0" smtClean="0"/>
              <a:t>-všemocná </a:t>
            </a:r>
            <a:r>
              <a:rPr lang="cs-CZ" sz="3600" b="1" dirty="0" smtClean="0">
                <a:solidFill>
                  <a:srgbClr val="C00000"/>
                </a:solidFill>
              </a:rPr>
              <a:t>lobby však nikdy nespí </a:t>
            </a:r>
          </a:p>
          <a:p>
            <a:pPr marL="0" indent="0" algn="ctr">
              <a:buNone/>
            </a:pPr>
            <a:r>
              <a:rPr lang="cs-CZ" sz="3600" dirty="0" smtClean="0"/>
              <a:t>a zisk je zisk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rgbClr val="C00000"/>
                </a:solidFill>
              </a:rPr>
              <a:t>-kontrolní </a:t>
            </a:r>
            <a:r>
              <a:rPr lang="cs-CZ" sz="3600" b="1" dirty="0">
                <a:solidFill>
                  <a:srgbClr val="C00000"/>
                </a:solidFill>
              </a:rPr>
              <a:t>mechanismy </a:t>
            </a:r>
            <a:r>
              <a:rPr lang="cs-CZ" sz="3600" dirty="0"/>
              <a:t>jsou aktuálně vysoce sofistikované a </a:t>
            </a:r>
            <a:r>
              <a:rPr lang="cs-CZ" sz="3600" dirty="0" smtClean="0"/>
              <a:t>rozvinuté, systém je zejména v EU velmi dobře nastaven:</a:t>
            </a:r>
          </a:p>
          <a:p>
            <a:pPr marL="0" indent="0" algn="ctr">
              <a:buNone/>
            </a:pPr>
            <a:r>
              <a:rPr lang="cs-CZ" sz="3600" b="1" i="1" dirty="0" smtClean="0">
                <a:solidFill>
                  <a:srgbClr val="1E6846"/>
                </a:solidFill>
              </a:rPr>
              <a:t>od bezpečnosti (DG SANTE-RASFF) k falšování (DG SANTE-AACS)</a:t>
            </a:r>
          </a:p>
          <a:p>
            <a:pPr marL="0" indent="0" algn="ctr">
              <a:buNone/>
            </a:pPr>
            <a:r>
              <a:rPr lang="cs-CZ" sz="3600" dirty="0" smtClean="0"/>
              <a:t>(V ČR: Národní kontaktní místa - SZPI)</a:t>
            </a:r>
            <a:endParaRPr lang="cs-CZ" sz="3600" dirty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to krize nebo není?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61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Maso šílených krav – BSE </a:t>
            </a:r>
          </a:p>
          <a:p>
            <a:pPr marL="0" indent="0" algn="ctr">
              <a:buNone/>
            </a:pPr>
            <a:r>
              <a:rPr lang="cs-CZ" dirty="0" smtClean="0"/>
              <a:t>(od </a:t>
            </a:r>
            <a:r>
              <a:rPr lang="cs-CZ" i="1" dirty="0" smtClean="0"/>
              <a:t>bovinní </a:t>
            </a:r>
            <a:r>
              <a:rPr lang="cs-CZ" i="1" dirty="0"/>
              <a:t>spongiformní </a:t>
            </a:r>
            <a:r>
              <a:rPr lang="cs-CZ" i="1" dirty="0" smtClean="0"/>
              <a:t>encefalopatie u skotu ke </a:t>
            </a:r>
            <a:r>
              <a:rPr lang="cs-CZ" b="1" i="1" dirty="0" err="1" smtClean="0"/>
              <a:t>Creutzfeldt</a:t>
            </a:r>
            <a:r>
              <a:rPr lang="cs-CZ" b="1" i="1" dirty="0" smtClean="0"/>
              <a:t>-Jakobově nemoci </a:t>
            </a:r>
            <a:r>
              <a:rPr lang="cs-CZ" i="1" dirty="0" smtClean="0"/>
              <a:t>u člověka) – </a:t>
            </a:r>
          </a:p>
          <a:p>
            <a:pPr marL="0" indent="0" algn="just">
              <a:buNone/>
            </a:pPr>
            <a:r>
              <a:rPr lang="cs-CZ" i="1" dirty="0" smtClean="0"/>
              <a:t>-</a:t>
            </a:r>
            <a:r>
              <a:rPr lang="cs-CZ" i="1" dirty="0" smtClean="0">
                <a:solidFill>
                  <a:srgbClr val="FF0000"/>
                </a:solidFill>
              </a:rPr>
              <a:t>1996 v GB </a:t>
            </a:r>
            <a:r>
              <a:rPr lang="cs-CZ" i="1" dirty="0"/>
              <a:t>(předčasná demence </a:t>
            </a:r>
            <a:r>
              <a:rPr lang="cs-CZ" i="1" dirty="0" smtClean="0"/>
              <a:t>u mladých lidí a ohrožení života), poté v celé Evropě i jinde</a:t>
            </a:r>
            <a:endParaRPr lang="cs-CZ" i="1" dirty="0"/>
          </a:p>
          <a:p>
            <a:pPr marL="0" indent="0" algn="just">
              <a:buNone/>
            </a:pPr>
            <a:r>
              <a:rPr lang="cs-CZ" i="1" dirty="0" smtClean="0"/>
              <a:t>-</a:t>
            </a:r>
            <a:r>
              <a:rPr lang="cs-CZ" i="1" dirty="0" smtClean="0">
                <a:solidFill>
                  <a:srgbClr val="FF0000"/>
                </a:solidFill>
              </a:rPr>
              <a:t>1997</a:t>
            </a:r>
            <a:r>
              <a:rPr lang="cs-CZ" i="1" dirty="0" smtClean="0"/>
              <a:t> Nobelova cena za teorii </a:t>
            </a:r>
            <a:r>
              <a:rPr lang="cs-CZ" i="1" dirty="0" err="1" smtClean="0"/>
              <a:t>prionů</a:t>
            </a:r>
            <a:r>
              <a:rPr lang="cs-CZ" i="1" dirty="0" smtClean="0"/>
              <a:t> = nové infekční  bílkovinné molekuly(</a:t>
            </a:r>
            <a:r>
              <a:rPr lang="cs-CZ" i="1" dirty="0" err="1" smtClean="0"/>
              <a:t>Stanley</a:t>
            </a:r>
            <a:r>
              <a:rPr lang="cs-CZ" i="1" dirty="0" smtClean="0"/>
              <a:t> B. </a:t>
            </a:r>
            <a:r>
              <a:rPr lang="cs-CZ" i="1" dirty="0" err="1" smtClean="0"/>
              <a:t>Prusiner</a:t>
            </a:r>
            <a:r>
              <a:rPr lang="cs-CZ" i="1" dirty="0" smtClean="0"/>
              <a:t>)</a:t>
            </a:r>
          </a:p>
          <a:p>
            <a:pPr marL="0" indent="0" algn="just">
              <a:buNone/>
            </a:pPr>
            <a:r>
              <a:rPr lang="cs-CZ" i="1" dirty="0"/>
              <a:t>-</a:t>
            </a:r>
            <a:r>
              <a:rPr lang="cs-CZ" i="1" dirty="0" smtClean="0">
                <a:solidFill>
                  <a:srgbClr val="FF0000"/>
                </a:solidFill>
              </a:rPr>
              <a:t>2001</a:t>
            </a:r>
            <a:r>
              <a:rPr lang="cs-CZ" i="1" dirty="0" smtClean="0"/>
              <a:t>: v ČR první případ ZD Dušejov na Vysočině (celkem 30) – tentýž rok vydal EP a R Nařízení č. 999/2001</a:t>
            </a:r>
          </a:p>
          <a:p>
            <a:pPr marL="0" indent="0" algn="just">
              <a:buNone/>
            </a:pPr>
            <a:r>
              <a:rPr lang="cs-CZ" i="1" dirty="0" smtClean="0"/>
              <a:t>-</a:t>
            </a:r>
            <a:r>
              <a:rPr lang="cs-CZ" b="1" i="1" dirty="0" smtClean="0">
                <a:solidFill>
                  <a:srgbClr val="FF0000"/>
                </a:solidFill>
              </a:rPr>
              <a:t>původní odhad: 40 000 mrtvých, realita: 118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Co už j</a:t>
            </a:r>
            <a:r>
              <a:rPr lang="cs-CZ" dirty="0"/>
              <a:t>sme v EU zažili: životu nebezpečné potraviny</a:t>
            </a:r>
          </a:p>
        </p:txBody>
      </p:sp>
    </p:spTree>
    <p:extLst>
      <p:ext uri="{BB962C8B-B14F-4D97-AF65-F5344CB8AC3E}">
        <p14:creationId xmlns:p14="http://schemas.microsoft.com/office/powerpoint/2010/main" val="58912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Jak nejjistěji uspat kojence – fenyklovým čajem s přídavkem durmanu obecného </a:t>
            </a:r>
          </a:p>
          <a:p>
            <a:pPr marL="0" indent="0">
              <a:buNone/>
            </a:pPr>
            <a:r>
              <a:rPr lang="cs-CZ" dirty="0" smtClean="0"/>
              <a:t>V sobotu 1.února 2001 SZPI narychlo svolala TK:</a:t>
            </a:r>
          </a:p>
          <a:p>
            <a:pPr marL="0" indent="0" algn="ctr">
              <a:buNone/>
            </a:pPr>
            <a:r>
              <a:rPr lang="cs-CZ" b="1" dirty="0" smtClean="0"/>
              <a:t>„</a:t>
            </a:r>
            <a:r>
              <a:rPr lang="cs-CZ" b="1" i="1" dirty="0" smtClean="0"/>
              <a:t>Ve fenyklovém čaji pro děti jsou semena jedovatého durmanu! Hrozí vážné zdravotní problémy!“</a:t>
            </a:r>
          </a:p>
          <a:p>
            <a:pPr marL="0" indent="0" algn="ctr">
              <a:buNone/>
            </a:pPr>
            <a:r>
              <a:rPr lang="cs-CZ" i="1" dirty="0" smtClean="0"/>
              <a:t>Výrobce (spol. </a:t>
            </a:r>
            <a:r>
              <a:rPr lang="cs-CZ" i="1" dirty="0" err="1" smtClean="0"/>
              <a:t>Herbex</a:t>
            </a:r>
            <a:r>
              <a:rPr lang="cs-CZ" i="1" dirty="0" smtClean="0"/>
              <a:t> Zlín) zjistil, že šlo o důsledek ekologického zemědělství na Slovensku…</a:t>
            </a:r>
            <a:endParaRPr lang="cs-CZ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Co už j</a:t>
            </a:r>
            <a:r>
              <a:rPr lang="cs-CZ" dirty="0"/>
              <a:t>sme v EU zažili: životu nebezpečné potraviny</a:t>
            </a:r>
          </a:p>
        </p:txBody>
      </p:sp>
    </p:spTree>
    <p:extLst>
      <p:ext uri="{BB962C8B-B14F-4D97-AF65-F5344CB8AC3E}">
        <p14:creationId xmlns:p14="http://schemas.microsoft.com/office/powerpoint/2010/main" val="68929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5200" b="1" dirty="0"/>
              <a:t>Salmonela v čokoládě z </a:t>
            </a:r>
            <a:r>
              <a:rPr lang="cs-CZ" sz="5200" b="1" dirty="0" smtClean="0"/>
              <a:t>lásky darované</a:t>
            </a:r>
            <a:endParaRPr lang="cs-CZ" sz="5200" b="1" dirty="0"/>
          </a:p>
          <a:p>
            <a:pPr marL="0" indent="0" algn="ctr">
              <a:buNone/>
            </a:pPr>
            <a:r>
              <a:rPr lang="cs-CZ" b="1" i="1" dirty="0">
                <a:solidFill>
                  <a:srgbClr val="FF0000"/>
                </a:solidFill>
              </a:rPr>
              <a:t>„ </a:t>
            </a:r>
            <a:r>
              <a:rPr lang="cs-CZ" b="1" i="1" dirty="0" err="1">
                <a:solidFill>
                  <a:srgbClr val="FF0000"/>
                </a:solidFill>
              </a:rPr>
              <a:t>Merci</a:t>
            </a:r>
            <a:r>
              <a:rPr lang="cs-CZ" b="1" i="1" dirty="0">
                <a:solidFill>
                  <a:srgbClr val="FF0000"/>
                </a:solidFill>
              </a:rPr>
              <a:t>, díky za to, že jsi…!“</a:t>
            </a:r>
          </a:p>
          <a:p>
            <a:pPr marL="0" indent="0" algn="ctr">
              <a:buNone/>
            </a:pPr>
            <a:r>
              <a:rPr lang="cs-CZ" dirty="0"/>
              <a:t>16.ledna 2002 vydala SZPI TZ o tom, že </a:t>
            </a:r>
            <a:r>
              <a:rPr lang="cs-CZ" b="1" dirty="0"/>
              <a:t>v tyčinkách </a:t>
            </a:r>
            <a:r>
              <a:rPr lang="cs-CZ" b="1" dirty="0" err="1"/>
              <a:t>Merci</a:t>
            </a:r>
            <a:r>
              <a:rPr lang="cs-CZ" b="1" dirty="0"/>
              <a:t> je nebezpečná salmonela</a:t>
            </a:r>
          </a:p>
          <a:p>
            <a:pPr marL="0" indent="0" algn="ctr">
              <a:buNone/>
            </a:pPr>
            <a:r>
              <a:rPr lang="cs-CZ" dirty="0"/>
              <a:t>výrobce </a:t>
            </a:r>
            <a:r>
              <a:rPr lang="cs-CZ" dirty="0" err="1" smtClean="0"/>
              <a:t>Storck</a:t>
            </a:r>
            <a:r>
              <a:rPr lang="cs-CZ" dirty="0" smtClean="0"/>
              <a:t> do </a:t>
            </a:r>
            <a:r>
              <a:rPr lang="cs-CZ" dirty="0"/>
              <a:t>poslední chvíle popíral možnost </a:t>
            </a:r>
            <a:r>
              <a:rPr lang="cs-CZ" dirty="0" smtClean="0"/>
              <a:t>kontaminace v ČR</a:t>
            </a:r>
            <a:endParaRPr lang="cs-CZ" dirty="0"/>
          </a:p>
          <a:p>
            <a:pPr marL="0" indent="0" algn="ctr">
              <a:buNone/>
            </a:pPr>
            <a:r>
              <a:rPr lang="cs-CZ" b="1" dirty="0"/>
              <a:t>staženo bylo 46 tisíc balení čokolád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900" b="1" dirty="0">
                <a:solidFill>
                  <a:srgbClr val="FF0000"/>
                </a:solidFill>
              </a:rPr>
              <a:t>Včasný zásah SZPI </a:t>
            </a:r>
            <a:r>
              <a:rPr lang="cs-CZ" sz="3900" b="1" dirty="0" smtClean="0">
                <a:solidFill>
                  <a:srgbClr val="FF0000"/>
                </a:solidFill>
              </a:rPr>
              <a:t>ve spolupráci s MF Dnes zabránil </a:t>
            </a:r>
            <a:endParaRPr lang="cs-CZ" sz="39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3900" b="1" dirty="0">
                <a:solidFill>
                  <a:srgbClr val="FF0000"/>
                </a:solidFill>
              </a:rPr>
              <a:t>ohrožení životů </a:t>
            </a:r>
            <a:r>
              <a:rPr lang="cs-CZ" sz="3900" b="1" dirty="0" err="1">
                <a:solidFill>
                  <a:srgbClr val="FF0000"/>
                </a:solidFill>
              </a:rPr>
              <a:t>salmonelozou</a:t>
            </a:r>
            <a:endParaRPr lang="cs-CZ" sz="3900" b="1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Co už j</a:t>
            </a:r>
            <a:r>
              <a:rPr lang="cs-CZ" dirty="0"/>
              <a:t>sme v EU zažili: životu nebezpečné potraviny</a:t>
            </a:r>
          </a:p>
        </p:txBody>
      </p:sp>
    </p:spTree>
    <p:extLst>
      <p:ext uri="{BB962C8B-B14F-4D97-AF65-F5344CB8AC3E}">
        <p14:creationId xmlns:p14="http://schemas.microsoft.com/office/powerpoint/2010/main" val="201516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Metanol nebo etanol?</a:t>
            </a:r>
          </a:p>
          <a:p>
            <a:pPr marL="0" indent="0">
              <a:buNone/>
            </a:pPr>
            <a:r>
              <a:rPr lang="cs-CZ" dirty="0" smtClean="0"/>
              <a:t>2012 – 2013: </a:t>
            </a:r>
            <a:r>
              <a:rPr lang="cs-CZ" b="1" i="1" dirty="0" smtClean="0"/>
              <a:t>v ČR zemřelo 47 lidí na otravu jedovatým metanolem</a:t>
            </a:r>
            <a:r>
              <a:rPr lang="cs-CZ" dirty="0" smtClean="0"/>
              <a:t>, desítky byly hospitalizovány s poškozením zraku  dalšími vážnými následky </a:t>
            </a:r>
          </a:p>
          <a:p>
            <a:pPr marL="0" indent="0">
              <a:buNone/>
            </a:pPr>
            <a:r>
              <a:rPr lang="cs-CZ" dirty="0" smtClean="0"/>
              <a:t>-v oběhu bylo </a:t>
            </a:r>
            <a:r>
              <a:rPr lang="cs-CZ" b="1" i="1" dirty="0" smtClean="0"/>
              <a:t>cca 15 tis. litrů smrtícího alkoholu </a:t>
            </a:r>
          </a:p>
          <a:p>
            <a:pPr marL="0" indent="0">
              <a:buNone/>
            </a:pPr>
            <a:r>
              <a:rPr lang="cs-CZ" dirty="0" smtClean="0"/>
              <a:t>-kriminální čin, dosud se jím zabývají soudy, dosud nebylo vypátrány </a:t>
            </a:r>
            <a:r>
              <a:rPr lang="cs-CZ" dirty="0" err="1" smtClean="0"/>
              <a:t>ccca</a:t>
            </a:r>
            <a:r>
              <a:rPr lang="cs-CZ" dirty="0" smtClean="0"/>
              <a:t> 2000 litrů….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Co už j</a:t>
            </a:r>
            <a:r>
              <a:rPr lang="cs-CZ" dirty="0"/>
              <a:t>sme v EU zažili: životu nebezpečné potraviny</a:t>
            </a:r>
          </a:p>
        </p:txBody>
      </p:sp>
    </p:spTree>
    <p:extLst>
      <p:ext uri="{BB962C8B-B14F-4D97-AF65-F5344CB8AC3E}">
        <p14:creationId xmlns:p14="http://schemas.microsoft.com/office/powerpoint/2010/main" val="2361110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680521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Jed na potkany jako ochucovadlo polských keksů? </a:t>
            </a:r>
          </a:p>
          <a:p>
            <a:pPr marL="0" indent="0" algn="ctr">
              <a:buNone/>
            </a:pPr>
            <a:r>
              <a:rPr lang="cs-CZ" dirty="0"/>
              <a:t>v</a:t>
            </a:r>
            <a:r>
              <a:rPr lang="cs-CZ" dirty="0" smtClean="0"/>
              <a:t> lednu 2013 zveřejnily polské sdělovací prostředky, že tamější hygienická služba pátrá po zdroji jedu na potkany, které zjistila v sušeném mléce použitém </a:t>
            </a:r>
            <a:r>
              <a:rPr lang="cs-CZ" dirty="0" err="1" smtClean="0"/>
              <a:t>spol.Magnolia</a:t>
            </a:r>
            <a:r>
              <a:rPr lang="cs-CZ" dirty="0" smtClean="0"/>
              <a:t> do sušenek…</a:t>
            </a:r>
          </a:p>
          <a:p>
            <a:pPr marL="0" indent="0" algn="ctr">
              <a:buNone/>
            </a:pPr>
            <a:r>
              <a:rPr lang="cs-CZ" dirty="0" smtClean="0"/>
              <a:t>Jak to v Polsku bylo jsme se nedověděli </a:t>
            </a:r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dirty="0" smtClean="0"/>
          </a:p>
          <a:p>
            <a:pPr marL="0" indent="0" algn="ctr">
              <a:buNone/>
            </a:pPr>
            <a:r>
              <a:rPr lang="cs-CZ" b="1" i="1" dirty="0" smtClean="0"/>
              <a:t>V ČR je prodával Kaufland…nikdo nezemřel</a:t>
            </a:r>
            <a:endParaRPr lang="cs-CZ" b="1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Co už j</a:t>
            </a:r>
            <a:r>
              <a:rPr lang="cs-CZ" dirty="0"/>
              <a:t>sme v EU zažili: životu nebezpečné potraviny</a:t>
            </a:r>
          </a:p>
        </p:txBody>
      </p:sp>
    </p:spTree>
    <p:extLst>
      <p:ext uri="{BB962C8B-B14F-4D97-AF65-F5344CB8AC3E}">
        <p14:creationId xmlns:p14="http://schemas.microsoft.com/office/powerpoint/2010/main" val="2822108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2012 – </a:t>
            </a:r>
            <a:r>
              <a:rPr lang="cs-CZ" b="1" dirty="0"/>
              <a:t>skandál s polskou posypovou technickou solí v potravinách</a:t>
            </a:r>
            <a:r>
              <a:rPr lang="cs-CZ" dirty="0"/>
              <a:t>, který rozpoutala polská média a který se zprvu týkal pouze ČR, přerostl ve skandál EU</a:t>
            </a:r>
          </a:p>
          <a:p>
            <a:pPr marL="0" indent="0">
              <a:buNone/>
            </a:pPr>
            <a:r>
              <a:rPr lang="cs-CZ" u="sng" dirty="0"/>
              <a:t>Důsledky:</a:t>
            </a:r>
            <a:r>
              <a:rPr lang="cs-CZ" dirty="0"/>
              <a:t> nikdy se nezjistili pachatelé, nikdo nebyl odsouzen, Poláci zametli problém pod koberec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Co v E</a:t>
            </a:r>
            <a:r>
              <a:rPr lang="cs-CZ" dirty="0"/>
              <a:t>U zažíváme-falšované potraviny, </a:t>
            </a:r>
            <a:r>
              <a:rPr lang="cs-CZ" dirty="0" smtClean="0"/>
              <a:t>jdoucí </a:t>
            </a:r>
            <a:r>
              <a:rPr lang="cs-CZ" dirty="0"/>
              <a:t>po naší peněžence</a:t>
            </a:r>
          </a:p>
        </p:txBody>
      </p:sp>
    </p:spTree>
    <p:extLst>
      <p:ext uri="{BB962C8B-B14F-4D97-AF65-F5344CB8AC3E}">
        <p14:creationId xmlns:p14="http://schemas.microsoft.com/office/powerpoint/2010/main" val="150203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Skandál, který konečně probudil EU</a:t>
            </a:r>
          </a:p>
          <a:p>
            <a:pPr marL="0" indent="0">
              <a:buNone/>
            </a:pPr>
            <a:r>
              <a:rPr lang="cs-CZ" dirty="0" smtClean="0"/>
              <a:t>2013 – v lednu propukl celoevropský skandál kdy se zjistilo, že se </a:t>
            </a:r>
            <a:r>
              <a:rPr lang="cs-CZ" b="1" dirty="0" smtClean="0"/>
              <a:t>levné koňské maso vydává za jiné dražšího maso</a:t>
            </a:r>
          </a:p>
          <a:p>
            <a:pPr marL="0" indent="0">
              <a:buNone/>
            </a:pPr>
            <a:r>
              <a:rPr lang="cs-CZ" u="sng" dirty="0" smtClean="0"/>
              <a:t>Důsledek</a:t>
            </a:r>
            <a:r>
              <a:rPr lang="cs-CZ" dirty="0" smtClean="0"/>
              <a:t>: „okrádání“ zákazníků, jejich uvádění v omyl</a:t>
            </a:r>
          </a:p>
          <a:p>
            <a:pPr marL="0" indent="0">
              <a:buNone/>
            </a:pPr>
            <a:r>
              <a:rPr lang="cs-CZ" u="sng" dirty="0" smtClean="0"/>
              <a:t>Dopad</a:t>
            </a:r>
            <a:r>
              <a:rPr lang="cs-CZ" dirty="0" smtClean="0"/>
              <a:t>: změna přístupu EK k potravinám jako takovým, stará Evropa s </a:t>
            </a:r>
            <a:r>
              <a:rPr lang="cs-CZ" i="1" dirty="0" smtClean="0"/>
              <a:t>úžasem zjistila</a:t>
            </a:r>
            <a:r>
              <a:rPr lang="cs-CZ" dirty="0" smtClean="0"/>
              <a:t>, že se potraviny mohou také falšovat, nový přístup, nový systém hlášení konkrétních případů DG SANTE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Co v EU zažívám</a:t>
            </a:r>
            <a:r>
              <a:rPr lang="cs-CZ" dirty="0" smtClean="0"/>
              <a:t>e-falšované potraviny, které jdou po naší peněžence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TTIP – </a:t>
            </a:r>
            <a:r>
              <a:rPr lang="cs-CZ" b="1" dirty="0"/>
              <a:t>T</a:t>
            </a:r>
            <a:r>
              <a:rPr lang="cs-CZ" b="1" dirty="0" smtClean="0"/>
              <a:t>ransatlantické </a:t>
            </a:r>
            <a:r>
              <a:rPr lang="cs-CZ" b="1" dirty="0"/>
              <a:t>o</a:t>
            </a:r>
            <a:r>
              <a:rPr lang="cs-CZ" b="1" dirty="0" smtClean="0"/>
              <a:t>bchodní a investiční partnerství (= TAFTA - Transatlantická zóna volného obchodu) - ???</a:t>
            </a:r>
          </a:p>
          <a:p>
            <a:pPr marL="0" indent="0">
              <a:buNone/>
            </a:pPr>
            <a:r>
              <a:rPr lang="cs-CZ" b="1" dirty="0" smtClean="0"/>
              <a:t>- zastánci: </a:t>
            </a:r>
            <a:r>
              <a:rPr lang="cs-CZ" b="1" i="1" dirty="0" smtClean="0">
                <a:solidFill>
                  <a:srgbClr val="0070C0"/>
                </a:solidFill>
              </a:rPr>
              <a:t>přínos pro EU-120 mld. USD, pro USA -90 mld. USD, stovky tisíc </a:t>
            </a:r>
            <a:r>
              <a:rPr lang="cs-CZ" b="1" i="1" dirty="0" err="1" smtClean="0">
                <a:solidFill>
                  <a:srgbClr val="0070C0"/>
                </a:solidFill>
              </a:rPr>
              <a:t>prac</a:t>
            </a:r>
            <a:r>
              <a:rPr lang="cs-CZ" b="1" i="1" dirty="0" smtClean="0">
                <a:solidFill>
                  <a:srgbClr val="0070C0"/>
                </a:solidFill>
              </a:rPr>
              <a:t>. míst</a:t>
            </a:r>
          </a:p>
          <a:p>
            <a:pPr marL="0" indent="0">
              <a:buNone/>
            </a:pPr>
            <a:r>
              <a:rPr lang="cs-CZ" b="1" dirty="0" smtClean="0"/>
              <a:t>-odpůrci: </a:t>
            </a:r>
            <a:r>
              <a:rPr lang="cs-CZ" b="1" i="1" dirty="0" smtClean="0">
                <a:solidFill>
                  <a:srgbClr val="FF0000"/>
                </a:solidFill>
              </a:rPr>
              <a:t>USA-posílení pozice nadnárodních korporací, EU-omezení </a:t>
            </a:r>
            <a:r>
              <a:rPr lang="cs-CZ" b="1" i="1" dirty="0" err="1" smtClean="0">
                <a:solidFill>
                  <a:srgbClr val="FF0000"/>
                </a:solidFill>
              </a:rPr>
              <a:t>nár.vlád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při dozoru nad trhem, ztráta 600 tis. </a:t>
            </a:r>
            <a:r>
              <a:rPr lang="cs-CZ" b="1" i="1" dirty="0" err="1" smtClean="0">
                <a:solidFill>
                  <a:srgbClr val="FF0000"/>
                </a:solidFill>
              </a:rPr>
              <a:t>prac.míst</a:t>
            </a:r>
            <a:r>
              <a:rPr lang="cs-CZ" b="1" i="1" dirty="0" smtClean="0">
                <a:solidFill>
                  <a:srgbClr val="FF0000"/>
                </a:solidFill>
              </a:rPr>
              <a:t>, zpomalení růstu HDP, snížení mezd a státních příjmů, růst finanční nestability….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ještě čeká evropské spotřebitele?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7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Kdo a co je SZPI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smtClean="0">
                <a:solidFill>
                  <a:srgbClr val="1E684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Státní zemědělská </a:t>
            </a:r>
          </a:p>
          <a:p>
            <a:pPr marL="0" indent="0" algn="ctr">
              <a:buNone/>
            </a:pPr>
            <a:r>
              <a:rPr lang="cs-CZ" sz="4400" b="1" dirty="0" smtClean="0">
                <a:solidFill>
                  <a:srgbClr val="1E684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potravinářská inspekce </a:t>
            </a:r>
          </a:p>
          <a:p>
            <a:pPr marL="0" indent="0" algn="ctr">
              <a:buNone/>
            </a:pPr>
            <a:r>
              <a:rPr lang="cs-CZ" sz="4400" b="1" dirty="0" smtClean="0">
                <a:solidFill>
                  <a:srgbClr val="1E6846"/>
                </a:solidFill>
              </a:rPr>
              <a:t> </a:t>
            </a:r>
            <a:r>
              <a:rPr lang="cs-CZ" sz="4400" b="1" dirty="0" smtClean="0">
                <a:solidFill>
                  <a:srgbClr val="FF0000"/>
                </a:solidFill>
              </a:rPr>
              <a:t>KDO TO JE, </a:t>
            </a:r>
          </a:p>
          <a:p>
            <a:pPr marL="0" indent="0" algn="ctr">
              <a:buNone/>
            </a:pPr>
            <a:r>
              <a:rPr lang="cs-CZ" sz="4400" b="1" dirty="0" smtClean="0">
                <a:solidFill>
                  <a:srgbClr val="FF0000"/>
                </a:solidFill>
              </a:rPr>
              <a:t>CO DĚLÁ, </a:t>
            </a:r>
          </a:p>
          <a:p>
            <a:pPr marL="0" indent="0" algn="ctr"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PROČ, S KÝM A JAK</a:t>
            </a:r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9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3900" b="1" u="sng" dirty="0" smtClean="0">
                <a:solidFill>
                  <a:srgbClr val="FF0000"/>
                </a:solidFill>
              </a:rPr>
              <a:t>Nejcitlivější oblast TTIP</a:t>
            </a:r>
            <a:r>
              <a:rPr lang="cs-CZ" sz="3900" b="1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dovoz potravin z USA do EU</a:t>
            </a:r>
          </a:p>
          <a:p>
            <a:pPr marL="0" indent="0">
              <a:buNone/>
            </a:pPr>
            <a:r>
              <a:rPr lang="cs-CZ" dirty="0" smtClean="0"/>
              <a:t>a) </a:t>
            </a:r>
            <a:r>
              <a:rPr lang="cs-CZ" b="1" dirty="0" smtClean="0"/>
              <a:t>rozdíl v pravidlech</a:t>
            </a:r>
            <a:r>
              <a:rPr lang="cs-CZ" dirty="0" smtClean="0"/>
              <a:t>: USA – velmi benevolentní (FDA) – EU – vysoce sofistikovaná a přísná (DG SANTE)</a:t>
            </a:r>
          </a:p>
          <a:p>
            <a:pPr marL="0" indent="0">
              <a:buNone/>
            </a:pPr>
            <a:r>
              <a:rPr lang="cs-CZ" dirty="0" smtClean="0"/>
              <a:t>b)není jasné, </a:t>
            </a:r>
            <a:r>
              <a:rPr lang="cs-CZ" b="1" dirty="0" smtClean="0"/>
              <a:t>zda budou pravidla EU závazná </a:t>
            </a:r>
            <a:r>
              <a:rPr lang="cs-CZ" dirty="0" smtClean="0"/>
              <a:t>i pro dovozce z USA !!!</a:t>
            </a:r>
          </a:p>
          <a:p>
            <a:pPr marL="0" indent="0" algn="ctr">
              <a:buNone/>
            </a:pPr>
            <a:r>
              <a:rPr lang="cs-CZ" sz="3900" b="1" dirty="0" smtClean="0">
                <a:solidFill>
                  <a:srgbClr val="FF0000"/>
                </a:solidFill>
              </a:rPr>
              <a:t>PROBLÉM:</a:t>
            </a:r>
          </a:p>
          <a:p>
            <a:pPr marL="0" indent="0" algn="ctr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UTAJOVÁNÍ TEXTU PŘED EP (!) </a:t>
            </a:r>
          </a:p>
          <a:p>
            <a:pPr marL="0" indent="0" algn="ctr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I PŘED VEŘEJNOSTÍ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TTIP a potraviny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6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b="1" dirty="0" smtClean="0"/>
              <a:t>do 15.11.2015 </a:t>
            </a:r>
            <a:r>
              <a:rPr lang="cs-CZ" dirty="0" smtClean="0"/>
              <a:t>– proběhlo 7 vyjednávacích kol, nyní EK zveřejňuje materiály z jednání</a:t>
            </a:r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b="1" dirty="0" smtClean="0"/>
              <a:t>nedůvěra</a:t>
            </a:r>
            <a:r>
              <a:rPr lang="cs-CZ" dirty="0" smtClean="0"/>
              <a:t> je mimořádně vysoká – </a:t>
            </a:r>
            <a:r>
              <a:rPr lang="cs-CZ" b="1" dirty="0" smtClean="0">
                <a:solidFill>
                  <a:srgbClr val="FF0000"/>
                </a:solidFill>
              </a:rPr>
              <a:t>důsledek utajování v předchozím období</a:t>
            </a:r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b="1" dirty="0" smtClean="0"/>
              <a:t>problém:</a:t>
            </a:r>
            <a:r>
              <a:rPr lang="cs-CZ" dirty="0" smtClean="0"/>
              <a:t> EK se snaží komunikovat otevřeně, </a:t>
            </a:r>
            <a:r>
              <a:rPr lang="cs-CZ" b="1" dirty="0" smtClean="0">
                <a:solidFill>
                  <a:srgbClr val="FF0000"/>
                </a:solidFill>
              </a:rPr>
              <a:t>USA dosud nikdy nezveřejnily obdobné dokumenty </a:t>
            </a:r>
            <a:r>
              <a:rPr lang="cs-CZ" dirty="0" smtClean="0"/>
              <a:t>(pouze prohlášení o </a:t>
            </a:r>
            <a:r>
              <a:rPr lang="cs-CZ" dirty="0" err="1" smtClean="0"/>
              <a:t>potenciáoních</a:t>
            </a:r>
            <a:r>
              <a:rPr lang="cs-CZ" dirty="0" smtClean="0"/>
              <a:t> výhodách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Aktuální situace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6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-mezi potraviny patří i PITNÁ VODA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-nebezpečí již bylo deklarováno – mimořádná ochranná opatření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-nepodléhat neopodstatněným obavám a </a:t>
            </a:r>
            <a:r>
              <a:rPr lang="cs-CZ" dirty="0" err="1" smtClean="0"/>
              <a:t>stracu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Terorismus a potraviny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51520" y="1844824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dirty="0" smtClean="0">
              <a:hlinkClick r:id="rId2"/>
            </a:endParaRPr>
          </a:p>
          <a:p>
            <a:endParaRPr lang="cs-CZ" sz="2800" dirty="0" smtClean="0">
              <a:hlinkClick r:id="rId2"/>
            </a:endParaRPr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2276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800" dirty="0" smtClean="0"/>
              <a:t>-hledat </a:t>
            </a:r>
            <a:r>
              <a:rPr lang="cs-CZ" sz="3800" b="1" dirty="0" smtClean="0"/>
              <a:t>objektivní a relevantní </a:t>
            </a:r>
            <a:r>
              <a:rPr lang="cs-CZ" sz="3800" dirty="0" smtClean="0"/>
              <a:t>informace</a:t>
            </a:r>
          </a:p>
          <a:p>
            <a:pPr marL="0" indent="0">
              <a:buNone/>
            </a:pPr>
            <a:endParaRPr lang="cs-CZ" sz="3800" dirty="0" smtClean="0"/>
          </a:p>
          <a:p>
            <a:pPr marL="0" indent="0">
              <a:buNone/>
            </a:pPr>
            <a:r>
              <a:rPr lang="cs-CZ" sz="3800" dirty="0" smtClean="0"/>
              <a:t>-tvořit si přehled a </a:t>
            </a:r>
            <a:r>
              <a:rPr lang="cs-CZ" sz="3800" b="1" dirty="0" smtClean="0"/>
              <a:t>vlastní názor</a:t>
            </a:r>
          </a:p>
          <a:p>
            <a:pPr marL="0" indent="0">
              <a:buNone/>
            </a:pPr>
            <a:endParaRPr lang="cs-CZ" sz="3800" dirty="0" smtClean="0"/>
          </a:p>
          <a:p>
            <a:pPr marL="0" indent="0">
              <a:buNone/>
            </a:pPr>
            <a:r>
              <a:rPr lang="cs-CZ" sz="3800" dirty="0" smtClean="0"/>
              <a:t>-</a:t>
            </a:r>
            <a:r>
              <a:rPr lang="cs-CZ" sz="3800" b="1" dirty="0" smtClean="0"/>
              <a:t>zdroje:</a:t>
            </a:r>
          </a:p>
          <a:p>
            <a:r>
              <a:rPr lang="cs-CZ" sz="3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www.szpi.gov.cz</a:t>
            </a:r>
            <a:endParaRPr lang="cs-CZ" sz="3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3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www.potravinynapranyri.cz</a:t>
            </a:r>
            <a:endParaRPr lang="cs-CZ" sz="3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3800" u="sng" dirty="0" smtClean="0">
                <a:solidFill>
                  <a:schemeClr val="accent1">
                    <a:lumMod val="75000"/>
                  </a:schemeClr>
                </a:solidFill>
              </a:rPr>
              <a:t>www.bezpecnostpotravin.cz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endParaRPr lang="cs-CZ" sz="40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tím?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8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-z řeckého slova </a:t>
            </a:r>
            <a:r>
              <a:rPr lang="cs-CZ" i="1" dirty="0" err="1" smtClean="0"/>
              <a:t>krino</a:t>
            </a:r>
            <a:r>
              <a:rPr lang="cs-CZ" dirty="0" smtClean="0"/>
              <a:t> (=sloveso vybírat, měřit posuzovat mezi dvěma alternativami) -     </a:t>
            </a:r>
            <a:r>
              <a:rPr lang="cs-CZ" i="1" dirty="0" err="1" smtClean="0"/>
              <a:t>krisis</a:t>
            </a:r>
            <a:r>
              <a:rPr lang="cs-CZ" dirty="0" smtClean="0"/>
              <a:t> (</a:t>
            </a:r>
            <a:r>
              <a:rPr lang="cs-CZ" dirty="0" err="1" smtClean="0"/>
              <a:t>pod.jméno</a:t>
            </a:r>
            <a:r>
              <a:rPr lang="cs-CZ" dirty="0" smtClean="0"/>
              <a:t>, např. nesnáze, obrat, rozhodnutí,…)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NEROVNOVÁHA</a:t>
            </a:r>
            <a:r>
              <a:rPr lang="cs-CZ" b="1" dirty="0">
                <a:solidFill>
                  <a:srgbClr val="FF0000"/>
                </a:solidFill>
              </a:rPr>
              <a:t>, ZMĚNA, MIMOŘÁDNÁ </a:t>
            </a:r>
            <a:r>
              <a:rPr lang="cs-CZ" b="1" dirty="0" smtClean="0">
                <a:solidFill>
                  <a:srgbClr val="FF0000"/>
                </a:solidFill>
              </a:rPr>
              <a:t>UDÁLOST</a:t>
            </a:r>
          </a:p>
          <a:p>
            <a:pPr marL="0" indent="0">
              <a:buNone/>
            </a:pPr>
            <a:r>
              <a:rPr lang="cs-CZ" dirty="0" smtClean="0"/>
              <a:t>-různé druhy krizí (ekonomická, společenská, ekologická, politická, medicínská, ropná, živelní, diplomatická, manželská, osobní…)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NEŘEŠENÁ KRIZE MŮŽE PŘERŮST 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V KATASTROFU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Co je to KRIZE?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6372200" y="232258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28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 smtClean="0"/>
              <a:t>Proces řízení krize:</a:t>
            </a:r>
          </a:p>
          <a:p>
            <a:pPr marL="0" indent="0" algn="ctr">
              <a:buNone/>
            </a:pPr>
            <a:r>
              <a:rPr lang="cs-CZ" sz="4000" b="1" i="1" dirty="0" smtClean="0">
                <a:solidFill>
                  <a:srgbClr val="FF0000"/>
                </a:solidFill>
              </a:rPr>
              <a:t>krizový management </a:t>
            </a:r>
            <a:r>
              <a:rPr lang="cs-CZ" sz="4000" i="1" dirty="0" smtClean="0">
                <a:solidFill>
                  <a:srgbClr val="FF0000"/>
                </a:solidFill>
              </a:rPr>
              <a:t>-</a:t>
            </a:r>
            <a:r>
              <a:rPr lang="cs-CZ" sz="4000" b="1" i="1" dirty="0">
                <a:solidFill>
                  <a:srgbClr val="FF0000"/>
                </a:solidFill>
              </a:rPr>
              <a:t>k</a:t>
            </a:r>
            <a:r>
              <a:rPr lang="cs-CZ" sz="4000" b="1" i="1" dirty="0" smtClean="0">
                <a:solidFill>
                  <a:srgbClr val="FF0000"/>
                </a:solidFill>
              </a:rPr>
              <a:t>rizové </a:t>
            </a:r>
            <a:r>
              <a:rPr lang="cs-CZ" sz="4000" b="1" i="1" dirty="0">
                <a:solidFill>
                  <a:srgbClr val="FF0000"/>
                </a:solidFill>
              </a:rPr>
              <a:t>řízení</a:t>
            </a:r>
            <a:r>
              <a:rPr lang="cs-CZ" sz="4000" i="1" dirty="0"/>
              <a:t> </a:t>
            </a:r>
            <a:endParaRPr lang="cs-CZ" sz="4000" i="1" dirty="0" smtClean="0"/>
          </a:p>
          <a:p>
            <a:pPr marL="0" indent="0" algn="ctr">
              <a:buNone/>
            </a:pPr>
            <a:r>
              <a:rPr lang="cs-CZ" dirty="0" smtClean="0"/>
              <a:t>= speciální </a:t>
            </a:r>
            <a:r>
              <a:rPr lang="cs-CZ" b="1" dirty="0" smtClean="0"/>
              <a:t>manažerská</a:t>
            </a:r>
            <a:r>
              <a:rPr lang="cs-CZ" dirty="0" smtClean="0"/>
              <a:t> </a:t>
            </a:r>
            <a:r>
              <a:rPr lang="cs-CZ" dirty="0"/>
              <a:t>disciplína, která je zaměřena na </a:t>
            </a:r>
            <a:r>
              <a:rPr lang="cs-CZ" dirty="0" smtClean="0"/>
              <a:t>prevenci nebo řízení podniku, projektu, situace…. v </a:t>
            </a:r>
            <a:r>
              <a:rPr lang="cs-CZ" dirty="0"/>
              <a:t>případě </a:t>
            </a:r>
            <a:r>
              <a:rPr lang="cs-CZ" dirty="0" smtClean="0"/>
              <a:t>krize </a:t>
            </a:r>
          </a:p>
          <a:p>
            <a:pPr marL="0" indent="0" algn="ctr">
              <a:buNone/>
            </a:pPr>
            <a:r>
              <a:rPr lang="cs-CZ" sz="4000" b="1" i="1" dirty="0" smtClean="0">
                <a:solidFill>
                  <a:srgbClr val="FF0000"/>
                </a:solidFill>
              </a:rPr>
              <a:t>součástí krizového managementu je krizová komunikace </a:t>
            </a:r>
            <a:endParaRPr lang="cs-CZ" sz="4000" b="1" i="1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Krizový management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15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Více definic, </a:t>
            </a:r>
            <a:r>
              <a:rPr lang="cs-CZ" b="1" dirty="0" err="1" smtClean="0">
                <a:solidFill>
                  <a:srgbClr val="FF0000"/>
                </a:solidFill>
              </a:rPr>
              <a:t>např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cs-CZ" dirty="0"/>
              <a:t>Krizová komunikace patří mezi </a:t>
            </a:r>
            <a:r>
              <a:rPr lang="cs-CZ" b="1" dirty="0"/>
              <a:t>klíčové disciplíny public relations a je nedílnou součástí krizového managementu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Její </a:t>
            </a:r>
            <a:r>
              <a:rPr lang="cs-CZ" dirty="0"/>
              <a:t>úspěšné zvládnutí má </a:t>
            </a:r>
            <a:r>
              <a:rPr lang="cs-CZ" b="1" i="1" dirty="0">
                <a:solidFill>
                  <a:srgbClr val="FF0000"/>
                </a:solidFill>
              </a:rPr>
              <a:t>zásadní význam pro ochranu a zachování dobrého jména</a:t>
            </a:r>
            <a:r>
              <a:rPr lang="cs-CZ" i="1" dirty="0"/>
              <a:t> </a:t>
            </a:r>
            <a:r>
              <a:rPr lang="cs-CZ" dirty="0" smtClean="0"/>
              <a:t>subjektu</a:t>
            </a:r>
            <a:r>
              <a:rPr lang="cs-CZ" i="1" dirty="0" smtClean="0"/>
              <a:t> - </a:t>
            </a:r>
            <a:r>
              <a:rPr lang="cs-CZ" dirty="0" smtClean="0"/>
              <a:t>podniku</a:t>
            </a:r>
            <a:r>
              <a:rPr lang="cs-CZ" dirty="0"/>
              <a:t>, instituce, neziskové organizace nebo veřejně exponované osoby v jejíž prospěch je vykonávána.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Krizová komunikace - OBECNĚ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6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/>
              <a:t>P</a:t>
            </a:r>
            <a:r>
              <a:rPr lang="cs-CZ" b="1" u="sng" dirty="0" smtClean="0"/>
              <a:t>odstata </a:t>
            </a:r>
            <a:r>
              <a:rPr lang="cs-CZ" b="1" u="sng" dirty="0"/>
              <a:t>krizové komunikace </a:t>
            </a:r>
            <a:r>
              <a:rPr lang="cs-CZ" dirty="0"/>
              <a:t>spočívá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a)-v </a:t>
            </a:r>
            <a:r>
              <a:rPr lang="cs-CZ" b="1" i="1" dirty="0" smtClean="0">
                <a:solidFill>
                  <a:srgbClr val="FF0000"/>
                </a:solidFill>
              </a:rPr>
              <a:t>prevenci</a:t>
            </a:r>
            <a:r>
              <a:rPr lang="cs-CZ" dirty="0" smtClean="0"/>
              <a:t> vypuknutí </a:t>
            </a:r>
            <a:r>
              <a:rPr lang="cs-CZ" dirty="0"/>
              <a:t>krize její </a:t>
            </a:r>
            <a:r>
              <a:rPr lang="cs-CZ" b="1" i="1" dirty="0">
                <a:solidFill>
                  <a:srgbClr val="FF0000"/>
                </a:solidFill>
              </a:rPr>
              <a:t>včasnou identifikací </a:t>
            </a:r>
            <a:r>
              <a:rPr lang="cs-CZ" dirty="0" smtClean="0"/>
              <a:t>prostřednictvím </a:t>
            </a:r>
            <a:r>
              <a:rPr lang="cs-CZ" dirty="0"/>
              <a:t>analýzy informačních toků uvnitř i vně subjektu (firmy, instituce</a:t>
            </a:r>
            <a:r>
              <a:rPr lang="cs-CZ" dirty="0" smtClean="0"/>
              <a:t>,…)</a:t>
            </a:r>
          </a:p>
          <a:p>
            <a:pPr marL="0" indent="0">
              <a:buNone/>
            </a:pPr>
            <a:r>
              <a:rPr lang="cs-CZ" dirty="0" smtClean="0"/>
              <a:t>b)-</a:t>
            </a:r>
            <a:r>
              <a:rPr lang="cs-CZ" b="1" i="1" dirty="0" smtClean="0">
                <a:solidFill>
                  <a:srgbClr val="FF0000"/>
                </a:solidFill>
              </a:rPr>
              <a:t>v </a:t>
            </a:r>
            <a:r>
              <a:rPr lang="cs-CZ" b="1" i="1" dirty="0">
                <a:solidFill>
                  <a:srgbClr val="FF0000"/>
                </a:solidFill>
              </a:rPr>
              <a:t>komunikačním zvládnutí krize poté, co se rozhořela</a:t>
            </a:r>
            <a:r>
              <a:rPr lang="cs-CZ" i="1" dirty="0"/>
              <a:t>. </a:t>
            </a:r>
          </a:p>
          <a:p>
            <a:pPr marL="0" indent="0">
              <a:buNone/>
            </a:pPr>
            <a:r>
              <a:rPr lang="cs-CZ" b="1" u="sng" dirty="0" smtClean="0"/>
              <a:t>Cíl:</a:t>
            </a:r>
            <a:r>
              <a:rPr lang="cs-CZ" dirty="0" smtClean="0"/>
              <a:t> </a:t>
            </a:r>
            <a:r>
              <a:rPr lang="cs-CZ" dirty="0"/>
              <a:t>omezit nebo úplně vyloučit negativní vliv krizové situace </a:t>
            </a:r>
            <a:r>
              <a:rPr lang="cs-CZ" b="1" i="1" dirty="0">
                <a:solidFill>
                  <a:srgbClr val="FF0000"/>
                </a:solidFill>
              </a:rPr>
              <a:t>na dobrou pověst </a:t>
            </a:r>
            <a:r>
              <a:rPr lang="cs-CZ" dirty="0"/>
              <a:t>a následné fungování </a:t>
            </a:r>
            <a:r>
              <a:rPr lang="cs-CZ" dirty="0" smtClean="0"/>
              <a:t>subjektu…  </a:t>
            </a:r>
          </a:p>
          <a:p>
            <a:pPr marL="0" indent="0">
              <a:buNone/>
            </a:pPr>
            <a:r>
              <a:rPr lang="cs-CZ" sz="1600" i="1" dirty="0" smtClean="0"/>
              <a:t>(víc např. Radek Chalupa-krizová komunikace pro všechny manažery a PR specialisty, Praha, </a:t>
            </a:r>
            <a:r>
              <a:rPr lang="cs-CZ" sz="1600" i="1" dirty="0" err="1" smtClean="0"/>
              <a:t>Grada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Publishing</a:t>
            </a:r>
            <a:r>
              <a:rPr lang="cs-CZ" sz="1600" i="1" dirty="0" smtClean="0"/>
              <a:t>, 2012, apod.)</a:t>
            </a:r>
            <a:endParaRPr lang="cs-CZ" sz="16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Krizová k</a:t>
            </a:r>
            <a:r>
              <a:rPr lang="cs-CZ" dirty="0" smtClean="0"/>
              <a:t>omunikace – OBECNĚ-podstata, cíl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35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28801"/>
            <a:ext cx="8291264" cy="4824536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cs-CZ" sz="9600" b="1" dirty="0" smtClean="0"/>
              <a:t>TYPICKÉ ZNAKY KRIZE </a:t>
            </a:r>
          </a:p>
          <a:p>
            <a:pPr marL="0" indent="0">
              <a:buNone/>
            </a:pPr>
            <a:r>
              <a:rPr lang="cs-CZ" sz="7200" dirty="0" smtClean="0"/>
              <a:t>(neřešíme </a:t>
            </a:r>
            <a:r>
              <a:rPr lang="cs-CZ" sz="7200" dirty="0"/>
              <a:t>„krizi“ dle zákona 240/2000 Sb., o krizovém </a:t>
            </a:r>
            <a:r>
              <a:rPr lang="cs-CZ" sz="7200" dirty="0" smtClean="0"/>
              <a:t>řízení – viz integrovaný záchranný systém)</a:t>
            </a:r>
            <a:endParaRPr lang="cs-CZ" sz="7200" b="1" dirty="0" smtClean="0"/>
          </a:p>
          <a:p>
            <a:r>
              <a:rPr lang="cs-CZ" sz="7200" dirty="0"/>
              <a:t>s</a:t>
            </a:r>
            <a:r>
              <a:rPr lang="cs-CZ" sz="7200" dirty="0" smtClean="0"/>
              <a:t>ubjekt má </a:t>
            </a:r>
            <a:r>
              <a:rPr lang="cs-CZ" sz="7200" dirty="0"/>
              <a:t>často o problému </a:t>
            </a:r>
            <a:r>
              <a:rPr lang="cs-CZ" sz="7200" b="1" dirty="0">
                <a:solidFill>
                  <a:srgbClr val="FF0000"/>
                </a:solidFill>
              </a:rPr>
              <a:t>méně informací </a:t>
            </a:r>
            <a:r>
              <a:rPr lang="cs-CZ" sz="7200" dirty="0"/>
              <a:t>než </a:t>
            </a:r>
            <a:r>
              <a:rPr lang="cs-CZ" sz="7200" dirty="0" smtClean="0"/>
              <a:t>protistrana         rychlý sběr všech informací</a:t>
            </a:r>
            <a:endParaRPr lang="cs-CZ" sz="7200" dirty="0"/>
          </a:p>
          <a:p>
            <a:r>
              <a:rPr lang="cs-CZ" sz="7200" dirty="0"/>
              <a:t>velký </a:t>
            </a:r>
            <a:r>
              <a:rPr lang="cs-CZ" sz="7200" b="1" dirty="0">
                <a:solidFill>
                  <a:srgbClr val="FF0000"/>
                </a:solidFill>
              </a:rPr>
              <a:t>zájem veřejnosti a médií</a:t>
            </a:r>
            <a:r>
              <a:rPr lang="cs-CZ" sz="7200" dirty="0"/>
              <a:t> o daný </a:t>
            </a:r>
            <a:r>
              <a:rPr lang="cs-CZ" sz="7200" dirty="0" smtClean="0"/>
              <a:t>problém         neagresivní, vstřícná a slušná komunikace, přiměřeně otevřená a racionální </a:t>
            </a:r>
            <a:endParaRPr lang="cs-CZ" sz="7200" dirty="0"/>
          </a:p>
          <a:p>
            <a:r>
              <a:rPr lang="cs-CZ" sz="7200" b="1" dirty="0">
                <a:solidFill>
                  <a:srgbClr val="FF0000"/>
                </a:solidFill>
              </a:rPr>
              <a:t>překvapivost</a:t>
            </a:r>
            <a:r>
              <a:rPr lang="cs-CZ" sz="7200" dirty="0"/>
              <a:t> </a:t>
            </a:r>
            <a:r>
              <a:rPr lang="cs-CZ" sz="7200" dirty="0" smtClean="0"/>
              <a:t>situace – krize mnohdy není to, co si myslí subjekt, ale to, co si myslí veřejnost        komunikovat optikou veřejného mínění</a:t>
            </a:r>
            <a:endParaRPr lang="cs-CZ" sz="7200" dirty="0"/>
          </a:p>
          <a:p>
            <a:r>
              <a:rPr lang="cs-CZ" sz="7200" dirty="0"/>
              <a:t>překotný a </a:t>
            </a:r>
            <a:r>
              <a:rPr lang="cs-CZ" sz="7200" b="1" dirty="0">
                <a:solidFill>
                  <a:srgbClr val="FF0000"/>
                </a:solidFill>
              </a:rPr>
              <a:t>rychlý </a:t>
            </a:r>
            <a:r>
              <a:rPr lang="cs-CZ" sz="7200" b="1" dirty="0" smtClean="0">
                <a:solidFill>
                  <a:srgbClr val="FF0000"/>
                </a:solidFill>
              </a:rPr>
              <a:t>vývoj</a:t>
            </a:r>
            <a:r>
              <a:rPr lang="cs-CZ" sz="7200" dirty="0" smtClean="0"/>
              <a:t>        nutno předvídat  a stále zjišťovat a upřesňovat, aktuálně být „ v obraze“, vžít se do myšlení veřejnosti a médií</a:t>
            </a:r>
            <a:endParaRPr lang="cs-CZ" sz="7200" dirty="0"/>
          </a:p>
          <a:p>
            <a:r>
              <a:rPr lang="cs-CZ" sz="7200" b="1" dirty="0">
                <a:solidFill>
                  <a:srgbClr val="FF0000"/>
                </a:solidFill>
              </a:rPr>
              <a:t>nemožnost </a:t>
            </a:r>
            <a:r>
              <a:rPr lang="cs-CZ" sz="7200" dirty="0"/>
              <a:t>zcela </a:t>
            </a:r>
            <a:r>
              <a:rPr lang="cs-CZ" sz="7200" b="1" dirty="0">
                <a:solidFill>
                  <a:srgbClr val="FF0000"/>
                </a:solidFill>
              </a:rPr>
              <a:t>ovlivnit publicitu </a:t>
            </a:r>
            <a:r>
              <a:rPr lang="cs-CZ" sz="7200" dirty="0"/>
              <a:t>o daném tématu (ačkoliv jsou naše vztahy s novináři dlouhodobé a kvalitní</a:t>
            </a:r>
            <a:r>
              <a:rPr lang="cs-CZ" sz="7200" dirty="0" smtClean="0"/>
              <a:t>)- i média zjišťují a upřesňují informace z různých zdrojů        zaměřit se výhradně na krizi, odložit ostatní i plánovanou komunikaci </a:t>
            </a:r>
            <a:endParaRPr lang="cs-CZ" sz="7200" dirty="0"/>
          </a:p>
          <a:p>
            <a:r>
              <a:rPr lang="cs-CZ" sz="7200" b="1" dirty="0">
                <a:solidFill>
                  <a:srgbClr val="FF0000"/>
                </a:solidFill>
              </a:rPr>
              <a:t>obavy </a:t>
            </a:r>
            <a:r>
              <a:rPr lang="cs-CZ" sz="7200" dirty="0"/>
              <a:t>o další vývoj a </a:t>
            </a:r>
            <a:r>
              <a:rPr lang="cs-CZ" sz="7200" b="1" dirty="0">
                <a:solidFill>
                  <a:srgbClr val="FF0000"/>
                </a:solidFill>
              </a:rPr>
              <a:t>panika</a:t>
            </a:r>
            <a:r>
              <a:rPr lang="cs-CZ" sz="7200" dirty="0"/>
              <a:t> (povětšinou u manažerů a odpovědných pracovníků</a:t>
            </a:r>
            <a:r>
              <a:rPr lang="cs-CZ" sz="7200" dirty="0" smtClean="0"/>
              <a:t>)  „Krizový manuál“, převzetí komunikace specialistou, příslušné kompetence, jednotná komunikace z centra…</a:t>
            </a:r>
          </a:p>
          <a:p>
            <a:r>
              <a:rPr lang="cs-CZ" sz="7200" dirty="0"/>
              <a:t>k</a:t>
            </a:r>
            <a:r>
              <a:rPr lang="cs-CZ" sz="7200" dirty="0" smtClean="0"/>
              <a:t>rize může trvat i </a:t>
            </a:r>
            <a:r>
              <a:rPr lang="cs-CZ" sz="7200" b="1" dirty="0" smtClean="0">
                <a:solidFill>
                  <a:srgbClr val="FF0000"/>
                </a:solidFill>
              </a:rPr>
              <a:t>delší  dobu</a:t>
            </a:r>
            <a:r>
              <a:rPr lang="cs-CZ" sz="7200" dirty="0" smtClean="0"/>
              <a:t>           počítat s tím a vydržet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Krizová ko</a:t>
            </a:r>
            <a:r>
              <a:rPr lang="cs-CZ" dirty="0" smtClean="0"/>
              <a:t>munikace – pravidla 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6677600" y="2512320"/>
            <a:ext cx="28803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5312896" y="2996952"/>
            <a:ext cx="28803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078664" y="3968224"/>
            <a:ext cx="28803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8460432" y="5161740"/>
            <a:ext cx="28803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1532464" y="4892018"/>
            <a:ext cx="28803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3707904" y="5885616"/>
            <a:ext cx="28803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1820496" y="3719316"/>
            <a:ext cx="28803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36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smtClean="0">
                <a:solidFill>
                  <a:srgbClr val="FF0000"/>
                </a:solidFill>
              </a:rPr>
              <a:t>CO JE ZAKÁZÁNO </a:t>
            </a:r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b="1" i="1" dirty="0"/>
              <a:t>ř</a:t>
            </a:r>
            <a:r>
              <a:rPr lang="cs-CZ" b="1" i="1" dirty="0" smtClean="0"/>
              <a:t>íkat „no comment“ a prchat před novináři</a:t>
            </a:r>
          </a:p>
          <a:p>
            <a:pPr marL="0" indent="0" algn="ctr">
              <a:buNone/>
            </a:pPr>
            <a:r>
              <a:rPr lang="cs-CZ" b="1" i="1" dirty="0"/>
              <a:t>l</a:t>
            </a:r>
            <a:r>
              <a:rPr lang="cs-CZ" b="1" i="1" dirty="0" smtClean="0"/>
              <a:t>hát a mlžit</a:t>
            </a:r>
          </a:p>
          <a:p>
            <a:pPr marL="0" indent="0" algn="ctr">
              <a:buNone/>
            </a:pPr>
            <a:r>
              <a:rPr lang="cs-CZ" b="1" i="1" dirty="0"/>
              <a:t>o</a:t>
            </a:r>
            <a:r>
              <a:rPr lang="cs-CZ" b="1" i="1" dirty="0" smtClean="0"/>
              <a:t>dmítat pochybení, vinu a lítost</a:t>
            </a:r>
          </a:p>
          <a:p>
            <a:pPr marL="0" indent="0" algn="ctr">
              <a:buNone/>
            </a:pPr>
            <a:r>
              <a:rPr lang="cs-CZ" b="1" i="1" dirty="0" smtClean="0"/>
              <a:t>nechat, aby se vyjadřoval kdekdo </a:t>
            </a:r>
          </a:p>
          <a:p>
            <a:pPr marL="0" indent="0" algn="ctr">
              <a:buNone/>
            </a:pPr>
            <a:r>
              <a:rPr lang="cs-CZ" b="1" i="1" dirty="0"/>
              <a:t>m</a:t>
            </a:r>
            <a:r>
              <a:rPr lang="cs-CZ" b="1" i="1" dirty="0" smtClean="0"/>
              <a:t>yslet si, že je krize zažehnána </a:t>
            </a:r>
          </a:p>
          <a:p>
            <a:pPr marL="0" indent="0" algn="ctr">
              <a:buNone/>
            </a:pPr>
            <a:endParaRPr lang="cs-CZ" b="1" i="1" dirty="0" smtClean="0"/>
          </a:p>
          <a:p>
            <a:pPr>
              <a:buFontTx/>
              <a:buChar char="-"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ZAKÁZÁNO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3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a) </a:t>
            </a:r>
            <a:r>
              <a:rPr lang="cs-CZ" sz="6000" b="1" dirty="0" smtClean="0">
                <a:solidFill>
                  <a:srgbClr val="FF0000"/>
                </a:solidFill>
              </a:rPr>
              <a:t>Nedostatek potravin </a:t>
            </a:r>
            <a:r>
              <a:rPr lang="cs-CZ" sz="6000" dirty="0" smtClean="0"/>
              <a:t>(např. 1972-4, jako důsledek stoleté </a:t>
            </a:r>
          </a:p>
          <a:p>
            <a:pPr marL="0" indent="0">
              <a:buNone/>
            </a:pPr>
            <a:r>
              <a:rPr lang="cs-CZ" sz="6000" dirty="0" smtClean="0"/>
              <a:t>neúrody v JV Asii a subsaharské Africe a omezení osevních ploch zejména v USA, enormní růst cen, ještě dramatičtější opakování v rozvojových zemích v 80. a 90. letech, dodnes není vyřešeno…) </a:t>
            </a:r>
          </a:p>
          <a:p>
            <a:pPr marL="0" indent="0">
              <a:buNone/>
            </a:pPr>
            <a:r>
              <a:rPr lang="cs-CZ" sz="4000" i="1" dirty="0" smtClean="0"/>
              <a:t>(víc např. Eva Cihelková a kol. – Světová ekonomika. Obecné trendy rozvoje. – Beckova edice ekonomie. Praha, 2009)</a:t>
            </a:r>
            <a:endParaRPr lang="cs-CZ" sz="4000" dirty="0" smtClean="0"/>
          </a:p>
          <a:p>
            <a:pPr marL="0" indent="0">
              <a:buNone/>
            </a:pPr>
            <a:r>
              <a:rPr lang="cs-CZ" sz="5100" b="1" dirty="0" smtClean="0">
                <a:solidFill>
                  <a:srgbClr val="FF0000"/>
                </a:solidFill>
              </a:rPr>
              <a:t>b)  </a:t>
            </a:r>
            <a:r>
              <a:rPr lang="cs-CZ" sz="6000" b="1" dirty="0" smtClean="0">
                <a:solidFill>
                  <a:srgbClr val="FF0000"/>
                </a:solidFill>
              </a:rPr>
              <a:t>Krize bezpečnosti a kvality potravin </a:t>
            </a:r>
            <a:r>
              <a:rPr lang="cs-CZ" sz="6000" dirty="0" smtClean="0"/>
              <a:t>(od cca 90. let 20. stol., kdy se zpřísnily požadavky na zdravotní nezávadnost a jakost potravin  a kdy se zjištění kontrolních orgánů začalo masívně veřejně komunikovat, v ČR od r.2005 – kauza „omývání potravin“)</a:t>
            </a:r>
          </a:p>
          <a:p>
            <a:pPr marL="0" indent="0">
              <a:buNone/>
            </a:pPr>
            <a:r>
              <a:rPr lang="cs-CZ" sz="5100" b="1" dirty="0" smtClean="0">
                <a:solidFill>
                  <a:srgbClr val="FF0000"/>
                </a:solidFill>
              </a:rPr>
              <a:t>c</a:t>
            </a:r>
            <a:r>
              <a:rPr lang="cs-CZ" sz="6000" b="1" dirty="0" smtClean="0">
                <a:solidFill>
                  <a:srgbClr val="FF0000"/>
                </a:solidFill>
              </a:rPr>
              <a:t>)  Krize falšovaných potravin</a:t>
            </a:r>
            <a:r>
              <a:rPr lang="cs-CZ" sz="6000" b="1" dirty="0" smtClean="0"/>
              <a:t> </a:t>
            </a:r>
            <a:r>
              <a:rPr lang="cs-CZ" sz="6000" dirty="0" smtClean="0"/>
              <a:t>(od cca začátku 21. stol., kdy se</a:t>
            </a:r>
          </a:p>
          <a:p>
            <a:pPr marL="0" indent="0">
              <a:buNone/>
            </a:pPr>
            <a:r>
              <a:rPr lang="cs-CZ" sz="6000" dirty="0" smtClean="0"/>
              <a:t>začalo veřejně   mluvit o potravinách, které se tváří jako </a:t>
            </a:r>
            <a:r>
              <a:rPr lang="cs-CZ" sz="6000" b="1" i="1" dirty="0" smtClean="0">
                <a:solidFill>
                  <a:srgbClr val="1E6846"/>
                </a:solidFill>
              </a:rPr>
              <a:t>„něco co ve skutečnosti nejsou“ </a:t>
            </a:r>
          </a:p>
          <a:p>
            <a:pPr marL="0" indent="0">
              <a:buNone/>
            </a:pPr>
            <a:endParaRPr lang="cs-CZ" sz="5100" b="1" i="1" dirty="0" smtClean="0">
              <a:solidFill>
                <a:srgbClr val="1E6846"/>
              </a:solidFill>
            </a:endParaRPr>
          </a:p>
          <a:p>
            <a:pPr marL="514350" indent="-514350" algn="ctr">
              <a:buAutoNum type="alphaLcParenR"/>
            </a:pPr>
            <a:endParaRPr lang="cs-CZ" sz="2000" b="1" i="1" dirty="0" smtClean="0">
              <a:solidFill>
                <a:srgbClr val="1E6846"/>
              </a:solidFill>
            </a:endParaRPr>
          </a:p>
          <a:p>
            <a:pPr marL="0" indent="0" algn="ctr">
              <a:buNone/>
            </a:pPr>
            <a:r>
              <a:rPr lang="cs-CZ" sz="2000" b="1" i="1" dirty="0" smtClean="0">
                <a:solidFill>
                  <a:srgbClr val="1E6846"/>
                </a:solidFill>
              </a:rPr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Potravinové krize a krize z potravin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2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1485</Words>
  <Application>Microsoft Office PowerPoint</Application>
  <PresentationFormat>Předvádění na obrazovce (4:3)</PresentationFormat>
  <Paragraphs>160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 Krizová komunikace jako součást řízení potravinových krizí,  nikoli  však krizí vyvolaných nedostatkem potravin </vt:lpstr>
      <vt:lpstr> Kdo a co je SZPI</vt:lpstr>
      <vt:lpstr>Co je to KRIZE?</vt:lpstr>
      <vt:lpstr>Krizový management</vt:lpstr>
      <vt:lpstr>Krizová komunikace - OBECNĚ</vt:lpstr>
      <vt:lpstr>Krizová komunikace – OBECNĚ-podstata, cíl</vt:lpstr>
      <vt:lpstr>Krizová komunikace – pravidla </vt:lpstr>
      <vt:lpstr>CO JE ZAKÁZÁNO</vt:lpstr>
      <vt:lpstr>Potravinové krize a krize z potravin</vt:lpstr>
      <vt:lpstr>Krize z nadbytku potravin </vt:lpstr>
      <vt:lpstr>Je to krize nebo není? </vt:lpstr>
      <vt:lpstr>Co už jsme v EU zažili: životu nebezpečné potraviny</vt:lpstr>
      <vt:lpstr>Co už jsme v EU zažili: životu nebezpečné potraviny</vt:lpstr>
      <vt:lpstr>Co už jsme v EU zažili: životu nebezpečné potraviny</vt:lpstr>
      <vt:lpstr>Co už jsme v EU zažili: životu nebezpečné potraviny</vt:lpstr>
      <vt:lpstr>Co už jsme v EU zažili: životu nebezpečné potraviny</vt:lpstr>
      <vt:lpstr>Co v EU zažíváme-falšované potraviny, jdoucí po naší peněžence</vt:lpstr>
      <vt:lpstr>   Co v EU zažíváme-falšované potraviny, které jdou po naší peněžence</vt:lpstr>
      <vt:lpstr>Co ještě čeká evropské spotřebitele?</vt:lpstr>
      <vt:lpstr>TTIP a potraviny</vt:lpstr>
      <vt:lpstr>Aktuální situace</vt:lpstr>
      <vt:lpstr>Terorismus a potraviny</vt:lpstr>
      <vt:lpstr>CO s tím?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Alena, Ing.</dc:creator>
  <cp:lastModifiedBy>Zuzana Prouzová</cp:lastModifiedBy>
  <cp:revision>67</cp:revision>
  <dcterms:created xsi:type="dcterms:W3CDTF">2014-04-22T07:27:12Z</dcterms:created>
  <dcterms:modified xsi:type="dcterms:W3CDTF">2015-12-01T08:42:39Z</dcterms:modified>
</cp:coreProperties>
</file>