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364" r:id="rId2"/>
    <p:sldId id="547" r:id="rId3"/>
    <p:sldId id="491" r:id="rId4"/>
    <p:sldId id="511" r:id="rId5"/>
    <p:sldId id="492" r:id="rId6"/>
    <p:sldId id="512" r:id="rId7"/>
    <p:sldId id="493" r:id="rId8"/>
    <p:sldId id="510" r:id="rId9"/>
    <p:sldId id="542" r:id="rId10"/>
    <p:sldId id="513" r:id="rId11"/>
    <p:sldId id="514" r:id="rId12"/>
    <p:sldId id="515" r:id="rId13"/>
    <p:sldId id="552" r:id="rId14"/>
    <p:sldId id="495" r:id="rId15"/>
    <p:sldId id="496" r:id="rId16"/>
    <p:sldId id="497" r:id="rId17"/>
    <p:sldId id="498" r:id="rId18"/>
    <p:sldId id="499" r:id="rId19"/>
    <p:sldId id="500" r:id="rId20"/>
    <p:sldId id="501" r:id="rId21"/>
    <p:sldId id="543" r:id="rId22"/>
    <p:sldId id="502" r:id="rId23"/>
    <p:sldId id="503" r:id="rId24"/>
    <p:sldId id="504" r:id="rId25"/>
    <p:sldId id="518" r:id="rId26"/>
    <p:sldId id="516" r:id="rId27"/>
    <p:sldId id="553" r:id="rId28"/>
    <p:sldId id="517" r:id="rId29"/>
    <p:sldId id="546" r:id="rId30"/>
    <p:sldId id="559" r:id="rId31"/>
    <p:sldId id="528" r:id="rId32"/>
    <p:sldId id="541" r:id="rId33"/>
    <p:sldId id="526" r:id="rId34"/>
    <p:sldId id="536" r:id="rId35"/>
    <p:sldId id="554" r:id="rId36"/>
    <p:sldId id="506" r:id="rId37"/>
    <p:sldId id="507" r:id="rId38"/>
    <p:sldId id="529" r:id="rId39"/>
    <p:sldId id="519" r:id="rId40"/>
    <p:sldId id="530" r:id="rId41"/>
    <p:sldId id="532" r:id="rId42"/>
    <p:sldId id="508" r:id="rId43"/>
    <p:sldId id="531" r:id="rId44"/>
    <p:sldId id="533" r:id="rId45"/>
    <p:sldId id="555" r:id="rId46"/>
    <p:sldId id="509" r:id="rId47"/>
    <p:sldId id="535" r:id="rId48"/>
    <p:sldId id="539" r:id="rId49"/>
    <p:sldId id="534" r:id="rId50"/>
    <p:sldId id="522" r:id="rId51"/>
    <p:sldId id="558" r:id="rId52"/>
    <p:sldId id="540" r:id="rId53"/>
    <p:sldId id="556" r:id="rId54"/>
    <p:sldId id="523" r:id="rId55"/>
    <p:sldId id="524" r:id="rId56"/>
    <p:sldId id="488" r:id="rId57"/>
    <p:sldId id="54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5" autoAdjust="0"/>
    <p:restoredTop sz="94269" autoAdjust="0"/>
  </p:normalViewPr>
  <p:slideViewPr>
    <p:cSldViewPr>
      <p:cViewPr>
        <p:scale>
          <a:sx n="70" d="100"/>
          <a:sy n="70" d="100"/>
        </p:scale>
        <p:origin x="-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ackage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8.5503546743964542E-2"/>
          <c:y val="6.2008676355704222E-2"/>
          <c:w val="0.8717270050802437"/>
          <c:h val="0.73990321655414026"/>
        </c:manualLayout>
      </c:layout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0.69000000000000061</c:v>
                </c:pt>
                <c:pt idx="1">
                  <c:v>1.1000000000000001</c:v>
                </c:pt>
                <c:pt idx="2">
                  <c:v>1.3900000000000001</c:v>
                </c:pt>
                <c:pt idx="3">
                  <c:v>1.7900000000000007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3.9099999999999997</c:v>
                </c:pt>
                <c:pt idx="8">
                  <c:v>4.6099999999999985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Tabelle1!$B$2:$B$13</c:f>
              <c:numCache>
                <c:formatCode>General</c:formatCode>
                <c:ptCount val="12"/>
                <c:pt idx="0">
                  <c:v>1</c:v>
                </c:pt>
                <c:pt idx="1">
                  <c:v>0.67000000000000048</c:v>
                </c:pt>
                <c:pt idx="2">
                  <c:v>0.5</c:v>
                </c:pt>
                <c:pt idx="3">
                  <c:v>0.33000000000000024</c:v>
                </c:pt>
                <c:pt idx="4">
                  <c:v>0.25</c:v>
                </c:pt>
                <c:pt idx="5">
                  <c:v>0.2</c:v>
                </c:pt>
                <c:pt idx="6">
                  <c:v>7.0000000000000034E-2</c:v>
                </c:pt>
                <c:pt idx="7">
                  <c:v>4.0000000000000029E-2</c:v>
                </c:pt>
                <c:pt idx="8">
                  <c:v>2.0000000000000014E-2</c:v>
                </c:pt>
                <c:pt idx="9">
                  <c:v>1.0000000000000007E-2</c:v>
                </c:pt>
                <c:pt idx="10">
                  <c:v>0</c:v>
                </c:pt>
                <c:pt idx="11">
                  <c:v>0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0.69000000000000061</c:v>
                </c:pt>
                <c:pt idx="1">
                  <c:v>1.1000000000000001</c:v>
                </c:pt>
                <c:pt idx="2">
                  <c:v>1.3900000000000001</c:v>
                </c:pt>
                <c:pt idx="3">
                  <c:v>1.7900000000000007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3.9099999999999997</c:v>
                </c:pt>
                <c:pt idx="8">
                  <c:v>4.6099999999999985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Tabelle1!$C$2:$C$13</c:f>
              <c:numCache>
                <c:formatCode>General</c:formatCode>
                <c:ptCount val="12"/>
                <c:pt idx="0">
                  <c:v>0.35000000000000014</c:v>
                </c:pt>
                <c:pt idx="1">
                  <c:v>0.37000000000000016</c:v>
                </c:pt>
                <c:pt idx="2">
                  <c:v>0.35000000000000014</c:v>
                </c:pt>
                <c:pt idx="3">
                  <c:v>0.30000000000000016</c:v>
                </c:pt>
                <c:pt idx="4">
                  <c:v>0.26</c:v>
                </c:pt>
                <c:pt idx="5">
                  <c:v>0.23</c:v>
                </c:pt>
                <c:pt idx="6">
                  <c:v>0.11000000000000004</c:v>
                </c:pt>
                <c:pt idx="7">
                  <c:v>8.0000000000000057E-2</c:v>
                </c:pt>
                <c:pt idx="8">
                  <c:v>5.0000000000000031E-2</c:v>
                </c:pt>
                <c:pt idx="9">
                  <c:v>3.0000000000000016E-2</c:v>
                </c:pt>
                <c:pt idx="10">
                  <c:v>1.0000000000000007E-2</c:v>
                </c:pt>
                <c:pt idx="11">
                  <c:v>1.0000000000000007E-2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Spalte2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0.69000000000000061</c:v>
                </c:pt>
                <c:pt idx="1">
                  <c:v>1.1000000000000001</c:v>
                </c:pt>
                <c:pt idx="2">
                  <c:v>1.3900000000000001</c:v>
                </c:pt>
                <c:pt idx="3">
                  <c:v>1.7900000000000007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3.9099999999999997</c:v>
                </c:pt>
                <c:pt idx="8">
                  <c:v>4.6099999999999985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Tabelle1!$D$2:$D$13</c:f>
              <c:numCache>
                <c:formatCode>General</c:formatCode>
                <c:ptCount val="12"/>
                <c:pt idx="1">
                  <c:v>0.19000000000000009</c:v>
                </c:pt>
                <c:pt idx="2">
                  <c:v>0.65000000000000036</c:v>
                </c:pt>
                <c:pt idx="3">
                  <c:v>1.1700000000000006</c:v>
                </c:pt>
                <c:pt idx="4">
                  <c:v>1.46</c:v>
                </c:pt>
                <c:pt idx="5">
                  <c:v>1.6700000000000006</c:v>
                </c:pt>
                <c:pt idx="6">
                  <c:v>2.4499999999999997</c:v>
                </c:pt>
                <c:pt idx="7">
                  <c:v>2.73</c:v>
                </c:pt>
                <c:pt idx="8">
                  <c:v>3.05</c:v>
                </c:pt>
                <c:pt idx="9">
                  <c:v>3.3299999999999987</c:v>
                </c:pt>
                <c:pt idx="10">
                  <c:v>3.65</c:v>
                </c:pt>
                <c:pt idx="11">
                  <c:v>3.8699999999999997</c:v>
                </c:pt>
              </c:numCache>
            </c:numRef>
          </c:yVal>
        </c:ser>
        <c:axId val="56391168"/>
        <c:axId val="56392704"/>
      </c:scatterChart>
      <c:valAx>
        <c:axId val="56391168"/>
        <c:scaling>
          <c:orientation val="minMax"/>
        </c:scaling>
        <c:axPos val="b"/>
        <c:numFmt formatCode="General" sourceLinked="1"/>
        <c:tickLblPos val="nextTo"/>
        <c:crossAx val="56392704"/>
        <c:crosses val="autoZero"/>
        <c:crossBetween val="midCat"/>
      </c:valAx>
      <c:valAx>
        <c:axId val="56392704"/>
        <c:scaling>
          <c:orientation val="minMax"/>
        </c:scaling>
        <c:axPos val="l"/>
        <c:majorGridlines/>
        <c:numFmt formatCode="General" sourceLinked="1"/>
        <c:tickLblPos val="nextTo"/>
        <c:crossAx val="56391168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1.wmf"/><Relationship Id="rId1" Type="http://schemas.openxmlformats.org/officeDocument/2006/relationships/image" Target="../media/image1.wmf"/><Relationship Id="rId4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0.77273</cdr:x>
      <cdr:y>0.83737</cdr:y>
    </cdr:from>
    <cdr:to>
      <cdr:x>0.96513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672408" y="2016224"/>
          <a:ext cx="914400" cy="3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0.78788</cdr:x>
      <cdr:y>0.83737</cdr:y>
    </cdr:from>
    <cdr:to>
      <cdr:x>0.98028</cdr:x>
      <cdr:y>0.97009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3744416" y="2016224"/>
          <a:ext cx="914400" cy="319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AT" sz="1400" dirty="0"/>
            <a:t>l</a:t>
          </a:r>
          <a:r>
            <a:rPr lang="de-AT" sz="1400" dirty="0" smtClean="0"/>
            <a:t>og(</a:t>
          </a:r>
          <a:r>
            <a:rPr lang="de-AT" sz="1400" i="1" dirty="0" smtClean="0"/>
            <a:t>N</a:t>
          </a:r>
          <a:r>
            <a:rPr lang="de-AT" sz="1400" dirty="0" smtClean="0"/>
            <a:t>)</a:t>
          </a:r>
          <a:endParaRPr lang="en-GB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D28047D-8711-431C-91F0-9CA3272F20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D91BBA1-423B-4BF3-A55B-03CECBF2CE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1376DF-F75C-4033-973F-AE86D1A11F40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575C5-8787-4260-B19A-4FBE10CA5910}" type="slidenum">
              <a:rPr lang="de-DE" smtClean="0"/>
              <a:pPr>
                <a:defRPr/>
              </a:pPr>
              <a:t>10</a:t>
            </a:fld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414BD-3CB5-4125-B76B-D0DED05BAF21}" type="slidenum">
              <a:rPr lang="de-DE" smtClean="0"/>
              <a:pPr>
                <a:defRPr/>
              </a:pPr>
              <a:t>11</a:t>
            </a:fld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33D27-18E9-47CF-B629-38A42309C404}" type="slidenum">
              <a:rPr lang="de-DE" smtClean="0"/>
              <a:pPr>
                <a:defRPr/>
              </a:pPr>
              <a:t>12</a:t>
            </a:fld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13</a:t>
            </a:fld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85F7F-1A64-4A7C-822C-B36A335C3C85}" type="slidenum">
              <a:rPr lang="de-DE" smtClean="0"/>
              <a:pPr>
                <a:defRPr/>
              </a:pPr>
              <a:t>14</a:t>
            </a:fld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34B4E-A927-42B4-96E5-F53692CD05B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9A815-62B1-4B57-B468-963B429EBB0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92F0E-E664-487A-843E-8EC76788623F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9A5FBA-E9CA-4D27-BA88-F0F11AAB05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343B4-550A-4447-BAAF-F0E055E5EA8D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3F4C5-2A1B-4481-AC59-4E0CAC74D8DA}" type="slidenum">
              <a:rPr lang="de-DE" smtClean="0"/>
              <a:pPr>
                <a:defRPr/>
              </a:pPr>
              <a:t>20</a:t>
            </a:fld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1AE46B-AD88-46E7-B3D5-E54DC1A6B1F2}" type="slidenum">
              <a:rPr lang="de-DE" smtClean="0"/>
              <a:pPr>
                <a:defRPr/>
              </a:pPr>
              <a:t>21</a:t>
            </a:fld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D2D107-7D8A-4BE6-ACE1-3B65B99401DC}" type="slidenum">
              <a:rPr lang="de-DE" smtClean="0"/>
              <a:pPr>
                <a:defRPr/>
              </a:pPr>
              <a:t>22</a:t>
            </a:fld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F6497A-A073-4175-B01A-4EE6C417FBCF}" type="slidenum">
              <a:rPr lang="de-DE" smtClean="0"/>
              <a:pPr>
                <a:defRPr/>
              </a:pPr>
              <a:t>23</a:t>
            </a:fld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6D289C-B371-4576-8688-4FAFBD79E694}" type="slidenum">
              <a:rPr lang="de-DE" smtClean="0"/>
              <a:pPr>
                <a:defRPr/>
              </a:pPr>
              <a:t>24</a:t>
            </a:fld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629F11-E43D-47D3-8388-36D2F1A3EA38}" type="slidenum">
              <a:rPr lang="de-DE" smtClean="0"/>
              <a:pPr>
                <a:defRPr/>
              </a:pPr>
              <a:t>25</a:t>
            </a:fld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CC9A-7523-40D0-A09C-AF5EDEDB9B63}" type="slidenum">
              <a:rPr lang="de-DE" smtClean="0"/>
              <a:pPr>
                <a:defRPr/>
              </a:pPr>
              <a:t>26</a:t>
            </a:fld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27</a:t>
            </a:fld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EEC00A-3885-4FB3-B23B-FC36BF3A03A9}" type="slidenum">
              <a:rPr lang="de-DE" smtClean="0"/>
              <a:pPr>
                <a:defRPr/>
              </a:pPr>
              <a:t>28</a:t>
            </a:fld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29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FB4A9-5FCD-4DFE-85AF-9E0693D40852}" type="slidenum">
              <a:rPr lang="de-DE" smtClean="0"/>
              <a:pPr>
                <a:defRPr/>
              </a:pPr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30</a:t>
            </a:fld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BD3B4-BC68-4818-945B-6A8ACC03C9E7}" type="slidenum">
              <a:rPr lang="de-DE" smtClean="0"/>
              <a:pPr>
                <a:defRPr/>
              </a:pPr>
              <a:t>31</a:t>
            </a:fld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52F41-E13B-45C6-8C6D-3C4F09C13CB0}" type="slidenum">
              <a:rPr lang="de-DE" smtClean="0"/>
              <a:pPr>
                <a:defRPr/>
              </a:pPr>
              <a:t>32</a:t>
            </a:fld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55DB4-EA98-407C-AF47-F666DDE09CB6}" type="slidenum">
              <a:rPr lang="de-DE" smtClean="0"/>
              <a:pPr>
                <a:defRPr/>
              </a:pPr>
              <a:t>33</a:t>
            </a:fld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77CC9A-484D-4118-BFC5-E34C82A1C719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35</a:t>
            </a:fld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00CAB-CEF7-4860-B162-7D59A2C7A95C}" type="slidenum">
              <a:rPr lang="de-DE" smtClean="0"/>
              <a:pPr>
                <a:defRPr/>
              </a:pPr>
              <a:t>36</a:t>
            </a:fld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D1991-034F-4AD5-B2EC-7E80FEB7B443}" type="slidenum">
              <a:rPr lang="de-DE" smtClean="0"/>
              <a:pPr>
                <a:defRPr/>
              </a:pPr>
              <a:t>37</a:t>
            </a:fld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2148F5-DA2D-480D-9FC7-1E47DC67F317}" type="slidenum">
              <a:rPr lang="de-DE" smtClean="0"/>
              <a:pPr>
                <a:defRPr/>
              </a:pPr>
              <a:t>38</a:t>
            </a:fld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C8F4EC-A701-4A2B-A977-2D26F38C79F3}" type="slidenum">
              <a:rPr lang="de-DE" smtClean="0"/>
              <a:pPr>
                <a:defRPr/>
              </a:pPr>
              <a:t>39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0029F6-9912-4A71-B603-23E97C65308E}" type="slidenum">
              <a:rPr lang="de-DE" smtClean="0"/>
              <a:pPr>
                <a:defRPr/>
              </a:pPr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3DE2A9-81ED-42DD-81E4-5EE5456283ED}" type="slidenum">
              <a:rPr lang="de-DE" smtClean="0"/>
              <a:pPr>
                <a:defRPr/>
              </a:pPr>
              <a:t>40</a:t>
            </a:fld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BEE5B-3EE6-4DCE-8607-BDA320F1AF68}" type="slidenum">
              <a:rPr lang="de-DE" smtClean="0"/>
              <a:pPr>
                <a:defRPr/>
              </a:pPr>
              <a:t>41</a:t>
            </a:fld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EC12F-4CD5-450D-844F-CB94EAF80926}" type="slidenum">
              <a:rPr lang="de-DE" smtClean="0"/>
              <a:pPr>
                <a:defRPr/>
              </a:pPr>
              <a:t>42</a:t>
            </a:fld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FBE280-86B3-4A5A-BC63-175F1565635E}" type="slidenum">
              <a:rPr lang="de-DE" smtClean="0"/>
              <a:pPr>
                <a:defRPr/>
              </a:pPr>
              <a:t>43</a:t>
            </a:fld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5778F-6189-4FEE-BACA-E44D635C7695}" type="slidenum">
              <a:rPr lang="de-DE" smtClean="0"/>
              <a:pPr>
                <a:defRPr/>
              </a:pPr>
              <a:t>44</a:t>
            </a:fld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45</a:t>
            </a:fld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6048E2-4E1A-4323-A55C-A227983DBEA0}" type="slidenum">
              <a:rPr lang="de-DE" smtClean="0"/>
              <a:pPr>
                <a:defRPr/>
              </a:pPr>
              <a:t>46</a:t>
            </a:fld>
            <a:endParaRPr 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B8AF6-CA72-4FEA-8884-C2AEBE218993}" type="slidenum">
              <a:rPr lang="de-DE" smtClean="0"/>
              <a:pPr>
                <a:defRPr/>
              </a:pPr>
              <a:t>47</a:t>
            </a:fld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6A21D-558B-4854-9CCF-4AB1F47E46F4}" type="slidenum">
              <a:rPr lang="de-DE" smtClean="0"/>
              <a:pPr>
                <a:defRPr/>
              </a:pPr>
              <a:t>48</a:t>
            </a:fld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4BA312-4B69-462E-8AE0-D4AE72D85254}" type="slidenum">
              <a:rPr lang="de-DE" smtClean="0"/>
              <a:pPr>
                <a:defRPr/>
              </a:pPr>
              <a:t>49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5B2F1-725F-4954-90C7-059A045299A4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50</a:t>
            </a:fld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51</a:t>
            </a:fld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FFB825-E348-405F-B18B-F1A07A33327D}" type="slidenum">
              <a:rPr lang="de-DE" smtClean="0"/>
              <a:pPr>
                <a:defRPr/>
              </a:pPr>
              <a:t>52</a:t>
            </a:fld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53</a:t>
            </a:fld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EE3F72-66A6-4037-A49D-61D50DCB0969}" type="slidenum">
              <a:rPr lang="de-DE" smtClean="0"/>
              <a:pPr>
                <a:defRPr/>
              </a:pPr>
              <a:t>54</a:t>
            </a:fld>
            <a:endParaRPr 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C210E9-872D-4C68-AE17-53BC3CEB3337}" type="slidenum">
              <a:rPr lang="de-DE" smtClean="0"/>
              <a:pPr>
                <a:defRPr/>
              </a:pPr>
              <a:t>55</a:t>
            </a:fld>
            <a:endParaRPr 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06AEC-0FD8-4EEA-8DD8-2F80F89637E1}" type="slidenum">
              <a:rPr lang="de-DE" smtClean="0"/>
              <a:pPr>
                <a:defRPr/>
              </a:pPr>
              <a:t>56</a:t>
            </a:fld>
            <a:endParaRPr 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4B1A4-196F-4F03-8B5F-1FEBCF0521D4}" type="slidenum">
              <a:rPr lang="de-DE" smtClean="0"/>
              <a:pPr>
                <a:defRPr/>
              </a:pPr>
              <a:t>57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34667-900F-4DF9-9511-B260E2A8150B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DB241-AB6F-42A7-B259-4DAF89B9D3DB}" type="slidenum">
              <a:rPr lang="de-DE" smtClean="0"/>
              <a:pPr>
                <a:defRPr/>
              </a:pPr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BD732-2371-4355-9203-EA1BED163827}" type="slidenum">
              <a:rPr lang="de-DE" smtClean="0"/>
              <a:pPr>
                <a:defRPr/>
              </a:pPr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73BFB0-7035-408C-97C1-B2B7E59C27C9}" type="slidenum">
              <a:rPr lang="de-DE" smtClean="0"/>
              <a:pPr>
                <a:defRPr/>
              </a:pPr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0B93-EE9C-4717-8E02-A80752CE603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562E-8580-43AE-ABE6-57003E48D500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3E56-4907-47BF-8C35-6EB89B1A9B9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35E0-AE48-4885-BA02-BF7D74137E17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012D-FD84-4A58-89CF-D93DF58C855F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929E-5BD4-492D-875A-39197A41C331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4EED1-C98B-440E-9489-5A2C7EAAF1D1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010C-D79C-40F6-B727-A60C0EF2899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E54D-6715-40EA-996D-0E025847F43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F483-B4E7-45E1-94F3-AD2F967DCEB7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31BD9-CBEB-48A6-845E-71C7E7CE682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09FE9-61ED-4FDB-86DF-F7E236DA4802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CD1B-5A44-4A6B-AB9A-0AE07D91F8E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BB-6305-4DC0-AB1E-F2F9468250F6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Titelmasterformat durch Klicken bearbeiten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Textmasterformate durch Klicken bearbeiten</a:t>
            </a:r>
          </a:p>
          <a:p>
            <a:pPr lvl="1"/>
            <a:r>
              <a:rPr lang="de-AT" altLang="en-US" smtClean="0"/>
              <a:t>Zweite Ebene</a:t>
            </a:r>
          </a:p>
          <a:p>
            <a:pPr lvl="2"/>
            <a:r>
              <a:rPr lang="de-AT" altLang="en-US" smtClean="0"/>
              <a:t>Dritte Ebene</a:t>
            </a:r>
          </a:p>
          <a:p>
            <a:pPr lvl="3"/>
            <a:r>
              <a:rPr lang="de-AT" altLang="en-US" smtClean="0"/>
              <a:t>Vierte Ebene</a:t>
            </a:r>
          </a:p>
          <a:p>
            <a:pPr lvl="4"/>
            <a:r>
              <a:rPr lang="de-AT" altLang="en-US" smtClean="0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9834429-D8B7-4C34-92EA-EA20255DE9D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588" r:id="rId2"/>
    <p:sldLayoutId id="2147484589" r:id="rId3"/>
    <p:sldLayoutId id="2147484590" r:id="rId4"/>
    <p:sldLayoutId id="2147484591" r:id="rId5"/>
    <p:sldLayoutId id="2147484592" r:id="rId6"/>
    <p:sldLayoutId id="2147484593" r:id="rId7"/>
    <p:sldLayoutId id="2147484594" r:id="rId8"/>
    <p:sldLayoutId id="2147484595" r:id="rId9"/>
    <p:sldLayoutId id="2147484596" r:id="rId10"/>
    <p:sldLayoutId id="2147484597" r:id="rId11"/>
    <p:sldLayoutId id="2147484598" r:id="rId12"/>
    <p:sldLayoutId id="2147484599" r:id="rId13"/>
    <p:sldLayoutId id="2147484600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43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45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46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47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smtClean="0">
                <a:latin typeface="Verdana" pitchFamily="34" charset="0"/>
              </a:rPr>
              <a:t>Econometrics - Lecture 3</a:t>
            </a:r>
            <a:br>
              <a:rPr lang="en-US" sz="2600" smtClean="0">
                <a:latin typeface="Verdana" pitchFamily="34" charset="0"/>
              </a:rPr>
            </a:br>
            <a:r>
              <a:rPr lang="en-US" sz="2600" smtClean="0">
                <a:latin typeface="Verdana" pitchFamily="34" charset="0"/>
              </a:rPr>
              <a:t/>
            </a:r>
            <a:br>
              <a:rPr lang="en-US" sz="2600" smtClean="0">
                <a:latin typeface="Verdana" pitchFamily="34" charset="0"/>
              </a:rPr>
            </a:br>
            <a:r>
              <a:rPr lang="en-US" sz="5400" smtClean="0">
                <a:latin typeface="Verdana" pitchFamily="34" charset="0"/>
              </a:rPr>
              <a:t>Regression Models: Interpretation and Comparison </a:t>
            </a:r>
            <a:r>
              <a:rPr lang="en-US" sz="5400" smtClean="0"/>
              <a:t/>
            </a:r>
            <a:br>
              <a:rPr lang="en-US" sz="5400" smtClean="0"/>
            </a:br>
            <a:endParaRPr lang="en-US" sz="4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Elasticities, </a:t>
            </a:r>
            <a:r>
              <a:rPr lang="en-US" sz="2400" dirty="0" smtClean="0">
                <a:latin typeface="Verdana" pitchFamily="34" charset="0"/>
              </a:rPr>
              <a:t>continues slide 8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819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This follows – for 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– from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E4FF0-74EC-4F11-BDC9-22313CA3301B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403351" y="1989138"/>
          <a:ext cx="5040858" cy="1562979"/>
        </p:xfrm>
        <a:graphic>
          <a:graphicData uri="http://schemas.openxmlformats.org/presentationml/2006/ole">
            <p:oleObj spid="_x0000_s8194" name="Equation" r:id="rId4" imgW="3111480" imgH="965160" progId="Equation.DSMT4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403648" y="4603218"/>
          <a:ext cx="5256584" cy="1490078"/>
        </p:xfrm>
        <a:graphic>
          <a:graphicData uri="http://schemas.openxmlformats.org/presentationml/2006/ole">
            <p:oleObj spid="_x0000_s8195" name="Equation" r:id="rId5" imgW="3225600" imgH="914400" progId="Equation.DSMT4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403648" y="3551733"/>
          <a:ext cx="1954213" cy="741363"/>
        </p:xfrm>
        <a:graphic>
          <a:graphicData uri="http://schemas.openxmlformats.org/presentationml/2006/ole">
            <p:oleObj spid="_x0000_s8196" name="Equation" r:id="rId6" imgW="12063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Semi-Elasticities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Semi-elasticity: measures the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the dependent variable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an (absolute) one-unit-change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Linear regression for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de-AT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</a:t>
            </a:r>
            <a:r>
              <a:rPr lang="en-US" sz="2000" dirty="0" smtClean="0"/>
              <a:t> measures the relative change in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 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by one unit</a:t>
            </a:r>
          </a:p>
          <a:p>
            <a:pPr>
              <a:spcBef>
                <a:spcPts val="600"/>
              </a:spcBef>
              <a:defRPr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is called semi-elasticity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EA74D-CFA3-43C0-B687-E4600C8C6DCC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44592" y="3501322"/>
          <a:ext cx="3455665" cy="935790"/>
        </p:xfrm>
        <a:graphic>
          <a:graphicData uri="http://schemas.openxmlformats.org/presentationml/2006/ole">
            <p:oleObj spid="_x0000_s9218" name="Equation" r:id="rId4" imgW="16887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Differential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1.09 + 0.20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The semi-elasticity of the wages with respect to gender, i.e., the relative wage differential between males and females, is the coefficient of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: 0.20 or 20%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The wage differential between males (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=1) and females is obtained from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= exp{1.09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)} and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m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exp{0.20} = 1.22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; the wage differential is 0.22 or 22%, i.e., approximately the coefficient 0.20</a:t>
            </a:r>
            <a:r>
              <a:rPr lang="en-US" sz="2000" baseline="30000" dirty="0" smtClean="0">
                <a:cs typeface="Arial" charset="0"/>
              </a:rPr>
              <a:t>1)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____________________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baseline="30000" dirty="0" smtClean="0"/>
              <a:t>1)</a:t>
            </a:r>
            <a:r>
              <a:rPr lang="en-US" sz="2000" dirty="0" smtClean="0"/>
              <a:t> For small </a:t>
            </a:r>
            <a:r>
              <a:rPr lang="en-US" sz="2000" i="1" dirty="0" smtClean="0"/>
              <a:t>x</a:t>
            </a:r>
            <a:r>
              <a:rPr lang="en-US" sz="2000" dirty="0" smtClean="0"/>
              <a:t>, exp{</a:t>
            </a:r>
            <a:r>
              <a:rPr lang="en-US" sz="2000" i="1" dirty="0" smtClean="0"/>
              <a:t>x</a:t>
            </a:r>
            <a:r>
              <a:rPr lang="en-US" sz="2000" dirty="0" smtClean="0"/>
              <a:t>} =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k</a:t>
            </a:r>
            <a:r>
              <a:rPr lang="en-US" sz="2000" i="1" dirty="0" err="1" smtClean="0"/>
              <a:t>x</a:t>
            </a:r>
            <a:r>
              <a:rPr lang="en-US" sz="2000" baseline="30000" dirty="0" err="1" smtClean="0"/>
              <a:t>k</a:t>
            </a:r>
            <a:r>
              <a:rPr lang="en-US" sz="2000" dirty="0" smtClean="0"/>
              <a:t>/</a:t>
            </a:r>
            <a:r>
              <a:rPr lang="en-US" sz="2000" i="1" dirty="0" smtClean="0"/>
              <a:t>k</a:t>
            </a:r>
            <a:r>
              <a:rPr lang="en-US" sz="2000" dirty="0" smtClean="0"/>
              <a:t>! ≈ 1+</a:t>
            </a:r>
            <a:r>
              <a:rPr lang="en-US" sz="2000" i="1" dirty="0" smtClean="0"/>
              <a:t>x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A16F2-A6AA-45FF-A23D-9ABE96A1141F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Selection of Regressors</a:t>
            </a:r>
          </a:p>
        </p:txBody>
      </p:sp>
      <p:sp>
        <p:nvSpPr>
          <p:cNvPr id="3891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Inclusion of an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Questions: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What are the consequences of a specification error?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How to avoid specification errors?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How to detect an erroneous specification?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41BA1-F637-4318-BA47-044F35C7F87B}" type="slidenum">
              <a:rPr lang="de-AT" altLang="en-US"/>
              <a:pPr>
                <a:defRPr/>
              </a:pPr>
              <a:t>14</a:t>
            </a:fld>
            <a:endParaRPr lang="de-AT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Income and Consumption</a:t>
            </a:r>
          </a:p>
        </p:txBody>
      </p:sp>
      <p:pic>
        <p:nvPicPr>
          <p:cNvPr id="2560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557338"/>
            <a:ext cx="4824412" cy="407511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4AF77-F981-435D-AB97-6194D6020559}" type="slidenum">
              <a:rPr lang="de-AT" altLang="en-US"/>
              <a:pPr>
                <a:defRPr/>
              </a:pPr>
              <a:t>15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97500" y="30940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Income and Consumption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87B0F-3E0A-4597-A995-88C2F426F5AD}" type="slidenum">
              <a:rPr lang="de-AT" altLang="en-US"/>
              <a:pPr>
                <a:defRPr/>
              </a:pPr>
              <a:t>16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64163" y="30178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4473575" cy="4608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Income and Consumption: Growth Rates</a:t>
            </a: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700213"/>
            <a:ext cx="4392612" cy="424973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167AD-E281-4A80-99C3-3F49D86B23A9}" type="slidenum">
              <a:rPr lang="de-AT" altLang="en-US"/>
              <a:pPr>
                <a:defRPr/>
              </a:pPr>
              <a:t>17</a:t>
            </a:fld>
            <a:endParaRPr lang="de-AT" alt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5148263" y="2981325"/>
            <a:ext cx="3556000" cy="255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</a:rPr>
              <a:t>PCR_D4: Private </a:t>
            </a:r>
            <a:r>
              <a:rPr lang="en-US" sz="2000" dirty="0" err="1">
                <a:latin typeface="+mn-lt"/>
              </a:rPr>
              <a:t>Consump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tion</a:t>
            </a:r>
            <a:r>
              <a:rPr lang="en-US" sz="2000" dirty="0">
                <a:latin typeface="+mn-lt"/>
              </a:rPr>
              <a:t>, real,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PYR_D4: Household’s </a:t>
            </a:r>
            <a:r>
              <a:rPr lang="en-US" sz="2000" dirty="0" err="1">
                <a:latin typeface="+mn-lt"/>
              </a:rPr>
              <a:t>Dis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posable</a:t>
            </a:r>
            <a:r>
              <a:rPr lang="en-US" sz="2000" dirty="0">
                <a:latin typeface="+mn-lt"/>
              </a:rPr>
              <a:t> Income, real, 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1970:1-2003:4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Basis: 1995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Source: AWM-Database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Consumption Function</a:t>
            </a:r>
            <a:endParaRPr lang="de-DE" sz="2400" smtClean="0">
              <a:latin typeface="Verdana" pitchFamily="34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14500"/>
            <a:ext cx="7821612" cy="43783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C: Private Consumption, real, yearly growth rate (PCR_D4)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Y: Household’s Disposable Income, real, yearly growth rate (PYR_D4)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/>
              <a:t>T</a:t>
            </a:r>
            <a:r>
              <a:rPr lang="en-US" sz="2000" dirty="0" smtClean="0"/>
              <a:t>: Trend (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/1000)</a:t>
            </a:r>
          </a:p>
          <a:p>
            <a:pPr>
              <a:lnSpc>
                <a:spcPct val="80000"/>
              </a:lnSpc>
              <a:defRPr/>
            </a:pPr>
            <a:endParaRPr lang="en-US" sz="20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Consumption function with trend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i</a:t>
            </a:r>
            <a:r>
              <a:rPr lang="en-US" sz="2000" dirty="0" smtClean="0"/>
              <a:t>/1000: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endParaRPr lang="en-US" sz="200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F2587-27E1-4BB5-BC62-F08CE5A4C84E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317625" y="4070350"/>
          <a:ext cx="5775325" cy="492125"/>
        </p:xfrm>
        <a:graphic>
          <a:graphicData uri="http://schemas.openxmlformats.org/presentationml/2006/ole">
            <p:oleObj spid="_x0000_s10242" name="Equation" r:id="rId4" imgW="2831760" imgH="24120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65238" y="3146425"/>
          <a:ext cx="4530725" cy="482600"/>
        </p:xfrm>
        <a:graphic>
          <a:graphicData uri="http://schemas.openxmlformats.org/presentationml/2006/ole">
            <p:oleObj spid="_x0000_s10243" name="Equation" r:id="rId5" imgW="2260440" imgH="241200" progId="Equation.DSMT4">
              <p:embed/>
            </p:oleObj>
          </a:graphicData>
        </a:graphic>
      </p:graphicFrame>
      <p:sp>
        <p:nvSpPr>
          <p:cNvPr id="9" name="Datumsplatzhalt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Consumption Function,</a:t>
            </a:r>
            <a:r>
              <a:rPr lang="en-US" sz="2400" smtClean="0">
                <a:latin typeface="Verdana" pitchFamily="34" charset="0"/>
              </a:rPr>
              <a:t> 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8F180-E79F-4A97-8C4A-0747769A86F2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consumption function: Output from GRETL</a:t>
            </a:r>
            <a:endParaRPr lang="de-AT" sz="2000" dirty="0"/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PCR_D4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	 0,0162489    	0,00187868       	  8,649     		1,76e-014 ***</a:t>
            </a:r>
          </a:p>
          <a:p>
            <a:pPr>
              <a:defRPr/>
            </a:pPr>
            <a:r>
              <a:rPr lang="en-US" sz="1400" dirty="0"/>
              <a:t>  PYR_D4 	 0,707963     	0,0424086       	16,69      		4,94e-034 ***</a:t>
            </a:r>
          </a:p>
          <a:p>
            <a:pPr>
              <a:defRPr/>
            </a:pPr>
            <a:r>
              <a:rPr lang="en-US" sz="1400" dirty="0"/>
              <a:t>  T	-0,0682847   	0,0188182      	 -3,629     		0,0004   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0,024911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	 0,015222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0,007726   		 S.E. of regression   		 0,007739</a:t>
            </a:r>
          </a:p>
          <a:p>
            <a:pPr>
              <a:defRPr/>
            </a:pPr>
            <a:r>
              <a:rPr lang="en-US" sz="1400" dirty="0"/>
              <a:t>R- squared               		0,745445   		 Adjusted R-squared	 	 0,741498</a:t>
            </a:r>
          </a:p>
          <a:p>
            <a:pPr>
              <a:defRPr/>
            </a:pPr>
            <a:r>
              <a:rPr lang="en-US" sz="1400" dirty="0"/>
              <a:t>F(2, 129)               		188,8830   		 P-value (F)               		  4,71e-39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-905,8603</a:t>
            </a:r>
          </a:p>
          <a:p>
            <a:pPr>
              <a:defRPr/>
            </a:pPr>
            <a:r>
              <a:rPr lang="en-US" sz="1400" dirty="0"/>
              <a:t>Schwarz criterion      		-897,2119   	</a:t>
            </a:r>
            <a:r>
              <a:rPr lang="en-US" sz="1400" dirty="0" err="1"/>
              <a:t>Hannan</a:t>
            </a:r>
            <a:r>
              <a:rPr lang="en-US" sz="1400" dirty="0"/>
              <a:t>-Quinn		-902,3460</a:t>
            </a:r>
          </a:p>
          <a:p>
            <a:pPr>
              <a:defRPr/>
            </a:pPr>
            <a:r>
              <a:rPr lang="en-US" sz="1400" dirty="0"/>
              <a:t>rho                     		0,701126   		Durbin-Watson	     	 0,601668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35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Consequences</a:t>
            </a: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Consequences of 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Inclusion of a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A8278-DF9D-4AA4-B15E-3E3F9887EF7F}" type="slidenum">
              <a:rPr lang="de-AT" altLang="en-US"/>
              <a:pPr>
                <a:defRPr/>
              </a:pPr>
              <a:t>20</a:t>
            </a:fld>
            <a:endParaRPr lang="de-AT" altLang="en-US" dirty="0"/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1266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Two Models</a:t>
            </a:r>
          </a:p>
        </p:txBody>
      </p:sp>
      <p:sp>
        <p:nvSpPr>
          <p:cNvPr id="122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 +</a:t>
            </a:r>
            <a:r>
              <a:rPr lang="en-US" sz="2000" smtClean="0"/>
              <a:t>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>
                <a:cs typeface="Arial" charset="0"/>
              </a:rPr>
              <a:t>γ</a:t>
            </a:r>
            <a:r>
              <a:rPr lang="en-US" sz="2000" smtClean="0">
                <a:cs typeface="Arial" charset="0"/>
              </a:rPr>
              <a:t> +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 +</a:t>
            </a:r>
            <a:r>
              <a:rPr lang="en-US" sz="2000" smtClean="0"/>
              <a:t> </a:t>
            </a:r>
            <a:r>
              <a:rPr lang="en-US" sz="2000" i="1" smtClean="0"/>
              <a:t>v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			(B)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with </a:t>
            </a:r>
            <a:r>
              <a:rPr lang="en-US" sz="2000" i="1" smtClean="0"/>
              <a:t>J</a:t>
            </a:r>
            <a:r>
              <a:rPr lang="en-US" sz="2000" smtClean="0"/>
              <a:t>-vector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BDF44-FC62-427E-86B5-B0EFAF781FE8}" type="slidenum">
              <a:rPr lang="de-AT" altLang="en-US"/>
              <a:pPr>
                <a:defRPr/>
              </a:pPr>
              <a:t>21</a:t>
            </a:fld>
            <a:endParaRPr lang="de-AT" altLang="en-US" dirty="0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2290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Omitted Regressor</a:t>
            </a:r>
          </a:p>
        </p:txBody>
      </p:sp>
      <p:sp>
        <p:nvSpPr>
          <p:cNvPr id="1331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Specified model is (B), but true model is (A)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b="1" i="1" dirty="0" err="1" smtClean="0">
                <a:solidFill>
                  <a:schemeClr val="tx2"/>
                </a:solidFill>
              </a:rPr>
              <a:t>y</a:t>
            </a:r>
            <a:r>
              <a:rPr lang="en-US" sz="2000" b="1" baseline="-25000" dirty="0" err="1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 = </a:t>
            </a:r>
            <a:r>
              <a:rPr lang="en-US" sz="2000" b="1" i="1" dirty="0" err="1" smtClean="0">
                <a:solidFill>
                  <a:schemeClr val="tx2"/>
                </a:solidFill>
              </a:rPr>
              <a:t>x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err="1" smtClean="0">
                <a:solidFill>
                  <a:schemeClr val="tx2"/>
                </a:solidFill>
              </a:rPr>
              <a:t>‘</a:t>
            </a:r>
            <a:r>
              <a:rPr lang="en-US" sz="2000" b="1" dirty="0" err="1" smtClean="0">
                <a:solidFill>
                  <a:schemeClr val="tx2"/>
                </a:solidFill>
                <a:cs typeface="Arial" charset="0"/>
              </a:rPr>
              <a:t>β</a:t>
            </a:r>
            <a:r>
              <a:rPr lang="en-US" sz="2000" b="1" dirty="0" smtClean="0">
                <a:solidFill>
                  <a:schemeClr val="tx2"/>
                </a:solidFill>
                <a:cs typeface="Arial" charset="0"/>
              </a:rPr>
              <a:t> +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i="1" dirty="0" err="1" smtClean="0">
                <a:solidFill>
                  <a:schemeClr val="tx2"/>
                </a:solidFill>
              </a:rPr>
              <a:t>z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’</a:t>
            </a:r>
            <a:r>
              <a:rPr lang="el-GR" sz="2000" b="1" dirty="0" smtClean="0">
                <a:solidFill>
                  <a:schemeClr val="tx2"/>
                </a:solidFill>
                <a:cs typeface="Arial" charset="0"/>
              </a:rPr>
              <a:t>γ</a:t>
            </a:r>
            <a:r>
              <a:rPr lang="en-US" sz="2000" b="1" dirty="0" smtClean="0">
                <a:solidFill>
                  <a:schemeClr val="tx2"/>
                </a:solidFill>
                <a:cs typeface="Arial" charset="0"/>
              </a:rPr>
              <a:t> + </a:t>
            </a:r>
            <a:r>
              <a:rPr lang="en-US" sz="2000" b="1" i="1" dirty="0" err="1" smtClean="0">
                <a:solidFill>
                  <a:schemeClr val="tx2"/>
                </a:solidFill>
                <a:cs typeface="Arial" charset="0"/>
              </a:rPr>
              <a:t>ε</a:t>
            </a:r>
            <a:r>
              <a:rPr lang="en-US" sz="2000" b="1" baseline="-25000" dirty="0" err="1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b="1" i="1" dirty="0" err="1" smtClean="0">
                <a:solidFill>
                  <a:srgbClr val="FF0000"/>
                </a:solidFill>
              </a:rPr>
              <a:t>y</a:t>
            </a:r>
            <a:r>
              <a:rPr lang="en-US" sz="2000" b="1" baseline="-25000" dirty="0" err="1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 =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x</a:t>
            </a:r>
            <a:r>
              <a:rPr lang="en-US" sz="2000" b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err="1" smtClean="0">
                <a:solidFill>
                  <a:srgbClr val="FF0000"/>
                </a:solidFill>
              </a:rPr>
              <a:t>‘</a:t>
            </a:r>
            <a:r>
              <a:rPr lang="en-US" sz="2000" b="1" dirty="0" err="1" smtClean="0">
                <a:solidFill>
                  <a:srgbClr val="FF0000"/>
                </a:solidFill>
                <a:cs typeface="Arial" charset="0"/>
              </a:rPr>
              <a:t>β</a:t>
            </a:r>
            <a:r>
              <a:rPr lang="en-US" sz="2000" b="1" dirty="0" smtClean="0">
                <a:solidFill>
                  <a:srgbClr val="FF0000"/>
                </a:solidFill>
                <a:cs typeface="Arial" charset="0"/>
              </a:rPr>
              <a:t> +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v</a:t>
            </a:r>
            <a:r>
              <a:rPr lang="en-US" sz="2000" b="1" baseline="-25000" dirty="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OLS estimates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of </a:t>
            </a:r>
            <a:r>
              <a:rPr lang="en-US" sz="2000" dirty="0" smtClean="0">
                <a:cs typeface="Arial" charset="0"/>
              </a:rPr>
              <a:t>β from (B) can be written with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from (A):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If (A) is the true model but (B) is specified, i.e., </a:t>
            </a:r>
            <a:r>
              <a:rPr lang="en-US" sz="2000" i="1" dirty="0" smtClean="0"/>
              <a:t>J</a:t>
            </a:r>
            <a:r>
              <a:rPr lang="en-US" sz="2000" dirty="0" smtClean="0"/>
              <a:t> relevant regressors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are omitted,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is biased by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Omitted variable bias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No bias if (a) </a:t>
            </a:r>
            <a:r>
              <a:rPr lang="el-GR" sz="2000" dirty="0" smtClean="0">
                <a:cs typeface="Arial" charset="0"/>
              </a:rPr>
              <a:t>γ</a:t>
            </a:r>
            <a:r>
              <a:rPr lang="de-AT" sz="2000" dirty="0" smtClean="0">
                <a:cs typeface="Arial" charset="0"/>
              </a:rPr>
              <a:t> = 0 </a:t>
            </a:r>
            <a:r>
              <a:rPr lang="de-AT" sz="2000" dirty="0" err="1" smtClean="0">
                <a:cs typeface="Arial" charset="0"/>
              </a:rPr>
              <a:t>or</a:t>
            </a:r>
            <a:r>
              <a:rPr lang="de-AT" sz="2000" dirty="0" smtClean="0">
                <a:cs typeface="Arial" charset="0"/>
              </a:rPr>
              <a:t> </a:t>
            </a:r>
            <a:r>
              <a:rPr lang="de-AT" sz="2000" dirty="0" err="1" smtClean="0">
                <a:cs typeface="Arial" charset="0"/>
              </a:rPr>
              <a:t>if</a:t>
            </a:r>
            <a:r>
              <a:rPr lang="de-AT" sz="2000" dirty="0" smtClean="0">
                <a:cs typeface="Arial" charset="0"/>
              </a:rPr>
              <a:t> (b) variables in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>
                <a:cs typeface="Arial" charset="0"/>
              </a:rPr>
              <a:t> and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are orthogonal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BB03F-5A25-4F95-922D-565396FE1163}" type="slidenum">
              <a:rPr lang="de-AT" altLang="en-US"/>
              <a:pPr>
                <a:defRPr/>
              </a:pPr>
              <a:t>22</a:t>
            </a:fld>
            <a:endParaRPr lang="de-AT" altLang="en-US" dirty="0"/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3314" name="Formel" r:id="rId4" imgW="114151" imgH="215619" progId="Equation.3">
              <p:embed/>
            </p:oleObj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1452563" y="3140075"/>
          <a:ext cx="6215062" cy="623888"/>
        </p:xfrm>
        <a:graphic>
          <a:graphicData uri="http://schemas.openxmlformats.org/presentationml/2006/ole">
            <p:oleObj spid="_x0000_s13315" name="Formel" r:id="rId5" imgW="2908080" imgH="291960" progId="Equation.3">
              <p:embed/>
            </p:oleObj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1403350" y="4572000"/>
          <a:ext cx="2952750" cy="635000"/>
        </p:xfrm>
        <a:graphic>
          <a:graphicData uri="http://schemas.openxmlformats.org/presentationml/2006/ole">
            <p:oleObj spid="_x0000_s13316" name="Formel" r:id="rId6" imgW="135864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Misspecification: Irrelevant Regressor</a:t>
            </a:r>
          </a:p>
        </p:txBody>
      </p:sp>
      <p:sp>
        <p:nvSpPr>
          <p:cNvPr id="143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Specified model is (A), but true model is (B):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b="1" i="1" smtClean="0">
                <a:solidFill>
                  <a:srgbClr val="FF0000"/>
                </a:solidFill>
              </a:rPr>
              <a:t>y</a:t>
            </a:r>
            <a:r>
              <a:rPr lang="en-US" sz="2000" b="1" baseline="-2500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 = </a:t>
            </a:r>
            <a:r>
              <a:rPr lang="en-US" sz="2000" b="1" i="1" smtClean="0">
                <a:solidFill>
                  <a:srgbClr val="FF0000"/>
                </a:solidFill>
              </a:rPr>
              <a:t>x</a:t>
            </a:r>
            <a:r>
              <a:rPr lang="en-US" sz="2000" b="1" baseline="-25000" smtClean="0">
                <a:solidFill>
                  <a:srgbClr val="FF0000"/>
                </a:solidFill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‘</a:t>
            </a:r>
            <a:r>
              <a:rPr lang="en-US" sz="2000" b="1" smtClean="0">
                <a:solidFill>
                  <a:srgbClr val="FF0000"/>
                </a:solidFill>
                <a:cs typeface="Arial" charset="0"/>
              </a:rPr>
              <a:t>β +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b="1" i="1" smtClean="0">
                <a:solidFill>
                  <a:srgbClr val="FF0000"/>
                </a:solidFill>
              </a:rPr>
              <a:t>z</a:t>
            </a:r>
            <a:r>
              <a:rPr lang="en-US" sz="2000" b="1" baseline="-25000" smtClean="0">
                <a:solidFill>
                  <a:srgbClr val="FF0000"/>
                </a:solidFill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’</a:t>
            </a:r>
            <a:r>
              <a:rPr lang="el-GR" sz="2000" b="1" smtClean="0">
                <a:solidFill>
                  <a:srgbClr val="FF0000"/>
                </a:solidFill>
                <a:cs typeface="Arial" charset="0"/>
              </a:rPr>
              <a:t>γ</a:t>
            </a:r>
            <a:r>
              <a:rPr lang="en-US" sz="2000" b="1" smtClean="0">
                <a:solidFill>
                  <a:srgbClr val="FF0000"/>
                </a:solidFill>
                <a:cs typeface="Arial" charset="0"/>
              </a:rPr>
              <a:t> + </a:t>
            </a:r>
            <a:r>
              <a:rPr lang="en-US" sz="2000" b="1" i="1" smtClean="0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000" b="1" baseline="-25000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b="1" i="1" smtClean="0">
                <a:solidFill>
                  <a:schemeClr val="tx2"/>
                </a:solidFill>
              </a:rPr>
              <a:t>y</a:t>
            </a:r>
            <a:r>
              <a:rPr lang="en-US" sz="2000" b="1" baseline="-25000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 = </a:t>
            </a:r>
            <a:r>
              <a:rPr lang="en-US" sz="2000" b="1" i="1" smtClean="0">
                <a:solidFill>
                  <a:schemeClr val="tx2"/>
                </a:solidFill>
              </a:rPr>
              <a:t>x</a:t>
            </a:r>
            <a:r>
              <a:rPr lang="en-US" sz="2000" b="1" baseline="-25000" smtClean="0">
                <a:solidFill>
                  <a:schemeClr val="tx2"/>
                </a:solidFill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‘</a:t>
            </a:r>
            <a:r>
              <a:rPr lang="en-US" sz="2000" b="1" smtClean="0">
                <a:solidFill>
                  <a:schemeClr val="tx2"/>
                </a:solidFill>
                <a:cs typeface="Arial" charset="0"/>
              </a:rPr>
              <a:t>β +</a:t>
            </a:r>
            <a:r>
              <a:rPr lang="en-US" sz="2000" b="1" smtClean="0">
                <a:solidFill>
                  <a:schemeClr val="tx2"/>
                </a:solidFill>
              </a:rPr>
              <a:t> </a:t>
            </a:r>
            <a:r>
              <a:rPr lang="en-US" sz="2000" b="1" i="1" smtClean="0">
                <a:solidFill>
                  <a:schemeClr val="tx2"/>
                </a:solidFill>
              </a:rPr>
              <a:t>v</a:t>
            </a:r>
            <a:r>
              <a:rPr lang="en-US" sz="2000" b="1" baseline="-25000" smtClean="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smtClean="0">
                <a:solidFill>
                  <a:schemeClr val="tx2"/>
                </a:solidFill>
              </a:rPr>
              <a:t> </a:t>
            </a:r>
            <a:r>
              <a:rPr lang="en-US" sz="2000" smtClean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If (B) is the true model but (A) is specified, i.e., the model contains irrelevant regressors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OLS estimates </a:t>
            </a:r>
            <a:r>
              <a:rPr lang="en-US" sz="2000" i="1" smtClean="0"/>
              <a:t>b</a:t>
            </a:r>
            <a:r>
              <a:rPr lang="en-US" sz="2000" baseline="-25000" smtClean="0"/>
              <a:t>A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are unbiased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have higher variances and standard errors than the OLS estimate </a:t>
            </a:r>
            <a:r>
              <a:rPr lang="en-US" sz="2000" i="1" smtClean="0"/>
              <a:t>b</a:t>
            </a:r>
            <a:r>
              <a:rPr lang="en-US" sz="2000" baseline="-25000" smtClean="0"/>
              <a:t>B</a:t>
            </a:r>
            <a:r>
              <a:rPr lang="en-US" sz="2000" smtClean="0"/>
              <a:t> obtained from fitting model 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18AB7-10A5-43C4-8512-753479B5FC16}" type="slidenum">
              <a:rPr lang="de-AT" altLang="en-US"/>
              <a:pPr>
                <a:defRPr/>
              </a:pPr>
              <a:t>23</a:t>
            </a:fld>
            <a:endParaRPr lang="de-AT" altLang="en-US" dirty="0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4338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Specification Search</a:t>
            </a:r>
          </a:p>
        </p:txBody>
      </p:sp>
      <p:sp>
        <p:nvSpPr>
          <p:cNvPr id="440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General-to-specific </a:t>
            </a:r>
            <a:r>
              <a:rPr lang="en-US" sz="2000" smtClean="0"/>
              <a:t>modeling: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List all potential regressors, based on, e.g.,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economic theory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empirical research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availability of data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Specify the most general model: include all potential regressors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Iteratively, test which variables have to be dropped, re-estimate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Stop if no more variable has to be dropped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procedure is known as the LSE (London School of Economics) method </a:t>
            </a: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3BFDB-2716-4407-92FC-600AD639C616}" type="slidenum">
              <a:rPr lang="de-AT" altLang="en-US"/>
              <a:pPr>
                <a:defRPr/>
              </a:pPr>
              <a:t>24</a:t>
            </a:fld>
            <a:endParaRPr lang="de-AT" altLang="en-US" dirty="0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Specification Search,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536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/>
              <a:t>Alternative procedures</a:t>
            </a:r>
          </a:p>
          <a:p>
            <a:r>
              <a:rPr lang="en-US" sz="2000" smtClean="0"/>
              <a:t>Specific-to-general modeling: start with a small model and add variables as long as they contribute to explaining </a:t>
            </a:r>
            <a:r>
              <a:rPr lang="en-US" sz="2000" i="1" smtClean="0"/>
              <a:t>Y</a:t>
            </a:r>
          </a:p>
          <a:p>
            <a:r>
              <a:rPr lang="en-US" sz="2000" smtClean="0"/>
              <a:t>Stepwise regression</a:t>
            </a:r>
            <a:endParaRPr lang="en-US" sz="2000" i="1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Specification search can be subsumed under </a:t>
            </a:r>
            <a:r>
              <a:rPr lang="en-US" sz="2000" i="1" smtClean="0"/>
              <a:t>data mining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8950B-5598-4723-86D6-454AE75035B5}" type="slidenum">
              <a:rPr lang="de-AT" altLang="en-US"/>
              <a:pPr>
                <a:defRPr/>
              </a:pPr>
              <a:t>25</a:t>
            </a:fld>
            <a:endParaRPr lang="de-AT" altLang="en-US" dirty="0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5362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Practice of Specification Search</a:t>
            </a: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Applied research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Starts with a – in terms of economic theory – plausible specification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Tests whether imposed restrictions are correct, such as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omitted regressors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autocorrelation of residuals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heteroskedasticity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Tests whether further restrictions need to be imposed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Test for irrelevant regressors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Obstacles for good specification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Complexity of </a:t>
            </a:r>
            <a:r>
              <a:rPr lang="en-US" sz="2000" dirty="0" smtClean="0"/>
              <a:t>economic</a:t>
            </a:r>
            <a:r>
              <a:rPr lang="en-US" sz="2000" dirty="0" smtClean="0">
                <a:sym typeface="Symbol" pitchFamily="18" charset="2"/>
              </a:rPr>
              <a:t> theory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Limited availability of data</a:t>
            </a:r>
          </a:p>
          <a:p>
            <a:pPr eaLnBrk="1" hangingPunct="1">
              <a:spcBef>
                <a:spcPts val="600"/>
              </a:spcBef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D3F73-79B4-414B-9888-4D6DC184A232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6386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Regressor Selection Criteria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Criteria for adding and deleting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t</a:t>
            </a:r>
            <a:r>
              <a:rPr lang="en-US" sz="2000" dirty="0" smtClean="0"/>
              <a:t>-statistic, </a:t>
            </a:r>
            <a:r>
              <a:rPr lang="en-US" sz="2000" i="1" dirty="0" smtClean="0"/>
              <a:t>F</a:t>
            </a:r>
            <a:r>
              <a:rPr lang="en-US" sz="2000" dirty="0" smtClean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Adjusted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Information Criteria: penalty for increasing number of regressors</a:t>
            </a:r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err="1" smtClean="0"/>
              <a:t>Akaike’s</a:t>
            </a:r>
            <a:r>
              <a:rPr lang="en-US" sz="1800" dirty="0" smtClean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6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000" dirty="0" smtClean="0"/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smtClean="0"/>
              <a:t>Alternative criteria are 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smtClean="0"/>
              <a:t>Schwarz’s Bayesian Information Criterion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err="1" smtClean="0"/>
              <a:t>Hannan</a:t>
            </a:r>
            <a:r>
              <a:rPr lang="en-US" sz="1800" dirty="0" smtClean="0"/>
              <a:t>-Quinn Information Criterion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 smtClean="0"/>
              <a:t>	</a:t>
            </a:r>
            <a:r>
              <a:rPr lang="en-US" sz="2000" dirty="0" smtClean="0"/>
              <a:t>model  with smaller BIC (or AIC) is preferred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corresponding probabilities for type I and type II errors can hardly be assessed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268F7-D70D-4732-A2C7-11CE91F5D318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7410" name="Formel" r:id="rId4" imgW="114151" imgH="215619" progId="Equation.3">
              <p:embed/>
            </p:oleObj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331913" y="3459163"/>
          <a:ext cx="2879725" cy="530225"/>
        </p:xfrm>
        <a:graphic>
          <a:graphicData uri="http://schemas.openxmlformats.org/presentationml/2006/ole">
            <p:oleObj spid="_x0000_s17411" name="Equation" r:id="rId5" imgW="144756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Information Criteria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most popular information criteria are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/>
              <a:t>Akaike’s</a:t>
            </a:r>
            <a:r>
              <a:rPr lang="en-US" sz="2000" dirty="0" smtClean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Schwarz’s Bayesian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0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/>
              <a:t>Hannan</a:t>
            </a:r>
            <a:r>
              <a:rPr lang="en-US" sz="2000" dirty="0" smtClean="0"/>
              <a:t>-Quinn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 smtClean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GB" sz="2000" dirty="0" smtClean="0"/>
              <a:t>Decide in favour of the model with the </a:t>
            </a:r>
            <a:r>
              <a:rPr lang="en-GB" sz="2000" i="1" dirty="0" smtClean="0"/>
              <a:t>lowest</a:t>
            </a:r>
            <a:r>
              <a:rPr lang="en-GB" sz="2000" dirty="0" smtClean="0"/>
              <a:t> value of the information criterion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endParaRPr lang="de-AT" sz="16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 smtClean="0"/>
              <a:t>	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8434" name="Formel" r:id="rId4" imgW="114151" imgH="215619" progId="Equation.3">
              <p:embed/>
            </p:oleObj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331913" y="3141663"/>
          <a:ext cx="3311525" cy="508000"/>
        </p:xfrm>
        <a:graphic>
          <a:graphicData uri="http://schemas.openxmlformats.org/presentationml/2006/ole">
            <p:oleObj spid="_x0000_s18435" name="Equation" r:id="rId5" imgW="1739880" imgH="266400" progId="Equation.DSMT4">
              <p:embed/>
            </p:oleObj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1331913" y="2322513"/>
          <a:ext cx="2735262" cy="503237"/>
        </p:xfrm>
        <a:graphic>
          <a:graphicData uri="http://schemas.openxmlformats.org/presentationml/2006/ole">
            <p:oleObj spid="_x0000_s18436" name="Equation" r:id="rId6" imgW="1447560" imgH="266400" progId="Equation.DSMT4">
              <p:embed/>
            </p:oleObj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1331913" y="3929063"/>
          <a:ext cx="4157662" cy="508000"/>
        </p:xfrm>
        <a:graphic>
          <a:graphicData uri="http://schemas.openxmlformats.org/presentationml/2006/ole">
            <p:oleObj spid="_x0000_s18437" name="Equation" r:id="rId7" imgW="218412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Economic Models</a:t>
            </a: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smtClean="0"/>
              <a:t>Describe economic relationships (not only a set of observations), have an economic interpretation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 + …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 + </a:t>
            </a:r>
            <a:r>
              <a:rPr lang="en-US" sz="2000" i="1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 </a:t>
            </a:r>
            <a:r>
              <a:rPr lang="en-US" sz="2000" smtClean="0"/>
              <a:t>+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Variables </a:t>
            </a:r>
            <a:r>
              <a:rPr lang="en-US" sz="2000" i="1" smtClean="0"/>
              <a:t>Y</a:t>
            </a:r>
            <a:r>
              <a:rPr lang="en-US" sz="2000" smtClean="0"/>
              <a:t>, </a:t>
            </a:r>
            <a:r>
              <a:rPr lang="en-US" sz="2000" i="1" smtClean="0"/>
              <a:t>X</a:t>
            </a:r>
            <a:r>
              <a:rPr lang="en-US" sz="2000" baseline="-25000" smtClean="0"/>
              <a:t>2</a:t>
            </a:r>
            <a:r>
              <a:rPr lang="en-US" sz="2000" smtClean="0"/>
              <a:t>, …,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: observable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Observations: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, 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, …, 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, </a:t>
            </a:r>
            <a:r>
              <a:rPr lang="en-US" sz="2000" i="1" smtClean="0"/>
              <a:t>i</a:t>
            </a:r>
            <a:r>
              <a:rPr lang="en-US" sz="2000" smtClean="0"/>
              <a:t> = 1, …, </a:t>
            </a:r>
            <a:r>
              <a:rPr lang="en-US" sz="2000" i="1" smtClean="0"/>
              <a:t>N</a:t>
            </a:r>
            <a:endParaRPr lang="en-US" sz="2000" i="1" smtClean="0">
              <a:latin typeface="Symbol" pitchFamily="18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Error term 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(disturbance term) contains all influences that are not included explicitly in the model; unobservable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Assumption (A1), i.e., E{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smtClean="0"/>
              <a:t>} = 0 or E{</a:t>
            </a:r>
            <a:r>
              <a:rPr lang="en-US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} = 0, gives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600" smtClean="0"/>
              <a:t>		</a:t>
            </a:r>
            <a:r>
              <a:rPr lang="en-US" sz="2000" smtClean="0"/>
              <a:t>E{</a:t>
            </a:r>
            <a:r>
              <a:rPr lang="en-US" sz="2000" i="1" smtClean="0">
                <a:cs typeface="Arial" charset="0"/>
              </a:rPr>
              <a:t>y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|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}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‘</a:t>
            </a:r>
            <a:r>
              <a:rPr lang="en-US" sz="2000" smtClean="0">
                <a:cs typeface="Arial" charset="0"/>
              </a:rPr>
              <a:t>β</a:t>
            </a:r>
            <a:endParaRPr lang="en-US" sz="2400" smtClean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model describes the expected value of </a:t>
            </a:r>
            <a:r>
              <a:rPr lang="en-US" sz="2000" i="1" smtClean="0">
                <a:cs typeface="Arial" charset="0"/>
              </a:rPr>
              <a:t>y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given </a:t>
            </a:r>
            <a:r>
              <a:rPr lang="en-US" sz="2000" i="1" smtClean="0"/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 (conditional expectation)</a:t>
            </a:r>
            <a:endParaRPr lang="en-US" sz="2000" i="1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10C9B-E8B6-4428-ADD9-20985CBC86D1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050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Information Criteria: Penalties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00B0F0"/>
                </a:solidFill>
              </a:rPr>
              <a:t>Akaike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95325" lvl="2" indent="-342900" eaLnBrk="1" hangingPunct="1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	 2/</a:t>
            </a:r>
            <a:r>
              <a:rPr lang="en-US" sz="2000" i="1" dirty="0" smtClean="0">
                <a:solidFill>
                  <a:srgbClr val="00B0F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FF0000"/>
                </a:solidFill>
              </a:rPr>
              <a:t>Schwarz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 smtClean="0"/>
              <a:t>	      </a:t>
            </a:r>
            <a:r>
              <a:rPr lang="en-US" sz="2000" dirty="0" smtClean="0">
                <a:solidFill>
                  <a:srgbClr val="FF0000"/>
                </a:solidFill>
              </a:rPr>
              <a:t>log(</a:t>
            </a:r>
            <a:r>
              <a:rPr lang="en-US" sz="2000" i="1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)/</a:t>
            </a:r>
            <a:r>
              <a:rPr lang="en-US" sz="2000" i="1" dirty="0" smtClean="0">
                <a:solidFill>
                  <a:srgbClr val="FF000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Hannan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-Quinn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	      2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log(log(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))</a:t>
            </a:r>
          </a:p>
          <a:p>
            <a:pPr eaLnBrk="1" hangingPunct="1">
              <a:spcBef>
                <a:spcPts val="600"/>
              </a:spcBef>
              <a:buNone/>
            </a:pPr>
            <a:endParaRPr lang="de-AT" sz="16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 smtClean="0"/>
              <a:t>	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30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58722" name="Formel" r:id="rId4" imgW="114151" imgH="215619" progId="Equation.3">
              <p:embed/>
            </p:oleObj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5364088" y="1412776"/>
          <a:ext cx="340804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08"/>
                <a:gridCol w="681608"/>
                <a:gridCol w="681608"/>
                <a:gridCol w="681608"/>
                <a:gridCol w="681608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log(</a:t>
                      </a:r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de-A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HQIC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-0,73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Diagramm 12"/>
          <p:cNvGraphicFramePr/>
          <p:nvPr/>
        </p:nvGraphicFramePr>
        <p:xfrm>
          <a:off x="539552" y="3789040"/>
          <a:ext cx="4752528" cy="240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Regressors?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Are </a:t>
            </a:r>
            <a:r>
              <a:rPr lang="en-US" sz="2000" i="1" dirty="0" smtClean="0"/>
              <a:t>school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exper</a:t>
            </a:r>
            <a:r>
              <a:rPr lang="en-US" sz="2000" dirty="0" smtClean="0"/>
              <a:t> relevant regressors in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or shall they be omitted?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i="1" dirty="0" smtClean="0">
                <a:cs typeface="Arial" charset="0"/>
              </a:rPr>
              <a:t>t</a:t>
            </a:r>
            <a:r>
              <a:rPr lang="en-US" sz="2000" dirty="0" smtClean="0">
                <a:cs typeface="Arial" charset="0"/>
              </a:rPr>
              <a:t>-test: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-values are 4.62E-80 (</a:t>
            </a:r>
            <a:r>
              <a:rPr lang="en-US" sz="2000" i="1" dirty="0" smtClean="0">
                <a:cs typeface="Arial" charset="0"/>
              </a:rPr>
              <a:t>school</a:t>
            </a:r>
            <a:r>
              <a:rPr lang="en-US" sz="2000" dirty="0" smtClean="0">
                <a:cs typeface="Arial" charset="0"/>
              </a:rPr>
              <a:t>) and 1.59E-7 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dirty="0" smtClean="0"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sz="2000" i="1" dirty="0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-test: </a:t>
            </a:r>
            <a:r>
              <a:rPr lang="en-US" sz="2000" i="1" dirty="0" smtClean="0">
                <a:cs typeface="Arial" charset="0"/>
              </a:rPr>
              <a:t>F</a:t>
            </a:r>
            <a:r>
              <a:rPr lang="en-US" sz="2000" dirty="0" smtClean="0">
                <a:cs typeface="Arial" charset="0"/>
              </a:rPr>
              <a:t> = [(0.1326-0.0317)/2]/[(1-0.1326)/(3294-4)] = 191.24, with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 2.68E-79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: 0.1318 for the wider model, much higher than 0.0315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AIC: the wider model (AIC = </a:t>
            </a:r>
            <a:r>
              <a:rPr lang="en-US" sz="2000" dirty="0" smtClean="0"/>
              <a:t>16690.2) is preferable; for the smaller model: AIC = 17048.5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BIC: </a:t>
            </a:r>
            <a:r>
              <a:rPr lang="en-US" sz="2000" dirty="0" smtClean="0">
                <a:cs typeface="Arial" charset="0"/>
              </a:rPr>
              <a:t>the wider model (BIC = </a:t>
            </a:r>
            <a:r>
              <a:rPr lang="en-US" sz="2000" dirty="0" smtClean="0"/>
              <a:t>16714.6) is preferable; for the smaller model: BIC = 17060.7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All criteria suggest the wider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49E5-629C-43C3-B47B-77DB7D117F45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Wages, </a:t>
            </a:r>
            <a:r>
              <a:rPr lang="nl-NL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smaller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with AIC = 17048.46, BIC = 17060.66 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3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B333-9304-4D9F-868A-DBFAEDB5093E}" type="slidenum">
              <a:rPr lang="de-AT" altLang="en-US"/>
              <a:pPr>
                <a:defRPr/>
              </a:pPr>
              <a:t>32</a:t>
            </a:fld>
            <a:endParaRPr lang="de-AT" altLang="en-US" dirty="0"/>
          </a:p>
        </p:txBody>
      </p:sp>
      <p:sp>
        <p:nvSpPr>
          <p:cNvPr id="1946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9458" name="Formel" r:id="rId4" imgW="114151" imgH="215619" progId="Equation.3">
              <p:embed/>
            </p:oleObj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19459" name="Formel" r:id="rId5" imgW="114151" imgH="215619" progId="Equation.3">
              <p:embed/>
            </p:oleObj>
          </a:graphicData>
        </a:graphic>
      </p:graphicFrame>
      <p:graphicFrame>
        <p:nvGraphicFramePr>
          <p:cNvPr id="19460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p:oleObj spid="_x0000_s19460" name="Photo Editor Photo" r:id="rId6" imgW="3304762" imgH="1448002" progId="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Wages,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wider wage equation (Table 2.2,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with AIC = 16690.18, BIC = 16714.58 </a:t>
            </a:r>
          </a:p>
        </p:txBody>
      </p:sp>
      <p:pic>
        <p:nvPicPr>
          <p:cNvPr id="2048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3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42590-17C8-4717-8207-A76D308C8388}" type="slidenum">
              <a:rPr lang="de-AT" altLang="en-US"/>
              <a:pPr>
                <a:defRPr/>
              </a:pPr>
              <a:t>33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0482" name="Formel" r:id="rId5" imgW="114151" imgH="215619" progId="Equation.3">
              <p:embed/>
            </p:oleObj>
          </a:graphicData>
        </a:graphic>
      </p:graphicFrame>
      <p:graphicFrame>
        <p:nvGraphicFramePr>
          <p:cNvPr id="2048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483" name="Formel" r:id="rId6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18, 2016</a:t>
            </a: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Hackl,  Econometrics, Lecture 3</a:t>
            </a: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DA573-450D-4E2C-9D57-BF52C4A0C9CB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>
                <a:latin typeface="Verdana" pitchFamily="34" charset="0"/>
              </a:rPr>
              <a:t>The AIC Criterion</a:t>
            </a:r>
            <a:endParaRPr lang="de-DE" sz="4300" smtClean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50175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Various versions in literature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Verbeek</a:t>
            </a:r>
            <a:r>
              <a:rPr lang="en-US" sz="2000" dirty="0" smtClean="0"/>
              <a:t>, also Greene: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err="1" smtClean="0"/>
              <a:t>Akaike‘s</a:t>
            </a:r>
            <a:r>
              <a:rPr lang="en-US" sz="2000" dirty="0" smtClean="0"/>
              <a:t> original formula is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sz="105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	with the log-likelihood function</a:t>
            </a:r>
            <a:endParaRPr lang="en-US" sz="1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	</a:t>
            </a:r>
            <a:endParaRPr lang="en-US" sz="1800" baseline="300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GRETL: 		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438275" y="4292600"/>
          <a:ext cx="4141788" cy="792163"/>
        </p:xfrm>
        <a:graphic>
          <a:graphicData uri="http://schemas.openxmlformats.org/presentationml/2006/ole">
            <p:oleObj spid="_x0000_s21506" name="Equation" r:id="rId4" imgW="2057400" imgH="39348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397000" y="3263900"/>
          <a:ext cx="4265613" cy="719138"/>
        </p:xfrm>
        <a:graphic>
          <a:graphicData uri="http://schemas.openxmlformats.org/presentationml/2006/ole">
            <p:oleObj spid="_x0000_s21507" name="Equation" r:id="rId5" imgW="2336760" imgH="39348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76375" y="5445125"/>
          <a:ext cx="6048375" cy="495300"/>
        </p:xfrm>
        <a:graphic>
          <a:graphicData uri="http://schemas.openxmlformats.org/presentationml/2006/ole">
            <p:oleObj spid="_x0000_s21508" name="Equation" r:id="rId6" imgW="3111480" imgH="253800" progId="Equation.DSMT4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454150" y="2395538"/>
          <a:ext cx="5045075" cy="506412"/>
        </p:xfrm>
        <a:graphic>
          <a:graphicData uri="http://schemas.openxmlformats.org/presentationml/2006/ole">
            <p:oleObj spid="_x0000_s21509" name="Equation" r:id="rId7" imgW="265428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Nested Models: Comparison</a:t>
            </a:r>
          </a:p>
        </p:txBody>
      </p:sp>
      <p:sp>
        <p:nvSpPr>
          <p:cNvPr id="2253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Model (B),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</a:t>
            </a:r>
            <a:r>
              <a:rPr lang="en-US" sz="2000" dirty="0" smtClean="0"/>
              <a:t> </a:t>
            </a:r>
            <a:r>
              <a:rPr lang="en-US" sz="2000" i="1" dirty="0" smtClean="0">
                <a:cs typeface="Arial" charset="0"/>
              </a:rPr>
              <a:t>v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dirty="0" smtClean="0"/>
              <a:t>, see slide 21, is nested in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’</a:t>
            </a:r>
            <a:r>
              <a:rPr lang="el-GR" sz="2000" dirty="0" smtClean="0">
                <a:cs typeface="Arial" charset="0"/>
              </a:rPr>
              <a:t>γ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		 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i.e., (A) is extended by </a:t>
            </a:r>
            <a:r>
              <a:rPr lang="en-US" sz="2000" i="1" dirty="0" smtClean="0"/>
              <a:t>J</a:t>
            </a:r>
            <a:r>
              <a:rPr lang="en-US" sz="2000" dirty="0" smtClean="0"/>
              <a:t> additional regressors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Do the </a:t>
            </a:r>
            <a:r>
              <a:rPr lang="en-US" sz="2000" i="1" dirty="0" smtClean="0"/>
              <a:t>J</a:t>
            </a:r>
            <a:r>
              <a:rPr lang="en-US" sz="2000" dirty="0" smtClean="0"/>
              <a:t> added regressors contribute to explaining </a:t>
            </a:r>
            <a:r>
              <a:rPr lang="en-US" sz="2000" i="1" dirty="0" smtClean="0"/>
              <a:t>Y</a:t>
            </a:r>
            <a:r>
              <a:rPr lang="en-US" sz="2000" dirty="0" smtClean="0"/>
              <a:t>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F</a:t>
            </a:r>
            <a:r>
              <a:rPr lang="en-US" sz="2000" dirty="0" smtClean="0"/>
              <a:t>-test (</a:t>
            </a:r>
            <a:r>
              <a:rPr lang="en-US" sz="2000" i="1" dirty="0" smtClean="0"/>
              <a:t>t</a:t>
            </a:r>
            <a:r>
              <a:rPr lang="en-US" sz="2000" dirty="0" smtClean="0"/>
              <a:t>-test when </a:t>
            </a:r>
            <a:r>
              <a:rPr lang="en-US" sz="2000" i="1" dirty="0" smtClean="0"/>
              <a:t>J</a:t>
            </a:r>
            <a:r>
              <a:rPr lang="en-US" sz="2000" dirty="0" smtClean="0"/>
              <a:t> = 1) for 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all coefficients of added regressors are zero</a:t>
            </a:r>
          </a:p>
          <a:p>
            <a:pPr lvl="1" eaLnBrk="1" hangingPunct="1">
              <a:spcBef>
                <a:spcPts val="600"/>
              </a:spcBef>
            </a:pPr>
            <a:endParaRPr lang="en-US" sz="2000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 smtClean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R</a:t>
            </a:r>
            <a:r>
              <a:rPr lang="en-US" sz="2000" i="1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and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are the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of the models without (B) and with (A) the </a:t>
            </a:r>
            <a:r>
              <a:rPr lang="en-US" sz="2000" i="1" dirty="0" smtClean="0"/>
              <a:t>J</a:t>
            </a:r>
            <a:r>
              <a:rPr lang="en-US" sz="2000" dirty="0" smtClean="0"/>
              <a:t> additional regressors, respectively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Adjusted </a:t>
            </a:r>
            <a:r>
              <a:rPr lang="en-US" sz="2000" i="1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: </a:t>
            </a:r>
            <a:r>
              <a:rPr lang="en-US" sz="2000" dirty="0" err="1" smtClean="0"/>
              <a:t>adj</a:t>
            </a:r>
            <a:r>
              <a:rPr lang="en-US" sz="2000" dirty="0" smtClean="0"/>
              <a:t>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&gt; </a:t>
            </a:r>
            <a:r>
              <a:rPr lang="en-US" sz="2000" dirty="0" err="1" smtClean="0"/>
              <a:t>adj</a:t>
            </a:r>
            <a:r>
              <a:rPr lang="en-US" sz="2000" dirty="0" smtClean="0"/>
              <a:t> </a:t>
            </a:r>
            <a:r>
              <a:rPr lang="en-US" sz="2000" i="1" dirty="0" smtClean="0"/>
              <a:t>R</a:t>
            </a:r>
            <a:r>
              <a:rPr lang="en-US" sz="2000" i="1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equivalent to </a:t>
            </a:r>
            <a:r>
              <a:rPr lang="en-US" sz="2000" i="1" dirty="0" smtClean="0"/>
              <a:t>F </a:t>
            </a:r>
            <a:r>
              <a:rPr lang="en-US" sz="2000" dirty="0" smtClean="0"/>
              <a:t>&gt; 1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Information Criteria: choose the model with the smaller value of the information criterion </a:t>
            </a:r>
            <a:endParaRPr lang="en-US" sz="2000" i="1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B3C82-B9A2-4173-96BA-8C6379ED7964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sp>
        <p:nvSpPr>
          <p:cNvPr id="2253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2530" name="Formel" r:id="rId4" imgW="114151" imgH="215619" progId="Equation.3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462088" y="3744314"/>
          <a:ext cx="2533848" cy="836814"/>
        </p:xfrm>
        <a:graphic>
          <a:graphicData uri="http://schemas.openxmlformats.org/presentationml/2006/ole">
            <p:oleObj spid="_x0000_s22531" name="Equation" r:id="rId5" imgW="13842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Comparison of Non-nested Models</a:t>
            </a:r>
          </a:p>
        </p:txBody>
      </p:sp>
      <p:sp>
        <p:nvSpPr>
          <p:cNvPr id="2355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Non-nested models: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β</a:t>
            </a:r>
            <a:r>
              <a:rPr lang="en-US" sz="2000" smtClean="0"/>
              <a:t> + </a:t>
            </a:r>
            <a:r>
              <a:rPr lang="el-GR" sz="2000" smtClean="0"/>
              <a:t>ε</a:t>
            </a:r>
            <a:r>
              <a:rPr lang="en-US" sz="2000" baseline="-25000" smtClean="0"/>
              <a:t>i</a:t>
            </a:r>
            <a:r>
              <a:rPr lang="en-US" sz="2000" smtClean="0"/>
              <a:t>		(A)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γ</a:t>
            </a:r>
            <a:r>
              <a:rPr lang="en-US" sz="2000" smtClean="0"/>
              <a:t> + </a:t>
            </a:r>
            <a:r>
              <a:rPr lang="en-US" sz="2000" i="1" smtClean="0"/>
              <a:t>v</a:t>
            </a:r>
            <a:r>
              <a:rPr lang="en-US" sz="2000" baseline="-25000" smtClean="0"/>
              <a:t>i</a:t>
            </a:r>
            <a:r>
              <a:rPr lang="en-US" sz="2000" smtClean="0"/>
              <a:t> 		(B)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at least one component in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 that is not in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Non-nested or encompassing </a:t>
            </a:r>
            <a:r>
              <a:rPr lang="en-US" sz="2000" i="1" smtClean="0"/>
              <a:t>F</a:t>
            </a:r>
            <a:r>
              <a:rPr lang="en-US" sz="2000" smtClean="0"/>
              <a:t>-test: compares by </a:t>
            </a:r>
            <a:r>
              <a:rPr lang="en-US" sz="2000" i="1" smtClean="0"/>
              <a:t>F</a:t>
            </a:r>
            <a:r>
              <a:rPr lang="en-US" sz="2000" smtClean="0"/>
              <a:t>-tests artificially nested models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β</a:t>
            </a:r>
            <a:r>
              <a:rPr lang="en-US" sz="2000" smtClean="0"/>
              <a:t> + </a:t>
            </a:r>
            <a:r>
              <a:rPr lang="en-US" sz="2000" i="1" smtClean="0"/>
              <a:t>z</a:t>
            </a:r>
            <a:r>
              <a:rPr lang="en-US" sz="2000" baseline="-25000" smtClean="0"/>
              <a:t>2i</a:t>
            </a:r>
            <a:r>
              <a:rPr lang="en-US" sz="2000" smtClean="0"/>
              <a:t>’</a:t>
            </a:r>
            <a:r>
              <a:rPr lang="el-GR" sz="2000" smtClean="0"/>
              <a:t>δ</a:t>
            </a:r>
            <a:r>
              <a:rPr lang="de-AT" sz="2000" baseline="-25000" smtClean="0"/>
              <a:t>B</a:t>
            </a:r>
            <a:r>
              <a:rPr lang="en-US" sz="2000" smtClean="0"/>
              <a:t> + </a:t>
            </a:r>
            <a:r>
              <a:rPr lang="el-GR" sz="2000" i="1" smtClean="0"/>
              <a:t>ε</a:t>
            </a:r>
            <a:r>
              <a:rPr lang="de-AT" sz="2000" i="1" smtClean="0"/>
              <a:t>*</a:t>
            </a:r>
            <a:r>
              <a:rPr lang="en-US" sz="2000" baseline="-25000" smtClean="0"/>
              <a:t>i</a:t>
            </a:r>
            <a:r>
              <a:rPr lang="en-US" sz="2000" smtClean="0"/>
              <a:t> with </a:t>
            </a:r>
            <a:r>
              <a:rPr lang="en-US" sz="2000" i="1" smtClean="0"/>
              <a:t>z</a:t>
            </a:r>
            <a:r>
              <a:rPr lang="en-US" sz="2000" baseline="-25000" smtClean="0"/>
              <a:t>2i</a:t>
            </a:r>
            <a:r>
              <a:rPr lang="en-US" sz="2000" smtClean="0"/>
              <a:t>: regressors from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 not in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l-GR" sz="2000" smtClean="0"/>
              <a:t>γ</a:t>
            </a:r>
            <a:r>
              <a:rPr lang="en-US" sz="2000" smtClean="0"/>
              <a:t> + </a:t>
            </a:r>
            <a:r>
              <a:rPr lang="en-US" sz="2000" i="1" smtClean="0"/>
              <a:t>x</a:t>
            </a:r>
            <a:r>
              <a:rPr lang="en-US" sz="2000" baseline="-25000" smtClean="0"/>
              <a:t>2i</a:t>
            </a:r>
            <a:r>
              <a:rPr lang="en-US" sz="2000" smtClean="0"/>
              <a:t>’</a:t>
            </a:r>
            <a:r>
              <a:rPr lang="el-GR" sz="2000" smtClean="0"/>
              <a:t>δ</a:t>
            </a:r>
            <a:r>
              <a:rPr lang="de-AT" sz="2000" baseline="-25000" smtClean="0"/>
              <a:t>A</a:t>
            </a:r>
            <a:r>
              <a:rPr lang="en-US" sz="2000" smtClean="0"/>
              <a:t> + </a:t>
            </a:r>
            <a:r>
              <a:rPr lang="de-AT" sz="2000" i="1" smtClean="0"/>
              <a:t>v*</a:t>
            </a:r>
            <a:r>
              <a:rPr lang="en-US" sz="2000" baseline="-25000" smtClean="0"/>
              <a:t>i</a:t>
            </a:r>
            <a:r>
              <a:rPr lang="en-US" sz="2000" smtClean="0"/>
              <a:t> with </a:t>
            </a:r>
            <a:r>
              <a:rPr lang="en-US" sz="2000" i="1" smtClean="0"/>
              <a:t>x</a:t>
            </a:r>
            <a:r>
              <a:rPr lang="en-US" sz="2000" baseline="-25000" smtClean="0"/>
              <a:t>2i</a:t>
            </a:r>
            <a:r>
              <a:rPr lang="en-US" sz="2000" smtClean="0"/>
              <a:t>: regressors from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not in </a:t>
            </a:r>
            <a:r>
              <a:rPr lang="en-US" sz="2000" i="1" smtClean="0"/>
              <a:t>z</a:t>
            </a:r>
            <a:r>
              <a:rPr lang="en-US" sz="2000" baseline="-25000" smtClean="0"/>
              <a:t>i</a:t>
            </a:r>
            <a:endParaRPr lang="en-US" sz="2000" smtClean="0"/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Test validity of model A by testing H</a:t>
            </a:r>
            <a:r>
              <a:rPr lang="en-US" sz="1800" baseline="-25000" smtClean="0"/>
              <a:t>0</a:t>
            </a:r>
            <a:r>
              <a:rPr lang="en-US" sz="1800" smtClean="0"/>
              <a:t>: </a:t>
            </a:r>
            <a:r>
              <a:rPr lang="el-GR" sz="1800" smtClean="0"/>
              <a:t>δ</a:t>
            </a:r>
            <a:r>
              <a:rPr lang="de-AT" sz="1800" baseline="-25000" smtClean="0"/>
              <a:t>B </a:t>
            </a:r>
            <a:r>
              <a:rPr lang="en-US" sz="1800" smtClean="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Analogously, test validity of model B by testing H</a:t>
            </a:r>
            <a:r>
              <a:rPr lang="en-US" sz="1800" baseline="-25000" smtClean="0"/>
              <a:t>0</a:t>
            </a:r>
            <a:r>
              <a:rPr lang="en-US" sz="1800" smtClean="0"/>
              <a:t>: δ</a:t>
            </a:r>
            <a:r>
              <a:rPr lang="en-US" sz="1800" baseline="-25000" smtClean="0"/>
              <a:t>A </a:t>
            </a:r>
            <a:r>
              <a:rPr lang="en-US" sz="1800" smtClean="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smtClean="0"/>
              <a:t>Possible results: A or B is valid, both models are valid, none is valid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Other procedures: </a:t>
            </a:r>
            <a:r>
              <a:rPr lang="en-US" sz="2000" i="1" smtClean="0"/>
              <a:t>J</a:t>
            </a:r>
            <a:r>
              <a:rPr lang="en-US" sz="2000" smtClean="0"/>
              <a:t>-test, PE-test (see below)</a:t>
            </a:r>
          </a:p>
          <a:p>
            <a:pPr eaLnBrk="1" hangingPunct="1">
              <a:spcBef>
                <a:spcPts val="600"/>
              </a:spcBef>
            </a:pPr>
            <a:endParaRPr lang="en-US" sz="22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42B05-99C9-4167-BE22-5DB138B73305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3554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0.121, BIC = 5824.90,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+ 0.064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 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0.069, BIC = 6004.60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Artificially nested model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     = -0.472 + 0.243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+ 0.088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+ 0.035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model A: </a:t>
            </a:r>
            <a:r>
              <a:rPr lang="en-US" sz="1800" i="1" dirty="0" smtClean="0"/>
              <a:t>t</a:t>
            </a:r>
            <a:r>
              <a:rPr lang="en-US" sz="1800" dirty="0" smtClean="0">
                <a:cs typeface="Arial" charset="0"/>
              </a:rPr>
              <a:t>-test for </a:t>
            </a:r>
            <a:r>
              <a:rPr lang="en-US" sz="1800" i="1" dirty="0" smtClean="0">
                <a:cs typeface="Arial" charset="0"/>
              </a:rPr>
              <a:t>age</a:t>
            </a:r>
            <a:r>
              <a:rPr lang="en-US" sz="1800" dirty="0" smtClean="0">
                <a:cs typeface="Arial" charset="0"/>
              </a:rPr>
              <a:t>, </a:t>
            </a:r>
            <a:r>
              <a:rPr lang="en-US" sz="1800" i="1" dirty="0" smtClean="0">
                <a:cs typeface="Arial" charset="0"/>
              </a:rPr>
              <a:t>p</a:t>
            </a:r>
            <a:r>
              <a:rPr lang="en-US" sz="1800" dirty="0" smtClean="0">
                <a:cs typeface="Arial" charset="0"/>
              </a:rPr>
              <a:t>-value 5.79E-15; model A is not adequate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model B: </a:t>
            </a:r>
            <a:r>
              <a:rPr lang="en-US" sz="1800" i="1" dirty="0" smtClean="0">
                <a:cs typeface="Arial" charset="0"/>
              </a:rPr>
              <a:t>F</a:t>
            </a:r>
            <a:r>
              <a:rPr lang="en-US" sz="1800" dirty="0" smtClean="0">
                <a:cs typeface="Arial" charset="0"/>
              </a:rPr>
              <a:t>-test for </a:t>
            </a:r>
            <a:r>
              <a:rPr lang="en-US" sz="1800" i="1" dirty="0" smtClean="0">
                <a:cs typeface="Arial" charset="0"/>
              </a:rPr>
              <a:t>male</a:t>
            </a:r>
            <a:r>
              <a:rPr lang="en-US" sz="1800" dirty="0" smtClean="0">
                <a:cs typeface="Arial" charset="0"/>
              </a:rPr>
              <a:t> and </a:t>
            </a:r>
            <a:r>
              <a:rPr lang="en-US" sz="1800" i="1" dirty="0" smtClean="0">
                <a:cs typeface="Arial" charset="0"/>
              </a:rPr>
              <a:t>school</a:t>
            </a:r>
            <a:r>
              <a:rPr lang="en-US" sz="1800" dirty="0" smtClean="0">
                <a:cs typeface="Arial" charset="0"/>
              </a:rPr>
              <a:t>: model B is not adequate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CF0F4-6653-4FB9-8990-449B0F3D579B}" type="slidenum">
              <a:rPr lang="de-AT" altLang="en-US"/>
              <a:pPr>
                <a:defRPr/>
              </a:pPr>
              <a:t>38</a:t>
            </a:fld>
            <a:endParaRPr lang="de-AT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i="1" smtClean="0">
                <a:latin typeface="Verdana" pitchFamily="34" charset="0"/>
              </a:rPr>
              <a:t>J</a:t>
            </a:r>
            <a:r>
              <a:rPr lang="en-US" sz="4000" smtClean="0">
                <a:latin typeface="Verdana" pitchFamily="34" charset="0"/>
              </a:rPr>
              <a:t>-Test: Comparison of Non-nested Models</a:t>
            </a:r>
          </a:p>
        </p:txBody>
      </p:sp>
      <p:sp>
        <p:nvSpPr>
          <p:cNvPr id="2458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Non-nested models: (A)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n-US" sz="2000" dirty="0" err="1" smtClean="0"/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, (B)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’γ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with components of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that are not in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endParaRPr lang="en-US" sz="18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Combined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(1 - δ)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δ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’γ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baseline="-25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baseline="-25000" dirty="0" smtClean="0"/>
              <a:t>	</a:t>
            </a:r>
            <a:r>
              <a:rPr lang="en-US" sz="2000" dirty="0" smtClean="0"/>
              <a:t> with 0 &lt; δ &lt; 1; δ indicates model adequacy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Transformed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* + </a:t>
            </a:r>
            <a:r>
              <a:rPr lang="en-US" sz="2000" dirty="0" err="1" smtClean="0"/>
              <a:t>δ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’c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* + </a:t>
            </a:r>
            <a:r>
              <a:rPr lang="en-US" sz="2000" dirty="0" err="1" smtClean="0"/>
              <a:t>δ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iB</a:t>
            </a:r>
            <a:r>
              <a:rPr lang="en-US" sz="2000" dirty="0" smtClean="0"/>
              <a:t> + </a:t>
            </a:r>
            <a:r>
              <a:rPr lang="en-US" sz="2000" i="1" dirty="0" smtClean="0"/>
              <a:t>u*</a:t>
            </a:r>
            <a:r>
              <a:rPr lang="en-US" sz="2000" baseline="-25000" dirty="0" err="1" smtClean="0"/>
              <a:t>i</a:t>
            </a:r>
            <a:endParaRPr lang="en-US" sz="2000" baseline="-25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with OLS estimate </a:t>
            </a:r>
            <a:r>
              <a:rPr lang="en-US" sz="2000" i="1" dirty="0" smtClean="0"/>
              <a:t>c</a:t>
            </a:r>
            <a:r>
              <a:rPr lang="en-US" sz="2000" dirty="0" smtClean="0"/>
              <a:t> for γ and predicted values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iB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’c</a:t>
            </a:r>
            <a:r>
              <a:rPr lang="en-US" sz="2000" dirty="0" smtClean="0"/>
              <a:t> obtained from fitting model B; β* = (1-δ)β</a:t>
            </a:r>
          </a:p>
          <a:p>
            <a:r>
              <a:rPr lang="en-US" sz="2000" i="1" dirty="0" smtClean="0"/>
              <a:t>J</a:t>
            </a:r>
            <a:r>
              <a:rPr lang="en-US" sz="2000" dirty="0" smtClean="0"/>
              <a:t>-test for validity of model A by 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δ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0</a:t>
            </a:r>
          </a:p>
          <a:p>
            <a:r>
              <a:rPr lang="en-US" sz="2000" dirty="0" smtClean="0"/>
              <a:t>Less computational effort than the encompassing </a:t>
            </a:r>
            <a:r>
              <a:rPr lang="en-US" sz="2000" i="1" dirty="0" smtClean="0"/>
              <a:t>F</a:t>
            </a:r>
            <a:r>
              <a:rPr lang="en-US" sz="2000" dirty="0" smtClean="0"/>
              <a:t>-test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B4F6F-298E-4B29-9706-851399EE90C4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4578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Equation</a:t>
            </a:r>
          </a:p>
        </p:txBody>
      </p:sp>
      <p:sp>
        <p:nvSpPr>
          <p:cNvPr id="205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(</a:t>
            </a:r>
            <a:r>
              <a:rPr lang="en-US" sz="2000" dirty="0" err="1" smtClean="0"/>
              <a:t>Verbeek’s</a:t>
            </a:r>
            <a:r>
              <a:rPr lang="en-US" sz="2000" dirty="0" smtClean="0"/>
              <a:t> dataset “wages1”)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/>
              <a:t>	</a:t>
            </a:r>
            <a:r>
              <a:rPr lang="en-US" sz="2000" dirty="0" smtClean="0"/>
              <a:t>Answers questions like: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Expected wage </a:t>
            </a:r>
            <a:r>
              <a:rPr lang="en-US" sz="1800" dirty="0" err="1" smtClean="0"/>
              <a:t>p.h</a:t>
            </a:r>
            <a:r>
              <a:rPr lang="en-US" sz="1800" dirty="0" smtClean="0"/>
              <a:t>. of a female with 12 years of education and 10 years of experience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+ 0.64*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+ 0.12*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>
              <a:cs typeface="Arial" charset="0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800" dirty="0" smtClean="0"/>
              <a:t>Expected wage </a:t>
            </a:r>
            <a:r>
              <a:rPr lang="en-US" sz="1800" dirty="0" err="1" smtClean="0"/>
              <a:t>p.h</a:t>
            </a:r>
            <a:r>
              <a:rPr lang="en-US" sz="1800" dirty="0" smtClean="0"/>
              <a:t>. of a female with 12 years of education and 10 years of experience: 5.50 USD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+ 1.34*0 + 0.64*12 + 0.12*10 = 5.50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8BA4C-2186-4CA2-BD97-DA26A75354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3074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0.121, BIC = 5824.90, </a:t>
            </a:r>
            <a:endParaRPr lang="en-US" sz="2000" i="1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0.119 + 0.064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 </a:t>
            </a:r>
            <a:r>
              <a:rPr lang="en-US" sz="2000" dirty="0" err="1" smtClean="0">
                <a:cs typeface="Arial" charset="0"/>
              </a:rPr>
              <a:t>adj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0.069, BIC = 6004.60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the validity of model B by means of the </a:t>
            </a:r>
            <a:r>
              <a:rPr lang="en-US" sz="2000" i="1" dirty="0" smtClean="0">
                <a:cs typeface="Arial" charset="0"/>
              </a:rPr>
              <a:t>J</a:t>
            </a:r>
            <a:r>
              <a:rPr lang="en-US" sz="2000" dirty="0" smtClean="0">
                <a:cs typeface="Arial" charset="0"/>
              </a:rPr>
              <a:t>-test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Extend the model B to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-0.587 + 0.034 </a:t>
            </a:r>
            <a:r>
              <a:rPr lang="en-US" sz="2000" i="1" dirty="0" err="1" smtClean="0">
                <a:cs typeface="Arial" charset="0"/>
              </a:rPr>
              <a:t>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+ 0.826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with values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 predicted for log(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from model 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validity: </a:t>
            </a:r>
            <a:r>
              <a:rPr lang="en-US" sz="2000" i="1" dirty="0" smtClean="0"/>
              <a:t>t</a:t>
            </a:r>
            <a:r>
              <a:rPr lang="en-US" sz="2000" dirty="0" smtClean="0">
                <a:cs typeface="Arial" charset="0"/>
              </a:rPr>
              <a:t>-test for coefficient of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iA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i="1" dirty="0" smtClean="0">
                <a:cs typeface="Arial" charset="0"/>
              </a:rPr>
              <a:t>t</a:t>
            </a:r>
            <a:r>
              <a:rPr lang="en-US" sz="2000" dirty="0" smtClean="0">
                <a:cs typeface="Arial" charset="0"/>
              </a:rPr>
              <a:t> = 15.96, </a:t>
            </a:r>
            <a:r>
              <a:rPr lang="en-US" sz="2000" i="1" dirty="0" smtClean="0">
                <a:cs typeface="Arial" charset="0"/>
              </a:rPr>
              <a:t>p</a:t>
            </a:r>
            <a:r>
              <a:rPr lang="en-US" sz="2000" dirty="0" smtClean="0">
                <a:cs typeface="Arial" charset="0"/>
              </a:rPr>
              <a:t>-value 2.65E-55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Model B is not a valid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DAF0-A1BF-4188-A817-69FADB691E3F}" type="slidenum">
              <a:rPr lang="de-AT" altLang="en-US"/>
              <a:pPr>
                <a:defRPr/>
              </a:pPr>
              <a:t>40</a:t>
            </a:fld>
            <a:endParaRPr lang="de-AT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Linear vs. Loglinear Model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Choice between linear and loglinear functional form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1800" i="1" smtClean="0"/>
              <a:t>y</a:t>
            </a:r>
            <a:r>
              <a:rPr lang="en-US" sz="1800" baseline="-25000" smtClean="0"/>
              <a:t>i</a:t>
            </a:r>
            <a:r>
              <a:rPr lang="en-US" sz="1800" smtClean="0"/>
              <a:t> =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smtClean="0"/>
              <a:t>’β + </a:t>
            </a:r>
            <a:r>
              <a:rPr lang="en-US" sz="1800" i="1" smtClean="0"/>
              <a:t>ε</a:t>
            </a:r>
            <a:r>
              <a:rPr lang="en-US" sz="1800" baseline="-25000" smtClean="0"/>
              <a:t>i</a:t>
            </a:r>
            <a:r>
              <a:rPr lang="en-US" sz="1800" smtClean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smtClean="0"/>
              <a:t>		log </a:t>
            </a:r>
            <a:r>
              <a:rPr lang="en-US" sz="1800" i="1" smtClean="0"/>
              <a:t>y</a:t>
            </a:r>
            <a:r>
              <a:rPr lang="en-US" sz="1800" baseline="-25000" smtClean="0"/>
              <a:t>i</a:t>
            </a:r>
            <a:r>
              <a:rPr lang="en-US" sz="1800" smtClean="0"/>
              <a:t> = (log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smtClean="0"/>
              <a:t>)’β + </a:t>
            </a:r>
            <a:r>
              <a:rPr lang="en-US" sz="1800" i="1" smtClean="0"/>
              <a:t>v</a:t>
            </a:r>
            <a:r>
              <a:rPr lang="en-US" sz="1800" baseline="-25000" smtClean="0"/>
              <a:t>i</a:t>
            </a:r>
            <a:r>
              <a:rPr lang="en-US" sz="1800" smtClean="0"/>
              <a:t>	(B)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In terms of economic interpretation: Are effects additive or multiplicative?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Log-transformation stabilizes variance, particularly if the dependent variable has a skewed distribution (wages, income, production, firm size, sales,…)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Loglinear models are easily interpretable in terms of elasticities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B24A5-2611-45DA-A63D-174614E50FB8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5602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PE-Test: Linear vs. Loglinear Model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Choice between linear and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Estimate both models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x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’β</a:t>
            </a:r>
            <a:r>
              <a:rPr lang="en-US" sz="1800" dirty="0" smtClean="0"/>
              <a:t> + </a:t>
            </a:r>
            <a:r>
              <a:rPr lang="en-US" sz="1800" i="1" dirty="0" err="1" smtClean="0"/>
              <a:t>ε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 smtClean="0"/>
              <a:t>		log 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(log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)’β + </a:t>
            </a:r>
            <a:r>
              <a:rPr lang="en-US" sz="1800" i="1" dirty="0" smtClean="0"/>
              <a:t>v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baseline="-25000" dirty="0" smtClean="0"/>
              <a:t>	</a:t>
            </a:r>
            <a:r>
              <a:rPr lang="en-US" sz="2000" dirty="0" smtClean="0"/>
              <a:t>calculate the fitted values </a:t>
            </a:r>
            <a:r>
              <a:rPr lang="en-US" sz="2000" i="1" dirty="0" smtClean="0"/>
              <a:t>ŷ</a:t>
            </a:r>
            <a:r>
              <a:rPr lang="en-US" sz="2000" dirty="0" smtClean="0"/>
              <a:t> (from model A) and log </a:t>
            </a:r>
            <a:r>
              <a:rPr lang="en-US" sz="2000" i="1" dirty="0" smtClean="0"/>
              <a:t>ӱ</a:t>
            </a:r>
            <a:r>
              <a:rPr lang="en-US" sz="2000" dirty="0" smtClean="0"/>
              <a:t> (from 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= 0 in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(log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– log </a:t>
            </a:r>
            <a:r>
              <a:rPr lang="en-US" sz="2000" i="1" dirty="0" err="1" smtClean="0"/>
              <a:t>ӱ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	 not rejecting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LIN </a:t>
            </a:r>
            <a:r>
              <a:rPr lang="de-AT" sz="2000" dirty="0" smtClean="0"/>
              <a:t>= 0</a:t>
            </a:r>
            <a:r>
              <a:rPr lang="en-US" sz="2000" dirty="0" smtClean="0"/>
              <a:t> favors the model A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= 0 in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dirty="0" smtClean="0"/>
              <a:t>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)’β +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(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– exp{log </a:t>
            </a:r>
            <a:r>
              <a:rPr lang="en-US" sz="2000" i="1" dirty="0" err="1" smtClean="0"/>
              <a:t>ӱ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}) + </a:t>
            </a:r>
            <a:r>
              <a:rPr lang="en-US" sz="2000" i="1" dirty="0" err="1" smtClean="0"/>
              <a:t>u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	 not rejecting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/>
              <a:t>δ</a:t>
            </a:r>
            <a:r>
              <a:rPr lang="de-AT" sz="2000" baseline="-25000" dirty="0" smtClean="0"/>
              <a:t>LOG </a:t>
            </a:r>
            <a:r>
              <a:rPr lang="de-AT" sz="2000" dirty="0" smtClean="0"/>
              <a:t>= 0</a:t>
            </a:r>
            <a:r>
              <a:rPr lang="en-US" sz="2000" dirty="0" smtClean="0"/>
              <a:t> favors the model 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Both null hypotheses are rejected: find a more adequate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381FE-1C9F-4F34-9C3F-E6D6348DC08A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2662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6626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Which Model?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041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of validity of models by means of the PE-test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fitted models are (</a:t>
            </a:r>
            <a:r>
              <a:rPr lang="en-US" sz="2000" dirty="0" smtClean="0"/>
              <a:t>with </a:t>
            </a:r>
            <a:r>
              <a:rPr lang="en-US" sz="2000" i="1" dirty="0" err="1" smtClean="0"/>
              <a:t>l_x</a:t>
            </a:r>
            <a:r>
              <a:rPr lang="en-US" sz="2000" dirty="0" smtClean="0"/>
              <a:t> for log(</a:t>
            </a:r>
            <a:r>
              <a:rPr lang="en-US" sz="2000" i="1" dirty="0" smtClean="0"/>
              <a:t>x</a:t>
            </a:r>
            <a:r>
              <a:rPr lang="en-US" sz="2000" dirty="0" smtClean="0"/>
              <a:t>))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-2.046 + 1.406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+ 0.608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l_school</a:t>
            </a:r>
            <a:r>
              <a:rPr lang="en-US" sz="2000" i="1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  (B) 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de-AT" sz="2000" i="1" dirty="0" err="1" smtClean="0"/>
              <a:t>x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f</a:t>
            </a:r>
            <a:r>
              <a:rPr lang="de-AT" sz="2000" dirty="0" smtClean="0"/>
              <a:t>: </a:t>
            </a:r>
            <a:r>
              <a:rPr lang="de-AT" sz="2000" dirty="0" err="1" smtClean="0"/>
              <a:t>predicted</a:t>
            </a:r>
            <a:r>
              <a:rPr lang="de-AT" sz="2000" dirty="0" smtClean="0"/>
              <a:t> </a:t>
            </a:r>
            <a:r>
              <a:rPr lang="de-AT" sz="2000" dirty="0" err="1" smtClean="0"/>
              <a:t>value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i="1" dirty="0" smtClean="0"/>
              <a:t>x</a:t>
            </a:r>
            <a:r>
              <a:rPr lang="de-AT" sz="2000" dirty="0" smtClean="0"/>
              <a:t>: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dirty="0" smtClean="0"/>
              <a:t> = log(</a:t>
            </a:r>
            <a:r>
              <a:rPr lang="de-AT" sz="2000" i="1" dirty="0" err="1" smtClean="0"/>
              <a:t>wage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f</a:t>
            </a:r>
            <a:r>
              <a:rPr lang="de-AT" sz="2000" dirty="0" smtClean="0"/>
              <a:t>) – </a:t>
            </a:r>
            <a:r>
              <a:rPr lang="de-AT" sz="2000" i="1" dirty="0" err="1" smtClean="0"/>
              <a:t>l_wage_f</a:t>
            </a:r>
            <a:r>
              <a:rPr lang="de-AT" sz="2000" dirty="0" smtClean="0"/>
              <a:t>, </a:t>
            </a:r>
            <a:r>
              <a:rPr lang="de-AT" sz="2000" i="1" dirty="0" err="1" smtClean="0"/>
              <a:t>d_lin</a:t>
            </a:r>
            <a:r>
              <a:rPr lang="de-AT" sz="2000" dirty="0" smtClean="0"/>
              <a:t> = </a:t>
            </a:r>
            <a:r>
              <a:rPr lang="de-AT" sz="2000" i="1" dirty="0" err="1" smtClean="0"/>
              <a:t>wage_f</a:t>
            </a:r>
            <a:r>
              <a:rPr lang="de-AT" sz="2000" dirty="0" smtClean="0"/>
              <a:t> – </a:t>
            </a:r>
            <a:r>
              <a:rPr lang="de-AT" sz="2000" dirty="0" err="1" smtClean="0"/>
              <a:t>exp</a:t>
            </a:r>
            <a:r>
              <a:rPr lang="de-AT" sz="2000" dirty="0" smtClean="0"/>
              <a:t>(</a:t>
            </a:r>
            <a:r>
              <a:rPr lang="de-AT" sz="2000" i="1" dirty="0" err="1" smtClean="0"/>
              <a:t>l_wage_f</a:t>
            </a:r>
            <a:r>
              <a:rPr lang="de-AT" sz="2000" dirty="0" smtClean="0"/>
              <a:t>)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validity of model A:</a:t>
            </a:r>
            <a:r>
              <a:rPr lang="en-US" sz="2000" i="1" dirty="0" smtClean="0"/>
              <a:t>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i="1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-1.708 + 1.379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+ 0.637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– 4.731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baseline="-25000" dirty="0" err="1" smtClean="0"/>
              <a:t>i</a:t>
            </a:r>
            <a:endParaRPr lang="en-US" sz="2000" baseline="-25000" dirty="0" smtClean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i="1" dirty="0" smtClean="0"/>
              <a:t>p</a:t>
            </a:r>
            <a:r>
              <a:rPr lang="de-AT" sz="2000" dirty="0" smtClean="0"/>
              <a:t>-</a:t>
            </a:r>
            <a:r>
              <a:rPr lang="de-AT" sz="2000" dirty="0" err="1" smtClean="0"/>
              <a:t>value</a:t>
            </a:r>
            <a:r>
              <a:rPr lang="de-AT" sz="2000" dirty="0" smtClean="0"/>
              <a:t> 0.013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log</a:t>
            </a:r>
            <a:r>
              <a:rPr lang="de-AT" sz="2000" dirty="0" smtClean="0"/>
              <a:t>; </a:t>
            </a:r>
            <a:r>
              <a:rPr lang="de-AT" sz="2000" dirty="0" err="1" smtClean="0"/>
              <a:t>validity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model A in </a:t>
            </a:r>
            <a:r>
              <a:rPr lang="de-AT" sz="2000" dirty="0" err="1" smtClean="0"/>
              <a:t>doubt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Test of model validity, model B:</a:t>
            </a:r>
            <a:r>
              <a:rPr lang="en-US" sz="2000" i="1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l_wage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-1.132 + 0.240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+ 1.008 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+ 0.171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lin</a:t>
            </a:r>
            <a:r>
              <a:rPr lang="de-AT" sz="2000" baseline="-25000" dirty="0" err="1" smtClean="0"/>
              <a:t>i</a:t>
            </a:r>
            <a:endParaRPr lang="de-AT" sz="2000" baseline="-25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i="1" dirty="0" smtClean="0"/>
              <a:t>p</a:t>
            </a:r>
            <a:r>
              <a:rPr lang="de-AT" sz="2000" dirty="0" smtClean="0"/>
              <a:t>-</a:t>
            </a:r>
            <a:r>
              <a:rPr lang="de-AT" sz="2000" dirty="0" err="1" smtClean="0"/>
              <a:t>value</a:t>
            </a:r>
            <a:r>
              <a:rPr lang="de-AT" sz="2000" dirty="0" smtClean="0"/>
              <a:t> 0.076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i="1" dirty="0" err="1" smtClean="0"/>
              <a:t>d</a:t>
            </a:r>
            <a:r>
              <a:rPr lang="de-AT" sz="2000" dirty="0" err="1" smtClean="0"/>
              <a:t>_</a:t>
            </a:r>
            <a:r>
              <a:rPr lang="de-AT" sz="2000" i="1" dirty="0" err="1" smtClean="0"/>
              <a:t>lin</a:t>
            </a:r>
            <a:r>
              <a:rPr lang="de-AT" sz="2000" dirty="0" smtClean="0"/>
              <a:t>; model B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preferred</a:t>
            </a:r>
            <a:r>
              <a:rPr lang="de-AT" sz="2000" dirty="0" smtClean="0"/>
              <a:t> </a:t>
            </a:r>
            <a:endParaRPr lang="en-US" sz="2000" dirty="0" smtClean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C7E62-D1BE-438D-9A2E-5A1F3180DD78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The PE-Test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Choice between linear and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The auxiliary regressions are estimated for testing purposes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the linear model is not rejected: accept the linear model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the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model is not rejected: accept the </a:t>
            </a:r>
            <a:r>
              <a:rPr lang="en-US" sz="2000" dirty="0" err="1" smtClean="0"/>
              <a:t>loglinear</a:t>
            </a:r>
            <a:r>
              <a:rPr lang="en-US" sz="2000" dirty="0" smtClean="0"/>
              <a:t>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If both are rejected, neither model is appropriate, a more adequate model should be considered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In case of the Individual Wages example: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Linear model (A): </a:t>
            </a:r>
            <a:r>
              <a:rPr lang="en-US" sz="1800" i="1" dirty="0" smtClean="0"/>
              <a:t>t</a:t>
            </a:r>
            <a:r>
              <a:rPr lang="en-US" sz="1800" dirty="0" smtClean="0"/>
              <a:t>-statistic is – 4.731, </a:t>
            </a:r>
            <a:r>
              <a:rPr lang="en-US" sz="1800" i="1" dirty="0" smtClean="0"/>
              <a:t>p</a:t>
            </a:r>
            <a:r>
              <a:rPr lang="en-US" sz="1800" dirty="0" smtClean="0"/>
              <a:t>-value 0.013: the model is rejected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err="1" smtClean="0"/>
              <a:t>Loglinear</a:t>
            </a:r>
            <a:r>
              <a:rPr lang="en-US" sz="1800" dirty="0" smtClean="0"/>
              <a:t> model (B): </a:t>
            </a:r>
            <a:r>
              <a:rPr lang="en-US" sz="1800" i="1" dirty="0" smtClean="0"/>
              <a:t>t</a:t>
            </a:r>
            <a:r>
              <a:rPr lang="en-US" sz="1800" dirty="0" smtClean="0"/>
              <a:t>-statistic is 0.171, </a:t>
            </a:r>
            <a:r>
              <a:rPr lang="en-US" sz="1800" i="1" dirty="0" smtClean="0"/>
              <a:t>p</a:t>
            </a:r>
            <a:r>
              <a:rPr lang="en-US" sz="1800" dirty="0" smtClean="0"/>
              <a:t>-value 0.076 : the model is not rejected</a:t>
            </a:r>
          </a:p>
          <a:p>
            <a:pPr eaLnBrk="1" hangingPunct="1">
              <a:spcBef>
                <a:spcPts val="600"/>
              </a:spcBef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222D1-62D9-44E8-8BB0-DFB4B003B0E3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2765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7650" name="Formel" r:id="rId4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Non-linear Functional Forms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9155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8137525" cy="44005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Model specification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+ </a:t>
            </a:r>
            <a:r>
              <a:rPr lang="en-US" sz="2000" i="1" dirty="0" err="1" smtClean="0"/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	 substitution of 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for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: allows for two types on non-linearity 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 smtClean="0"/>
              <a:t>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non-linear in regressors (but linear in parameters)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Powers of regressors, e.g.,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n-US" sz="1800" i="1" dirty="0" smtClean="0"/>
              <a:t>age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Interactions of regressors, e.g.,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n-US" sz="1800" i="1" dirty="0" err="1" smtClean="0"/>
              <a:t>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*</a:t>
            </a:r>
            <a:r>
              <a:rPr lang="en-US" sz="1800" i="1" dirty="0" err="1" smtClean="0"/>
              <a:t>male</a:t>
            </a:r>
            <a:r>
              <a:rPr lang="en-US" sz="1800" baseline="-25000" dirty="0" err="1" smtClean="0"/>
              <a:t>i</a:t>
            </a:r>
            <a:endParaRPr lang="en-US" sz="1800" baseline="-25000" dirty="0" smtClean="0"/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 smtClean="0"/>
              <a:t>	OLS technique still works; </a:t>
            </a:r>
            <a:r>
              <a:rPr lang="en-US" sz="2000" i="1" dirty="0" smtClean="0"/>
              <a:t>t</a:t>
            </a:r>
            <a:r>
              <a:rPr lang="en-US" sz="2000" dirty="0" smtClean="0"/>
              <a:t>-test, </a:t>
            </a:r>
            <a:r>
              <a:rPr lang="en-US" sz="2000" i="1" dirty="0" smtClean="0"/>
              <a:t>F</a:t>
            </a:r>
            <a:r>
              <a:rPr lang="en-US" sz="2000" dirty="0" smtClean="0"/>
              <a:t>-test for specification check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 smtClean="0"/>
              <a:t>g(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β) non-linear in regression coefficients, e.g.,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x</a:t>
            </a:r>
            <a:r>
              <a:rPr lang="en-US" sz="1800" baseline="-25000" dirty="0" smtClean="0"/>
              <a:t>i1</a:t>
            </a:r>
            <a:r>
              <a:rPr lang="en-US" sz="1800" baseline="30000" dirty="0" smtClean="0"/>
              <a:t>β2</a:t>
            </a:r>
            <a:r>
              <a:rPr lang="en-US" sz="1800" dirty="0" smtClean="0"/>
              <a:t>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i2</a:t>
            </a:r>
            <a:r>
              <a:rPr lang="en-US" sz="1800" baseline="30000" dirty="0" smtClean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 smtClean="0"/>
              <a:t>	logarithmic transformation: log 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log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log x</a:t>
            </a:r>
            <a:r>
              <a:rPr lang="en-US" sz="1800" baseline="-25000" dirty="0" smtClean="0"/>
              <a:t>i1</a:t>
            </a:r>
            <a:r>
              <a:rPr lang="en-US" sz="1800" dirty="0" smtClean="0"/>
              <a:t>+ β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log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i2</a:t>
            </a:r>
            <a:endParaRPr lang="en-US" sz="1800" dirty="0" smtClean="0"/>
          </a:p>
          <a:p>
            <a:pPr lvl="1" eaLnBrk="1" hangingPunct="1">
              <a:spcBef>
                <a:spcPts val="500"/>
              </a:spcBef>
            </a:pPr>
            <a:r>
              <a:rPr lang="en-US" sz="1800" dirty="0" smtClean="0"/>
              <a:t>g(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, β) = β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+ β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 smtClean="0"/>
              <a:t>	non-linear least squares estimation, numerical procedures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de-AT" sz="2000" dirty="0" smtClean="0"/>
              <a:t>	</a:t>
            </a:r>
            <a:r>
              <a:rPr lang="en-US" sz="2000" dirty="0" smtClean="0"/>
              <a:t>Various specification test procedures, e.g., RESET test, Chow 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C374D-194B-4639-848E-9FA7BBA652B3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Wages: Effect of Gender and Education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dirty="0" smtClean="0"/>
              <a:t>Effect of gender may be depending of education level </a:t>
            </a:r>
          </a:p>
          <a:p>
            <a:pPr eaLnBrk="1" hangingPunct="1">
              <a:defRPr/>
            </a:pPr>
            <a:r>
              <a:rPr lang="en-US" sz="2000" dirty="0" smtClean="0"/>
              <a:t>Separate models for males and females </a:t>
            </a:r>
          </a:p>
          <a:p>
            <a:pPr eaLnBrk="1" hangingPunct="1">
              <a:defRPr/>
            </a:pPr>
            <a:r>
              <a:rPr lang="en-US" sz="2000" dirty="0" smtClean="0"/>
              <a:t>Interaction terms between dummies for education level and male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Example: Belgian Household Panel, 1994 (“</a:t>
            </a:r>
            <a:r>
              <a:rPr lang="en-US" sz="2000" dirty="0" err="1" smtClean="0"/>
              <a:t>bwages</a:t>
            </a:r>
            <a:r>
              <a:rPr lang="en-US" sz="2000" dirty="0" smtClean="0"/>
              <a:t>”, </a:t>
            </a:r>
            <a:r>
              <a:rPr lang="en-US" sz="2000" i="1" dirty="0" smtClean="0"/>
              <a:t>N</a:t>
            </a:r>
            <a:r>
              <a:rPr lang="en-US" sz="2000" dirty="0" smtClean="0"/>
              <a:t>=1472)</a:t>
            </a:r>
          </a:p>
          <a:p>
            <a:pPr eaLnBrk="1" hangingPunct="1">
              <a:defRPr/>
            </a:pPr>
            <a:r>
              <a:rPr lang="en-US" sz="2000" dirty="0" smtClean="0"/>
              <a:t>Five education levels</a:t>
            </a:r>
          </a:p>
          <a:p>
            <a:pPr eaLnBrk="1" hangingPunct="1">
              <a:defRPr/>
            </a:pPr>
            <a:r>
              <a:rPr lang="en-US" sz="2000" dirty="0" smtClean="0"/>
              <a:t>Model for log(</a:t>
            </a:r>
            <a:r>
              <a:rPr lang="en-US" sz="2000" i="1" dirty="0" smtClean="0"/>
              <a:t>wage</a:t>
            </a:r>
            <a:r>
              <a:rPr lang="en-US" sz="2000" dirty="0" smtClean="0"/>
              <a:t>) with education dummies </a:t>
            </a:r>
          </a:p>
          <a:p>
            <a:pPr eaLnBrk="1" hangingPunct="1">
              <a:defRPr/>
            </a:pPr>
            <a:r>
              <a:rPr lang="en-US" sz="2000" dirty="0" smtClean="0"/>
              <a:t>Model with interaction terms between education dummies and gender dummy</a:t>
            </a:r>
          </a:p>
          <a:p>
            <a:pPr eaLnBrk="1" hangingPunct="1">
              <a:defRPr/>
            </a:pPr>
            <a:r>
              <a:rPr lang="en-US" sz="2000" i="1" dirty="0" smtClean="0"/>
              <a:t>F</a:t>
            </a:r>
            <a:r>
              <a:rPr lang="en-US" sz="2000" dirty="0" smtClean="0"/>
              <a:t>-statistic for interaction terms: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F(5, 1460) = {(0.4032-0.3976)/5}/{(1-0.4032)/(1472-12)} 			= 2.74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with a </a:t>
            </a:r>
            <a:r>
              <a:rPr lang="en-US" sz="2000" i="1" dirty="0" smtClean="0"/>
              <a:t>p</a:t>
            </a:r>
            <a:r>
              <a:rPr lang="en-US" sz="2000" dirty="0" smtClean="0"/>
              <a:t>-value of 0.018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F971F-1C52-4B68-A802-3B2D7F8F6485}" type="slidenum">
              <a:rPr lang="de-AT" altLang="en-US"/>
              <a:pPr>
                <a:defRPr/>
              </a:pPr>
              <a:t>47</a:t>
            </a:fld>
            <a:endParaRPr lang="de-AT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Model with Education Dummies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Model with education dummies: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, Table 3.11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5395C-FAC9-4C77-B04A-8DB6E8F81FB4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29698" name="Formel" r:id="rId4" imgW="114151" imgH="215619" progId="Equation.3">
              <p:embed/>
            </p:oleObj>
          </a:graphicData>
        </a:graphic>
      </p:graphicFrame>
      <p:pic>
        <p:nvPicPr>
          <p:cNvPr id="2970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195513" y="2130425"/>
            <a:ext cx="5976937" cy="3602038"/>
          </a:xfr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Model with Gender Interactions 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with interactions </a:t>
            </a:r>
            <a:r>
              <a:rPr lang="en-US" sz="2000" i="1" dirty="0" err="1" smtClean="0"/>
              <a:t>educ</a:t>
            </a:r>
            <a:r>
              <a:rPr lang="en-US" sz="2000" dirty="0" smtClean="0"/>
              <a:t>*</a:t>
            </a:r>
            <a:r>
              <a:rPr lang="en-US" sz="2000" i="1" dirty="0" smtClean="0"/>
              <a:t>male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5C867-9C73-470B-826C-8D106750076B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sp>
        <p:nvSpPr>
          <p:cNvPr id="3072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2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p:oleObj spid="_x0000_s30722" name="Formel" r:id="rId4" imgW="139579" imgH="164957" progId="Equation.DSMT4">
              <p:embed/>
            </p:oleObj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30723" name="Formel" r:id="rId5" imgW="114151" imgH="215619" progId="Equation.3">
              <p:embed/>
            </p:oleObj>
          </a:graphicData>
        </a:graphic>
      </p:graphicFrame>
      <p:pic>
        <p:nvPicPr>
          <p:cNvPr id="3073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622550" y="1989138"/>
            <a:ext cx="5549900" cy="3902075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Regression Coefficients</a:t>
            </a:r>
          </a:p>
        </p:txBody>
      </p:sp>
      <p:sp>
        <p:nvSpPr>
          <p:cNvPr id="410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	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i="1" smtClean="0"/>
              <a:t>x</a:t>
            </a:r>
            <a:r>
              <a:rPr lang="en-US" sz="2000" baseline="-25000" smtClean="0"/>
              <a:t>i2</a:t>
            </a:r>
            <a:r>
              <a:rPr lang="en-US" sz="2000" smtClean="0"/>
              <a:t> + …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i="1" smtClean="0"/>
              <a:t>x</a:t>
            </a:r>
            <a:r>
              <a:rPr lang="en-US" sz="2000" baseline="-25000" smtClean="0"/>
              <a:t>iK</a:t>
            </a:r>
            <a:r>
              <a:rPr lang="en-US" sz="2000" smtClean="0"/>
              <a:t> + </a:t>
            </a:r>
            <a:r>
              <a:rPr lang="en-US" sz="2000" i="1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 </a:t>
            </a:r>
            <a:r>
              <a:rPr lang="en-US" sz="2000" smtClean="0"/>
              <a:t>+ </a:t>
            </a:r>
            <a:r>
              <a:rPr lang="el-GR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Coefficient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 </a:t>
            </a:r>
            <a:r>
              <a:rPr lang="en-US" sz="2000" smtClean="0"/>
              <a:t>measures the change of </a:t>
            </a:r>
            <a:r>
              <a:rPr lang="en-US" sz="2000" i="1" smtClean="0"/>
              <a:t>Y</a:t>
            </a:r>
            <a:r>
              <a:rPr lang="en-US" sz="2000" smtClean="0"/>
              <a:t> if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changes by one unit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de-AT" sz="1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smtClean="0"/>
              <a:t>				 for ∆</a:t>
            </a:r>
            <a:r>
              <a:rPr lang="de-AT" sz="2000" i="1" smtClean="0"/>
              <a:t>x</a:t>
            </a:r>
            <a:r>
              <a:rPr lang="de-AT" sz="2000" baseline="-25000" smtClean="0"/>
              <a:t>k</a:t>
            </a:r>
            <a:r>
              <a:rPr lang="de-AT" sz="2000" smtClean="0"/>
              <a:t> = 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6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For continuous regressors</a:t>
            </a:r>
          </a:p>
          <a:p>
            <a:pPr eaLnBrk="1" hangingPunct="1">
              <a:spcBef>
                <a:spcPts val="600"/>
              </a:spcBef>
            </a:pPr>
            <a:endParaRPr lang="de-AT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6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Marginal effect of changing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on </a:t>
            </a:r>
            <a:r>
              <a:rPr lang="en-US" sz="2000" i="1" smtClean="0"/>
              <a:t>Y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Ceteris paribus condition: measuring the effect of a change of </a:t>
            </a:r>
            <a:r>
              <a:rPr lang="en-US" sz="2000" i="1" smtClean="0"/>
              <a:t>Y</a:t>
            </a:r>
            <a:r>
              <a:rPr lang="en-US" sz="2000" smtClean="0"/>
              <a:t> due to a change </a:t>
            </a:r>
            <a:r>
              <a:rPr lang="de-AT" sz="2000" smtClean="0"/>
              <a:t>∆</a:t>
            </a:r>
            <a:r>
              <a:rPr lang="de-AT" sz="2000" i="1" smtClean="0"/>
              <a:t>x</a:t>
            </a:r>
            <a:r>
              <a:rPr lang="de-AT" sz="2000" baseline="-25000" smtClean="0"/>
              <a:t>k</a:t>
            </a:r>
            <a:r>
              <a:rPr lang="de-AT" sz="2000" smtClean="0"/>
              <a:t> = 1 </a:t>
            </a:r>
            <a:r>
              <a:rPr lang="en-US" sz="2000" smtClean="0"/>
              <a:t>by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implies 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knowledge which other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i="1" smtClean="0"/>
              <a:t>, i </a:t>
            </a:r>
            <a:r>
              <a:rPr lang="en-US" sz="1800" i="1" smtClean="0">
                <a:cs typeface="Arial" charset="0"/>
              </a:rPr>
              <a:t>ǂ k</a:t>
            </a:r>
            <a:r>
              <a:rPr lang="en-US" sz="1800" smtClean="0">
                <a:cs typeface="Arial" charset="0"/>
              </a:rPr>
              <a:t>,</a:t>
            </a:r>
            <a:r>
              <a:rPr lang="en-US" sz="1800" smtClean="0"/>
              <a:t> are in the model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that all other </a:t>
            </a:r>
            <a:r>
              <a:rPr lang="en-US" sz="1800" i="1" smtClean="0"/>
              <a:t>X</a:t>
            </a:r>
            <a:r>
              <a:rPr lang="en-US" sz="1800" baseline="-25000" smtClean="0"/>
              <a:t>i</a:t>
            </a:r>
            <a:r>
              <a:rPr lang="en-US" sz="1800" i="1" smtClean="0"/>
              <a:t>, i </a:t>
            </a:r>
            <a:r>
              <a:rPr lang="en-US" sz="1800" i="1" smtClean="0">
                <a:cs typeface="Arial" charset="0"/>
              </a:rPr>
              <a:t>ǂ k</a:t>
            </a:r>
            <a:r>
              <a:rPr lang="en-US" sz="1800" smtClean="0">
                <a:cs typeface="Arial" charset="0"/>
              </a:rPr>
              <a:t>,</a:t>
            </a:r>
            <a:r>
              <a:rPr lang="en-US" sz="1800" smtClean="0"/>
              <a:t> remain unchanged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8406E-22D9-4778-B288-E888F160FEC4}" type="slidenum">
              <a:rPr lang="de-AT" altLang="en-US"/>
              <a:pPr>
                <a:defRPr/>
              </a:pPr>
              <a:t>5</a:t>
            </a:fld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76375" y="3744913"/>
          <a:ext cx="1655763" cy="839787"/>
        </p:xfrm>
        <a:graphic>
          <a:graphicData uri="http://schemas.openxmlformats.org/presentationml/2006/ole">
            <p:oleObj spid="_x0000_s4098" name="Formel" r:id="rId4" imgW="901440" imgH="457200" progId="Equation.3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1490663" y="2708275"/>
          <a:ext cx="1785937" cy="768350"/>
        </p:xfrm>
        <a:graphic>
          <a:graphicData uri="http://schemas.openxmlformats.org/presentationml/2006/ole">
            <p:oleObj spid="_x0000_s4099" name="Equation" r:id="rId5" imgW="10029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RESET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of the linear model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Null hypothesis: linear model is correct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of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RESET test (Regression Specification Error Test), Ramsey (1969)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idea: linear model is extended by adding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³, ..., where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is the fitted values from the linear model; extension does not improve model fit under H</a:t>
            </a:r>
            <a:r>
              <a:rPr lang="en-US" sz="2000" baseline="-25000" dirty="0" smtClean="0"/>
              <a:t>0</a:t>
            </a:r>
            <a:endParaRPr lang="en-US" sz="2000" dirty="0" smtClean="0"/>
          </a:p>
          <a:p>
            <a:pPr lvl="1" eaLnBrk="1" hangingPunct="1">
              <a:spcBef>
                <a:spcPts val="600"/>
              </a:spcBef>
            </a:pP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² is a function of squares (and interactions) of the regressor variables; analogously for </a:t>
            </a: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³, ...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If the </a:t>
            </a:r>
            <a:r>
              <a:rPr lang="en-US" sz="1800" i="1" dirty="0" smtClean="0"/>
              <a:t>F</a:t>
            </a:r>
            <a:r>
              <a:rPr lang="en-US" sz="1800" dirty="0" smtClean="0"/>
              <a:t>-test indicates that the additional regressor </a:t>
            </a:r>
            <a:r>
              <a:rPr lang="en-US" sz="1800" i="1" dirty="0" smtClean="0"/>
              <a:t>ŷ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² contributes to explaining </a:t>
            </a:r>
            <a:r>
              <a:rPr lang="en-US" sz="1800" i="1" dirty="0" smtClean="0"/>
              <a:t>Y</a:t>
            </a:r>
            <a:r>
              <a:rPr lang="en-US" sz="1800" dirty="0" smtClean="0"/>
              <a:t>: the linear relation is not adequate, another functional form is more appropriate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The RESET Test Procedure </a:t>
            </a: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of the linear model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Linear model extended by adding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...,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baseline="30000" dirty="0" err="1" smtClean="0"/>
              <a:t>Q</a:t>
            </a:r>
            <a:endParaRPr lang="en-US" sz="2000" baseline="30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i="1" dirty="0" smtClean="0"/>
              <a:t>F- </a:t>
            </a:r>
            <a:r>
              <a:rPr lang="en-US" sz="2000" dirty="0" smtClean="0"/>
              <a:t>(or </a:t>
            </a:r>
            <a:r>
              <a:rPr lang="en-US" sz="2000" i="1" dirty="0" smtClean="0"/>
              <a:t>t</a:t>
            </a:r>
            <a:r>
              <a:rPr lang="en-US" sz="2000" dirty="0" smtClean="0"/>
              <a:t>-) test to decide whether </a:t>
            </a:r>
            <a:r>
              <a:rPr lang="en-US" sz="2000" i="1" dirty="0" smtClean="0"/>
              <a:t>ŷ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², ..., </a:t>
            </a:r>
            <a:r>
              <a:rPr lang="en-US" sz="2000" i="1" dirty="0" err="1" smtClean="0"/>
              <a:t>ŷ</a:t>
            </a:r>
            <a:r>
              <a:rPr lang="en-US" sz="2000" baseline="-25000" dirty="0" err="1" smtClean="0"/>
              <a:t>i</a:t>
            </a:r>
            <a:r>
              <a:rPr lang="en-US" sz="2000" baseline="30000" dirty="0" err="1" smtClean="0"/>
              <a:t>Q</a:t>
            </a:r>
            <a:r>
              <a:rPr lang="en-US" sz="2000" dirty="0" smtClean="0"/>
              <a:t> contribute as additional regressors to explaining </a:t>
            </a:r>
            <a:r>
              <a:rPr lang="en-US" sz="2000" i="1" dirty="0" smtClean="0"/>
              <a:t>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Maximal power </a:t>
            </a:r>
            <a:r>
              <a:rPr lang="en-US" sz="2000" i="1" dirty="0" smtClean="0"/>
              <a:t>Q</a:t>
            </a:r>
            <a:r>
              <a:rPr lang="en-US" sz="2000" dirty="0" smtClean="0"/>
              <a:t> of fitted values: typical choice is </a:t>
            </a:r>
            <a:r>
              <a:rPr lang="en-US" sz="2000" i="1" dirty="0" smtClean="0"/>
              <a:t>Q </a:t>
            </a:r>
            <a:r>
              <a:rPr lang="en-US" sz="2000" dirty="0" smtClean="0"/>
              <a:t>= 2 or </a:t>
            </a:r>
            <a:r>
              <a:rPr lang="en-US" sz="2000" i="1" dirty="0" smtClean="0"/>
              <a:t>Q </a:t>
            </a:r>
            <a:r>
              <a:rPr lang="en-US" sz="2000" dirty="0" smtClean="0"/>
              <a:t>= 3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sz="9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 smtClean="0"/>
              <a:t>In </a:t>
            </a:r>
            <a:r>
              <a:rPr lang="en-US" sz="2000" b="1" dirty="0" smtClean="0">
                <a:solidFill>
                  <a:srgbClr val="FF0000"/>
                </a:solidFill>
              </a:rPr>
              <a:t>GRETL</a:t>
            </a:r>
            <a:r>
              <a:rPr lang="en-US" sz="2000" dirty="0" smtClean="0"/>
              <a:t>: Ordinary Least Squares… =&gt; Tests =&gt; Ramsey’s RESET, input of </a:t>
            </a:r>
            <a:r>
              <a:rPr lang="en-US" sz="2000" i="1" dirty="0" smtClean="0"/>
              <a:t>Q</a:t>
            </a:r>
            <a:endParaRPr lang="de-AT" sz="2000" i="1" dirty="0" smtClean="0"/>
          </a:p>
          <a:p>
            <a:pPr eaLnBrk="1" hangingPunct="1">
              <a:spcBef>
                <a:spcPts val="600"/>
              </a:spcBef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Wages: RESET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fitted models are (</a:t>
            </a:r>
            <a:r>
              <a:rPr lang="en-US" sz="2000" dirty="0" smtClean="0"/>
              <a:t>with </a:t>
            </a:r>
            <a:r>
              <a:rPr lang="en-US" sz="2000" i="1" dirty="0" err="1" smtClean="0"/>
              <a:t>l_x</a:t>
            </a:r>
            <a:r>
              <a:rPr lang="en-US" sz="2000" dirty="0" smtClean="0"/>
              <a:t> for log(</a:t>
            </a:r>
            <a:r>
              <a:rPr lang="en-US" sz="2000" i="1" dirty="0" smtClean="0"/>
              <a:t>x</a:t>
            </a:r>
            <a:r>
              <a:rPr lang="en-US" sz="2000" dirty="0" smtClean="0"/>
              <a:t>))</a:t>
            </a:r>
            <a:endParaRPr lang="en-US" sz="2000" dirty="0" smtClean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 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-2.046 + 1.406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+ 0.608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l</a:t>
            </a:r>
            <a:r>
              <a:rPr lang="en-US" sz="2000" dirty="0" err="1" smtClean="0">
                <a:cs typeface="Arial" charset="0"/>
              </a:rPr>
              <a:t>_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0.119 + 0.260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+ 0.115 </a:t>
            </a:r>
            <a:r>
              <a:rPr lang="en-US" sz="2000" i="1" dirty="0" err="1" smtClean="0">
                <a:cs typeface="Arial" charset="0"/>
              </a:rPr>
              <a:t>l_school</a:t>
            </a:r>
            <a:r>
              <a:rPr lang="en-US" sz="2000" i="1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    (B) 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Test of specification of the functional form with </a:t>
            </a:r>
            <a:r>
              <a:rPr lang="en-US" sz="2000" i="1" dirty="0" smtClean="0"/>
              <a:t>Q</a:t>
            </a:r>
            <a:r>
              <a:rPr lang="en-US" sz="2000" dirty="0" smtClean="0"/>
              <a:t> = 3</a:t>
            </a:r>
          </a:p>
          <a:p>
            <a:pPr eaLnBrk="1" hangingPunct="1">
              <a:defRPr/>
            </a:pPr>
            <a:r>
              <a:rPr lang="en-US" sz="2000" dirty="0" smtClean="0"/>
              <a:t>Model A: Test statistic: </a:t>
            </a:r>
            <a:r>
              <a:rPr lang="en-US" sz="2000" i="1" dirty="0" smtClean="0"/>
              <a:t>F</a:t>
            </a:r>
            <a:r>
              <a:rPr lang="en-US" sz="2000" dirty="0" smtClean="0"/>
              <a:t>(2, 3288) = 10.23,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3.723e-005</a:t>
            </a:r>
          </a:p>
          <a:p>
            <a:pPr eaLnBrk="1" hangingPunct="1">
              <a:defRPr/>
            </a:pPr>
            <a:r>
              <a:rPr lang="en-US" sz="2000" dirty="0" smtClean="0"/>
              <a:t>Model B: Test statistic: </a:t>
            </a:r>
            <a:r>
              <a:rPr lang="en-US" sz="2000" i="1" dirty="0" smtClean="0"/>
              <a:t>F</a:t>
            </a:r>
            <a:r>
              <a:rPr lang="en-US" sz="2000" dirty="0" smtClean="0"/>
              <a:t>(2, 3288) = 4.52,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0.011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For both models the adequacy of the functional form is in doubt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9925D-82CE-4DAE-BD86-DC3D0C2BFFCB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Structural Break: Chow Test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In time-series context, coefficients of a model may change due to a major policy change, e.g., the oil price shock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Modeling a process with structural break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 E{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|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’β</a:t>
            </a:r>
            <a:r>
              <a:rPr lang="en-US" sz="2000" dirty="0" smtClean="0"/>
              <a:t> +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’ γ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with dummy variable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=0 before the break, </a:t>
            </a:r>
            <a:r>
              <a:rPr lang="en-US" sz="2000" i="1" dirty="0" err="1" smtClean="0"/>
              <a:t>g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=1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Regressors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 coefficients β before, </a:t>
            </a:r>
            <a:r>
              <a:rPr lang="en-US" sz="2000" dirty="0" err="1" smtClean="0"/>
              <a:t>β+γ</a:t>
            </a:r>
            <a:r>
              <a:rPr lang="en-US" sz="2000" dirty="0" smtClean="0"/>
              <a:t>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Null hypothesis: no structural break, γ=0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Test procedure: fitting the extended model, </a:t>
            </a:r>
            <a:r>
              <a:rPr lang="en-US" sz="2000" i="1" dirty="0" smtClean="0"/>
              <a:t>F</a:t>
            </a:r>
            <a:r>
              <a:rPr lang="en-US" sz="2000" dirty="0" smtClean="0"/>
              <a:t>- (or </a:t>
            </a:r>
            <a:r>
              <a:rPr lang="en-US" sz="2000" i="1" dirty="0" smtClean="0"/>
              <a:t>t</a:t>
            </a:r>
            <a:r>
              <a:rPr lang="en-US" sz="2000" dirty="0" smtClean="0"/>
              <a:t>-) test of γ=0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with </a:t>
            </a:r>
            <a:r>
              <a:rPr lang="en-US" sz="2000" i="1" dirty="0" err="1" smtClean="0"/>
              <a:t>S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(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u</a:t>
            </a:r>
            <a:r>
              <a:rPr lang="en-US" sz="2000" dirty="0" smtClean="0"/>
              <a:t>): sum of squared residuals of the (un)restricted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Chow test for structural break or structural change, Chow (1960)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17BA6-8FA9-476E-AA1D-DC7195A0969E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sp>
        <p:nvSpPr>
          <p:cNvPr id="3175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p:oleObj spid="_x0000_s31746" name="Formel" r:id="rId4" imgW="139579" imgH="164957" progId="Equation.DSMT4">
              <p:embed/>
            </p:oleObj>
          </a:graphicData>
        </a:graphic>
      </p:graphicFrame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1465263" y="4562475"/>
          <a:ext cx="2170112" cy="738188"/>
        </p:xfrm>
        <a:graphic>
          <a:graphicData uri="http://schemas.openxmlformats.org/presentationml/2006/ole">
            <p:oleObj spid="_x0000_s31747" name="Equation" r:id="rId5" imgW="126972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Chow Test: The Practice</a:t>
            </a:r>
            <a:endParaRPr lang="en-US" sz="400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Test procedure is performed in the following steps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Fit the restricted model: </a:t>
            </a:r>
            <a:r>
              <a:rPr lang="en-US" sz="2000" i="1" dirty="0" err="1" smtClean="0"/>
              <a:t>S</a:t>
            </a:r>
            <a:r>
              <a:rPr lang="en-US" sz="2000" baseline="-25000" dirty="0" err="1" smtClean="0"/>
              <a:t>r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Fit the extended model: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u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Calculate </a:t>
            </a:r>
            <a:r>
              <a:rPr lang="en-US" sz="2000" i="1" dirty="0" smtClean="0"/>
              <a:t>F</a:t>
            </a:r>
            <a:r>
              <a:rPr lang="en-US" sz="2000" dirty="0" smtClean="0"/>
              <a:t> and the </a:t>
            </a:r>
            <a:r>
              <a:rPr lang="en-US" sz="2000" i="1" dirty="0" smtClean="0"/>
              <a:t>p</a:t>
            </a:r>
            <a:r>
              <a:rPr lang="en-US" sz="2000" dirty="0" smtClean="0"/>
              <a:t>-value from the </a:t>
            </a:r>
            <a:r>
              <a:rPr lang="en-US" sz="2000" i="1" dirty="0" smtClean="0"/>
              <a:t>F</a:t>
            </a:r>
            <a:r>
              <a:rPr lang="en-US" sz="2000" dirty="0" smtClean="0"/>
              <a:t>-distribution with </a:t>
            </a:r>
            <a:r>
              <a:rPr lang="en-US" sz="2000" i="1" dirty="0" smtClean="0"/>
              <a:t>K</a:t>
            </a:r>
            <a:r>
              <a:rPr lang="en-US" sz="2000" dirty="0" smtClean="0"/>
              <a:t> and </a:t>
            </a:r>
            <a:r>
              <a:rPr lang="en-US" sz="2000" i="1" dirty="0" smtClean="0"/>
              <a:t>N-2K</a:t>
            </a:r>
            <a:r>
              <a:rPr lang="en-US" sz="2000" dirty="0" smtClean="0"/>
              <a:t> </a:t>
            </a:r>
            <a:r>
              <a:rPr lang="en-US" sz="2000" dirty="0" err="1" smtClean="0"/>
              <a:t>d.f</a:t>
            </a:r>
            <a:r>
              <a:rPr lang="en-US" sz="2000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Needs knowledge of break point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8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In </a:t>
            </a:r>
            <a:r>
              <a:rPr lang="en-US" sz="2000" b="1" dirty="0" smtClean="0">
                <a:solidFill>
                  <a:srgbClr val="FF0000"/>
                </a:solidFill>
              </a:rPr>
              <a:t>GRETL</a:t>
            </a:r>
            <a:r>
              <a:rPr lang="en-US" sz="2000" dirty="0" smtClean="0"/>
              <a:t>: Ordinary Least Squares… =&gt; Tests =&gt; Chow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input of the first observation period after the break point </a:t>
            </a:r>
            <a:endParaRPr lang="de-AT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348D8-1794-4DC7-A33F-22951A40AE6F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Your Homework</a:t>
            </a:r>
          </a:p>
        </p:txBody>
      </p:sp>
      <p:sp>
        <p:nvSpPr>
          <p:cNvPr id="552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Use the data set “</a:t>
            </a:r>
            <a:r>
              <a:rPr lang="en-US" sz="2000" dirty="0" err="1" smtClean="0"/>
              <a:t>bwages</a:t>
            </a:r>
            <a:r>
              <a:rPr lang="en-US" sz="2000" dirty="0" smtClean="0"/>
              <a:t>” of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Estimate the model where the log hourly wages (</a:t>
            </a:r>
            <a:r>
              <a:rPr lang="en-US" sz="1800" i="1" dirty="0" err="1" smtClean="0"/>
              <a:t>lnwage</a:t>
            </a:r>
            <a:r>
              <a:rPr lang="en-US" sz="1800" dirty="0" smtClean="0"/>
              <a:t>) are explained by </a:t>
            </a:r>
            <a:r>
              <a:rPr lang="en-US" sz="1800" i="1" dirty="0" err="1" smtClean="0"/>
              <a:t>lnexper</a:t>
            </a:r>
            <a:r>
              <a:rPr lang="en-US" sz="1800" dirty="0" smtClean="0"/>
              <a:t>, </a:t>
            </a:r>
            <a:r>
              <a:rPr lang="en-US" sz="1800" i="1" dirty="0" smtClean="0"/>
              <a:t>male</a:t>
            </a:r>
            <a:r>
              <a:rPr lang="en-US" sz="1800" dirty="0" smtClean="0"/>
              <a:t>, and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; interpret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Repeat exercise a) using dummy variables for the education levels, e.g., </a:t>
            </a:r>
            <a:r>
              <a:rPr lang="en-US" sz="1800" i="1" dirty="0" smtClean="0"/>
              <a:t>d1</a:t>
            </a:r>
            <a:r>
              <a:rPr lang="en-US" sz="1800" dirty="0" smtClean="0"/>
              <a:t> for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 = 1, instead of the variable </a:t>
            </a:r>
            <a:r>
              <a:rPr lang="en-US" sz="1800" i="1" dirty="0" err="1" smtClean="0"/>
              <a:t>educ</a:t>
            </a:r>
            <a:r>
              <a:rPr lang="en-US" sz="1800" dirty="0" smtClean="0"/>
              <a:t>; compare the models from exercises a) and b) by using (</a:t>
            </a:r>
            <a:r>
              <a:rPr lang="en-US" sz="1800" dirty="0" err="1" smtClean="0"/>
              <a:t>i</a:t>
            </a:r>
            <a:r>
              <a:rPr lang="en-US" sz="1800" dirty="0" smtClean="0"/>
              <a:t>) the non-nested </a:t>
            </a:r>
            <a:r>
              <a:rPr lang="en-US" sz="1800" i="1" dirty="0" smtClean="0"/>
              <a:t>F</a:t>
            </a:r>
            <a:r>
              <a:rPr lang="en-US" sz="1800" dirty="0" smtClean="0"/>
              <a:t>-test and (ii) the </a:t>
            </a:r>
            <a:r>
              <a:rPr lang="en-US" sz="1800" i="1" dirty="0" smtClean="0"/>
              <a:t>J</a:t>
            </a:r>
            <a:r>
              <a:rPr lang="en-US" sz="1800" dirty="0" smtClean="0"/>
              <a:t>-test; interpret the results.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Use the PE-test to decide whether the model in a) (where log hourly wages, </a:t>
            </a:r>
            <a:r>
              <a:rPr lang="en-US" sz="1800" i="1" dirty="0" err="1" smtClean="0"/>
              <a:t>lnwage</a:t>
            </a:r>
            <a:r>
              <a:rPr lang="en-US" sz="1800" i="1" dirty="0" smtClean="0"/>
              <a:t>, </a:t>
            </a:r>
            <a:r>
              <a:rPr lang="en-US" sz="1800" dirty="0" smtClean="0"/>
              <a:t>are explained) or the same model but with levels, </a:t>
            </a:r>
            <a:r>
              <a:rPr lang="en-US" sz="1800" i="1" dirty="0" smtClean="0"/>
              <a:t>wage, </a:t>
            </a:r>
            <a:r>
              <a:rPr lang="en-US" sz="1800" dirty="0" smtClean="0"/>
              <a:t>of hourly wages as explained variable is to be preferred; interpret the result.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Estimate the model for log hourly wages (</a:t>
            </a:r>
            <a:r>
              <a:rPr lang="en-US" sz="1800" i="1" dirty="0" smtClean="0"/>
              <a:t>wage</a:t>
            </a:r>
            <a:r>
              <a:rPr lang="en-US" sz="1800" dirty="0" smtClean="0"/>
              <a:t>) with regressors </a:t>
            </a:r>
            <a:r>
              <a:rPr lang="en-US" sz="1800" i="1" dirty="0" err="1" smtClean="0"/>
              <a:t>exper</a:t>
            </a:r>
            <a:r>
              <a:rPr lang="en-US" sz="1800" dirty="0" smtClean="0"/>
              <a:t>, </a:t>
            </a:r>
            <a:r>
              <a:rPr lang="en-US" sz="1800" i="1" dirty="0" smtClean="0"/>
              <a:t>male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educ</a:t>
            </a:r>
            <a:r>
              <a:rPr lang="en-US" sz="1800" i="1" dirty="0" smtClean="0"/>
              <a:t>, </a:t>
            </a:r>
            <a:r>
              <a:rPr lang="en-US" sz="1800" dirty="0" smtClean="0"/>
              <a:t>and</a:t>
            </a:r>
            <a:r>
              <a:rPr lang="en-US" sz="1800" i="1" dirty="0" smtClean="0"/>
              <a:t> </a:t>
            </a:r>
            <a:r>
              <a:rPr lang="en-US" sz="1800" dirty="0" smtClean="0"/>
              <a:t>the interaction </a:t>
            </a:r>
            <a:r>
              <a:rPr lang="en-US" sz="1800" i="1" dirty="0" smtClean="0"/>
              <a:t>male</a:t>
            </a:r>
            <a:r>
              <a:rPr lang="en-US" sz="1800" dirty="0" smtClean="0"/>
              <a:t>*</a:t>
            </a:r>
            <a:r>
              <a:rPr lang="en-US" sz="1800" i="1" dirty="0" err="1" smtClean="0"/>
              <a:t>exper</a:t>
            </a:r>
            <a:r>
              <a:rPr lang="en-US" sz="1800" dirty="0" smtClean="0"/>
              <a:t> as additional regressor; interpret the result. 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E4DCE-B156-49CD-A418-C759E62518F8}" type="slidenum">
              <a:rPr lang="de-AT" altLang="en-US"/>
              <a:pPr>
                <a:defRPr/>
              </a:pPr>
              <a:t>56</a:t>
            </a:fld>
            <a:endParaRPr lang="de-AT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 smtClean="0"/>
              <a:t>OLS is used to estimate </a:t>
            </a:r>
            <a:r>
              <a:rPr lang="en-US" sz="2000" dirty="0" smtClean="0">
                <a:cs typeface="Arial" charset="0"/>
              </a:rPr>
              <a:t>β from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</a:t>
            </a:r>
            <a:r>
              <a:rPr lang="en-US" sz="2000" dirty="0" smtClean="0"/>
              <a:t>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, but a relevant regressor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is neglected: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+</a:t>
            </a:r>
            <a:r>
              <a:rPr lang="en-US" sz="2000" dirty="0" smtClean="0"/>
              <a:t>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/>
              <a:t>γ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+</a:t>
            </a:r>
            <a:r>
              <a:rPr lang="en-US" sz="2000" dirty="0" smtClean="0"/>
              <a:t>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. (a) </a:t>
            </a:r>
            <a:r>
              <a:rPr lang="en-US" sz="2000" dirty="0" smtClean="0"/>
              <a:t>Show </a:t>
            </a:r>
            <a:r>
              <a:rPr lang="en-US" sz="2000" dirty="0" smtClean="0"/>
              <a:t>that the estimate </a:t>
            </a:r>
            <a:r>
              <a:rPr lang="en-US" sz="2000" i="1" dirty="0" smtClean="0"/>
              <a:t>b</a:t>
            </a:r>
            <a:r>
              <a:rPr lang="en-US" sz="2000" dirty="0" smtClean="0"/>
              <a:t> is biased, and derive an expression for the </a:t>
            </a:r>
            <a:r>
              <a:rPr lang="en-US" sz="2000" dirty="0" smtClean="0"/>
              <a:t>bias; (b) suggest a test statistic for </a:t>
            </a:r>
            <a:r>
              <a:rPr lang="en-US" sz="2000" dirty="0" smtClean="0"/>
              <a:t>testing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γ</a:t>
            </a:r>
            <a:r>
              <a:rPr lang="de-AT" sz="2000" baseline="-25000" dirty="0" smtClean="0"/>
              <a:t> </a:t>
            </a:r>
            <a:r>
              <a:rPr lang="de-AT" sz="2000" dirty="0" smtClean="0"/>
              <a:t>= </a:t>
            </a:r>
            <a:r>
              <a:rPr lang="de-AT" sz="2000" dirty="0" smtClean="0"/>
              <a:t>0.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 smtClean="0"/>
              <a:t>The linear regression is specified as</a:t>
            </a:r>
            <a:endParaRPr lang="en-US" sz="2000" dirty="0" smtClean="0"/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 smtClean="0"/>
          </a:p>
          <a:p>
            <a:pPr marL="457200" indent="-457200">
              <a:buSzPct val="100000"/>
              <a:buNone/>
            </a:pPr>
            <a:r>
              <a:rPr lang="en-US" sz="2000" dirty="0" smtClean="0"/>
              <a:t>	Show </a:t>
            </a:r>
            <a:r>
              <a:rPr lang="en-US" sz="2000" dirty="0" smtClean="0"/>
              <a:t>that 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 </a:t>
            </a:r>
            <a:r>
              <a:rPr lang="en-US" sz="2000" dirty="0" err="1" smtClean="0"/>
              <a:t>β</a:t>
            </a:r>
            <a:r>
              <a:rPr lang="en-US" sz="2000" baseline="-25000" dirty="0" err="1" smtClean="0"/>
              <a:t>k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ik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F8B59-E623-4D87-9220-338F2E3CDB5A}" type="slidenum">
              <a:rPr lang="de-AT" altLang="en-US"/>
              <a:pPr>
                <a:defRPr/>
              </a:pPr>
              <a:t>57</a:t>
            </a:fld>
            <a:endParaRPr lang="de-AT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Coefficients of Wage Equation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l-GR" sz="2000" i="1" dirty="0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smtClean="0"/>
              <a:t>	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measures the </a:t>
            </a:r>
            <a:r>
              <a:rPr lang="en-US" sz="2000" dirty="0" smtClean="0"/>
              <a:t>impact of one additional year at school upon a person’s wage, keeping gender and years of experience fixed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-3.38 + 1.34*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+ 0.64*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+ 0.12*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One extra year at school, e.g., at the university, results in an increase of 64 cents; a 4-year study results in an increase of 2.56 USD of the wage </a:t>
            </a:r>
            <a:r>
              <a:rPr lang="en-US" sz="2000" dirty="0" err="1" smtClean="0"/>
              <a:t>p.h</a:t>
            </a:r>
            <a:r>
              <a:rPr lang="en-US" sz="2000" dirty="0" smtClean="0"/>
              <a:t>.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This is true for otherwise (gender, experience) identical people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F797C-905C-4626-8C6B-15716F983D9D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457325" y="3046413"/>
          <a:ext cx="4146550" cy="862012"/>
        </p:xfrm>
        <a:graphic>
          <a:graphicData uri="http://schemas.openxmlformats.org/presentationml/2006/ole">
            <p:oleObj spid="_x0000_s5122" name="Equation" r:id="rId4" imgW="23238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Regression Coefficients,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marginal effect of a changing regressor may depend on other variables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Examples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Wage equation: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wage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/>
              <a:t>	</a:t>
            </a:r>
            <a:r>
              <a:rPr lang="en-US" sz="2000" dirty="0" smtClean="0">
                <a:cs typeface="Arial" charset="0"/>
              </a:rPr>
              <a:t>the </a:t>
            </a:r>
            <a:r>
              <a:rPr lang="en-US" sz="2000" dirty="0" smtClean="0"/>
              <a:t>impact of changing age depends on age:</a:t>
            </a:r>
          </a:p>
          <a:p>
            <a:pPr>
              <a:spcBef>
                <a:spcPts val="600"/>
              </a:spcBef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Wage equation may contain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: </a:t>
            </a:r>
            <a:r>
              <a:rPr lang="en-US" sz="2000" dirty="0" smtClean="0"/>
              <a:t>marginal effect of age depends upon gender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D5A37-CC87-45A3-BD0B-4750E7BC89FA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6" name="Formel" r:id="rId4" imgW="114151" imgH="215619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357313" y="3429000"/>
          <a:ext cx="2854325" cy="849313"/>
        </p:xfrm>
        <a:graphic>
          <a:graphicData uri="http://schemas.openxmlformats.org/presentationml/2006/ole">
            <p:oleObj spid="_x0000_s6147" name="Equation" r:id="rId5" imgW="1536480" imgH="457200" progId="Equation.DSMT4">
              <p:embed/>
            </p:oleObj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1331913" y="4941888"/>
          <a:ext cx="2952750" cy="869950"/>
        </p:xfrm>
        <a:graphic>
          <a:graphicData uri="http://schemas.openxmlformats.org/presentationml/2006/ole">
            <p:oleObj spid="_x0000_s6148" name="Equation" r:id="rId6" imgW="15490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Elasticity: measures the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the dependent variable </a:t>
            </a:r>
            <a:r>
              <a:rPr lang="en-US" sz="2000" i="1" dirty="0" smtClean="0"/>
              <a:t>Y</a:t>
            </a:r>
            <a:r>
              <a:rPr lang="en-US" sz="2000" dirty="0" smtClean="0"/>
              <a:t> due to a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change in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For a linear regression, the elasticity of </a:t>
            </a:r>
            <a:r>
              <a:rPr lang="en-US" sz="2000" i="1" dirty="0" smtClean="0"/>
              <a:t>Y</a:t>
            </a:r>
            <a:r>
              <a:rPr lang="en-US" sz="2000" dirty="0" smtClean="0"/>
              <a:t> with respect to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50" dirty="0" smtClean="0"/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For a loglinear model with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= (1, 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i2</a:t>
            </a:r>
            <a:r>
              <a:rPr lang="en-US" sz="2000" dirty="0" smtClean="0"/>
              <a:t>,…, log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ik</a:t>
            </a:r>
            <a:r>
              <a:rPr lang="en-US" sz="2000" dirty="0" smtClean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	log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(log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 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elasticities</a:t>
            </a:r>
            <a:r>
              <a:rPr lang="en-US" sz="2000" dirty="0" smtClean="0"/>
              <a:t> are the coefficients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 smtClean="0"/>
              <a:t> (see slide 10)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579E-0B92-4854-B824-C8F3CA539D79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419225" y="2636838"/>
          <a:ext cx="6321425" cy="962025"/>
        </p:xfrm>
        <a:graphic>
          <a:graphicData uri="http://schemas.openxmlformats.org/presentationml/2006/ole">
            <p:oleObj spid="_x0000_s7170" name="Equation" r:id="rId4" imgW="3085920" imgH="469800" progId="Equation.DSMT4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403350" y="4779963"/>
          <a:ext cx="3097213" cy="922337"/>
        </p:xfrm>
        <a:graphic>
          <a:graphicData uri="http://schemas.openxmlformats.org/presentationml/2006/ole">
            <p:oleObj spid="_x0000_s7171" name="Equation" r:id="rId5" imgW="15364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Wage Elasticity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log</a:t>
            </a:r>
            <a:r>
              <a:rPr lang="en-US" sz="2000" i="1" dirty="0" smtClean="0">
                <a:cs typeface="Arial" charset="0"/>
              </a:rPr>
              <a:t>(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= 1.09 + 0.20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+ 0.19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coefficient of log(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) measures the elasticity of wages with respect to </a:t>
            </a:r>
            <a:r>
              <a:rPr lang="en-US" sz="2000" dirty="0" smtClean="0"/>
              <a:t>experience: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100% more years of experience result in an increase of wage by 0.19 or a 19% higher wage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10% more years of experience result in a 1.9% higher 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 18, 2016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0571-CBAB-4E32-93E6-A6AD60FEB2E4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2569</Words>
  <Application>Microsoft Office PowerPoint</Application>
  <PresentationFormat>Bildschirmpräsentation (4:3)</PresentationFormat>
  <Paragraphs>828</Paragraphs>
  <Slides>57</Slides>
  <Notes>57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4</vt:i4>
      </vt:variant>
      <vt:variant>
        <vt:lpstr>Folientitel</vt:lpstr>
      </vt:variant>
      <vt:variant>
        <vt:i4>57</vt:i4>
      </vt:variant>
    </vt:vector>
  </HeadingPairs>
  <TitlesOfParts>
    <vt:vector size="62" baseType="lpstr">
      <vt:lpstr>Kante</vt:lpstr>
      <vt:lpstr>Formel</vt:lpstr>
      <vt:lpstr>Equation</vt:lpstr>
      <vt:lpstr>MathType 6.0 Equation</vt:lpstr>
      <vt:lpstr>Photo Editor Photo</vt:lpstr>
      <vt:lpstr>Econometrics - Lecture 3  Regression Models: Interpretation and Comparison  </vt:lpstr>
      <vt:lpstr>Contents</vt:lpstr>
      <vt:lpstr>Economic Models</vt:lpstr>
      <vt:lpstr>Example: Wage Equation</vt:lpstr>
      <vt:lpstr>Regression Coefficients</vt:lpstr>
      <vt:lpstr>Example: Coefficients of Wage Equation</vt:lpstr>
      <vt:lpstr>Regression Coefficients, cont’d</vt:lpstr>
      <vt:lpstr>Elasticities</vt:lpstr>
      <vt:lpstr>Example: Wage Elasticity</vt:lpstr>
      <vt:lpstr>Elasticities, continues slide 8</vt:lpstr>
      <vt:lpstr>Semi-Elasticities</vt:lpstr>
      <vt:lpstr>Example: Wage Differential</vt:lpstr>
      <vt:lpstr>Contents</vt:lpstr>
      <vt:lpstr>Selection of Regressors</vt:lpstr>
      <vt:lpstr>Example: Income and Consumption</vt:lpstr>
      <vt:lpstr>Income and Consumption</vt:lpstr>
      <vt:lpstr>Income and Consumption: Growth Rates</vt:lpstr>
      <vt:lpstr>Consumption Function</vt:lpstr>
      <vt:lpstr>Consumption Function, cont’d</vt:lpstr>
      <vt:lpstr>Consequences</vt:lpstr>
      <vt:lpstr>Misspecification: Two Models</vt:lpstr>
      <vt:lpstr>Misspecification: Omitted Regressor</vt:lpstr>
      <vt:lpstr>Misspecification: Irrelevant Regressor</vt:lpstr>
      <vt:lpstr>Specification Search</vt:lpstr>
      <vt:lpstr>Specification Search, cont’d</vt:lpstr>
      <vt:lpstr>Practice of Specification Search</vt:lpstr>
      <vt:lpstr>Contents</vt:lpstr>
      <vt:lpstr>Regressor Selection Criteria</vt:lpstr>
      <vt:lpstr>Information Criteria</vt:lpstr>
      <vt:lpstr>Information Criteria: Penalties</vt:lpstr>
      <vt:lpstr>Wages: Which Regressors?</vt:lpstr>
      <vt:lpstr>Wages, cont’d</vt:lpstr>
      <vt:lpstr>Wages, cont’d</vt:lpstr>
      <vt:lpstr>The AIC Criterion</vt:lpstr>
      <vt:lpstr>Contents</vt:lpstr>
      <vt:lpstr>Nested Models: Comparison</vt:lpstr>
      <vt:lpstr>Comparison of Non-nested Models</vt:lpstr>
      <vt:lpstr>Wages: Which Model?</vt:lpstr>
      <vt:lpstr>J-Test: Comparison of Non-nested Models</vt:lpstr>
      <vt:lpstr>Wages: Which Model?</vt:lpstr>
      <vt:lpstr>Linear vs. Loglinear Model</vt:lpstr>
      <vt:lpstr>PE-Test: Linear vs. Loglinear Model</vt:lpstr>
      <vt:lpstr>Wages: Which Model?</vt:lpstr>
      <vt:lpstr>The PE-Test</vt:lpstr>
      <vt:lpstr>Contents</vt:lpstr>
      <vt:lpstr>Non-linear Functional Forms</vt:lpstr>
      <vt:lpstr>Individual Wages: Effect of Gender and Education</vt:lpstr>
      <vt:lpstr>Wages: Model with Education Dummies</vt:lpstr>
      <vt:lpstr>Wages: Model with Gender Interactions </vt:lpstr>
      <vt:lpstr>RESET Test</vt:lpstr>
      <vt:lpstr>The RESET Test Procedure </vt:lpstr>
      <vt:lpstr>Wages: RESET Test</vt:lpstr>
      <vt:lpstr>Contents</vt:lpstr>
      <vt:lpstr>Structural Break: Chow Test</vt:lpstr>
      <vt:lpstr>Chow Test: The Practice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PHackl</cp:lastModifiedBy>
  <cp:revision>542</cp:revision>
  <cp:lastPrinted>1601-01-01T00:00:00Z</cp:lastPrinted>
  <dcterms:created xsi:type="dcterms:W3CDTF">2003-12-05T13:14:44Z</dcterms:created>
  <dcterms:modified xsi:type="dcterms:W3CDTF">2016-11-17T10:44:13Z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