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05"/>
  </p:notesMasterIdLst>
  <p:handoutMasterIdLst>
    <p:handoutMasterId r:id="rId106"/>
  </p:handoutMasterIdLst>
  <p:sldIdLst>
    <p:sldId id="364" r:id="rId2"/>
    <p:sldId id="490" r:id="rId3"/>
    <p:sldId id="543" r:id="rId4"/>
    <p:sldId id="542" r:id="rId5"/>
    <p:sldId id="545" r:id="rId6"/>
    <p:sldId id="546" r:id="rId7"/>
    <p:sldId id="547" r:id="rId8"/>
    <p:sldId id="492" r:id="rId9"/>
    <p:sldId id="512" r:id="rId10"/>
    <p:sldId id="624" r:id="rId11"/>
    <p:sldId id="625" r:id="rId12"/>
    <p:sldId id="548" r:id="rId13"/>
    <p:sldId id="549" r:id="rId14"/>
    <p:sldId id="550" r:id="rId15"/>
    <p:sldId id="552" r:id="rId16"/>
    <p:sldId id="510" r:id="rId17"/>
    <p:sldId id="513" r:id="rId18"/>
    <p:sldId id="553" r:id="rId19"/>
    <p:sldId id="661" r:id="rId20"/>
    <p:sldId id="644" r:id="rId21"/>
    <p:sldId id="645" r:id="rId22"/>
    <p:sldId id="514" r:id="rId23"/>
    <p:sldId id="555" r:id="rId24"/>
    <p:sldId id="556" r:id="rId25"/>
    <p:sldId id="646" r:id="rId26"/>
    <p:sldId id="647" r:id="rId27"/>
    <p:sldId id="648" r:id="rId28"/>
    <p:sldId id="649" r:id="rId29"/>
    <p:sldId id="651" r:id="rId30"/>
    <p:sldId id="650" r:id="rId31"/>
    <p:sldId id="558" r:id="rId32"/>
    <p:sldId id="560" r:id="rId33"/>
    <p:sldId id="562" r:id="rId34"/>
    <p:sldId id="652" r:id="rId35"/>
    <p:sldId id="568" r:id="rId36"/>
    <p:sldId id="662" r:id="rId37"/>
    <p:sldId id="570" r:id="rId38"/>
    <p:sldId id="571" r:id="rId39"/>
    <p:sldId id="575" r:id="rId40"/>
    <p:sldId id="572" r:id="rId41"/>
    <p:sldId id="578" r:id="rId42"/>
    <p:sldId id="579" r:id="rId43"/>
    <p:sldId id="573" r:id="rId44"/>
    <p:sldId id="520" r:id="rId45"/>
    <p:sldId id="663" r:id="rId46"/>
    <p:sldId id="668" r:id="rId47"/>
    <p:sldId id="582" r:id="rId48"/>
    <p:sldId id="669" r:id="rId49"/>
    <p:sldId id="581" r:id="rId50"/>
    <p:sldId id="580" r:id="rId51"/>
    <p:sldId id="585" r:id="rId52"/>
    <p:sldId id="637" r:id="rId53"/>
    <p:sldId id="583" r:id="rId54"/>
    <p:sldId id="670" r:id="rId55"/>
    <p:sldId id="584" r:id="rId56"/>
    <p:sldId id="586" r:id="rId57"/>
    <p:sldId id="587" r:id="rId58"/>
    <p:sldId id="588" r:id="rId59"/>
    <p:sldId id="664" r:id="rId60"/>
    <p:sldId id="626" r:id="rId61"/>
    <p:sldId id="671" r:id="rId62"/>
    <p:sldId id="672" r:id="rId63"/>
    <p:sldId id="673" r:id="rId64"/>
    <p:sldId id="629" r:id="rId65"/>
    <p:sldId id="627" r:id="rId66"/>
    <p:sldId id="591" r:id="rId67"/>
    <p:sldId id="630" r:id="rId68"/>
    <p:sldId id="501" r:id="rId69"/>
    <p:sldId id="502" r:id="rId70"/>
    <p:sldId id="503" r:id="rId71"/>
    <p:sldId id="594" r:id="rId72"/>
    <p:sldId id="598" r:id="rId73"/>
    <p:sldId id="595" r:id="rId74"/>
    <p:sldId id="616" r:id="rId75"/>
    <p:sldId id="617" r:id="rId76"/>
    <p:sldId id="618" r:id="rId77"/>
    <p:sldId id="665" r:id="rId78"/>
    <p:sldId id="596" r:id="rId79"/>
    <p:sldId id="602" r:id="rId80"/>
    <p:sldId id="592" r:id="rId81"/>
    <p:sldId id="604" r:id="rId82"/>
    <p:sldId id="631" r:id="rId83"/>
    <p:sldId id="632" r:id="rId84"/>
    <p:sldId id="633" r:id="rId85"/>
    <p:sldId id="635" r:id="rId86"/>
    <p:sldId id="607" r:id="rId87"/>
    <p:sldId id="608" r:id="rId88"/>
    <p:sldId id="666" r:id="rId89"/>
    <p:sldId id="609" r:id="rId90"/>
    <p:sldId id="593" r:id="rId91"/>
    <p:sldId id="610" r:id="rId92"/>
    <p:sldId id="504" r:id="rId93"/>
    <p:sldId id="611" r:id="rId94"/>
    <p:sldId id="612" r:id="rId95"/>
    <p:sldId id="613" r:id="rId96"/>
    <p:sldId id="614" r:id="rId97"/>
    <p:sldId id="615" r:id="rId98"/>
    <p:sldId id="518" r:id="rId99"/>
    <p:sldId id="523" r:id="rId100"/>
    <p:sldId id="524" r:id="rId101"/>
    <p:sldId id="619" r:id="rId102"/>
    <p:sldId id="623" r:id="rId103"/>
    <p:sldId id="488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584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0" autoAdjust="0"/>
    <p:restoredTop sz="97489" autoAdjust="0"/>
  </p:normalViewPr>
  <p:slideViewPr>
    <p:cSldViewPr>
      <p:cViewPr>
        <p:scale>
          <a:sx n="70" d="100"/>
          <a:sy n="70" d="100"/>
        </p:scale>
        <p:origin x="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2.wmf"/><Relationship Id="rId4" Type="http://schemas.openxmlformats.org/officeDocument/2006/relationships/image" Target="../media/image1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71B3F916-5A22-4687-A1C3-8FB90B7033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FE498815-68BE-4B68-82C5-6E2BFC7B8C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C2AA3C-E083-4F4C-9D97-488AB75AE6D3}" type="slidenum">
              <a:rPr lang="de-DE" smtClean="0"/>
              <a:pPr>
                <a:defRPr/>
              </a:pPr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ED3201-A8A4-425D-9054-9723D9A0C22C}" type="slidenum">
              <a:rPr lang="de-DE" smtClean="0"/>
              <a:pPr>
                <a:defRPr/>
              </a:pPr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91CC32-18D3-4CB3-8507-DF4E5C0DEE2D}" type="slidenum">
              <a:rPr lang="de-DE" smtClean="0"/>
              <a:pPr>
                <a:defRPr/>
              </a:pPr>
              <a:t>100</a:t>
            </a:fld>
            <a:endParaRPr lang="de-DE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F4D41-5C33-4DF1-A237-B8E6E4AD3FD6}" type="slidenum">
              <a:rPr lang="de-DE" smtClean="0"/>
              <a:pPr>
                <a:defRPr/>
              </a:pPr>
              <a:t>101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B3980-106E-41EB-AB2D-E27C93E82726}" type="slidenum">
              <a:rPr lang="de-DE" smtClean="0"/>
              <a:pPr>
                <a:defRPr/>
              </a:pPr>
              <a:t>102</a:t>
            </a:fld>
            <a:endParaRPr lang="de-DE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E1E33-C170-46AE-8469-6DFEE19F8282}" type="slidenum">
              <a:rPr lang="de-DE" smtClean="0"/>
              <a:pPr>
                <a:defRPr/>
              </a:pPr>
              <a:t>103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C3199-F1B6-4016-A144-FF4C23606A0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3896E-2A0F-463A-8F91-CFD8A0493B0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40A2-5CBE-4E28-8CD9-34BB5332D0A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32893-27BE-49F1-9666-8A51142E2F3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98C3A8-75F2-4E22-B641-D4C8C42D1992}" type="slidenum">
              <a:rPr lang="de-DE" smtClean="0"/>
              <a:pPr>
                <a:defRPr/>
              </a:pPr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A538D-3FF9-490F-B37B-DB3113A19916}" type="slidenum">
              <a:rPr lang="de-DE" smtClean="0"/>
              <a:pPr>
                <a:defRPr/>
              </a:pPr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AF03F-B557-4104-8D03-47D77EE5F49C}" type="slidenum">
              <a:rPr lang="de-DE" smtClean="0"/>
              <a:pPr>
                <a:defRPr/>
              </a:pPr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8768B-A39C-4AE8-9345-E1A2071BAC8E}" type="slidenum">
              <a:rPr lang="de-DE" smtClean="0"/>
              <a:pPr>
                <a:defRPr/>
              </a:pPr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5262E5-5CED-4768-911C-7624F157AF36}" type="slidenum">
              <a:rPr lang="de-DE" smtClean="0"/>
              <a:pPr>
                <a:defRPr/>
              </a:pPr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CAF4-97FF-43A7-8E79-B31EE5DEE974}" type="slidenum">
              <a:rPr lang="de-DE" smtClean="0"/>
              <a:pPr>
                <a:defRPr/>
              </a:pPr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060B0-DBC5-4CF9-9854-B405498F5BD7}" type="slidenum">
              <a:rPr lang="de-DE" smtClean="0"/>
              <a:pPr>
                <a:defRPr/>
              </a:pPr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17BD0E-27BB-4F9C-A255-1E9130D2DD54}" type="slidenum">
              <a:rPr lang="de-DE" smtClean="0"/>
              <a:pPr>
                <a:defRPr/>
              </a:pPr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DA2C4-2DF8-4E88-9812-5D1D1B97CDCA}" type="slidenum">
              <a:rPr lang="de-DE" smtClean="0"/>
              <a:pPr>
                <a:defRPr/>
              </a:pPr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4A822-3701-4EBC-8F96-1E920C7F8F20}" type="slidenum">
              <a:rPr lang="de-DE" smtClean="0"/>
              <a:pPr>
                <a:defRPr/>
              </a:pPr>
              <a:t>23</a:t>
            </a:fld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7FCE3-8D4E-4953-885E-FFF184590101}" type="slidenum">
              <a:rPr lang="de-DE" smtClean="0"/>
              <a:pPr>
                <a:defRPr/>
              </a:pPr>
              <a:t>24</a:t>
            </a:fld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8A4A2-D35F-4BEC-9747-F13E5610107B}" type="slidenum">
              <a:rPr lang="de-DE" smtClean="0"/>
              <a:pPr>
                <a:defRPr/>
              </a:pPr>
              <a:t>25</a:t>
            </a:fld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E2B89-30C1-4BE6-AF8B-6EE32ED8892F}" type="slidenum">
              <a:rPr lang="de-DE" smtClean="0"/>
              <a:pPr>
                <a:defRPr/>
              </a:pPr>
              <a:t>26</a:t>
            </a:fld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17BAD-41ED-4819-A176-7D09E82961D0}" type="slidenum">
              <a:rPr lang="de-DE" smtClean="0"/>
              <a:pPr>
                <a:defRPr/>
              </a:pPr>
              <a:t>27</a:t>
            </a:fld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8F8175-16D3-402E-8C11-96854A335A8C}" type="slidenum">
              <a:rPr lang="de-DE" smtClean="0"/>
              <a:pPr>
                <a:defRPr/>
              </a:pPr>
              <a:t>28</a:t>
            </a:fld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D51E66-BB04-4422-8346-C910A34E6C3A}" type="slidenum">
              <a:rPr lang="de-DE"/>
              <a:pPr>
                <a:defRPr/>
              </a:pPr>
              <a:t>29</a:t>
            </a:fld>
            <a:endParaRPr lang="de-DE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0191D-5C89-4F97-9503-3815415E92D0}" type="slidenum">
              <a:rPr lang="de-DE" smtClean="0"/>
              <a:pPr>
                <a:defRPr/>
              </a:pPr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43B3F-1007-4959-8BF6-5121658E7228}" type="slidenum">
              <a:rPr lang="de-DE" smtClean="0"/>
              <a:pPr>
                <a:defRPr/>
              </a:pPr>
              <a:t>30</a:t>
            </a:fld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F53AC-32C2-4D02-83BD-D7177823545B}" type="slidenum">
              <a:rPr lang="de-DE" smtClean="0"/>
              <a:pPr>
                <a:defRPr/>
              </a:pPr>
              <a:t>31</a:t>
            </a:fld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5CF21-7391-4821-8EC9-3B67692558B2}" type="slidenum">
              <a:rPr lang="de-DE" smtClean="0"/>
              <a:pPr>
                <a:defRPr/>
              </a:pPr>
              <a:t>32</a:t>
            </a:fld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23294-A309-4925-91A9-2A61EEE76074}" type="slidenum">
              <a:rPr lang="de-DE" smtClean="0"/>
              <a:pPr>
                <a:defRPr/>
              </a:pPr>
              <a:t>33</a:t>
            </a:fld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3F122-E9A7-4C68-95FA-1A1647F925FF}" type="slidenum">
              <a:rPr lang="de-DE"/>
              <a:pPr>
                <a:defRPr/>
              </a:pPr>
              <a:t>34</a:t>
            </a:fld>
            <a:endParaRPr lang="de-DE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5CDDBD-0E9A-4E4D-810C-028E62945C24}" type="slidenum">
              <a:rPr lang="de-DE" smtClean="0"/>
              <a:pPr>
                <a:defRPr/>
              </a:pPr>
              <a:t>35</a:t>
            </a:fld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3107C-2B8F-4A86-B2A1-058E32A6E263}" type="slidenum">
              <a:rPr lang="de-DE" smtClean="0"/>
              <a:pPr>
                <a:defRPr/>
              </a:pPr>
              <a:t>36</a:t>
            </a:fld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876A0-4A36-4988-AB99-8B0481840BC9}" type="slidenum">
              <a:rPr lang="de-DE" smtClean="0"/>
              <a:pPr>
                <a:defRPr/>
              </a:pPr>
              <a:t>37</a:t>
            </a:fld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B0696F-EC10-4A61-BAC2-13F95D4E1106}" type="slidenum">
              <a:rPr lang="de-DE" smtClean="0"/>
              <a:pPr>
                <a:defRPr/>
              </a:pPr>
              <a:t>38</a:t>
            </a:fld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9C075-1553-4849-B25A-D919B62BE8E1}" type="slidenum">
              <a:rPr lang="de-DE" smtClean="0"/>
              <a:pPr>
                <a:defRPr/>
              </a:pPr>
              <a:t>39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FB8AD3-ECB1-4B85-8532-0CFBE579DCF7}" type="slidenum">
              <a:rPr lang="de-DE" smtClean="0"/>
              <a:pPr>
                <a:defRPr/>
              </a:pPr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7F9A1D-171B-431B-B332-2CE81EDBAFB8}" type="slidenum">
              <a:rPr lang="de-DE" smtClean="0"/>
              <a:pPr>
                <a:defRPr/>
              </a:pPr>
              <a:t>40</a:t>
            </a:fld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76245-94EE-4D3B-865B-C0A0BF3F597A}" type="slidenum">
              <a:rPr lang="de-DE" smtClean="0"/>
              <a:pPr>
                <a:defRPr/>
              </a:pPr>
              <a:t>41</a:t>
            </a:fld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2E398-FCB1-483E-8203-837084222F25}" type="slidenum">
              <a:rPr lang="de-DE" smtClean="0"/>
              <a:pPr>
                <a:defRPr/>
              </a:pPr>
              <a:t>42</a:t>
            </a:fld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4F1D7-1F0F-48E2-97F6-B7BE16FF505C}" type="slidenum">
              <a:rPr lang="de-DE" smtClean="0"/>
              <a:pPr>
                <a:defRPr/>
              </a:pPr>
              <a:t>43</a:t>
            </a:fld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F8BA85-0BC6-4F12-B614-8D8354F66951}" type="slidenum">
              <a:rPr lang="de-DE" smtClean="0"/>
              <a:pPr>
                <a:defRPr/>
              </a:pPr>
              <a:t>44</a:t>
            </a:fld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383B0-E41F-44AC-982C-9ADD2FEDBE77}" type="slidenum">
              <a:rPr lang="de-DE" smtClean="0"/>
              <a:pPr>
                <a:defRPr/>
              </a:pPr>
              <a:t>45</a:t>
            </a:fld>
            <a:endParaRPr lang="de-D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5CF21-7391-4821-8EC9-3B67692558B2}" type="slidenum">
              <a:rPr lang="de-DE" smtClean="0"/>
              <a:pPr>
                <a:defRPr/>
              </a:pPr>
              <a:t>46</a:t>
            </a:fld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BDB43-F0D9-40FB-A7E3-0289AD55019F}" type="slidenum">
              <a:rPr lang="de-DE" smtClean="0"/>
              <a:pPr>
                <a:defRPr/>
              </a:pPr>
              <a:t>47</a:t>
            </a:fld>
            <a:endParaRPr lang="de-D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D1412C-F3EE-44FE-8D58-873CB94B865F}" type="slidenum">
              <a:rPr lang="de-DE" smtClean="0"/>
              <a:pPr>
                <a:defRPr/>
              </a:pPr>
              <a:t>48</a:t>
            </a:fld>
            <a:endParaRPr lang="de-D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27C763-65B1-46E0-B945-ACBBA5830EB7}" type="slidenum">
              <a:rPr lang="de-DE" smtClean="0"/>
              <a:pPr>
                <a:defRPr/>
              </a:pPr>
              <a:t>49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EDA195-6D7E-4B08-97BC-0B5EB91ED9C9}" type="slidenum">
              <a:rPr lang="de-DE" smtClean="0"/>
              <a:pPr>
                <a:defRPr/>
              </a:pPr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7D090-E085-48DF-A5B0-847A8D85B91F}" type="slidenum">
              <a:rPr lang="de-DE" smtClean="0"/>
              <a:pPr>
                <a:defRPr/>
              </a:pPr>
              <a:t>50</a:t>
            </a:fld>
            <a:endParaRPr lang="de-DE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99351-A8DA-40A3-8881-3EC9DCA47AB5}" type="slidenum">
              <a:rPr lang="de-DE" smtClean="0"/>
              <a:pPr>
                <a:defRPr/>
              </a:pPr>
              <a:t>51</a:t>
            </a:fld>
            <a:endParaRPr lang="de-D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3C423-BC35-42B3-8DAC-EEB6D7B4A1FA}" type="slidenum">
              <a:rPr lang="de-DE" smtClean="0"/>
              <a:pPr>
                <a:defRPr/>
              </a:pPr>
              <a:t>52</a:t>
            </a:fld>
            <a:endParaRPr lang="de-DE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40CD3-44B4-46CC-A3E9-C6DAA9000CB8}" type="slidenum">
              <a:rPr lang="de-DE" smtClean="0"/>
              <a:pPr>
                <a:defRPr/>
              </a:pPr>
              <a:t>53</a:t>
            </a:fld>
            <a:endParaRPr lang="de-DE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24CA9-7DEC-4B49-AD5F-924138A4559A}" type="slidenum">
              <a:rPr lang="de-DE" smtClean="0"/>
              <a:pPr>
                <a:defRPr/>
              </a:pPr>
              <a:t>54</a:t>
            </a:fld>
            <a:endParaRPr lang="de-DE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41DAC-B9FA-4762-AE1B-1D21867C8504}" type="slidenum">
              <a:rPr lang="de-DE" smtClean="0"/>
              <a:pPr>
                <a:defRPr/>
              </a:pPr>
              <a:t>55</a:t>
            </a:fld>
            <a:endParaRPr lang="de-DE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F6E0A-51A0-4C28-893B-9D7B2CFACCAE}" type="slidenum">
              <a:rPr lang="de-DE" smtClean="0"/>
              <a:pPr>
                <a:defRPr/>
              </a:pPr>
              <a:t>56</a:t>
            </a:fld>
            <a:endParaRPr lang="de-DE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24CA9-7DEC-4B49-AD5F-924138A4559A}" type="slidenum">
              <a:rPr lang="de-DE" smtClean="0"/>
              <a:pPr>
                <a:defRPr/>
              </a:pPr>
              <a:t>57</a:t>
            </a:fld>
            <a:endParaRPr lang="de-DE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DD1BE2-403E-46A4-98CF-20B7A0946854}" type="slidenum">
              <a:rPr lang="de-DE" smtClean="0"/>
              <a:pPr>
                <a:defRPr/>
              </a:pPr>
              <a:t>58</a:t>
            </a:fld>
            <a:endParaRPr lang="de-DE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59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13FF3-C35B-4EF9-816F-E6D4658A4F0B}" type="slidenum">
              <a:rPr lang="de-DE" smtClean="0"/>
              <a:pPr>
                <a:defRPr/>
              </a:pPr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833D7-CDCF-4D43-B489-0B7AD0CA6B46}" type="slidenum">
              <a:rPr lang="de-DE" smtClean="0"/>
              <a:pPr>
                <a:defRPr/>
              </a:pPr>
              <a:t>60</a:t>
            </a:fld>
            <a:endParaRPr lang="de-DE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12AE1-B41E-4D80-86DD-EC10CD0AF4AD}" type="slidenum">
              <a:rPr lang="de-DE" smtClean="0"/>
              <a:pPr>
                <a:defRPr/>
              </a:pPr>
              <a:t>61</a:t>
            </a:fld>
            <a:endParaRPr lang="de-DE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12AE1-B41E-4D80-86DD-EC10CD0AF4AD}" type="slidenum">
              <a:rPr lang="de-DE" smtClean="0"/>
              <a:pPr>
                <a:defRPr/>
              </a:pPr>
              <a:t>62</a:t>
            </a:fld>
            <a:endParaRPr lang="de-DE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E66939-3C20-46F7-8F0C-4684992A9B5A}" type="slidenum">
              <a:rPr lang="de-DE" smtClean="0"/>
              <a:pPr>
                <a:defRPr/>
              </a:pPr>
              <a:t>63</a:t>
            </a:fld>
            <a:endParaRPr lang="de-DE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6A1AA-48C1-4360-B497-D5DA236F064B}" type="slidenum">
              <a:rPr lang="de-DE" smtClean="0"/>
              <a:pPr>
                <a:defRPr/>
              </a:pPr>
              <a:t>64</a:t>
            </a:fld>
            <a:endParaRPr lang="de-DE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ED2F6-2E75-4542-B2D2-879C4FD3FB64}" type="slidenum">
              <a:rPr lang="de-DE" smtClean="0"/>
              <a:pPr>
                <a:defRPr/>
              </a:pPr>
              <a:t>65</a:t>
            </a:fld>
            <a:endParaRPr lang="de-DE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12AE1-B41E-4D80-86DD-EC10CD0AF4AD}" type="slidenum">
              <a:rPr lang="de-DE" smtClean="0"/>
              <a:pPr>
                <a:defRPr/>
              </a:pPr>
              <a:t>66</a:t>
            </a:fld>
            <a:endParaRPr lang="de-DE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95FB86-BE96-4882-A3A1-F0ADE2CE781F}" type="slidenum">
              <a:rPr lang="de-DE" smtClean="0"/>
              <a:pPr>
                <a:defRPr/>
              </a:pPr>
              <a:t>67</a:t>
            </a:fld>
            <a:endParaRPr lang="de-DE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9FE34-E393-4B07-97E0-B9E2618B930D}" type="slidenum">
              <a:rPr lang="de-DE" smtClean="0"/>
              <a:pPr>
                <a:defRPr/>
              </a:pPr>
              <a:t>68</a:t>
            </a:fld>
            <a:endParaRPr lang="de-DE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059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99ECE-ABFF-4F34-B32A-24B0077C90FF}" type="slidenum">
              <a:rPr lang="de-DE" smtClean="0"/>
              <a:pPr>
                <a:defRPr/>
              </a:pPr>
              <a:t>69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5BA01B-A56C-4AEB-B387-95DE637D66D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C88CA-24C9-435C-868C-38F0AAB2EDA5}" type="slidenum">
              <a:rPr lang="de-DE" smtClean="0"/>
              <a:pPr>
                <a:defRPr/>
              </a:pPr>
              <a:t>70</a:t>
            </a:fld>
            <a:endParaRPr lang="de-DE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4A6AC-AC42-403A-9953-7129554B4C71}" type="slidenum">
              <a:rPr lang="de-DE" smtClean="0"/>
              <a:pPr>
                <a:defRPr/>
              </a:pPr>
              <a:t>71</a:t>
            </a:fld>
            <a:endParaRPr lang="de-DE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62B547-AE12-4CEF-A6ED-33532BFA1FC9}" type="slidenum">
              <a:rPr lang="de-DE" smtClean="0"/>
              <a:pPr>
                <a:defRPr/>
              </a:pPr>
              <a:t>72</a:t>
            </a:fld>
            <a:endParaRPr lang="de-DE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A2774-A028-46E9-AB83-202975B540FA}" type="slidenum">
              <a:rPr lang="de-DE" smtClean="0"/>
              <a:pPr>
                <a:defRPr/>
              </a:pPr>
              <a:t>73</a:t>
            </a:fld>
            <a:endParaRPr lang="de-DE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5DF40-F14A-4946-9B71-7806933DE115}" type="slidenum">
              <a:rPr lang="de-DE" smtClean="0"/>
              <a:pPr>
                <a:defRPr/>
              </a:pPr>
              <a:t>74</a:t>
            </a:fld>
            <a:endParaRPr lang="de-DE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70DAA-0C1D-4DAB-A520-9F5E4059D9C2}" type="slidenum">
              <a:rPr lang="de-DE" smtClean="0"/>
              <a:pPr>
                <a:defRPr/>
              </a:pPr>
              <a:t>75</a:t>
            </a:fld>
            <a:endParaRPr lang="de-DE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A5594-D326-49EE-A204-8030E2F2C786}" type="slidenum">
              <a:rPr lang="de-DE" smtClean="0"/>
              <a:pPr>
                <a:defRPr/>
              </a:pPr>
              <a:t>76</a:t>
            </a:fld>
            <a:endParaRPr lang="de-DE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41523-05DA-42DA-8042-38F4BFEED427}" type="slidenum">
              <a:rPr lang="de-DE" smtClean="0"/>
              <a:pPr>
                <a:defRPr/>
              </a:pPr>
              <a:t>77</a:t>
            </a:fld>
            <a:endParaRPr lang="de-DE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EECC0-CEC7-4829-A044-45805287B662}" type="slidenum">
              <a:rPr lang="de-DE" smtClean="0"/>
              <a:pPr>
                <a:defRPr/>
              </a:pPr>
              <a:t>78</a:t>
            </a:fld>
            <a:endParaRPr lang="de-DE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0CA101-F3B2-4646-9FB8-2D57843619B3}" type="slidenum">
              <a:rPr lang="de-DE" smtClean="0"/>
              <a:pPr>
                <a:defRPr/>
              </a:pPr>
              <a:t>79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A85FA-5DC0-4496-9A72-BCB956511086}" type="slidenum">
              <a:rPr lang="de-DE" smtClean="0"/>
              <a:pPr>
                <a:defRPr/>
              </a:pPr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78547-F70B-46BE-B18D-0F080BE3D367}" type="slidenum">
              <a:rPr lang="de-DE" smtClean="0"/>
              <a:pPr>
                <a:defRPr/>
              </a:pPr>
              <a:t>80</a:t>
            </a:fld>
            <a:endParaRPr lang="de-DE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C985F7-642B-4359-8F88-DFBE29A2FF5C}" type="slidenum">
              <a:rPr lang="de-DE" smtClean="0"/>
              <a:pPr>
                <a:defRPr/>
              </a:pPr>
              <a:t>81</a:t>
            </a:fld>
            <a:endParaRPr lang="de-DE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A5248-22BC-4EAA-A073-4755981AD946}" type="slidenum">
              <a:rPr lang="de-DE" smtClean="0"/>
              <a:pPr>
                <a:defRPr/>
              </a:pPr>
              <a:t>82</a:t>
            </a:fld>
            <a:endParaRPr lang="de-DE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4AE14-5F68-4279-8D55-9ECB7A9F79FA}" type="slidenum">
              <a:rPr lang="de-DE" smtClean="0"/>
              <a:pPr>
                <a:defRPr/>
              </a:pPr>
              <a:t>83</a:t>
            </a:fld>
            <a:endParaRPr lang="de-DE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88996-781B-4A4B-9237-02EB6E48AD06}" type="slidenum">
              <a:rPr lang="de-DE" smtClean="0"/>
              <a:pPr>
                <a:defRPr/>
              </a:pPr>
              <a:t>84</a:t>
            </a:fld>
            <a:endParaRPr lang="de-DE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C7238-E2F0-46A4-A9C3-CDFFE376B0E2}" type="slidenum">
              <a:rPr lang="de-DE"/>
              <a:pPr>
                <a:defRPr/>
              </a:pPr>
              <a:t>85</a:t>
            </a:fld>
            <a:endParaRPr lang="de-DE"/>
          </a:p>
        </p:txBody>
      </p:sp>
      <p:sp>
        <p:nvSpPr>
          <p:cNvPr id="189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16E9F-495C-4F68-A170-51E233B348CA}" type="slidenum">
              <a:rPr lang="de-DE" smtClean="0"/>
              <a:pPr>
                <a:defRPr/>
              </a:pPr>
              <a:t>86</a:t>
            </a:fld>
            <a:endParaRPr lang="de-DE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6637B-76BB-4160-864C-C297AB8B72D9}" type="slidenum">
              <a:rPr lang="de-DE" smtClean="0"/>
              <a:pPr>
                <a:defRPr/>
              </a:pPr>
              <a:t>87</a:t>
            </a:fld>
            <a:endParaRPr lang="de-DE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307D9-710B-4104-B0C7-707D19C5B853}" type="slidenum">
              <a:rPr lang="de-DE" smtClean="0"/>
              <a:pPr>
                <a:defRPr/>
              </a:pPr>
              <a:t>88</a:t>
            </a:fld>
            <a:endParaRPr lang="de-DE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34CB4-4759-482F-B382-6BCBD46BC590}" type="slidenum">
              <a:rPr lang="de-DE" smtClean="0"/>
              <a:pPr>
                <a:defRPr/>
              </a:pPr>
              <a:t>89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A6CBB-D1AF-4E92-97E2-CD2E4DC31031}" type="slidenum">
              <a:rPr lang="de-DE" smtClean="0"/>
              <a:pPr>
                <a:defRPr/>
              </a:pPr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0601A-82BC-4E84-A38F-4CF925F80BC1}" type="slidenum">
              <a:rPr lang="de-DE" smtClean="0"/>
              <a:pPr>
                <a:defRPr/>
              </a:pPr>
              <a:t>90</a:t>
            </a:fld>
            <a:endParaRPr lang="de-DE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E8C81-C124-4201-832B-F946B0200A3F}" type="slidenum">
              <a:rPr lang="de-DE" smtClean="0"/>
              <a:pPr>
                <a:defRPr/>
              </a:pPr>
              <a:t>91</a:t>
            </a:fld>
            <a:endParaRPr lang="de-DE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26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10839-A3BA-43C1-B4D4-A3C75C4ADFC5}" type="slidenum">
              <a:rPr lang="de-DE" smtClean="0"/>
              <a:pPr>
                <a:defRPr/>
              </a:pPr>
              <a:t>92</a:t>
            </a:fld>
            <a:endParaRPr lang="de-DE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26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C0FD7-FE7F-49EA-BF8B-B7608C55BB50}" type="slidenum">
              <a:rPr lang="de-DE" smtClean="0"/>
              <a:pPr>
                <a:defRPr/>
              </a:pPr>
              <a:t>93</a:t>
            </a:fld>
            <a:endParaRPr lang="de-DE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76F8D-406B-47C7-AFA8-62F8268040BA}" type="slidenum">
              <a:rPr lang="de-DE" smtClean="0"/>
              <a:pPr>
                <a:defRPr/>
              </a:pPr>
              <a:t>94</a:t>
            </a:fld>
            <a:endParaRPr lang="de-DE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5643C-1903-4FCA-978A-EAA568E8C91D}" type="slidenum">
              <a:rPr lang="de-DE" smtClean="0"/>
              <a:pPr>
                <a:defRPr/>
              </a:pPr>
              <a:t>95</a:t>
            </a:fld>
            <a:endParaRPr lang="de-DE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A8125-C845-431B-AEBD-324F72AB0923}" type="slidenum">
              <a:rPr lang="de-DE" smtClean="0"/>
              <a:pPr>
                <a:defRPr/>
              </a:pPr>
              <a:t>96</a:t>
            </a:fld>
            <a:endParaRPr lang="de-DE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F9A14-43D8-4994-9795-F1321937181A}" type="slidenum">
              <a:rPr lang="de-DE" smtClean="0"/>
              <a:pPr>
                <a:defRPr/>
              </a:pPr>
              <a:t>97</a:t>
            </a:fld>
            <a:endParaRPr lang="de-DE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26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B99786-6A85-4DB6-A3C2-EA108BE00896}" type="slidenum">
              <a:rPr lang="de-DE" smtClean="0"/>
              <a:pPr>
                <a:defRPr/>
              </a:pPr>
              <a:t>98</a:t>
            </a:fld>
            <a:endParaRPr lang="de-DE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7FA3D-5D74-49B6-82B2-0B9398A54550}" type="slidenum">
              <a:rPr lang="de-DE" smtClean="0"/>
              <a:pPr>
                <a:defRPr/>
              </a:pPr>
              <a:t>99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de-AT" altLang="en-US"/>
              <a:t>Titelmasterformat durch Klicken bearbeiten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AT" altLang="en-US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CD08-32DE-4A0F-B143-4E46FE5CB40F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B27F-BB0F-4589-8547-DB4C8E59F96A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01D7-65FC-4710-8CA7-35EF16E53E29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08C7B-3D7D-4AF4-AD08-7ECAF2CCB5C7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9AE6-7014-4EE4-98CA-B2E11EDA76FC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219D-B33F-421D-A9FA-1E8AC2CCCC7D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B32BF-81E2-48ED-BC90-47A6675E0AB8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D766D-D721-4BF8-A836-5B3D8A72BC53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CB4A9-53D7-4312-8452-DC8E9BFC01CD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D119-F2B0-4A17-B9F4-A74CFE4BADA8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A05CA-1B9B-47A4-9995-863BDD2BC489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9F26-F625-42B0-B9D4-503E79DFC640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F748-3DEE-4BC4-B624-79F6FC5A9967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85EDD-CA85-463D-861E-1F6BCB7526C3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 smtClean="0"/>
              <a:t>Titelmasterformat durch Klicken bearbeiten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 smtClean="0"/>
              <a:t>Textmasterformate durch Klicken bearbeiten</a:t>
            </a:r>
          </a:p>
          <a:p>
            <a:pPr lvl="1"/>
            <a:r>
              <a:rPr lang="de-AT" altLang="en-US" smtClean="0"/>
              <a:t>Zweite Ebene</a:t>
            </a:r>
          </a:p>
          <a:p>
            <a:pPr lvl="2"/>
            <a:r>
              <a:rPr lang="de-AT" altLang="en-US" smtClean="0"/>
              <a:t>Dritte Ebene</a:t>
            </a:r>
          </a:p>
          <a:p>
            <a:pPr lvl="3"/>
            <a:r>
              <a:rPr lang="de-AT" altLang="en-US" smtClean="0"/>
              <a:t>Vierte Ebene</a:t>
            </a:r>
          </a:p>
          <a:p>
            <a:pPr lvl="4"/>
            <a:r>
              <a:rPr lang="de-AT" altLang="en-US" smtClean="0"/>
              <a:t>Fünfte Ebene</a:t>
            </a: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441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0C3EFC53-F211-4B75-AD8F-78A57F08DDAE}" type="slidenum">
              <a:rPr lang="de-AT" altLang="en-US"/>
              <a:pPr>
                <a:defRPr/>
              </a:pPr>
              <a:t>‹Nr.›</a:t>
            </a:fld>
            <a:endParaRPr lang="de-AT" altLang="en-US"/>
          </a:p>
        </p:txBody>
      </p:sp>
      <p:sp>
        <p:nvSpPr>
          <p:cNvPr id="4413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  <p:sp>
        <p:nvSpPr>
          <p:cNvPr id="4413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3" r:id="rId12"/>
    <p:sldLayoutId id="2147484674" r:id="rId13"/>
    <p:sldLayoutId id="2147484675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59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60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3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4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4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47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53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6138" y="1341438"/>
            <a:ext cx="7902575" cy="3024187"/>
          </a:xfrm>
        </p:spPr>
        <p:txBody>
          <a:bodyPr/>
          <a:lstStyle/>
          <a:p>
            <a:pPr eaLnBrk="1" hangingPunct="1"/>
            <a:r>
              <a:rPr lang="en-US" sz="2600" smtClean="0">
                <a:latin typeface="Verdana" pitchFamily="34" charset="0"/>
              </a:rPr>
              <a:t>Econometrics - Lecture 4</a:t>
            </a:r>
            <a:br>
              <a:rPr lang="en-US" sz="2600" smtClean="0">
                <a:latin typeface="Verdana" pitchFamily="34" charset="0"/>
              </a:rPr>
            </a:br>
            <a:r>
              <a:rPr lang="en-US" sz="2600" smtClean="0">
                <a:latin typeface="Verdana" pitchFamily="34" charset="0"/>
              </a:rPr>
              <a:t/>
            </a:r>
            <a:br>
              <a:rPr lang="en-US" sz="2600" smtClean="0">
                <a:latin typeface="Verdana" pitchFamily="34" charset="0"/>
              </a:rPr>
            </a:br>
            <a:r>
              <a:rPr lang="en-US" sz="5400" smtClean="0">
                <a:latin typeface="Verdana" pitchFamily="34" charset="0"/>
              </a:rPr>
              <a:t>Heteroskedasticity and Autocorrelation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6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Autocorrelation of Economic Time-series</a:t>
            </a:r>
          </a:p>
        </p:txBody>
      </p:sp>
      <p:sp>
        <p:nvSpPr>
          <p:cNvPr id="5124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smtClean="0"/>
              <a:t>Consumption in actual period is similar to that of the preceding period; the actual consumption „depends“ on the consumption of the preceding period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Consumption, production, investments, etc.: to be expected that successive observations of economic variables correlate positively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Seasonal adjustment: application of smoothing and filtering algorithms induces correlation of the smoothed data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29604-8B38-4DB3-8942-F6864D951AC6}" type="slidenum">
              <a:rPr lang="de-AT" altLang="en-US"/>
              <a:pPr>
                <a:defRPr/>
              </a:pPr>
              <a:t>10</a:t>
            </a:fld>
            <a:endParaRPr lang="de-AT" altLang="en-US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22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Moving Average Processes</a:t>
            </a:r>
            <a:endParaRPr lang="en-US" sz="400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6868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Moving average process  of order 1, MA(1) process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i="1" smtClean="0"/>
              <a:t>v</a:t>
            </a:r>
            <a:r>
              <a:rPr lang="en-US" sz="2000" baseline="-25000" smtClean="0"/>
              <a:t>t </a:t>
            </a:r>
            <a:r>
              <a:rPr lang="en-US" sz="2000" smtClean="0"/>
              <a:t>+ </a:t>
            </a:r>
            <a:r>
              <a:rPr lang="en-US" sz="2000" smtClean="0">
                <a:latin typeface="Symbol" pitchFamily="18" charset="2"/>
              </a:rPr>
              <a:t>a</a:t>
            </a:r>
            <a:r>
              <a:rPr lang="en-US" sz="2000" i="1" smtClean="0"/>
              <a:t>v</a:t>
            </a:r>
            <a:r>
              <a:rPr lang="en-US" sz="2000" baseline="-25000" smtClean="0"/>
              <a:t>t-1</a:t>
            </a:r>
            <a:endParaRPr lang="en-US" sz="2000" smtClean="0"/>
          </a:p>
          <a:p>
            <a:pPr eaLnBrk="1" hangingPunct="1">
              <a:spcBef>
                <a:spcPts val="600"/>
              </a:spcBef>
            </a:pPr>
            <a:r>
              <a:rPr lang="en-US" sz="2000" smtClean="0">
                <a:cs typeface="Arial" charset="0"/>
              </a:rPr>
              <a:t>ε</a:t>
            </a:r>
            <a:r>
              <a:rPr lang="en-US" sz="2000" baseline="-25000" smtClean="0">
                <a:cs typeface="Arial" charset="0"/>
              </a:rPr>
              <a:t>t</a:t>
            </a:r>
            <a:r>
              <a:rPr lang="en-US" sz="2000" smtClean="0">
                <a:cs typeface="Arial" charset="0"/>
              </a:rPr>
              <a:t> is correlated with ε</a:t>
            </a:r>
            <a:r>
              <a:rPr lang="en-US" sz="2000" baseline="-25000" smtClean="0">
                <a:cs typeface="Arial" charset="0"/>
              </a:rPr>
              <a:t>t-1</a:t>
            </a:r>
            <a:r>
              <a:rPr lang="en-US" sz="2000" smtClean="0">
                <a:cs typeface="Arial" charset="0"/>
              </a:rPr>
              <a:t>, but not with ε</a:t>
            </a:r>
            <a:r>
              <a:rPr lang="en-US" sz="2000" baseline="-25000" smtClean="0">
                <a:cs typeface="Arial" charset="0"/>
              </a:rPr>
              <a:t>t-2</a:t>
            </a:r>
            <a:r>
              <a:rPr lang="en-US" sz="2000" smtClean="0">
                <a:cs typeface="Arial" charset="0"/>
              </a:rPr>
              <a:t>, ε</a:t>
            </a:r>
            <a:r>
              <a:rPr lang="en-US" sz="2000" baseline="-25000" smtClean="0">
                <a:cs typeface="Arial" charset="0"/>
              </a:rPr>
              <a:t>t-3</a:t>
            </a:r>
            <a:r>
              <a:rPr lang="en-US" sz="2000" smtClean="0">
                <a:cs typeface="Arial" charset="0"/>
              </a:rPr>
              <a:t>, …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>
                <a:cs typeface="Arial" charset="0"/>
              </a:rPr>
              <a:t>Generalizations to higher orders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  <a:endParaRPr lang="de-AT" altLang="en-US" dirty="0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409B5-8D73-41DF-9D32-CD67DDDBC916}" type="slidenum">
              <a:rPr lang="de-AT" altLang="en-US"/>
              <a:pPr>
                <a:defRPr/>
              </a:pPr>
              <a:t>100</a:t>
            </a:fld>
            <a:endParaRPr lang="de-AT" altLang="en-US" dirty="0"/>
          </a:p>
        </p:txBody>
      </p:sp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36866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36866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Remedies against Autocorrelation</a:t>
            </a:r>
            <a:endParaRPr lang="en-US" sz="400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89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marL="381000" indent="-381000" eaLnBrk="1" hangingPunct="1"/>
            <a:r>
              <a:rPr lang="en-US" sz="2000" smtClean="0"/>
              <a:t>Change functional form, e.g., use log(</a:t>
            </a:r>
            <a:r>
              <a:rPr lang="en-US" sz="2000" i="1" smtClean="0"/>
              <a:t>y</a:t>
            </a:r>
            <a:r>
              <a:rPr lang="en-US" sz="2000" smtClean="0"/>
              <a:t>) instead of </a:t>
            </a:r>
            <a:r>
              <a:rPr lang="en-US" sz="2000" i="1" smtClean="0"/>
              <a:t>y</a:t>
            </a:r>
            <a:endParaRPr lang="en-US" sz="2000" smtClean="0"/>
          </a:p>
          <a:p>
            <a:pPr marL="381000" indent="-381000" eaLnBrk="1" hangingPunct="1"/>
            <a:r>
              <a:rPr lang="en-US" sz="2000" smtClean="0"/>
              <a:t>Extend the model by including additional explanatory variables, e.g., seasonal dummies, or additional lags</a:t>
            </a:r>
          </a:p>
          <a:p>
            <a:pPr marL="381000" indent="-381000" eaLnBrk="1" hangingPunct="1"/>
            <a:r>
              <a:rPr lang="en-US" sz="2000" smtClean="0"/>
              <a:t>Use HAC standard errors for the OLS estimators</a:t>
            </a:r>
          </a:p>
          <a:p>
            <a:pPr marL="381000" indent="-381000" eaLnBrk="1" hangingPunct="1"/>
            <a:r>
              <a:rPr lang="en-US" sz="2000" smtClean="0"/>
              <a:t>Reformulate the model in quasi-differences (FGLS) or in differences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  <a:endParaRPr lang="de-AT" altLang="en-US" dirty="0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C9515-4C21-4DEF-8087-E67D89FB0DB5}" type="slidenum">
              <a:rPr lang="de-AT" altLang="en-US"/>
              <a:pPr>
                <a:defRPr/>
              </a:pPr>
              <a:t>101</a:t>
            </a:fld>
            <a:endParaRPr lang="de-AT" altLang="en-US" dirty="0"/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37890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37890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Your Homework</a:t>
            </a:r>
          </a:p>
        </p:txBody>
      </p:sp>
      <p:sp>
        <p:nvSpPr>
          <p:cNvPr id="38916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marL="457200" indent="-457200">
              <a:buSzPct val="100000"/>
              <a:buFont typeface="Garamond" pitchFamily="18" charset="0"/>
              <a:buAutoNum type="arabicPeriod"/>
            </a:pPr>
            <a:r>
              <a:rPr lang="en-US" sz="2000" dirty="0" smtClean="0"/>
              <a:t>Use the data set “labour2” of </a:t>
            </a:r>
            <a:r>
              <a:rPr lang="en-US" sz="2000" dirty="0" err="1" smtClean="0"/>
              <a:t>Verbeek</a:t>
            </a:r>
            <a:r>
              <a:rPr lang="en-US" sz="2000" dirty="0" smtClean="0"/>
              <a:t> for the following analyses: </a:t>
            </a:r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Estimate (OLS) the model for log(</a:t>
            </a:r>
            <a:r>
              <a:rPr lang="en-US" sz="1800" i="1" dirty="0" smtClean="0"/>
              <a:t>labor)</a:t>
            </a:r>
            <a:r>
              <a:rPr lang="en-US" sz="1800" dirty="0" smtClean="0"/>
              <a:t> with regressors log(</a:t>
            </a:r>
            <a:r>
              <a:rPr lang="en-US" sz="1800" i="1" dirty="0" smtClean="0"/>
              <a:t>output)</a:t>
            </a:r>
            <a:r>
              <a:rPr lang="en-US" sz="1800" dirty="0" smtClean="0"/>
              <a:t> and log(</a:t>
            </a:r>
            <a:r>
              <a:rPr lang="en-US" sz="1800" i="1" dirty="0" smtClean="0"/>
              <a:t>wage)</a:t>
            </a:r>
            <a:r>
              <a:rPr lang="en-US" sz="1800" dirty="0" smtClean="0"/>
              <a:t>; generate a display of the residuals which may indicate heteroskedasticity of the error term.</a:t>
            </a:r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Compare 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the OLS and (ii) the White standard errors with HC0 of the estimated </a:t>
            </a:r>
            <a:r>
              <a:rPr lang="en-US" sz="1800" dirty="0" smtClean="0"/>
              <a:t>coefficients.</a:t>
            </a:r>
            <a:endParaRPr lang="en-US" sz="1800" dirty="0" smtClean="0"/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Perform (</a:t>
            </a:r>
            <a:r>
              <a:rPr lang="en-US" sz="1800" dirty="0" err="1" smtClean="0"/>
              <a:t>i</a:t>
            </a:r>
            <a:r>
              <a:rPr lang="en-US" sz="1800" dirty="0" smtClean="0"/>
              <a:t>) the </a:t>
            </a:r>
            <a:r>
              <a:rPr lang="en-US" sz="1800" dirty="0" err="1" smtClean="0"/>
              <a:t>Breusch</a:t>
            </a:r>
            <a:r>
              <a:rPr lang="en-US" sz="1800" dirty="0" smtClean="0"/>
              <a:t>-Pagan test with </a:t>
            </a:r>
            <a:r>
              <a:rPr lang="en-US" sz="1800" i="1" dirty="0" smtClean="0"/>
              <a:t>h</a:t>
            </a:r>
            <a:r>
              <a:rPr lang="en-US" sz="1800" dirty="0" smtClean="0"/>
              <a:t>(</a:t>
            </a:r>
            <a:r>
              <a:rPr lang="en-US" sz="1800" i="1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err="1" smtClean="0"/>
              <a:t>‘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) = exp{</a:t>
            </a:r>
            <a:r>
              <a:rPr lang="en-US" sz="1800" i="1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err="1" smtClean="0"/>
              <a:t>‘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dirty="0" smtClean="0">
                <a:latin typeface="Symbol" pitchFamily="18" charset="2"/>
              </a:rPr>
              <a:t>} </a:t>
            </a:r>
            <a:r>
              <a:rPr lang="en-US" sz="1800" dirty="0" smtClean="0"/>
              <a:t>and (ii) the White test without interactions; explain the tests and compare the results; use </a:t>
            </a:r>
            <a:r>
              <a:rPr lang="en-US" sz="1800" i="1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= (</a:t>
            </a:r>
            <a:r>
              <a:rPr lang="en-US" sz="1800" i="1" dirty="0" err="1" smtClean="0"/>
              <a:t>capital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,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output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, </a:t>
            </a:r>
            <a:r>
              <a:rPr lang="en-US" sz="1800" i="1" dirty="0" err="1" smtClean="0"/>
              <a:t>wage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)’.</a:t>
            </a:r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Estimate 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the model of a), using FGLS and weights obtained in the auxiliary regression of the </a:t>
            </a:r>
            <a:r>
              <a:rPr lang="en-US" sz="1800" dirty="0" err="1" smtClean="0"/>
              <a:t>Breusch</a:t>
            </a:r>
            <a:r>
              <a:rPr lang="en-US" sz="1800" dirty="0" smtClean="0"/>
              <a:t>-Pagan test in </a:t>
            </a:r>
            <a:r>
              <a:rPr lang="en-US" sz="1800" dirty="0" smtClean="0"/>
              <a:t>c); </a:t>
            </a:r>
            <a:r>
              <a:rPr lang="en-US" sz="1800" dirty="0" smtClean="0"/>
              <a:t>(ii) </a:t>
            </a:r>
            <a:r>
              <a:rPr lang="en-US" sz="1800" dirty="0" smtClean="0"/>
              <a:t>comment the estimates of the coefficients, the standard errors, and the R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of this model and those </a:t>
            </a:r>
            <a:r>
              <a:rPr lang="en-US" sz="1800" dirty="0" smtClean="0"/>
              <a:t>of </a:t>
            </a:r>
            <a:r>
              <a:rPr lang="en-US" sz="1800" dirty="0" smtClean="0"/>
              <a:t>b)(</a:t>
            </a:r>
            <a:r>
              <a:rPr lang="en-US" sz="1800" dirty="0" err="1" smtClean="0"/>
              <a:t>i</a:t>
            </a:r>
            <a:r>
              <a:rPr lang="en-US" sz="1800" dirty="0" smtClean="0"/>
              <a:t>) and c)(ii).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  <a:endParaRPr lang="de-AT" altLang="en-US" dirty="0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E8208-B8C8-4347-A18D-1F43AE43D42E}" type="slidenum">
              <a:rPr lang="de-AT" altLang="en-US"/>
              <a:pPr>
                <a:defRPr/>
              </a:pPr>
              <a:t>102</a:t>
            </a:fld>
            <a:endParaRPr lang="de-AT" alt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Your Homework,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104451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104188" cy="4400550"/>
          </a:xfrm>
        </p:spPr>
        <p:txBody>
          <a:bodyPr/>
          <a:lstStyle/>
          <a:p>
            <a:pPr marL="457200" indent="-457200">
              <a:buSzPct val="100000"/>
              <a:buFont typeface="Garamond" pitchFamily="18" charset="0"/>
              <a:buAutoNum type="arabicPeriod" startAt="2"/>
            </a:pPr>
            <a:r>
              <a:rPr lang="en-US" sz="2000" dirty="0" smtClean="0"/>
              <a:t>Use the data set “</a:t>
            </a:r>
            <a:r>
              <a:rPr lang="en-US" sz="2000" dirty="0" err="1" smtClean="0"/>
              <a:t>icecream</a:t>
            </a:r>
            <a:r>
              <a:rPr lang="en-US" sz="2000" dirty="0" smtClean="0"/>
              <a:t>” of </a:t>
            </a:r>
            <a:r>
              <a:rPr lang="en-US" sz="2000" dirty="0" err="1" smtClean="0"/>
              <a:t>Verbeek</a:t>
            </a:r>
            <a:r>
              <a:rPr lang="en-US" sz="2000" dirty="0" smtClean="0"/>
              <a:t> for the following analyses: </a:t>
            </a:r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Estimate the model where </a:t>
            </a:r>
            <a:r>
              <a:rPr lang="en-US" sz="1800" i="1" dirty="0" smtClean="0"/>
              <a:t>cons</a:t>
            </a:r>
            <a:r>
              <a:rPr lang="en-US" sz="1800" dirty="0" smtClean="0"/>
              <a:t> is explained by </a:t>
            </a:r>
            <a:r>
              <a:rPr lang="en-US" sz="1800" i="1" dirty="0" smtClean="0"/>
              <a:t>income </a:t>
            </a:r>
            <a:r>
              <a:rPr lang="en-US" sz="1800" dirty="0" smtClean="0"/>
              <a:t>and </a:t>
            </a:r>
            <a:r>
              <a:rPr lang="en-US" sz="1800" i="1" dirty="0" smtClean="0"/>
              <a:t>temp</a:t>
            </a:r>
            <a:r>
              <a:rPr lang="en-US" sz="1800" dirty="0" smtClean="0"/>
              <a:t>; </a:t>
            </a:r>
            <a:r>
              <a:rPr lang="en-US" sz="1800" dirty="0" smtClean="0"/>
              <a:t>show a </a:t>
            </a:r>
            <a:r>
              <a:rPr lang="en-US" sz="1800" dirty="0" err="1" smtClean="0"/>
              <a:t>diagramme</a:t>
            </a:r>
            <a:r>
              <a:rPr lang="en-US" sz="1800" dirty="0" smtClean="0"/>
              <a:t> </a:t>
            </a:r>
            <a:r>
              <a:rPr lang="en-US" sz="1800" dirty="0" smtClean="0"/>
              <a:t>of the residuals which may indicate autocorrelation of the error terms.</a:t>
            </a:r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Use the Durbin-Watson and the Box-Pierce test against autocorrelation; state suitably 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and </a:t>
            </a:r>
            <a:r>
              <a:rPr lang="en-US" sz="1800" dirty="0" smtClean="0"/>
              <a:t>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.</a:t>
            </a:r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Compare (</a:t>
            </a:r>
            <a:r>
              <a:rPr lang="en-US" sz="1800" dirty="0" err="1" smtClean="0"/>
              <a:t>i</a:t>
            </a:r>
            <a:r>
              <a:rPr lang="en-US" sz="1800" dirty="0" smtClean="0"/>
              <a:t>) the OLS and (ii) the HAC standard errors of the estimated coefficients.</a:t>
            </a:r>
            <a:endParaRPr lang="en-US" sz="1800" dirty="0" smtClean="0"/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Repeat a), using (</a:t>
            </a:r>
            <a:r>
              <a:rPr lang="en-US" sz="1800" dirty="0" err="1" smtClean="0"/>
              <a:t>i</a:t>
            </a:r>
            <a:r>
              <a:rPr lang="en-US" sz="1800" dirty="0" smtClean="0"/>
              <a:t>) the iterative Cochrane-</a:t>
            </a:r>
            <a:r>
              <a:rPr lang="en-US" sz="1800" dirty="0" err="1" smtClean="0"/>
              <a:t>Orcutt</a:t>
            </a:r>
            <a:r>
              <a:rPr lang="en-US" sz="1800" dirty="0" smtClean="0"/>
              <a:t> estimation and (ii) OLS estimation of the model in differences; compare and interpret the result. </a:t>
            </a:r>
          </a:p>
          <a:p>
            <a:pPr marL="457200" indent="-457200">
              <a:buSzPct val="100000"/>
              <a:buFont typeface="Garamond" pitchFamily="18" charset="0"/>
              <a:buAutoNum type="arabicPeriod" startAt="2"/>
            </a:pPr>
            <a:r>
              <a:rPr lang="en-US" sz="2000" dirty="0" smtClean="0"/>
              <a:t>For the Durbin-Watson test: (a) s</a:t>
            </a:r>
            <a:r>
              <a:rPr lang="de-AT" sz="2000" dirty="0" err="1" smtClean="0"/>
              <a:t>how</a:t>
            </a:r>
            <a:r>
              <a:rPr lang="de-AT" sz="2000" dirty="0" smtClean="0"/>
              <a:t> </a:t>
            </a:r>
            <a:r>
              <a:rPr lang="de-AT" sz="2000" dirty="0" err="1" smtClean="0"/>
              <a:t>that</a:t>
            </a:r>
            <a:r>
              <a:rPr lang="de-AT" sz="2000" dirty="0" smtClean="0"/>
              <a:t> </a:t>
            </a:r>
            <a:r>
              <a:rPr lang="de-AT" sz="2000" i="1" dirty="0" err="1" smtClean="0"/>
              <a:t>dw</a:t>
            </a:r>
            <a:r>
              <a:rPr lang="de-AT" sz="2000" dirty="0" smtClean="0"/>
              <a:t> ≈ 2 – 2</a:t>
            </a:r>
            <a:r>
              <a:rPr lang="de-AT" sz="2000" i="1" dirty="0" smtClean="0"/>
              <a:t>r</a:t>
            </a:r>
            <a:r>
              <a:rPr lang="de-AT" sz="2000" dirty="0" smtClean="0"/>
              <a:t>; (b)</a:t>
            </a:r>
            <a:r>
              <a:rPr lang="en-US" sz="2000" dirty="0" smtClean="0"/>
              <a:t> </a:t>
            </a:r>
            <a:r>
              <a:rPr lang="en-US" sz="2000" dirty="0" smtClean="0"/>
              <a:t>can you agree with the </a:t>
            </a:r>
            <a:r>
              <a:rPr lang="en-US" sz="2000" dirty="0" smtClean="0"/>
              <a:t>statement “The Durbin-Watson test is a misspecification test”. </a:t>
            </a:r>
            <a:endParaRPr lang="de-AT" sz="2000" i="1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  <a:endParaRPr lang="de-AT" altLang="en-US" dirty="0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BEA6D-6710-4651-ADFE-DC80C1832977}" type="slidenum">
              <a:rPr lang="de-AT" altLang="en-US"/>
              <a:pPr>
                <a:defRPr/>
              </a:pPr>
              <a:t>103</a:t>
            </a:fld>
            <a:endParaRPr lang="de-AT" altLang="en-US" dirty="0"/>
          </a:p>
        </p:txBody>
      </p:sp>
      <p:sp>
        <p:nvSpPr>
          <p:cNvPr id="104455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DFD8C-D5C8-4716-A644-61F970C428EB}" type="slidenum">
              <a:rPr lang="de-AT" altLang="en-US"/>
              <a:pPr>
                <a:defRPr/>
              </a:pPr>
              <a:t>11</a:t>
            </a:fld>
            <a:endParaRPr lang="de-AT" alt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Example: Imports</a:t>
            </a:r>
            <a:endParaRPr lang="en-US" sz="2400" smtClean="0">
              <a:latin typeface="Verdana" pitchFamily="34" charset="0"/>
            </a:endParaRP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611188" y="1557338"/>
            <a:ext cx="3024187" cy="45354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Scatter-diagram of by one period lagged imports [MTR(-1)] against actual imports [MTR]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2000" dirty="0"/>
              <a:t>Correlation coefficient between MTR und MTR(-1): 0.9994</a:t>
            </a: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de-AT" sz="12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dirty="0">
              <a:latin typeface="Verdana" pitchFamily="34" charset="0"/>
            </a:endParaRPr>
          </a:p>
        </p:txBody>
      </p:sp>
      <p:pic>
        <p:nvPicPr>
          <p:cNvPr id="4915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2713" y="1628775"/>
            <a:ext cx="4321175" cy="3960813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Datumsplatzhalt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C5153-6B79-4112-978E-D53C7DB71A00}" type="slidenum">
              <a:rPr lang="de-AT" altLang="en-US"/>
              <a:pPr>
                <a:defRPr/>
              </a:pPr>
              <a:t>12</a:t>
            </a:fld>
            <a:endParaRPr lang="de-AT" alt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Example: Import Function</a:t>
            </a:r>
            <a:endParaRPr lang="en-US" sz="2400" smtClean="0">
              <a:latin typeface="Verdana" pitchFamily="34" charset="0"/>
            </a:endParaRP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2952750" cy="3887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MTR: Imports</a:t>
            </a:r>
          </a:p>
          <a:p>
            <a:pPr>
              <a:defRPr/>
            </a:pPr>
            <a:r>
              <a:rPr lang="en-US" sz="2000" dirty="0"/>
              <a:t>FDD: </a:t>
            </a:r>
            <a:r>
              <a:rPr lang="en-US" sz="2000" dirty="0" smtClean="0"/>
              <a:t>Total Demand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(from AWM-database)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</p:txBody>
      </p:sp>
      <p:pic>
        <p:nvPicPr>
          <p:cNvPr id="5018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341438"/>
            <a:ext cx="4895850" cy="3887787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12" name="Text Box 5"/>
          <p:cNvSpPr txBox="1">
            <a:spLocks noChangeArrowheads="1"/>
          </p:cNvSpPr>
          <p:nvPr/>
        </p:nvSpPr>
        <p:spPr bwMode="auto">
          <a:xfrm>
            <a:off x="611188" y="5383213"/>
            <a:ext cx="5329237" cy="7080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Import function:  MTR = -227320 + 0.36 FDD</a:t>
            </a:r>
          </a:p>
          <a:p>
            <a:pPr>
              <a:defRPr/>
            </a:pPr>
            <a:r>
              <a:rPr lang="en-US" sz="2000" dirty="0"/>
              <a:t>R</a:t>
            </a:r>
            <a:r>
              <a:rPr lang="en-US" sz="2000" baseline="30000" dirty="0"/>
              <a:t>2</a:t>
            </a:r>
            <a:r>
              <a:rPr lang="en-US" sz="2000" dirty="0"/>
              <a:t> = 0.977, </a:t>
            </a:r>
            <a:r>
              <a:rPr lang="en-US" sz="2000" i="1" dirty="0" err="1"/>
              <a:t>t</a:t>
            </a:r>
            <a:r>
              <a:rPr lang="en-US" sz="2000" baseline="-25000" dirty="0" err="1"/>
              <a:t>FFD</a:t>
            </a:r>
            <a:r>
              <a:rPr lang="en-US" sz="2000" dirty="0"/>
              <a:t> = 74.8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63226-911C-43EB-808F-4E6A92AAB7FE}" type="slidenum">
              <a:rPr lang="de-AT" altLang="en-US"/>
              <a:pPr>
                <a:defRPr/>
              </a:pPr>
              <a:t>13</a:t>
            </a:fld>
            <a:endParaRPr lang="de-AT" alt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Import Function, </a:t>
            </a:r>
            <a:r>
              <a:rPr lang="en-US" sz="2400" smtClean="0">
                <a:latin typeface="Verdana" pitchFamily="34" charset="0"/>
              </a:rPr>
              <a:t>cont‘d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611188" y="1628775"/>
            <a:ext cx="2952750" cy="38877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MTR: Imports</a:t>
            </a:r>
          </a:p>
          <a:p>
            <a:pPr>
              <a:defRPr/>
            </a:pPr>
            <a:r>
              <a:rPr lang="en-US" sz="2000" dirty="0"/>
              <a:t>FDD: </a:t>
            </a:r>
            <a:r>
              <a:rPr lang="en-US" sz="2000" dirty="0"/>
              <a:t>Total </a:t>
            </a:r>
            <a:r>
              <a:rPr lang="en-US" sz="2000" dirty="0" smtClean="0"/>
              <a:t>Demand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(from AWM-database)</a:t>
            </a: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</p:txBody>
      </p:sp>
      <p:sp>
        <p:nvSpPr>
          <p:cNvPr id="212" name="Text Box 5"/>
          <p:cNvSpPr txBox="1">
            <a:spLocks noChangeArrowheads="1"/>
          </p:cNvSpPr>
          <p:nvPr/>
        </p:nvSpPr>
        <p:spPr bwMode="auto">
          <a:xfrm>
            <a:off x="611188" y="5653088"/>
            <a:ext cx="5329237" cy="4000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AT" sz="2000" dirty="0"/>
              <a:t>RESID: e</a:t>
            </a:r>
            <a:r>
              <a:rPr lang="de-AT" sz="2000" baseline="-25000" dirty="0"/>
              <a:t>t </a:t>
            </a:r>
            <a:r>
              <a:rPr lang="de-AT" sz="2000" dirty="0"/>
              <a:t>= MTR - (-227320 + 0.36 FDD)</a:t>
            </a:r>
          </a:p>
        </p:txBody>
      </p:sp>
      <p:pic>
        <p:nvPicPr>
          <p:cNvPr id="5120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628775"/>
            <a:ext cx="4922838" cy="3887788"/>
          </a:xfr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Datumsplatzhalt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37B82-E556-4CAE-9B3C-5B9319931757}" type="slidenum">
              <a:rPr lang="de-AT" altLang="en-US"/>
              <a:pPr>
                <a:defRPr/>
              </a:pPr>
              <a:t>14</a:t>
            </a:fld>
            <a:endParaRPr lang="de-AT" alt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Import Function, </a:t>
            </a:r>
            <a:r>
              <a:rPr lang="en-US" sz="2400" smtClean="0">
                <a:latin typeface="Verdana" pitchFamily="34" charset="0"/>
              </a:rPr>
              <a:t>cont‘d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611188" y="1628775"/>
            <a:ext cx="2952750" cy="38877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Scatter-diagram of by one period lagged residuals [</a:t>
            </a:r>
            <a:r>
              <a:rPr lang="en-US" sz="2000" dirty="0" err="1"/>
              <a:t>Resid</a:t>
            </a:r>
            <a:r>
              <a:rPr lang="en-US" sz="2000" dirty="0"/>
              <a:t>(-1)] against actual residuals [</a:t>
            </a:r>
            <a:r>
              <a:rPr lang="en-US" sz="2000" dirty="0" err="1"/>
              <a:t>Resid</a:t>
            </a:r>
            <a:r>
              <a:rPr lang="en-US" sz="2000" dirty="0"/>
              <a:t>]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Serial correlation!</a:t>
            </a:r>
          </a:p>
          <a:p>
            <a:pPr>
              <a:defRPr/>
            </a:pPr>
            <a:endParaRPr lang="en-US" sz="2000" dirty="0"/>
          </a:p>
          <a:p>
            <a:pPr eaLnBrk="0" hangingPunct="0">
              <a:defRPr/>
            </a:pPr>
            <a:endParaRPr lang="en-US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  <a:p>
            <a:pPr eaLnBrk="0" hangingPunct="0">
              <a:defRPr/>
            </a:pPr>
            <a:endParaRPr lang="de-AT" sz="2000" dirty="0">
              <a:latin typeface="Verdana" pitchFamily="34" charset="0"/>
            </a:endParaRPr>
          </a:p>
        </p:txBody>
      </p:sp>
      <p:pic>
        <p:nvPicPr>
          <p:cNvPr id="522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624013"/>
            <a:ext cx="4679950" cy="3871912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Datumsplatzhalt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Typical Situations for Autocorrelation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 marL="469900" indent="-4699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Autocorrelation is typically observed if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a relevant regressor with trend or seasonal pattern is not included in the model: miss-specified model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the functional form of a regressor is incorrectly specified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the dependent variable is correlated in a way that is not appropriately represented in the systematic part of the model</a:t>
            </a:r>
          </a:p>
          <a:p>
            <a:pPr marL="469900" indent="-46990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Warning! Omission of a relevant regressor with trend implies autocorrelation of the error terms; in econometric analyses, autocorrelation of the error terms is always to be suspected! </a:t>
            </a:r>
          </a:p>
          <a:p>
            <a:pPr marL="469900" indent="-469900">
              <a:spcBef>
                <a:spcPts val="600"/>
              </a:spcBef>
              <a:defRPr/>
            </a:pPr>
            <a:r>
              <a:rPr lang="en-US" sz="2000" dirty="0" smtClean="0"/>
              <a:t>Autocorrelation of the error terms indicates deficiencies of the model specification</a:t>
            </a:r>
          </a:p>
          <a:p>
            <a:pPr marL="469900" indent="-469900">
              <a:defRPr/>
            </a:pPr>
            <a:r>
              <a:rPr lang="en-US" sz="2000" dirty="0" smtClean="0"/>
              <a:t>Tests for autocorrelation are the most frequently used tool for diagnostic checking the model specification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57C96-59CC-4545-87AA-77CCEDD5644F}" type="slidenum">
              <a:rPr lang="de-AT" altLang="en-US"/>
              <a:pPr>
                <a:defRPr/>
              </a:pPr>
              <a:t>15</a:t>
            </a:fld>
            <a:endParaRPr lang="de-AT" alt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146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Import Functions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Regression of imports (MTR) on </a:t>
            </a:r>
            <a:r>
              <a:rPr lang="en-US" sz="2000" dirty="0" smtClean="0"/>
              <a:t>total demand </a:t>
            </a:r>
            <a:r>
              <a:rPr lang="en-US" sz="2000" dirty="0" smtClean="0"/>
              <a:t>(FDD)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	MTR = -2.27x10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 + 0.357 FDD,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FDD</a:t>
            </a:r>
            <a:r>
              <a:rPr lang="en-US" sz="2000" dirty="0" smtClean="0"/>
              <a:t> = 74.9,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0.977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Autocorrelation (of order 1) of residuals: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000" dirty="0" smtClean="0"/>
              <a:t>		</a:t>
            </a:r>
            <a:r>
              <a:rPr lang="en-US" sz="2000" dirty="0" err="1" smtClean="0"/>
              <a:t>Corr</a:t>
            </a:r>
            <a:r>
              <a:rPr lang="en-US" sz="2000" dirty="0" smtClean="0"/>
              <a:t>(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,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) = 0.993 </a:t>
            </a:r>
          </a:p>
          <a:p>
            <a:pPr>
              <a:defRPr/>
            </a:pPr>
            <a:r>
              <a:rPr lang="en-US" sz="2000" dirty="0" smtClean="0"/>
              <a:t>Import function with trend (T)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	MTR = -4.45x10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 + 0.653 FDD – 0.030x10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 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		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FDD</a:t>
            </a:r>
            <a:r>
              <a:rPr lang="en-US" sz="2000" dirty="0" smtClean="0"/>
              <a:t> = 45.8,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-21.0,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0.995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Multicollinearity</a:t>
            </a:r>
            <a:r>
              <a:rPr lang="en-US" sz="2000" dirty="0" smtClean="0"/>
              <a:t>? </a:t>
            </a:r>
            <a:r>
              <a:rPr lang="en-US" sz="2000" dirty="0" err="1" smtClean="0"/>
              <a:t>Corr</a:t>
            </a:r>
            <a:r>
              <a:rPr lang="en-US" sz="2000" dirty="0" smtClean="0"/>
              <a:t>(FDD, T) = 0.987!</a:t>
            </a:r>
          </a:p>
          <a:p>
            <a:pPr>
              <a:defRPr/>
            </a:pPr>
            <a:r>
              <a:rPr lang="en-US" sz="2000" dirty="0" smtClean="0"/>
              <a:t>Import function with lagged imports as regressor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	MTR = -0.124x10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 + 0.020 FDD + 0.956 MTR</a:t>
            </a:r>
            <a:r>
              <a:rPr lang="en-US" sz="2000" baseline="-25000" dirty="0" smtClean="0"/>
              <a:t>-1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		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FDD</a:t>
            </a:r>
            <a:r>
              <a:rPr lang="en-US" sz="2000" dirty="0" smtClean="0"/>
              <a:t> = 2.89,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MTR</a:t>
            </a:r>
            <a:r>
              <a:rPr lang="en-US" sz="2000" baseline="-25000" dirty="0" smtClean="0"/>
              <a:t>(-1)</a:t>
            </a:r>
            <a:r>
              <a:rPr lang="en-US" sz="2000" dirty="0" smtClean="0"/>
              <a:t> = 50.1,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0.999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530C3-61CC-4AD0-A11D-D6F39593EE27}" type="slidenum">
              <a:rPr lang="de-AT" altLang="en-US"/>
              <a:pPr>
                <a:defRPr/>
              </a:pPr>
              <a:t>16</a:t>
            </a:fld>
            <a:endParaRPr lang="de-AT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Consequences of 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V{</a:t>
            </a:r>
            <a:r>
              <a:rPr lang="en-US" sz="4000" smtClean="0">
                <a:latin typeface="Symbol" pitchFamily="18" charset="2"/>
              </a:rPr>
              <a:t>e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} </a:t>
            </a:r>
            <a:r>
              <a:rPr lang="en-US" sz="4000" smtClean="0">
                <a:latin typeface="Arial" charset="0"/>
                <a:cs typeface="Arial" charset="0"/>
                <a:sym typeface="Symbol" pitchFamily="18" charset="2"/>
              </a:rPr>
              <a:t>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smtClean="0">
                <a:latin typeface="Symbol" pitchFamily="18" charset="2"/>
              </a:rPr>
              <a:t>s</a:t>
            </a:r>
            <a:r>
              <a:rPr lang="en-US" sz="40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40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4000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OLS estimators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52227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557338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OLS estimators </a:t>
            </a:r>
            <a:r>
              <a:rPr lang="en-US" sz="2000" i="1" smtClean="0"/>
              <a:t>b</a:t>
            </a:r>
            <a:r>
              <a:rPr lang="en-US" sz="2000" smtClean="0"/>
              <a:t> for 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are unbiased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are consistent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have the covariance-matrix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V{</a:t>
            </a:r>
            <a:r>
              <a:rPr lang="en-US" sz="2000" i="1" smtClean="0"/>
              <a:t>b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X'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smtClean="0"/>
              <a:t>X (X'X)</a:t>
            </a:r>
            <a:r>
              <a:rPr lang="en-US" sz="2000" baseline="30000" smtClean="0"/>
              <a:t>-1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are not efficient estimators, not BLUE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follow – under general conditions – asymptotically the normal distribution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The estimator </a:t>
            </a:r>
            <a:r>
              <a:rPr lang="en-US" sz="2000" i="1" smtClean="0"/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= </a:t>
            </a:r>
            <a:r>
              <a:rPr lang="en-US" sz="2000" i="1" smtClean="0"/>
              <a:t>e</a:t>
            </a:r>
            <a:r>
              <a:rPr lang="en-US" sz="2000" smtClean="0"/>
              <a:t>'</a:t>
            </a:r>
            <a:r>
              <a:rPr lang="en-US" sz="2000" i="1" smtClean="0"/>
              <a:t>e</a:t>
            </a:r>
            <a:r>
              <a:rPr lang="en-US" sz="2000" smtClean="0"/>
              <a:t>/(</a:t>
            </a:r>
            <a:r>
              <a:rPr lang="en-US" sz="2000" i="1" smtClean="0"/>
              <a:t>N</a:t>
            </a:r>
            <a:r>
              <a:rPr lang="en-US" sz="2000" smtClean="0"/>
              <a:t>-</a:t>
            </a:r>
            <a:r>
              <a:rPr lang="en-US" sz="2000" i="1" smtClean="0"/>
              <a:t>K</a:t>
            </a:r>
            <a:r>
              <a:rPr lang="en-US" sz="2000" smtClean="0"/>
              <a:t>) for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is biased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A7FC2-33D8-4473-BFA7-5DDE00D2C367}" type="slidenum">
              <a:rPr lang="de-AT" altLang="en-US"/>
              <a:pPr>
                <a:defRPr/>
              </a:pPr>
              <a:t>17</a:t>
            </a:fld>
            <a:endParaRPr lang="de-A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Consequences of 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V{</a:t>
            </a:r>
            <a:r>
              <a:rPr lang="en-US" sz="4000" smtClean="0">
                <a:latin typeface="Symbol" pitchFamily="18" charset="2"/>
              </a:rPr>
              <a:t>e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} </a:t>
            </a:r>
            <a:r>
              <a:rPr lang="en-US" sz="4000" smtClean="0">
                <a:latin typeface="Arial" charset="0"/>
                <a:cs typeface="Arial" charset="0"/>
                <a:sym typeface="Symbol" pitchFamily="18" charset="2"/>
              </a:rPr>
              <a:t>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smtClean="0">
                <a:latin typeface="Symbol" pitchFamily="18" charset="2"/>
              </a:rPr>
              <a:t>s</a:t>
            </a:r>
            <a:r>
              <a:rPr lang="en-US" sz="40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40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4000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 </a:t>
            </a:r>
            <a:r>
              <a:rPr lang="en-US" sz="4000" smtClean="0">
                <a:latin typeface="Verdana" pitchFamily="34" charset="0"/>
              </a:rPr>
              <a:t>for Applications</a:t>
            </a:r>
          </a:p>
        </p:txBody>
      </p:sp>
      <p:sp>
        <p:nvSpPr>
          <p:cNvPr id="53251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smtClean="0"/>
              <a:t>OLS estimators </a:t>
            </a:r>
            <a:r>
              <a:rPr lang="en-US" sz="2000" i="1" smtClean="0"/>
              <a:t>b</a:t>
            </a:r>
            <a:r>
              <a:rPr lang="en-US" sz="2000" smtClean="0"/>
              <a:t> for 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are still unbiased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Routinely computed standard errors are biased; the bias can be positive or negative </a:t>
            </a:r>
          </a:p>
          <a:p>
            <a:pPr>
              <a:spcBef>
                <a:spcPts val="600"/>
              </a:spcBef>
            </a:pPr>
            <a:r>
              <a:rPr lang="en-US" sz="2000" i="1" smtClean="0"/>
              <a:t>t</a:t>
            </a:r>
            <a:r>
              <a:rPr lang="en-US" sz="2000" smtClean="0"/>
              <a:t>- and </a:t>
            </a:r>
            <a:r>
              <a:rPr lang="en-US" sz="2000" i="1" smtClean="0"/>
              <a:t>F</a:t>
            </a:r>
            <a:r>
              <a:rPr lang="en-US" sz="2000" smtClean="0"/>
              <a:t>-tests may be misleading</a:t>
            </a:r>
          </a:p>
          <a:p>
            <a:pPr eaLnBrk="1" hangingPunct="1">
              <a:buFontTx/>
              <a:buNone/>
            </a:pPr>
            <a:r>
              <a:rPr lang="en-US" sz="2000" smtClean="0"/>
              <a:t>Remedies</a:t>
            </a:r>
          </a:p>
          <a:p>
            <a:pPr eaLnBrk="1" hangingPunct="1"/>
            <a:r>
              <a:rPr lang="en-US" sz="2000" smtClean="0"/>
              <a:t>Alternative estimators</a:t>
            </a:r>
          </a:p>
          <a:p>
            <a:pPr eaLnBrk="1" hangingPunct="1"/>
            <a:r>
              <a:rPr lang="en-US" sz="2000" smtClean="0"/>
              <a:t>Corrected standard errors</a:t>
            </a:r>
          </a:p>
          <a:p>
            <a:pPr eaLnBrk="1" hangingPunct="1"/>
            <a:r>
              <a:rPr lang="en-US" sz="2000" smtClean="0"/>
              <a:t>Modification of the model 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2000" smtClean="0"/>
              <a:t>Tests for identification of heteroskedasticity and for autocorrelation are important tools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EAAFC-6C7E-4797-B0C8-D80DB55963B8}" type="slidenum">
              <a:rPr lang="de-AT" altLang="en-US"/>
              <a:pPr>
                <a:defRPr/>
              </a:pPr>
              <a:t>18</a:t>
            </a:fld>
            <a:endParaRPr lang="de-A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Violations of V{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ε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} = 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  <a:latin typeface="Symbol" pitchFamily="18" charset="2"/>
              </a:rPr>
              <a:t>s</a:t>
            </a:r>
            <a:r>
              <a:rPr lang="en-US" sz="2000" baseline="30000" dirty="0" smtClean="0">
                <a:solidFill>
                  <a:schemeClr val="accent3">
                    <a:lumMod val="65000"/>
                  </a:schemeClr>
                </a:solidFill>
              </a:rPr>
              <a:t>2 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I</a:t>
            </a:r>
            <a:r>
              <a:rPr lang="en-US" sz="2000" baseline="-25000" dirty="0" smtClean="0">
                <a:solidFill>
                  <a:schemeClr val="accent3">
                    <a:lumMod val="6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: Illustrations and Consequences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Heteroskedasticity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Tests against Heteroskedasticity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GLS Estimation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600"/>
              </a:spcBef>
              <a:defRPr/>
            </a:pPr>
            <a:endParaRPr lang="en-US" sz="28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04AB8-FDC2-401D-B032-58BF99A97BF3}" type="slidenum">
              <a:rPr lang="de-AT" altLang="en-US"/>
              <a:pPr>
                <a:defRPr/>
              </a:pPr>
              <a:t>19</a:t>
            </a:fld>
            <a:endParaRPr lang="de-AT" alt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7170" name="Formel" r:id="rId4" imgW="139579" imgH="164957" progId="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7171" name="Formel" r:id="rId5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smtClean="0"/>
              <a:t>Violations of V{</a:t>
            </a:r>
            <a:r>
              <a:rPr lang="en-US" sz="2000" i="1" smtClean="0"/>
              <a:t>ε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 </a:t>
            </a:r>
            <a:r>
              <a:rPr lang="en-US" sz="2000" i="1" smtClean="0"/>
              <a:t>I</a:t>
            </a:r>
            <a:r>
              <a:rPr lang="en-US" sz="2000" baseline="-25000" smtClean="0"/>
              <a:t>N</a:t>
            </a:r>
            <a:r>
              <a:rPr lang="en-US" sz="2000" smtClean="0"/>
              <a:t>: Illustrations and Consequences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Heteroskedasticity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Tests against Heteroskedasticity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GLS Estimation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Autocorrelation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Tests against Autocorrelation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Inference under Autocorrelation</a:t>
            </a:r>
          </a:p>
          <a:p>
            <a:pPr>
              <a:spcBef>
                <a:spcPts val="600"/>
              </a:spcBef>
            </a:pPr>
            <a:endParaRPr lang="en-US" sz="28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24E-291A-4FB8-9BEE-7EC8B15D9D6A}" type="slidenum">
              <a:rPr lang="de-AT" altLang="en-US"/>
              <a:pPr>
                <a:defRPr/>
              </a:pPr>
              <a:t>2</a:t>
            </a:fld>
            <a:endParaRPr lang="de-AT" alt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1026" name="Formel" r:id="rId4" imgW="139579" imgH="164957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1027" name="Formel" r:id="rId5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Example: Labor Demand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err="1" smtClean="0"/>
              <a:t>Verbeek’s</a:t>
            </a:r>
            <a:r>
              <a:rPr lang="en-US" sz="2000" dirty="0" smtClean="0"/>
              <a:t> data set “labour2”: Sample of 569 Belgian companies (data from 1996)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Variables</a:t>
            </a:r>
          </a:p>
          <a:p>
            <a:pPr marL="784225" lvl="1" indent="-457200">
              <a:spcBef>
                <a:spcPts val="600"/>
              </a:spcBef>
              <a:defRPr/>
            </a:pPr>
            <a:r>
              <a:rPr lang="en-US" sz="1800" i="1" dirty="0" smtClean="0">
                <a:cs typeface="Arial" charset="0"/>
              </a:rPr>
              <a:t>labour</a:t>
            </a:r>
            <a:r>
              <a:rPr lang="en-US" sz="1800" dirty="0" smtClean="0">
                <a:cs typeface="Arial" charset="0"/>
              </a:rPr>
              <a:t>: total employment (number of employees)</a:t>
            </a:r>
          </a:p>
          <a:p>
            <a:pPr marL="784225" lvl="1" indent="-457200">
              <a:spcBef>
                <a:spcPts val="600"/>
              </a:spcBef>
              <a:defRPr/>
            </a:pPr>
            <a:r>
              <a:rPr lang="en-US" sz="1800" i="1" dirty="0" smtClean="0">
                <a:cs typeface="Arial" charset="0"/>
              </a:rPr>
              <a:t>capital</a:t>
            </a:r>
            <a:r>
              <a:rPr lang="en-US" sz="1800" dirty="0" smtClean="0">
                <a:cs typeface="Arial" charset="0"/>
              </a:rPr>
              <a:t>: total fixed assets</a:t>
            </a:r>
          </a:p>
          <a:p>
            <a:pPr marL="784225" lvl="1" indent="-457200">
              <a:spcBef>
                <a:spcPts val="600"/>
              </a:spcBef>
              <a:defRPr/>
            </a:pPr>
            <a:r>
              <a:rPr lang="en-US" sz="1800" i="1" dirty="0" smtClean="0">
                <a:cs typeface="Arial" charset="0"/>
              </a:rPr>
              <a:t>wage</a:t>
            </a:r>
            <a:r>
              <a:rPr lang="en-US" sz="1800" dirty="0" smtClean="0">
                <a:cs typeface="Arial" charset="0"/>
              </a:rPr>
              <a:t>: total wage costs per employee (in 1000 EUR)</a:t>
            </a:r>
          </a:p>
          <a:p>
            <a:pPr marL="784225" lvl="1" indent="-457200">
              <a:spcBef>
                <a:spcPts val="600"/>
              </a:spcBef>
              <a:defRPr/>
            </a:pPr>
            <a:r>
              <a:rPr lang="en-US" sz="1800" i="1" dirty="0" smtClean="0">
                <a:cs typeface="Arial" charset="0"/>
              </a:rPr>
              <a:t>output</a:t>
            </a:r>
            <a:r>
              <a:rPr lang="en-US" sz="1800" dirty="0" smtClean="0">
                <a:cs typeface="Arial" charset="0"/>
              </a:rPr>
              <a:t>: value added (in million EUR)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cs typeface="Arial" charset="0"/>
              </a:rPr>
              <a:t>Labour  demand function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		</a:t>
            </a:r>
            <a:r>
              <a:rPr lang="en-US" sz="2000" i="1" dirty="0" smtClean="0">
                <a:cs typeface="Arial" charset="0"/>
              </a:rPr>
              <a:t>labour </a:t>
            </a:r>
            <a:r>
              <a:rPr lang="en-US" sz="2000" dirty="0" smtClean="0">
                <a:cs typeface="Arial" charset="0"/>
              </a:rPr>
              <a:t>=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wage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output </a:t>
            </a:r>
            <a:r>
              <a:rPr lang="en-US" sz="2000" dirty="0" smtClean="0">
                <a:cs typeface="Arial" charset="0"/>
              </a:rPr>
              <a:t>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capital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4431A-7816-4E5E-B750-A5F7BD0C0CCC}" type="slidenum">
              <a:rPr lang="de-AT" altLang="en-US"/>
              <a:pPr>
                <a:defRPr/>
              </a:pPr>
              <a:t>20</a:t>
            </a:fld>
            <a:endParaRPr lang="de-A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and Potential Regressors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1C14A-F51F-4D53-A572-5C679673F717}" type="slidenum">
              <a:rPr lang="de-AT" altLang="en-US"/>
              <a:pPr>
                <a:defRPr/>
              </a:pPr>
              <a:t>21</a:t>
            </a:fld>
            <a:endParaRPr lang="de-AT" altLang="en-US"/>
          </a:p>
        </p:txBody>
      </p:sp>
      <p:pic>
        <p:nvPicPr>
          <p:cNvPr id="214719" name="Picture 1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55763"/>
            <a:ext cx="7775575" cy="4437062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5303" name="AutoShape 4"/>
          <p:cNvSpPr>
            <a:spLocks noChangeAspect="1" noChangeArrowheads="1"/>
          </p:cNvSpPr>
          <p:nvPr/>
        </p:nvSpPr>
        <p:spPr bwMode="auto">
          <a:xfrm>
            <a:off x="684213" y="1484313"/>
            <a:ext cx="79914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Inference under Heteroskedasticity</a:t>
            </a:r>
          </a:p>
        </p:txBody>
      </p:sp>
      <p:sp>
        <p:nvSpPr>
          <p:cNvPr id="56323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000" smtClean="0"/>
              <a:t>Covariance matrix of </a:t>
            </a:r>
            <a:r>
              <a:rPr lang="en-GB" sz="2000" i="1" smtClean="0"/>
              <a:t>b</a:t>
            </a:r>
            <a:r>
              <a:rPr lang="en-GB" sz="20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		V{</a:t>
            </a:r>
            <a:r>
              <a:rPr lang="en-GB" sz="2000" i="1" smtClean="0"/>
              <a:t>b</a:t>
            </a:r>
            <a:r>
              <a:rPr lang="en-GB" sz="2000" smtClean="0"/>
              <a:t>} = </a:t>
            </a:r>
            <a:r>
              <a:rPr lang="en-GB" sz="2000" smtClean="0">
                <a:latin typeface="Symbol" pitchFamily="18" charset="2"/>
              </a:rPr>
              <a:t>s</a:t>
            </a:r>
            <a:r>
              <a:rPr lang="en-GB" sz="2000" baseline="30000" smtClean="0"/>
              <a:t>2</a:t>
            </a:r>
            <a:r>
              <a:rPr lang="en-GB" sz="2000" smtClean="0"/>
              <a:t> (X'X)</a:t>
            </a:r>
            <a:r>
              <a:rPr lang="en-GB" sz="2000" baseline="30000" smtClean="0"/>
              <a:t>-1</a:t>
            </a:r>
            <a:r>
              <a:rPr lang="en-GB" sz="2000" smtClean="0"/>
              <a:t> X'</a:t>
            </a:r>
            <a:r>
              <a:rPr lang="en-GB" sz="2000" smtClean="0">
                <a:latin typeface="Symbol" pitchFamily="18" charset="2"/>
              </a:rPr>
              <a:t>Y</a:t>
            </a:r>
            <a:r>
              <a:rPr lang="en-GB" sz="2000" smtClean="0"/>
              <a:t>X (X'X)</a:t>
            </a:r>
            <a:r>
              <a:rPr lang="en-GB" sz="2000" baseline="30000" smtClean="0"/>
              <a:t>-1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	with </a:t>
            </a:r>
            <a:r>
              <a:rPr lang="en-GB" sz="2000" smtClean="0">
                <a:latin typeface="Symbol" pitchFamily="18" charset="2"/>
              </a:rPr>
              <a:t>Y</a:t>
            </a:r>
            <a:r>
              <a:rPr lang="en-GB" sz="2000" baseline="30000" smtClean="0"/>
              <a:t> </a:t>
            </a:r>
            <a:r>
              <a:rPr lang="en-GB" sz="2000" smtClean="0"/>
              <a:t>= diag(</a:t>
            </a:r>
            <a:r>
              <a:rPr lang="en-GB" sz="2000" i="1" smtClean="0"/>
              <a:t>h</a:t>
            </a:r>
            <a:r>
              <a:rPr lang="en-GB" sz="2000" baseline="-25000" smtClean="0"/>
              <a:t>1</a:t>
            </a:r>
            <a:r>
              <a:rPr lang="en-GB" sz="2000" baseline="30000" smtClean="0"/>
              <a:t>2</a:t>
            </a:r>
            <a:r>
              <a:rPr lang="en-GB" sz="2000" smtClean="0"/>
              <a:t>, …, </a:t>
            </a:r>
            <a:r>
              <a:rPr lang="en-GB" sz="2000" i="1" smtClean="0"/>
              <a:t>h</a:t>
            </a:r>
            <a:r>
              <a:rPr lang="en-GB" sz="2000" baseline="-25000" smtClean="0"/>
              <a:t>N</a:t>
            </a:r>
            <a:r>
              <a:rPr lang="en-GB" sz="2000" baseline="30000" smtClean="0"/>
              <a:t>2</a:t>
            </a:r>
            <a:r>
              <a:rPr lang="en-GB" sz="2000" smtClean="0"/>
              <a:t>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GB" sz="2000" smtClean="0"/>
              <a:t>Use of </a:t>
            </a:r>
            <a:r>
              <a:rPr lang="en-GB" sz="2000" smtClean="0">
                <a:latin typeface="Symbol" pitchFamily="18" charset="2"/>
              </a:rPr>
              <a:t>s</a:t>
            </a:r>
            <a:r>
              <a:rPr lang="en-GB" sz="2000" baseline="30000" smtClean="0"/>
              <a:t>2</a:t>
            </a:r>
            <a:r>
              <a:rPr lang="en-GB" sz="2000" smtClean="0"/>
              <a:t> (X'X)</a:t>
            </a:r>
            <a:r>
              <a:rPr lang="en-GB" sz="2000" baseline="30000" smtClean="0"/>
              <a:t>-1</a:t>
            </a:r>
            <a:r>
              <a:rPr lang="en-GB" sz="2000" smtClean="0"/>
              <a:t> (the standard output of econometric software) instead of V{</a:t>
            </a:r>
            <a:r>
              <a:rPr lang="en-GB" sz="2000" i="1" smtClean="0"/>
              <a:t>b</a:t>
            </a:r>
            <a:r>
              <a:rPr lang="en-GB" sz="2000" smtClean="0"/>
              <a:t>} for inference on </a:t>
            </a:r>
            <a:r>
              <a:rPr lang="en-GB" sz="2000" smtClean="0">
                <a:latin typeface="Symbol" pitchFamily="18" charset="2"/>
              </a:rPr>
              <a:t>b</a:t>
            </a:r>
            <a:r>
              <a:rPr lang="en-GB" sz="2000" smtClean="0"/>
              <a:t> may be misleading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GB" sz="2000" smtClean="0"/>
              <a:t>Remedies</a:t>
            </a:r>
          </a:p>
          <a:p>
            <a:pPr>
              <a:spcBef>
                <a:spcPts val="600"/>
              </a:spcBef>
            </a:pPr>
            <a:r>
              <a:rPr lang="en-GB" sz="2000" smtClean="0"/>
              <a:t>Use of correct variances and standard errors</a:t>
            </a:r>
          </a:p>
          <a:p>
            <a:pPr>
              <a:spcBef>
                <a:spcPts val="600"/>
              </a:spcBef>
            </a:pPr>
            <a:r>
              <a:rPr lang="en-GB" sz="2000" smtClean="0"/>
              <a:t>Transformation of the model so that the error terms are homoskedastic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44F9D-6622-4374-BF06-EBFD151CC611}" type="slidenum">
              <a:rPr lang="de-AT" altLang="en-US"/>
              <a:pPr>
                <a:defRPr/>
              </a:pPr>
              <a:t>22</a:t>
            </a:fld>
            <a:endParaRPr lang="de-A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The Correct Variances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V{</a:t>
            </a:r>
            <a:r>
              <a:rPr lang="el-GR" sz="2000" dirty="0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/>
              <a:t>} = 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i="1" dirty="0" err="1" smtClean="0">
                <a:cs typeface="Arial" charset="0"/>
              </a:rPr>
              <a:t>i</a:t>
            </a:r>
            <a:r>
              <a:rPr lang="en-US" sz="2000" i="1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1,…,</a:t>
            </a:r>
            <a:r>
              <a:rPr lang="en-US" sz="2000" i="1" dirty="0" smtClean="0">
                <a:cs typeface="Arial" charset="0"/>
              </a:rPr>
              <a:t>N</a:t>
            </a:r>
            <a:r>
              <a:rPr lang="en-US" sz="2000" dirty="0" smtClean="0">
                <a:cs typeface="Arial" charset="0"/>
              </a:rPr>
              <a:t>: </a:t>
            </a:r>
            <a:r>
              <a:rPr lang="en-US" sz="2000" dirty="0" smtClean="0"/>
              <a:t>each observation has its own unknown parameter 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endParaRPr lang="en-US" sz="2000" dirty="0" smtClean="0"/>
          </a:p>
          <a:p>
            <a:pPr eaLnBrk="1" hangingPunct="1">
              <a:defRPr/>
            </a:pPr>
            <a:r>
              <a:rPr lang="de-AT" sz="2000" i="1" dirty="0" smtClean="0"/>
              <a:t>N</a:t>
            </a:r>
            <a:r>
              <a:rPr lang="de-AT" sz="2000" dirty="0" smtClean="0"/>
              <a:t> </a:t>
            </a:r>
            <a:r>
              <a:rPr lang="en-US" sz="2000" dirty="0" smtClean="0"/>
              <a:t>observation for estimating </a:t>
            </a:r>
            <a:r>
              <a:rPr lang="en-US" sz="2000" i="1" dirty="0" smtClean="0"/>
              <a:t>N</a:t>
            </a:r>
            <a:r>
              <a:rPr lang="en-US" sz="2000" dirty="0" smtClean="0"/>
              <a:t> unknown parameters?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To estimate </a:t>
            </a:r>
            <a:r>
              <a:rPr lang="en-US" sz="2000" dirty="0" smtClean="0">
                <a:cs typeface="Arial" charset="0"/>
              </a:rPr>
              <a:t>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 – and </a:t>
            </a:r>
            <a:r>
              <a:rPr lang="en-US" sz="2000" dirty="0" smtClean="0"/>
              <a:t>V{</a:t>
            </a:r>
            <a:r>
              <a:rPr lang="en-US" sz="2000" i="1" dirty="0" smtClean="0"/>
              <a:t>b</a:t>
            </a:r>
            <a:r>
              <a:rPr lang="en-US" sz="2000" dirty="0" smtClean="0"/>
              <a:t>}</a:t>
            </a:r>
          </a:p>
          <a:p>
            <a:pPr>
              <a:defRPr/>
            </a:pPr>
            <a:r>
              <a:rPr lang="en-US" sz="2000" dirty="0" smtClean="0"/>
              <a:t>Known form of the heteroskedasticity, specific correction</a:t>
            </a: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E.g., </a:t>
            </a:r>
            <a:r>
              <a:rPr lang="en-US" sz="1800" i="1" dirty="0" smtClean="0">
                <a:ea typeface="+mn-ea"/>
                <a:cs typeface="+mn-cs"/>
              </a:rPr>
              <a:t>h</a:t>
            </a:r>
            <a:r>
              <a:rPr lang="en-US" sz="1800" baseline="-25000" dirty="0" smtClean="0">
                <a:ea typeface="+mn-ea"/>
                <a:cs typeface="+mn-cs"/>
              </a:rPr>
              <a:t>i</a:t>
            </a:r>
            <a:r>
              <a:rPr lang="en-US" sz="1800" baseline="30000" dirty="0" smtClean="0">
                <a:ea typeface="+mn-ea"/>
                <a:cs typeface="+mn-cs"/>
              </a:rPr>
              <a:t>2</a:t>
            </a:r>
            <a:r>
              <a:rPr lang="en-US" sz="1800" dirty="0" smtClean="0">
                <a:ea typeface="+mn-ea"/>
                <a:cs typeface="+mn-cs"/>
              </a:rPr>
              <a:t> = </a:t>
            </a:r>
            <a:r>
              <a:rPr lang="en-US" sz="1800" i="1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err="1" smtClean="0"/>
              <a:t>’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baseline="-25000" dirty="0" smtClean="0">
                <a:ea typeface="+mn-ea"/>
                <a:cs typeface="+mn-cs"/>
              </a:rPr>
              <a:t> </a:t>
            </a:r>
            <a:r>
              <a:rPr lang="en-US" sz="1800" dirty="0" smtClean="0">
                <a:ea typeface="+mn-ea"/>
                <a:cs typeface="+mn-cs"/>
              </a:rPr>
              <a:t>for some variables </a:t>
            </a:r>
            <a:r>
              <a:rPr lang="en-US" sz="1800" i="1" dirty="0" err="1" smtClean="0">
                <a:ea typeface="+mn-ea"/>
                <a:cs typeface="+mn-cs"/>
              </a:rPr>
              <a:t>z</a:t>
            </a:r>
            <a:r>
              <a:rPr lang="en-US" sz="1800" baseline="-25000" dirty="0" err="1" smtClean="0">
                <a:ea typeface="+mn-ea"/>
                <a:cs typeface="+mn-cs"/>
              </a:rPr>
              <a:t>i</a:t>
            </a:r>
            <a:endParaRPr lang="en-US" sz="1800" baseline="-250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Requires estimation of </a:t>
            </a:r>
            <a:r>
              <a:rPr lang="en-US" sz="1800" dirty="0" smtClean="0">
                <a:latin typeface="Symbol" pitchFamily="18" charset="2"/>
              </a:rPr>
              <a:t>a</a:t>
            </a:r>
            <a:endParaRPr lang="en-US" sz="18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2000" dirty="0" smtClean="0"/>
              <a:t>White’s heteroskedasticity-consistent covariance matrix estimator (HCCME)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	 </a:t>
            </a:r>
            <a:r>
              <a:rPr lang="en-US" sz="2000" dirty="0" smtClean="0">
                <a:cs typeface="Arial"/>
              </a:rPr>
              <a:t>Ṽ</a:t>
            </a:r>
            <a:r>
              <a:rPr lang="en-US" sz="2000" dirty="0" smtClean="0"/>
              <a:t>{</a:t>
            </a:r>
            <a:r>
              <a:rPr lang="en-US" sz="2000" i="1" dirty="0" smtClean="0"/>
              <a:t>b</a:t>
            </a:r>
            <a:r>
              <a:rPr lang="en-US" sz="2000" dirty="0" smtClean="0"/>
              <a:t>} 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dirty="0" smtClean="0"/>
              <a:t>'</a:t>
            </a:r>
            <a:r>
              <a:rPr lang="en-US" sz="2000" i="1" dirty="0" smtClean="0"/>
              <a:t>X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i</a:t>
            </a:r>
            <a:r>
              <a:rPr lang="en-US" sz="2000" i="1" dirty="0" smtClean="0">
                <a:cs typeface="Arial"/>
              </a:rPr>
              <a:t>ĥ</a:t>
            </a:r>
            <a:r>
              <a:rPr lang="en-US" sz="2000" baseline="-25000" dirty="0" smtClean="0">
                <a:cs typeface="Arial"/>
              </a:rPr>
              <a:t>i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i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’) (</a:t>
            </a:r>
            <a:r>
              <a:rPr lang="en-US" sz="2000" i="1" dirty="0" smtClean="0"/>
              <a:t>X</a:t>
            </a:r>
            <a:r>
              <a:rPr lang="en-US" sz="2000" dirty="0" smtClean="0"/>
              <a:t>'</a:t>
            </a:r>
            <a:r>
              <a:rPr lang="en-US" sz="2000" i="1" dirty="0" smtClean="0"/>
              <a:t>X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-1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aseline="30000" dirty="0" smtClean="0"/>
              <a:t>	</a:t>
            </a:r>
            <a:r>
              <a:rPr lang="en-US" sz="2000" dirty="0" smtClean="0"/>
              <a:t>with </a:t>
            </a:r>
            <a:r>
              <a:rPr lang="en-US" sz="2000" i="1" dirty="0" smtClean="0">
                <a:cs typeface="Arial"/>
              </a:rPr>
              <a:t>ĥ</a:t>
            </a:r>
            <a:r>
              <a:rPr lang="en-US" sz="2000" baseline="-25000" dirty="0" smtClean="0">
                <a:cs typeface="Arial"/>
              </a:rPr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i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Denoted as HC</a:t>
            </a:r>
            <a:r>
              <a:rPr lang="en-US" sz="1800" baseline="-25000" dirty="0" smtClean="0">
                <a:ea typeface="+mn-ea"/>
                <a:cs typeface="+mn-cs"/>
              </a:rPr>
              <a:t>0</a:t>
            </a:r>
            <a:endParaRPr lang="en-US" sz="18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Inference based on </a:t>
            </a:r>
            <a:r>
              <a:rPr lang="en-US" sz="1800" dirty="0" smtClean="0"/>
              <a:t>HC</a:t>
            </a:r>
            <a:r>
              <a:rPr lang="en-US" sz="1800" baseline="-25000" dirty="0" smtClean="0"/>
              <a:t>0</a:t>
            </a:r>
            <a:r>
              <a:rPr lang="en-US" sz="1800" dirty="0" smtClean="0">
                <a:ea typeface="+mn-ea"/>
                <a:cs typeface="+mn-cs"/>
              </a:rPr>
              <a:t>: “heteroskedasticity-robust inference”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77C4A-A618-4C17-B7BA-7F73494634CD}" type="slidenum">
              <a:rPr lang="de-AT" altLang="en-US"/>
              <a:pPr>
                <a:defRPr/>
              </a:pPr>
              <a:t>23</a:t>
            </a:fld>
            <a:endParaRPr lang="de-AT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White’s Standard Errors</a:t>
            </a:r>
          </a:p>
        </p:txBody>
      </p:sp>
      <p:sp>
        <p:nvSpPr>
          <p:cNvPr id="58371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smtClean="0"/>
              <a:t>White’s standard errors for </a:t>
            </a:r>
            <a:r>
              <a:rPr lang="en-US" sz="2000" i="1" smtClean="0"/>
              <a:t>b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Square roots of diagonal elements of HCCME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Underestimate the true standard errors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Various refinements, e.g., HC</a:t>
            </a:r>
            <a:r>
              <a:rPr lang="en-US" sz="2000" baseline="-25000" smtClean="0"/>
              <a:t>1</a:t>
            </a:r>
            <a:r>
              <a:rPr lang="en-US" sz="2000" smtClean="0"/>
              <a:t> = HC</a:t>
            </a:r>
            <a:r>
              <a:rPr lang="en-US" sz="2000" baseline="-25000" smtClean="0"/>
              <a:t>0</a:t>
            </a:r>
            <a:r>
              <a:rPr lang="en-US" sz="2000" smtClean="0"/>
              <a:t>[</a:t>
            </a:r>
            <a:r>
              <a:rPr lang="en-US" sz="2000" i="1" smtClean="0"/>
              <a:t>N</a:t>
            </a:r>
            <a:r>
              <a:rPr lang="en-US" sz="2000" smtClean="0"/>
              <a:t>/(</a:t>
            </a:r>
            <a:r>
              <a:rPr lang="en-US" sz="2000" i="1" smtClean="0"/>
              <a:t>N</a:t>
            </a:r>
            <a:r>
              <a:rPr lang="en-US" sz="2000" smtClean="0"/>
              <a:t>-</a:t>
            </a:r>
            <a:r>
              <a:rPr lang="en-US" sz="2000" i="1" smtClean="0"/>
              <a:t>K</a:t>
            </a:r>
            <a:r>
              <a:rPr lang="en-US" sz="2000" smtClean="0"/>
              <a:t>)]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In </a:t>
            </a:r>
            <a:r>
              <a:rPr lang="en-US" sz="2000" b="1" smtClean="0">
                <a:solidFill>
                  <a:srgbClr val="C00000"/>
                </a:solidFill>
              </a:rPr>
              <a:t>GRETL</a:t>
            </a:r>
            <a:r>
              <a:rPr lang="en-US" sz="2000" smtClean="0"/>
              <a:t>: HC</a:t>
            </a:r>
            <a:r>
              <a:rPr lang="en-US" sz="2000" baseline="-25000" smtClean="0"/>
              <a:t>0</a:t>
            </a:r>
            <a:r>
              <a:rPr lang="en-US" sz="2000" smtClean="0"/>
              <a:t> is the default HCCME, HC</a:t>
            </a:r>
            <a:r>
              <a:rPr lang="en-US" sz="2000" baseline="-25000" smtClean="0"/>
              <a:t>1</a:t>
            </a:r>
            <a:r>
              <a:rPr lang="en-US" sz="2000" smtClean="0"/>
              <a:t> and other modifications are available as options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61E3A-4A07-46ED-9F9B-D53446A46C2C}" type="slidenum">
              <a:rPr lang="de-AT" altLang="en-US"/>
              <a:pPr>
                <a:defRPr/>
              </a:pPr>
              <a:t>24</a:t>
            </a:fld>
            <a:endParaRPr lang="de-A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For Belgian companies, 1996; </a:t>
            </a:r>
            <a:r>
              <a:rPr lang="en-US" sz="2000" dirty="0" err="1" smtClean="0"/>
              <a:t>Verbeek’s</a:t>
            </a:r>
            <a:r>
              <a:rPr lang="en-US" sz="2000" dirty="0" smtClean="0"/>
              <a:t> “labour2”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4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	</a:t>
            </a:r>
            <a:r>
              <a:rPr lang="en-US" sz="2000" i="1" dirty="0" err="1" smtClean="0">
                <a:cs typeface="Arial" charset="0"/>
              </a:rPr>
              <a:t>labour</a:t>
            </a:r>
            <a:r>
              <a:rPr lang="en-US" sz="2000" i="1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wage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output </a:t>
            </a:r>
            <a:r>
              <a:rPr lang="en-US" sz="2000" dirty="0" smtClean="0">
                <a:cs typeface="Arial" charset="0"/>
              </a:rPr>
              <a:t>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capital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4B0B0-F719-4E60-AC77-C380AEF07288}" type="slidenum">
              <a:rPr lang="de-AT" altLang="en-US"/>
              <a:pPr>
                <a:defRPr/>
              </a:pPr>
              <a:t>25</a:t>
            </a:fld>
            <a:endParaRPr lang="de-AT" altLang="en-US"/>
          </a:p>
        </p:txBody>
      </p:sp>
      <p:pic>
        <p:nvPicPr>
          <p:cNvPr id="6144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2060575"/>
            <a:ext cx="6553200" cy="3257550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Can the error terms be assumed to be homoskedastic?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They may vary depending on the company size, measured by, e.g., size of output or capital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Regression of squared residuals on appropriate regressors will indicate heteroskedasticity</a:t>
            </a:r>
          </a:p>
          <a:p>
            <a:pPr>
              <a:spcBef>
                <a:spcPts val="600"/>
              </a:spcBef>
              <a:defRPr/>
            </a:pPr>
            <a:endParaRPr lang="de-AT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06D6D-43D6-4567-8383-9FFD581928BD}" type="slidenum">
              <a:rPr lang="de-AT" altLang="en-US"/>
              <a:pPr>
                <a:defRPr/>
              </a:pPr>
              <a:t>26</a:t>
            </a:fld>
            <a:endParaRPr lang="de-AT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Function: Residuals vs </a:t>
            </a:r>
            <a:r>
              <a:rPr lang="en-US" sz="4000" i="1" smtClean="0">
                <a:latin typeface="Verdana" pitchFamily="34" charset="0"/>
              </a:rPr>
              <a:t>output</a:t>
            </a:r>
            <a:r>
              <a:rPr lang="en-US" sz="4000" smtClean="0">
                <a:latin typeface="Verdana" pitchFamily="34" charset="0"/>
              </a:rPr>
              <a:t>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384F4-C6F4-4355-89E9-8BAE91111121}" type="slidenum">
              <a:rPr lang="de-AT" altLang="en-US"/>
              <a:pPr>
                <a:defRPr/>
              </a:pPr>
              <a:t>27</a:t>
            </a:fld>
            <a:endParaRPr lang="de-AT" altLang="en-US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00213"/>
            <a:ext cx="7848600" cy="4392612"/>
          </a:xfrm>
          <a:prstGeom prst="rect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Auxiliary regression of squared residuals, </a:t>
            </a:r>
            <a:r>
              <a:rPr lang="en-US" sz="2000" dirty="0" err="1" smtClean="0"/>
              <a:t>Verbeek</a:t>
            </a:r>
            <a:endParaRPr lang="en-US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8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Indicates dependence of error terms on </a:t>
            </a:r>
            <a:r>
              <a:rPr lang="en-US" sz="2000" i="1" dirty="0" smtClean="0"/>
              <a:t>output</a:t>
            </a:r>
            <a:r>
              <a:rPr lang="en-US" sz="2000" dirty="0" smtClean="0"/>
              <a:t>, </a:t>
            </a:r>
            <a:r>
              <a:rPr lang="en-US" sz="2000" i="1" dirty="0" smtClean="0"/>
              <a:t>capital</a:t>
            </a:r>
            <a:r>
              <a:rPr lang="en-US" sz="2000" dirty="0" smtClean="0"/>
              <a:t>, not on </a:t>
            </a:r>
            <a:r>
              <a:rPr lang="en-US" sz="2000" i="1" dirty="0" smtClean="0"/>
              <a:t>wage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653D3-BCF2-4968-8207-67605EB7F1F5}" type="slidenum">
              <a:rPr lang="de-AT" altLang="en-US"/>
              <a:pPr>
                <a:defRPr/>
              </a:pPr>
              <a:t>28</a:t>
            </a:fld>
            <a:endParaRPr lang="de-AT" altLang="en-US"/>
          </a:p>
        </p:txBody>
      </p:sp>
      <p:pic>
        <p:nvPicPr>
          <p:cNvPr id="6349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2017713"/>
            <a:ext cx="6481763" cy="3519487"/>
          </a:xfr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  <a:endParaRPr lang="de-AT" alt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8A1C1-01DE-43FC-804F-BB7C75691816}" type="slidenum">
              <a:rPr lang="de-AT" altLang="en-US"/>
              <a:pPr>
                <a:defRPr/>
              </a:pPr>
              <a:t>29</a:t>
            </a:fld>
            <a:endParaRPr lang="de-AT" altLang="en-US"/>
          </a:p>
        </p:txBody>
      </p:sp>
      <p:sp>
        <p:nvSpPr>
          <p:cNvPr id="10" name="Rechteck 9"/>
          <p:cNvSpPr/>
          <p:nvPr/>
        </p:nvSpPr>
        <p:spPr>
          <a:xfrm>
            <a:off x="428625" y="1601788"/>
            <a:ext cx="8358188" cy="43481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With White standard errors: Output from </a:t>
            </a:r>
            <a:r>
              <a:rPr lang="en-US" sz="2000" b="1" dirty="0">
                <a:solidFill>
                  <a:srgbClr val="C00000"/>
                </a:solidFill>
              </a:rPr>
              <a:t>GRETL</a:t>
            </a:r>
            <a:endParaRPr lang="de-AT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de-AT" sz="1100" dirty="0"/>
          </a:p>
          <a:p>
            <a:pPr>
              <a:defRPr/>
            </a:pPr>
            <a:endParaRPr lang="de-AT" sz="1400" dirty="0"/>
          </a:p>
          <a:p>
            <a:pPr>
              <a:defRPr/>
            </a:pPr>
            <a:r>
              <a:rPr lang="en-US" sz="1400" dirty="0"/>
              <a:t>Dependent variable : LABOR</a:t>
            </a:r>
          </a:p>
          <a:p>
            <a:pPr>
              <a:defRPr/>
            </a:pPr>
            <a:r>
              <a:rPr lang="en-US" sz="1400" dirty="0"/>
              <a:t>Heteroskedastic-robust standard errors, variant HC0,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       	 coefficient   	std. error   		t-ratio    		p-value</a:t>
            </a:r>
          </a:p>
          <a:p>
            <a:pPr>
              <a:defRPr/>
            </a:pPr>
            <a:r>
              <a:rPr lang="en-US" sz="1400" dirty="0"/>
              <a:t>  -------------------------------------------------------------</a:t>
            </a:r>
          </a:p>
          <a:p>
            <a:pPr>
              <a:defRPr/>
            </a:pPr>
            <a:r>
              <a:rPr lang="en-US" sz="1400" dirty="0"/>
              <a:t>  const          287,719	                 64,8770	       	  4,435     		1,11e-05 ***</a:t>
            </a:r>
          </a:p>
          <a:p>
            <a:pPr>
              <a:defRPr/>
            </a:pPr>
            <a:r>
              <a:rPr lang="en-US" sz="1400" dirty="0"/>
              <a:t>  WAGE 	   -6,7419	     	1,8516	       	 -3,641      		0,0003    ***</a:t>
            </a:r>
          </a:p>
          <a:p>
            <a:pPr>
              <a:defRPr/>
            </a:pPr>
            <a:r>
              <a:rPr lang="en-US" sz="1400" dirty="0"/>
              <a:t>  CAPITAL	 -4,59049	   	1,7133	      	 -2,679     		0,0076    *** </a:t>
            </a:r>
          </a:p>
          <a:p>
            <a:pPr>
              <a:defRPr/>
            </a:pPr>
            <a:r>
              <a:rPr lang="en-US" sz="1400" dirty="0"/>
              <a:t>  OUTPUT 	  15,4005	     	2,4820        	  6,205      		1,06e-09 ***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Mean dependent </a:t>
            </a:r>
            <a:r>
              <a:rPr lang="en-US" sz="1400" dirty="0" err="1"/>
              <a:t>var</a:t>
            </a:r>
            <a:r>
              <a:rPr lang="en-US" sz="1400" dirty="0"/>
              <a:t>    	               201,024911   		S.D. dependent </a:t>
            </a:r>
            <a:r>
              <a:rPr lang="en-US" sz="1400" dirty="0" err="1"/>
              <a:t>var</a:t>
            </a:r>
            <a:r>
              <a:rPr lang="en-US" sz="1400" dirty="0"/>
              <a:t>    	 	 611,9959</a:t>
            </a:r>
          </a:p>
          <a:p>
            <a:pPr>
              <a:defRPr/>
            </a:pPr>
            <a:r>
              <a:rPr lang="en-US" sz="1400" dirty="0"/>
              <a:t>Sum squared </a:t>
            </a:r>
            <a:r>
              <a:rPr lang="en-US" sz="1400" dirty="0" err="1"/>
              <a:t>resid</a:t>
            </a:r>
            <a:r>
              <a:rPr lang="en-US" sz="1400" dirty="0"/>
              <a:t>	                  13795027   		 S.E. of regression   		 156,2561</a:t>
            </a:r>
          </a:p>
          <a:p>
            <a:pPr>
              <a:defRPr/>
            </a:pPr>
            <a:r>
              <a:rPr lang="en-US" sz="1400" dirty="0"/>
              <a:t>R- squared               		0,935155   		 Adjusted R-squared	 	 0,934811</a:t>
            </a:r>
          </a:p>
          <a:p>
            <a:pPr>
              <a:defRPr/>
            </a:pPr>
            <a:r>
              <a:rPr lang="en-US" sz="1400" dirty="0"/>
              <a:t>F(2, 129)               		225,5597   		 P-value (F)               		 3,49e-96</a:t>
            </a:r>
          </a:p>
          <a:p>
            <a:pPr>
              <a:defRPr/>
            </a:pPr>
            <a:r>
              <a:rPr lang="en-US" sz="1400" dirty="0"/>
              <a:t>Log-likelihood          		455,9302   		</a:t>
            </a:r>
            <a:r>
              <a:rPr lang="en-US" sz="1400" dirty="0" err="1"/>
              <a:t>Akaike</a:t>
            </a:r>
            <a:r>
              <a:rPr lang="en-US" sz="1400" dirty="0"/>
              <a:t> criterion       		 7367,341</a:t>
            </a:r>
          </a:p>
          <a:p>
            <a:pPr>
              <a:defRPr/>
            </a:pPr>
            <a:r>
              <a:rPr lang="en-US" sz="1400" dirty="0"/>
              <a:t>Schwarz criterion      	                  -3679,670   	</a:t>
            </a:r>
            <a:r>
              <a:rPr lang="en-US" sz="1400" dirty="0" err="1"/>
              <a:t>Hannan</a:t>
            </a:r>
            <a:r>
              <a:rPr lang="en-US" sz="1400" dirty="0"/>
              <a:t>-Quinn		 7374,121</a:t>
            </a:r>
          </a:p>
        </p:txBody>
      </p:sp>
      <p:sp>
        <p:nvSpPr>
          <p:cNvPr id="11" name="Rechteck 10"/>
          <p:cNvSpPr/>
          <p:nvPr/>
        </p:nvSpPr>
        <p:spPr>
          <a:xfrm>
            <a:off x="428625" y="2286000"/>
            <a:ext cx="8358188" cy="35194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smtClean="0">
                <a:latin typeface="Verdana" pitchFamily="34" charset="0"/>
              </a:rPr>
              <a:t>Gauss-Markov </a:t>
            </a:r>
            <a:r>
              <a:rPr lang="en-US" sz="4000" smtClean="0">
                <a:latin typeface="Verdana" pitchFamily="34" charset="0"/>
              </a:rPr>
              <a:t>Assumptions </a:t>
            </a:r>
          </a:p>
        </p:txBody>
      </p:sp>
      <p:graphicFrame>
        <p:nvGraphicFramePr>
          <p:cNvPr id="385253" name="Group 229"/>
          <p:cNvGraphicFramePr>
            <a:graphicFrameLocks noGrp="1"/>
          </p:cNvGraphicFramePr>
          <p:nvPr>
            <p:ph type="tbl" idx="1"/>
          </p:nvPr>
        </p:nvGraphicFramePr>
        <p:xfrm>
          <a:off x="1000125" y="3573463"/>
          <a:ext cx="7143800" cy="1779588"/>
        </p:xfrm>
        <a:graphic>
          <a:graphicData uri="http://schemas.openxmlformats.org/drawingml/2006/table">
            <a:tbl>
              <a:tblPr/>
              <a:tblGrid>
                <a:gridCol w="770091"/>
                <a:gridCol w="6373709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A1</a:t>
                      </a:r>
                      <a:endParaRPr kumimoji="0" lang="en-US" sz="2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E{</a:t>
                      </a:r>
                      <a:r>
                        <a:rPr lang="el-GR" sz="2000" i="1" dirty="0" smtClean="0">
                          <a:cs typeface="Arial" charset="0"/>
                        </a:rPr>
                        <a:t>ε</a:t>
                      </a:r>
                      <a:r>
                        <a:rPr lang="en-US" sz="2000" baseline="-25000" dirty="0" err="1" smtClean="0">
                          <a:cs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 = 0 for all </a:t>
                      </a:r>
                      <a:r>
                        <a:rPr kumimoji="0" lang="en-US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en-US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</a:t>
                      </a:r>
                      <a:r>
                        <a:rPr lang="el-GR" sz="2000" i="1" dirty="0" smtClean="0">
                          <a:cs typeface="Arial" charset="0"/>
                        </a:rPr>
                        <a:t>ε</a:t>
                      </a:r>
                      <a:r>
                        <a:rPr lang="en-US" sz="2000" baseline="-25000" dirty="0" err="1" smtClean="0">
                          <a:cs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000" b="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independent 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all </a:t>
                      </a:r>
                      <a:r>
                        <a:rPr kumimoji="0" lang="en-US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exogeneous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V{</a:t>
                      </a:r>
                      <a:r>
                        <a:rPr lang="en-US" sz="2000" i="1" dirty="0" smtClean="0">
                          <a:latin typeface="Symbol" pitchFamily="18" charset="2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 = 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all </a:t>
                      </a:r>
                      <a:r>
                        <a:rPr kumimoji="0" lang="en-US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lang="en-US" sz="2000" dirty="0" err="1" smtClean="0"/>
                        <a:t>homoskedasticity</a:t>
                      </a:r>
                      <a:r>
                        <a:rPr lang="en-US" sz="2000" dirty="0" smtClean="0"/>
                        <a:t>)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</a:t>
                      </a:r>
                      <a:r>
                        <a:rPr lang="el-GR" sz="2000" i="1" dirty="0" smtClean="0">
                          <a:cs typeface="Arial" charset="0"/>
                        </a:rPr>
                        <a:t>ε</a:t>
                      </a:r>
                      <a:r>
                        <a:rPr lang="en-US" sz="2000" baseline="-25000" dirty="0" err="1" smtClean="0">
                          <a:cs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lang="el-GR" sz="2000" i="1" dirty="0" smtClean="0">
                          <a:cs typeface="Arial" charset="0"/>
                        </a:rPr>
                        <a:t>ε</a:t>
                      </a:r>
                      <a:r>
                        <a:rPr lang="en-US" sz="2000" baseline="-25000" dirty="0" smtClean="0">
                          <a:cs typeface="Arial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 = 0 for all </a:t>
                      </a:r>
                      <a:r>
                        <a:rPr kumimoji="0" lang="en-US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with </a:t>
                      </a:r>
                      <a:r>
                        <a:rPr kumimoji="0" lang="en-US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≠ </a:t>
                      </a:r>
                      <a:r>
                        <a:rPr kumimoji="0" lang="en-US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 </a:t>
                      </a:r>
                      <a:r>
                        <a:rPr lang="en-US" sz="2000" dirty="0" smtClean="0"/>
                        <a:t>(no autocorrelation)</a:t>
                      </a:r>
                      <a:endParaRPr kumimoji="0" lang="en-US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3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BEFA8-7FED-4DE2-BFCE-366B9E928416}" type="slidenum">
              <a:rPr lang="de-AT" altLang="en-US"/>
              <a:pPr>
                <a:defRPr/>
              </a:pPr>
              <a:t>3</a:t>
            </a:fld>
            <a:endParaRPr lang="de-AT" altLang="en-US"/>
          </a:p>
        </p:txBody>
      </p:sp>
      <p:sp>
        <p:nvSpPr>
          <p:cNvPr id="6" name="Rectangle 299"/>
          <p:cNvSpPr txBox="1">
            <a:spLocks noChangeArrowheads="1"/>
          </p:cNvSpPr>
          <p:nvPr/>
        </p:nvSpPr>
        <p:spPr bwMode="auto">
          <a:xfrm>
            <a:off x="457200" y="1600200"/>
            <a:ext cx="80438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kern="0" dirty="0">
                <a:latin typeface="+mn-lt"/>
                <a:cs typeface="+mn-cs"/>
              </a:rPr>
              <a:t>Observation </a:t>
            </a:r>
            <a:r>
              <a:rPr lang="en-US" sz="2000" i="1" kern="0" dirty="0" err="1">
                <a:latin typeface="+mn-lt"/>
                <a:cs typeface="+mn-cs"/>
              </a:rPr>
              <a:t>y</a:t>
            </a:r>
            <a:r>
              <a:rPr lang="en-US" sz="2000" kern="0" baseline="-25000" dirty="0" err="1">
                <a:latin typeface="+mn-lt"/>
                <a:cs typeface="+mn-cs"/>
              </a:rPr>
              <a:t>i</a:t>
            </a:r>
            <a:r>
              <a:rPr lang="en-US" sz="2000" kern="0" dirty="0">
                <a:latin typeface="+mn-lt"/>
                <a:cs typeface="+mn-cs"/>
              </a:rPr>
              <a:t> is a linear function </a:t>
            </a:r>
          </a:p>
          <a:p>
            <a:pPr marL="669925" lvl="1" indent="-325438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kern="0" dirty="0">
                <a:latin typeface="+mn-lt"/>
                <a:cs typeface="+mn-cs"/>
              </a:rPr>
              <a:t>	</a:t>
            </a:r>
            <a:r>
              <a:rPr lang="en-US" sz="2000" i="1" kern="0" dirty="0" err="1">
                <a:latin typeface="+mn-lt"/>
                <a:cs typeface="+mn-cs"/>
              </a:rPr>
              <a:t>y</a:t>
            </a:r>
            <a:r>
              <a:rPr lang="en-US" sz="2000" kern="0" baseline="-25000" dirty="0" err="1">
                <a:latin typeface="+mn-lt"/>
                <a:cs typeface="+mn-cs"/>
              </a:rPr>
              <a:t>i</a:t>
            </a:r>
            <a:r>
              <a:rPr lang="en-US" sz="2000" kern="0" dirty="0">
                <a:latin typeface="+mn-lt"/>
                <a:cs typeface="+mn-cs"/>
              </a:rPr>
              <a:t> = </a:t>
            </a:r>
            <a:r>
              <a:rPr lang="en-US" sz="2000" i="1" kern="0" dirty="0" err="1">
                <a:latin typeface="+mn-lt"/>
                <a:cs typeface="+mn-cs"/>
              </a:rPr>
              <a:t>x</a:t>
            </a:r>
            <a:r>
              <a:rPr lang="en-US" sz="2000" kern="0" baseline="-25000" dirty="0" err="1">
                <a:latin typeface="+mn-lt"/>
                <a:cs typeface="+mn-cs"/>
              </a:rPr>
              <a:t>i</a:t>
            </a:r>
            <a:r>
              <a:rPr lang="en-US" sz="2000" kern="0" dirty="0" err="1">
                <a:latin typeface="+mn-lt"/>
                <a:cs typeface="+mn-cs"/>
              </a:rPr>
              <a:t>'</a:t>
            </a:r>
            <a:r>
              <a:rPr lang="en-US" sz="2000" kern="0" dirty="0" err="1">
                <a:latin typeface="Symbol" pitchFamily="18" charset="2"/>
                <a:cs typeface="+mn-cs"/>
              </a:rPr>
              <a:t>b</a:t>
            </a:r>
            <a:r>
              <a:rPr lang="en-US" sz="2000" kern="0" dirty="0">
                <a:latin typeface="+mn-lt"/>
                <a:cs typeface="+mn-cs"/>
              </a:rPr>
              <a:t> + </a:t>
            </a:r>
            <a:r>
              <a:rPr lang="el-GR" sz="2000" i="1" dirty="0"/>
              <a:t>ε</a:t>
            </a:r>
            <a:r>
              <a:rPr lang="en-US" sz="2000" baseline="-25000" dirty="0" err="1"/>
              <a:t>i</a:t>
            </a:r>
            <a:r>
              <a:rPr lang="en-US" sz="2000" baseline="-25000" dirty="0">
                <a:cs typeface="+mn-cs"/>
              </a:rPr>
              <a:t> </a:t>
            </a:r>
            <a:endParaRPr lang="en-US" kern="0" baseline="-25000" dirty="0">
              <a:latin typeface="+mn-lt"/>
              <a:cs typeface="+mn-cs"/>
            </a:endParaRPr>
          </a:p>
          <a:p>
            <a:pPr marL="669925" lvl="1" indent="-325438">
              <a:spcBef>
                <a:spcPts val="600"/>
              </a:spcBef>
              <a:buClr>
                <a:schemeClr val="accent2"/>
              </a:buClr>
              <a:buSzPct val="60000"/>
              <a:defRPr/>
            </a:pPr>
            <a:r>
              <a:rPr lang="en-US" sz="2000" kern="0" dirty="0">
                <a:latin typeface="+mn-lt"/>
                <a:cs typeface="+mn-cs"/>
              </a:rPr>
              <a:t>of observations </a:t>
            </a:r>
            <a:r>
              <a:rPr lang="en-US" sz="2000" i="1" kern="0" dirty="0" err="1">
                <a:latin typeface="+mn-lt"/>
                <a:cs typeface="+mn-cs"/>
              </a:rPr>
              <a:t>x</a:t>
            </a:r>
            <a:r>
              <a:rPr lang="en-US" sz="2000" kern="0" baseline="-25000" dirty="0" err="1">
                <a:latin typeface="+mn-lt"/>
                <a:cs typeface="+mn-cs"/>
              </a:rPr>
              <a:t>ik</a:t>
            </a:r>
            <a:r>
              <a:rPr lang="en-US" sz="2000" kern="0" dirty="0">
                <a:latin typeface="+mn-lt"/>
                <a:cs typeface="+mn-cs"/>
              </a:rPr>
              <a:t>, </a:t>
            </a:r>
            <a:r>
              <a:rPr lang="en-US" sz="2000" i="1" kern="0" dirty="0">
                <a:latin typeface="+mn-lt"/>
                <a:cs typeface="+mn-cs"/>
              </a:rPr>
              <a:t>k</a:t>
            </a:r>
            <a:r>
              <a:rPr lang="en-US" sz="2000" kern="0" dirty="0">
                <a:latin typeface="+mn-lt"/>
                <a:cs typeface="+mn-cs"/>
              </a:rPr>
              <a:t> =1, …, </a:t>
            </a:r>
            <a:r>
              <a:rPr lang="en-US" sz="2000" i="1" kern="0" dirty="0">
                <a:latin typeface="+mn-lt"/>
                <a:cs typeface="+mn-cs"/>
              </a:rPr>
              <a:t>K</a:t>
            </a:r>
            <a:r>
              <a:rPr lang="en-US" sz="2000" kern="0" dirty="0">
                <a:latin typeface="+mn-lt"/>
                <a:cs typeface="+mn-cs"/>
              </a:rPr>
              <a:t>, </a:t>
            </a:r>
            <a:r>
              <a:rPr lang="en-US" sz="2000" kern="0" dirty="0">
                <a:cs typeface="+mn-cs"/>
              </a:rPr>
              <a:t>of the </a:t>
            </a:r>
            <a:r>
              <a:rPr lang="en-US" sz="2000" dirty="0">
                <a:cs typeface="+mn-cs"/>
              </a:rPr>
              <a:t>regressor </a:t>
            </a:r>
            <a:r>
              <a:rPr lang="en-US" sz="2000" kern="0" dirty="0">
                <a:cs typeface="+mn-cs"/>
              </a:rPr>
              <a:t>variables </a:t>
            </a:r>
            <a:r>
              <a:rPr lang="en-US" sz="2000" kern="0" dirty="0">
                <a:latin typeface="+mn-lt"/>
                <a:cs typeface="+mn-cs"/>
              </a:rPr>
              <a:t>and the error term </a:t>
            </a:r>
            <a:r>
              <a:rPr lang="el-GR" sz="2000" i="1" dirty="0"/>
              <a:t>ε</a:t>
            </a:r>
            <a:r>
              <a:rPr lang="en-US" sz="2000" baseline="-25000" dirty="0" err="1"/>
              <a:t>i</a:t>
            </a:r>
            <a:r>
              <a:rPr lang="en-US" sz="2000" kern="0" dirty="0">
                <a:latin typeface="+mn-lt"/>
                <a:cs typeface="+mn-cs"/>
              </a:rPr>
              <a:t> </a:t>
            </a:r>
          </a:p>
          <a:p>
            <a:pPr marL="669925" lvl="1" indent="-325438">
              <a:spcBef>
                <a:spcPts val="600"/>
              </a:spcBef>
              <a:buClr>
                <a:schemeClr val="accent2"/>
              </a:buClr>
              <a:buSzPct val="60000"/>
              <a:defRPr/>
            </a:pPr>
            <a:r>
              <a:rPr lang="en-US" sz="2000" kern="0" dirty="0">
                <a:latin typeface="+mn-lt"/>
                <a:cs typeface="+mn-cs"/>
              </a:rPr>
              <a:t>for </a:t>
            </a:r>
            <a:r>
              <a:rPr lang="en-US" sz="2000" i="1" kern="0" dirty="0" err="1">
                <a:latin typeface="+mn-lt"/>
                <a:cs typeface="+mn-cs"/>
              </a:rPr>
              <a:t>i</a:t>
            </a:r>
            <a:r>
              <a:rPr lang="en-US" sz="2000" kern="0" dirty="0">
                <a:latin typeface="+mn-lt"/>
                <a:cs typeface="+mn-cs"/>
              </a:rPr>
              <a:t> = 1, …, </a:t>
            </a:r>
            <a:r>
              <a:rPr lang="en-US" sz="2000" i="1" kern="0" dirty="0">
                <a:latin typeface="+mn-lt"/>
                <a:cs typeface="+mn-cs"/>
              </a:rPr>
              <a:t>N</a:t>
            </a:r>
            <a:r>
              <a:rPr lang="en-US" sz="2000" dirty="0">
                <a:latin typeface="+mn-lt"/>
                <a:cs typeface="+mn-cs"/>
              </a:rPr>
              <a:t>; </a:t>
            </a:r>
            <a:r>
              <a:rPr lang="en-US" sz="2000" i="1" kern="0" dirty="0">
                <a:latin typeface="+mn-lt"/>
                <a:cs typeface="+mn-cs"/>
              </a:rPr>
              <a:t>x</a:t>
            </a:r>
            <a:r>
              <a:rPr lang="en-US" sz="2000" kern="0" baseline="-25000" dirty="0">
                <a:latin typeface="+mn-lt"/>
                <a:cs typeface="+mn-cs"/>
              </a:rPr>
              <a:t>i</a:t>
            </a:r>
            <a:r>
              <a:rPr lang="en-US" sz="2000" kern="0" dirty="0">
                <a:latin typeface="+mn-lt"/>
                <a:cs typeface="+mn-cs"/>
              </a:rPr>
              <a:t>' = (</a:t>
            </a:r>
            <a:r>
              <a:rPr lang="en-US" sz="2000" i="1" kern="0" dirty="0">
                <a:latin typeface="+mn-lt"/>
                <a:cs typeface="+mn-cs"/>
              </a:rPr>
              <a:t>x</a:t>
            </a:r>
            <a:r>
              <a:rPr lang="en-US" sz="2000" kern="0" baseline="-25000" dirty="0">
                <a:latin typeface="+mn-lt"/>
                <a:cs typeface="+mn-cs"/>
              </a:rPr>
              <a:t>i1</a:t>
            </a:r>
            <a:r>
              <a:rPr lang="en-US" sz="2000" kern="0" dirty="0">
                <a:latin typeface="+mn-lt"/>
                <a:cs typeface="+mn-cs"/>
              </a:rPr>
              <a:t>, …, </a:t>
            </a:r>
            <a:r>
              <a:rPr lang="en-US" sz="2000" i="1" kern="0" dirty="0" err="1">
                <a:latin typeface="+mn-lt"/>
                <a:cs typeface="+mn-cs"/>
              </a:rPr>
              <a:t>x</a:t>
            </a:r>
            <a:r>
              <a:rPr lang="en-US" sz="2000" kern="0" baseline="-25000" dirty="0" err="1">
                <a:latin typeface="+mn-lt"/>
                <a:cs typeface="+mn-cs"/>
              </a:rPr>
              <a:t>iK</a:t>
            </a:r>
            <a:r>
              <a:rPr lang="en-US" sz="2000" kern="0" dirty="0">
                <a:latin typeface="+mn-lt"/>
                <a:cs typeface="+mn-cs"/>
              </a:rPr>
              <a:t>); </a:t>
            </a:r>
            <a:r>
              <a:rPr lang="en-US" sz="2000" i="1" kern="0" dirty="0">
                <a:latin typeface="+mn-lt"/>
                <a:cs typeface="+mn-cs"/>
              </a:rPr>
              <a:t>X</a:t>
            </a:r>
            <a:r>
              <a:rPr lang="en-US" sz="2000" kern="0" dirty="0">
                <a:latin typeface="+mn-lt"/>
                <a:cs typeface="+mn-cs"/>
              </a:rPr>
              <a:t> = (</a:t>
            </a:r>
            <a:r>
              <a:rPr lang="en-US" sz="2000" i="1" kern="0" dirty="0" err="1">
                <a:latin typeface="+mn-lt"/>
                <a:cs typeface="+mn-cs"/>
              </a:rPr>
              <a:t>x</a:t>
            </a:r>
            <a:r>
              <a:rPr lang="en-US" sz="2000" kern="0" baseline="-25000" dirty="0" err="1">
                <a:latin typeface="+mn-lt"/>
                <a:cs typeface="+mn-cs"/>
              </a:rPr>
              <a:t>ik</a:t>
            </a:r>
            <a:r>
              <a:rPr lang="en-US" sz="2000" kern="0" dirty="0">
                <a:latin typeface="+mn-lt"/>
                <a:cs typeface="+mn-cs"/>
              </a:rPr>
              <a:t>)</a:t>
            </a:r>
            <a:endParaRPr lang="en-US" sz="2000" i="1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de-AT" sz="2000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de-AT" sz="2000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de-AT" sz="800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kern="0" dirty="0">
                <a:latin typeface="+mn-lt"/>
                <a:cs typeface="+mn-cs"/>
              </a:rPr>
              <a:t>In matrix notation: </a:t>
            </a:r>
            <a:r>
              <a:rPr lang="en-US" sz="2000" dirty="0"/>
              <a:t>E{</a:t>
            </a:r>
            <a:r>
              <a:rPr lang="en-US" sz="2000" i="1" dirty="0"/>
              <a:t>ε</a:t>
            </a:r>
            <a:r>
              <a:rPr lang="en-US" sz="2000" dirty="0"/>
              <a:t>} = 0, V{</a:t>
            </a:r>
            <a:r>
              <a:rPr lang="en-US" sz="2000" i="1" dirty="0"/>
              <a:t>ε</a:t>
            </a:r>
            <a:r>
              <a:rPr lang="en-US" sz="2000" dirty="0"/>
              <a:t>} =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baseline="30000" dirty="0"/>
              <a:t>2 </a:t>
            </a:r>
            <a:r>
              <a:rPr lang="en-US" sz="2000" i="1" dirty="0"/>
              <a:t>I</a:t>
            </a:r>
            <a:r>
              <a:rPr lang="en-US" sz="2000" baseline="-25000" dirty="0"/>
              <a:t>N</a:t>
            </a:r>
            <a:endParaRPr lang="en-US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Estimated function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i="1" dirty="0" smtClean="0">
                <a:cs typeface="Arial" charset="0"/>
              </a:rPr>
              <a:t>		labour </a:t>
            </a:r>
            <a:r>
              <a:rPr lang="en-US" sz="2000" dirty="0" smtClean="0">
                <a:cs typeface="Arial" charset="0"/>
              </a:rPr>
              <a:t>=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wage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output </a:t>
            </a:r>
            <a:r>
              <a:rPr lang="en-US" sz="2000" dirty="0" smtClean="0">
                <a:cs typeface="Arial" charset="0"/>
              </a:rPr>
              <a:t>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capital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OLS estimates and standard errors: without (</a:t>
            </a:r>
            <a:r>
              <a:rPr lang="en-US" sz="2000" dirty="0" err="1" smtClean="0"/>
              <a:t>s.e</a:t>
            </a:r>
            <a:r>
              <a:rPr lang="en-US" sz="2000" dirty="0" smtClean="0"/>
              <a:t>.) and with White correction (White </a:t>
            </a:r>
            <a:r>
              <a:rPr lang="en-US" sz="2000" dirty="0" err="1" smtClean="0"/>
              <a:t>s.e</a:t>
            </a:r>
            <a:r>
              <a:rPr lang="en-US" sz="2000" dirty="0" smtClean="0"/>
              <a:t>.)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and GLS estimates with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sz="2000" baseline="-25000" dirty="0" err="1" smtClean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= 1/(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2000" baseline="-25000" dirty="0" smtClean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The White standard errors are inflated by factors 3.7 (</a:t>
            </a:r>
            <a:r>
              <a:rPr lang="en-US" sz="2000" i="1" dirty="0" smtClean="0"/>
              <a:t>wage</a:t>
            </a:r>
            <a:r>
              <a:rPr lang="en-US" sz="2000" dirty="0" smtClean="0"/>
              <a:t>), 6.4 (</a:t>
            </a:r>
            <a:r>
              <a:rPr lang="en-US" sz="2000" i="1" dirty="0" smtClean="0"/>
              <a:t>capital</a:t>
            </a:r>
            <a:r>
              <a:rPr lang="en-US" sz="2000" dirty="0" smtClean="0"/>
              <a:t>), 7.0 (</a:t>
            </a:r>
            <a:r>
              <a:rPr lang="en-US" sz="2000" i="1" dirty="0" smtClean="0"/>
              <a:t>output</a:t>
            </a:r>
            <a:r>
              <a:rPr lang="en-US" sz="2000" dirty="0" smtClean="0"/>
              <a:t>) with respect to the OLS </a:t>
            </a:r>
            <a:r>
              <a:rPr lang="en-US" sz="2000" dirty="0" err="1" smtClean="0"/>
              <a:t>s.e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7D281-9161-422B-B4D7-17381A8CE168}" type="slidenum">
              <a:rPr lang="de-AT" altLang="en-US"/>
              <a:pPr>
                <a:defRPr/>
              </a:pPr>
              <a:t>30</a:t>
            </a:fld>
            <a:endParaRPr lang="de-AT" altLang="en-U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460625" y="3062288"/>
          <a:ext cx="53522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163"/>
                <a:gridCol w="933301"/>
                <a:gridCol w="1033264"/>
                <a:gridCol w="1033264"/>
                <a:gridCol w="103326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lang="en-US" sz="1800" baseline="-25000" dirty="0" smtClean="0">
                          <a:cs typeface="Arial" charset="0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lang="en-US" sz="1800" baseline="-25000" dirty="0" smtClean="0">
                          <a:cs typeface="Arial" charset="0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lang="en-US" sz="1800" baseline="-25000" dirty="0" smtClean="0">
                          <a:cs typeface="Arial" charset="0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lang="en-US" sz="1800" baseline="-25000" dirty="0" smtClean="0">
                          <a:cs typeface="Arial" charset="0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Coeff</a:t>
                      </a:r>
                      <a:r>
                        <a:rPr lang="en-US" noProof="0" dirty="0" smtClean="0"/>
                        <a:t> OLS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287.19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-6.742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-4.590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s.e</a:t>
                      </a:r>
                      <a:r>
                        <a:rPr lang="en-US" noProof="0" dirty="0" smtClean="0"/>
                        <a:t>.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19.642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White </a:t>
                      </a:r>
                      <a:r>
                        <a:rPr lang="en-US" noProof="0" dirty="0" err="1" smtClean="0"/>
                        <a:t>s.e</a:t>
                      </a:r>
                      <a:r>
                        <a:rPr lang="en-US" noProof="0" dirty="0" smtClean="0"/>
                        <a:t>.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64.877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Coeff</a:t>
                      </a:r>
                      <a:r>
                        <a:rPr lang="en-US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GLS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321.17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-7.404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15.585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-4.740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s.e</a:t>
                      </a:r>
                      <a:r>
                        <a:rPr lang="en-US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20.328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0.506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0.349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0.255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An Alternative Estimator for </a:t>
            </a:r>
            <a:r>
              <a:rPr lang="en-US" sz="4000" i="1" smtClean="0">
                <a:latin typeface="Verdana" pitchFamily="34" charset="0"/>
              </a:rPr>
              <a:t>b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8032377" cy="440055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000" dirty="0" smtClean="0"/>
              <a:t>Idea of the estimator</a:t>
            </a:r>
            <a:endParaRPr lang="en-US" sz="2000" i="1" dirty="0" smtClean="0"/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Transform the model so that it satisfies the Gauss-Markov assumptions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Apply OLS to the transformed model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Results in an (at least approximately) </a:t>
            </a:r>
            <a:r>
              <a:rPr lang="en-US" sz="2000" dirty="0" smtClean="0"/>
              <a:t>BLUE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Transformation often depends upon unknown parameters that characterizing heteroskedasticity: two-step procedure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Estimate the parameters that characterize heteroskedasticity and transform the model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Estimate the transformed model</a:t>
            </a:r>
          </a:p>
          <a:p>
            <a:pPr marL="457200" indent="-457200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dirty="0" smtClean="0"/>
              <a:t>The procedure results in an approximately BLUE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82DB4-DB7B-4DE8-965B-3E767921DEB0}" type="slidenum">
              <a:rPr lang="de-AT" altLang="en-US"/>
              <a:pPr>
                <a:defRPr/>
              </a:pPr>
              <a:t>31</a:t>
            </a:fld>
            <a:endParaRPr lang="de-A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An Example</a:t>
            </a:r>
            <a:endParaRPr lang="en-US" sz="4000" i="1" smtClean="0">
              <a:latin typeface="Verdana" pitchFamily="34" charset="0"/>
            </a:endParaRPr>
          </a:p>
        </p:txBody>
      </p:sp>
      <p:sp>
        <p:nvSpPr>
          <p:cNvPr id="8196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Model: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</a:t>
            </a:r>
            <a:r>
              <a:rPr lang="en-US" sz="2000" i="1" smtClean="0"/>
              <a:t>y</a:t>
            </a:r>
            <a:r>
              <a:rPr lang="en-US" sz="2000" baseline="-25000" smtClean="0"/>
              <a:t>i </a:t>
            </a:r>
            <a:r>
              <a:rPr lang="en-US" sz="2000" smtClean="0"/>
              <a:t> = </a:t>
            </a:r>
            <a:r>
              <a:rPr lang="en-US" sz="2000" i="1" smtClean="0"/>
              <a:t>x</a:t>
            </a:r>
            <a:r>
              <a:rPr lang="en-US" sz="2000" baseline="-25000" smtClean="0"/>
              <a:t>i</a:t>
            </a:r>
            <a:r>
              <a:rPr lang="en-US" sz="2000" smtClean="0"/>
              <a:t>’</a:t>
            </a:r>
            <a:r>
              <a:rPr lang="en-US" sz="2000" smtClean="0">
                <a:cs typeface="Arial" charset="0"/>
              </a:rPr>
              <a:t>β</a:t>
            </a:r>
            <a:r>
              <a:rPr lang="en-US" sz="2000" smtClean="0"/>
              <a:t> + 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baseline="-25000" smtClean="0">
                <a:cs typeface="Arial" charset="0"/>
              </a:rPr>
              <a:t>i</a:t>
            </a:r>
            <a:r>
              <a:rPr lang="en-US" sz="2000" smtClean="0">
                <a:cs typeface="Arial" charset="0"/>
              </a:rPr>
              <a:t>  </a:t>
            </a:r>
            <a:r>
              <a:rPr lang="en-US" sz="2000" smtClean="0"/>
              <a:t>with V{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baseline="-25000" smtClean="0">
                <a:cs typeface="Arial" charset="0"/>
              </a:rPr>
              <a:t>i</a:t>
            </a:r>
            <a:r>
              <a:rPr lang="en-US" sz="2000" smtClean="0"/>
              <a:t>} = </a:t>
            </a:r>
            <a:r>
              <a:rPr lang="en-US" sz="2000" smtClean="0">
                <a:cs typeface="Arial" charset="0"/>
              </a:rPr>
              <a:t>σ</a:t>
            </a:r>
            <a:r>
              <a:rPr lang="en-US" sz="2000" baseline="-25000" smtClean="0">
                <a:cs typeface="Arial" charset="0"/>
              </a:rPr>
              <a:t>i</a:t>
            </a:r>
            <a:r>
              <a:rPr lang="en-US" sz="2000" baseline="30000" smtClean="0">
                <a:cs typeface="Arial" charset="0"/>
              </a:rPr>
              <a:t>2</a:t>
            </a:r>
            <a:r>
              <a:rPr lang="en-US" sz="2000" baseline="-25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= σ</a:t>
            </a:r>
            <a:r>
              <a:rPr lang="en-US" sz="2000" baseline="30000" smtClean="0">
                <a:cs typeface="Arial" charset="0"/>
              </a:rPr>
              <a:t>2</a:t>
            </a:r>
            <a:r>
              <a:rPr lang="en-US" sz="2000" i="1" smtClean="0">
                <a:cs typeface="Arial" charset="0"/>
              </a:rPr>
              <a:t>h</a:t>
            </a:r>
            <a:r>
              <a:rPr lang="en-US" sz="2000" baseline="-25000" smtClean="0">
                <a:cs typeface="Arial" charset="0"/>
              </a:rPr>
              <a:t>i</a:t>
            </a:r>
            <a:r>
              <a:rPr lang="en-US" sz="2000" baseline="30000" smtClean="0">
                <a:cs typeface="Arial" charset="0"/>
              </a:rPr>
              <a:t>2</a:t>
            </a:r>
            <a:r>
              <a:rPr lang="en-US" sz="2000" smtClean="0">
                <a:cs typeface="Arial" charset="0"/>
              </a:rPr>
              <a:t> </a:t>
            </a:r>
            <a:endParaRPr lang="en-US" sz="2000" baseline="-2500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000" smtClean="0"/>
              <a:t>Division by </a:t>
            </a:r>
            <a:r>
              <a:rPr lang="en-US" sz="2000" i="1" smtClean="0"/>
              <a:t>h</a:t>
            </a:r>
            <a:r>
              <a:rPr lang="en-US" sz="2000" baseline="-25000" smtClean="0"/>
              <a:t>i</a:t>
            </a:r>
            <a:r>
              <a:rPr lang="en-US" sz="2000" smtClean="0"/>
              <a:t> results in</a:t>
            </a:r>
            <a:endParaRPr lang="en-US" sz="2000" baseline="-25000" smtClean="0"/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sz="2000" smtClean="0"/>
              <a:t>		</a:t>
            </a:r>
            <a:r>
              <a:rPr lang="en-US" sz="2000" i="1" smtClean="0"/>
              <a:t>y</a:t>
            </a:r>
            <a:r>
              <a:rPr lang="en-US" sz="2000" baseline="-25000" smtClean="0"/>
              <a:t>i </a:t>
            </a:r>
            <a:r>
              <a:rPr lang="en-US" sz="2000" smtClean="0"/>
              <a:t>/</a:t>
            </a:r>
            <a:r>
              <a:rPr lang="en-US" sz="2000" i="1" smtClean="0"/>
              <a:t>h</a:t>
            </a:r>
            <a:r>
              <a:rPr lang="en-US" sz="2000" baseline="-25000" smtClean="0"/>
              <a:t>i</a:t>
            </a:r>
            <a:r>
              <a:rPr lang="en-US" sz="2000" smtClean="0"/>
              <a:t> = (</a:t>
            </a:r>
            <a:r>
              <a:rPr lang="en-US" sz="2000" i="1" smtClean="0"/>
              <a:t>x</a:t>
            </a:r>
            <a:r>
              <a:rPr lang="en-US" sz="2000" baseline="-25000" smtClean="0"/>
              <a:t>i </a:t>
            </a:r>
            <a:r>
              <a:rPr lang="en-US" sz="2000" smtClean="0"/>
              <a:t>/</a:t>
            </a:r>
            <a:r>
              <a:rPr lang="en-US" sz="2000" i="1" smtClean="0"/>
              <a:t>h</a:t>
            </a:r>
            <a:r>
              <a:rPr lang="en-US" sz="2000" baseline="-25000" smtClean="0"/>
              <a:t>i</a:t>
            </a:r>
            <a:r>
              <a:rPr lang="en-US" sz="2000" smtClean="0"/>
              <a:t>)’</a:t>
            </a:r>
            <a:r>
              <a:rPr lang="en-US" sz="2000" smtClean="0">
                <a:cs typeface="Arial" charset="0"/>
              </a:rPr>
              <a:t>β</a:t>
            </a:r>
            <a:r>
              <a:rPr lang="en-US" sz="2000" smtClean="0"/>
              <a:t> + 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baseline="-25000" smtClean="0">
                <a:cs typeface="Arial" charset="0"/>
              </a:rPr>
              <a:t>i </a:t>
            </a:r>
            <a:r>
              <a:rPr lang="en-US" sz="2000" smtClean="0"/>
              <a:t>/</a:t>
            </a:r>
            <a:r>
              <a:rPr lang="en-US" sz="2000" i="1" smtClean="0"/>
              <a:t>h</a:t>
            </a:r>
            <a:r>
              <a:rPr lang="en-US" sz="2000" baseline="-25000" smtClean="0"/>
              <a:t>i</a:t>
            </a:r>
            <a:endParaRPr lang="en-US" sz="2000" smtClean="0">
              <a:cs typeface="Arial" charset="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sz="2000" smtClean="0">
                <a:cs typeface="Arial" charset="0"/>
              </a:rPr>
              <a:t>	with a homoskedastic error term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sz="2000" i="1" smtClean="0">
                <a:cs typeface="Arial" charset="0"/>
              </a:rPr>
              <a:t>		</a:t>
            </a:r>
            <a:r>
              <a:rPr lang="en-US" sz="2000" smtClean="0">
                <a:cs typeface="Arial" charset="0"/>
              </a:rPr>
              <a:t> </a:t>
            </a:r>
            <a:r>
              <a:rPr lang="en-US" sz="2000" smtClean="0"/>
              <a:t>V{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baseline="-25000" smtClean="0">
                <a:cs typeface="Arial" charset="0"/>
              </a:rPr>
              <a:t>i </a:t>
            </a:r>
            <a:r>
              <a:rPr lang="en-US" sz="2000" smtClean="0"/>
              <a:t>/</a:t>
            </a:r>
            <a:r>
              <a:rPr lang="en-US" sz="2000" i="1" smtClean="0"/>
              <a:t>h</a:t>
            </a:r>
            <a:r>
              <a:rPr lang="en-US" sz="2000" baseline="-25000" smtClean="0"/>
              <a:t>i</a:t>
            </a:r>
            <a:r>
              <a:rPr lang="en-US" sz="2000" smtClean="0"/>
              <a:t>} = </a:t>
            </a:r>
            <a:r>
              <a:rPr lang="en-US" sz="2000" smtClean="0">
                <a:cs typeface="Arial" charset="0"/>
              </a:rPr>
              <a:t>σ</a:t>
            </a:r>
            <a:r>
              <a:rPr lang="en-US" sz="2000" baseline="-25000" smtClean="0">
                <a:cs typeface="Arial" charset="0"/>
              </a:rPr>
              <a:t>i</a:t>
            </a:r>
            <a:r>
              <a:rPr lang="en-US" sz="2000" baseline="30000" smtClean="0">
                <a:cs typeface="Arial" charset="0"/>
              </a:rPr>
              <a:t>2</a:t>
            </a:r>
            <a:r>
              <a:rPr lang="en-US" sz="2000" smtClean="0">
                <a:cs typeface="Arial" charset="0"/>
              </a:rPr>
              <a:t>/</a:t>
            </a:r>
            <a:r>
              <a:rPr lang="en-US" sz="2000" i="1" smtClean="0">
                <a:cs typeface="Arial" charset="0"/>
              </a:rPr>
              <a:t>h</a:t>
            </a:r>
            <a:r>
              <a:rPr lang="en-US" sz="2000" baseline="-25000" smtClean="0">
                <a:cs typeface="Arial" charset="0"/>
              </a:rPr>
              <a:t>i</a:t>
            </a:r>
            <a:r>
              <a:rPr lang="en-US" sz="2000" baseline="30000" smtClean="0">
                <a:cs typeface="Arial" charset="0"/>
              </a:rPr>
              <a:t>2</a:t>
            </a:r>
            <a:r>
              <a:rPr lang="en-US" sz="2000" baseline="-25000" smtClean="0">
                <a:cs typeface="Arial" charset="0"/>
              </a:rPr>
              <a:t> </a:t>
            </a:r>
            <a:r>
              <a:rPr lang="en-US" sz="2000" smtClean="0">
                <a:cs typeface="Arial" charset="0"/>
              </a:rPr>
              <a:t>= σ</a:t>
            </a:r>
            <a:r>
              <a:rPr lang="en-US" sz="2000" baseline="30000" smtClean="0">
                <a:cs typeface="Arial" charset="0"/>
              </a:rPr>
              <a:t>2</a:t>
            </a:r>
            <a:r>
              <a:rPr lang="en-US" sz="2000" smtClean="0">
                <a:cs typeface="Arial" charset="0"/>
              </a:rPr>
              <a:t> 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2000" smtClean="0">
                <a:cs typeface="Arial" charset="0"/>
              </a:rPr>
              <a:t>OLS applied to the transformed model gives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endParaRPr lang="en-US" sz="2800" smtClean="0">
              <a:cs typeface="Arial" charset="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sz="2000" smtClean="0">
                <a:cs typeface="Arial" charset="0"/>
              </a:rPr>
              <a:t>This estimator is an example of the “generalized least squares” (GLS) or “weighted least squares” (WLS) estimator</a:t>
            </a: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5A276-8064-4588-8215-47589D6A3F82}" type="slidenum">
              <a:rPr lang="de-AT" altLang="en-US"/>
              <a:pPr>
                <a:defRPr/>
              </a:pPr>
              <a:t>32</a:t>
            </a:fld>
            <a:endParaRPr lang="de-AT" alt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547813" y="4292600"/>
          <a:ext cx="3455987" cy="720725"/>
        </p:xfrm>
        <a:graphic>
          <a:graphicData uri="http://schemas.openxmlformats.org/presentationml/2006/ole">
            <p:oleObj spid="_x0000_s8194" name="Equation" r:id="rId4" imgW="182880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Weighted Least Squares Estimator</a:t>
            </a:r>
            <a:endParaRPr lang="en-US" sz="4000" i="1" smtClean="0">
              <a:latin typeface="Verdana" pitchFamily="34" charset="0"/>
            </a:endParaRPr>
          </a:p>
        </p:txBody>
      </p:sp>
      <p:sp>
        <p:nvSpPr>
          <p:cNvPr id="9220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8032750" cy="44005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 GLS or WLS estimator is a least squares estimator where each observation is weighted by a non-negative factor </a:t>
            </a:r>
            <a:r>
              <a:rPr lang="en-US" sz="2000" i="1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&gt; 0:</a:t>
            </a:r>
          </a:p>
          <a:p>
            <a:pPr eaLnBrk="1" hangingPunct="1">
              <a:buFont typeface="Wingdings" pitchFamily="2" charset="2"/>
              <a:buNone/>
            </a:pPr>
            <a:r>
              <a:rPr lang="de-AT" sz="1200" dirty="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Weights </a:t>
            </a:r>
            <a:r>
              <a:rPr lang="en-US" sz="2000" i="1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proportional to the invers</a:t>
            </a:r>
            <a:r>
              <a:rPr lang="en-US" sz="2000" dirty="0" smtClean="0">
                <a:cs typeface="Arial" charset="0"/>
              </a:rPr>
              <a:t>e of the error term variance 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: Observations with a higher error term variance have a lower weight; they provide less accurate information on </a:t>
            </a:r>
            <a:r>
              <a:rPr lang="el-GR" sz="2000" dirty="0" smtClean="0">
                <a:cs typeface="Arial" charset="0"/>
              </a:rPr>
              <a:t>β</a:t>
            </a:r>
            <a:endParaRPr lang="en-US" sz="2000" dirty="0" smtClean="0">
              <a:cs typeface="Arial" charset="0"/>
            </a:endParaRP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smtClean="0"/>
              <a:t>Needs knowledge of the 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i</a:t>
            </a:r>
            <a:endParaRPr lang="en-US" sz="2000" dirty="0" smtClean="0"/>
          </a:p>
          <a:p>
            <a:pPr marL="695325" lvl="2" indent="-342900" eaLnBrk="1" hangingPunct="1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 smtClean="0"/>
              <a:t>Is seldom available </a:t>
            </a:r>
          </a:p>
          <a:p>
            <a:pPr marL="695325" lvl="2" indent="-342900" eaLnBrk="1" hangingPunct="1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 smtClean="0"/>
              <a:t>Estimates of </a:t>
            </a:r>
            <a:r>
              <a:rPr lang="en-US" sz="1800" i="1" dirty="0" smtClean="0"/>
              <a:t>h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can be based on assumptions on the form of </a:t>
            </a:r>
            <a:r>
              <a:rPr lang="en-US" sz="1800" i="1" dirty="0" smtClean="0"/>
              <a:t>h</a:t>
            </a:r>
            <a:r>
              <a:rPr lang="en-US" sz="1800" baseline="-25000" dirty="0" smtClean="0"/>
              <a:t>i</a:t>
            </a:r>
            <a:endParaRPr lang="en-US" sz="1800" dirty="0" smtClean="0"/>
          </a:p>
          <a:p>
            <a:pPr marL="695325" lvl="2" indent="-342900" eaLnBrk="1" hangingPunct="1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1800" dirty="0" smtClean="0"/>
              <a:t>E.g., </a:t>
            </a:r>
            <a:r>
              <a:rPr lang="en-US" sz="1800" i="1" dirty="0" smtClean="0"/>
              <a:t>h</a:t>
            </a:r>
            <a:r>
              <a:rPr lang="en-US" sz="1800" baseline="-25000" dirty="0" smtClean="0"/>
              <a:t>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err="1" smtClean="0"/>
              <a:t>’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or </a:t>
            </a:r>
            <a:r>
              <a:rPr lang="en-US" sz="1800" i="1" dirty="0" smtClean="0"/>
              <a:t>h</a:t>
            </a:r>
            <a:r>
              <a:rPr lang="en-US" sz="1800" baseline="-25000" dirty="0" smtClean="0"/>
              <a:t>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= exp(</a:t>
            </a:r>
            <a:r>
              <a:rPr lang="en-US" sz="1800" i="1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err="1" smtClean="0"/>
              <a:t>’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) for some variables </a:t>
            </a:r>
            <a:r>
              <a:rPr lang="en-US" sz="1800" i="1" dirty="0" err="1" smtClean="0"/>
              <a:t>z</a:t>
            </a:r>
            <a:r>
              <a:rPr lang="en-US" sz="1800" baseline="-25000" dirty="0" err="1" smtClean="0"/>
              <a:t>i</a:t>
            </a:r>
            <a:endParaRPr lang="en-US" sz="2000" dirty="0" smtClean="0">
              <a:cs typeface="Arial" charset="0"/>
            </a:endParaRP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smtClean="0"/>
              <a:t>Analogous with general weights </a:t>
            </a:r>
            <a:r>
              <a:rPr lang="en-US" sz="2000" i="1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</a:p>
          <a:p>
            <a:pPr marL="342900" lvl="1" indent="-342900" eaLnBrk="1" hangingPunct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smtClean="0"/>
              <a:t>White’s HCCME uses </a:t>
            </a:r>
            <a:r>
              <a:rPr lang="en-US" sz="2000" i="1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i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BAFA-BAC2-4086-97AF-EC46D3F050B0}" type="slidenum">
              <a:rPr lang="de-AT" altLang="en-US"/>
              <a:pPr>
                <a:defRPr/>
              </a:pPr>
              <a:t>33</a:t>
            </a:fld>
            <a:endParaRPr lang="de-AT" altLang="en-US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1430338" y="2204864"/>
          <a:ext cx="3573710" cy="749230"/>
        </p:xfrm>
        <a:graphic>
          <a:graphicData uri="http://schemas.openxmlformats.org/presentationml/2006/ole">
            <p:oleObj spid="_x0000_s9218" name="Equation" r:id="rId4" imgW="181584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  <a:endParaRPr lang="de-AT" alt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4FBF9-FEFE-4DBB-8C43-B824FFF93F13}" type="slidenum">
              <a:rPr lang="de-AT" altLang="en-US"/>
              <a:pPr>
                <a:defRPr/>
              </a:pPr>
              <a:t>34</a:t>
            </a:fld>
            <a:endParaRPr lang="de-AT" altLang="en-US"/>
          </a:p>
        </p:txBody>
      </p:sp>
      <p:sp>
        <p:nvSpPr>
          <p:cNvPr id="10" name="Rechteck 9"/>
          <p:cNvSpPr/>
          <p:nvPr/>
        </p:nvSpPr>
        <p:spPr>
          <a:xfrm>
            <a:off x="428625" y="1601788"/>
            <a:ext cx="8358188" cy="40163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Regression  of </a:t>
            </a:r>
            <a:r>
              <a:rPr lang="en-US" sz="2000" dirty="0" smtClean="0"/>
              <a:t>“l_usq1”, i.e., log(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de-AT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de-AT" sz="1100" dirty="0"/>
          </a:p>
          <a:p>
            <a:pPr>
              <a:defRPr/>
            </a:pPr>
            <a:endParaRPr lang="de-AT" sz="1400" dirty="0"/>
          </a:p>
          <a:p>
            <a:pPr>
              <a:defRPr/>
            </a:pPr>
            <a:r>
              <a:rPr lang="en-US" sz="1400" dirty="0"/>
              <a:t>Dependent variable : l_usq1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       	 coefficient   	std. error   		t-ratio    		p-value</a:t>
            </a:r>
          </a:p>
          <a:p>
            <a:pPr>
              <a:defRPr/>
            </a:pPr>
            <a:r>
              <a:rPr lang="en-US" sz="1400" dirty="0"/>
              <a:t>  -------------------------------------------------------------</a:t>
            </a:r>
          </a:p>
          <a:p>
            <a:pPr>
              <a:defRPr/>
            </a:pPr>
            <a:r>
              <a:rPr lang="en-US" sz="1400" dirty="0"/>
              <a:t>  const 	    7,24526      	0,0987518    	73,37     		2,68e-291 ***</a:t>
            </a:r>
          </a:p>
          <a:p>
            <a:pPr>
              <a:defRPr/>
            </a:pPr>
            <a:r>
              <a:rPr lang="en-US" sz="1400" dirty="0"/>
              <a:t>  CAPITAL	  −0,0210417    	0,00375036   	−5,611    		3,16e-08 *** </a:t>
            </a:r>
          </a:p>
          <a:p>
            <a:pPr>
              <a:defRPr/>
            </a:pPr>
            <a:r>
              <a:rPr lang="en-US" sz="1400" dirty="0"/>
              <a:t>  OUTPUT 	    0,0359122    	0,00481392    	  7,460    		3,27e-013 ***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Mean dependent </a:t>
            </a:r>
            <a:r>
              <a:rPr lang="en-US" sz="1400" dirty="0" err="1"/>
              <a:t>var</a:t>
            </a:r>
            <a:r>
              <a:rPr lang="en-US" sz="1400" dirty="0"/>
              <a:t>    	                  7,531559   		S.D. dependent </a:t>
            </a:r>
            <a:r>
              <a:rPr lang="en-US" sz="1400" dirty="0" err="1"/>
              <a:t>var</a:t>
            </a:r>
            <a:r>
              <a:rPr lang="en-US" sz="1400" dirty="0"/>
              <a:t>    	 	 2,368701</a:t>
            </a:r>
          </a:p>
          <a:p>
            <a:pPr>
              <a:defRPr/>
            </a:pPr>
            <a:r>
              <a:rPr lang="en-US" sz="1400" dirty="0"/>
              <a:t>Sum squared </a:t>
            </a:r>
            <a:r>
              <a:rPr lang="en-US" sz="1400" dirty="0" err="1"/>
              <a:t>resid</a:t>
            </a:r>
            <a:r>
              <a:rPr lang="en-US" sz="1400" dirty="0"/>
              <a:t>	 	2797,660   		 S.E. of regression   		 2,223255</a:t>
            </a:r>
          </a:p>
          <a:p>
            <a:pPr>
              <a:defRPr/>
            </a:pPr>
            <a:r>
              <a:rPr lang="en-US" sz="1400" dirty="0"/>
              <a:t>R- squared               		0,122138   		 Adjusted R-squared	 	 0,119036</a:t>
            </a:r>
          </a:p>
          <a:p>
            <a:pPr>
              <a:defRPr/>
            </a:pPr>
            <a:r>
              <a:rPr lang="en-US" sz="1400" dirty="0"/>
              <a:t>F(2, 129)               		39,37427   		 P-value (F)               		 9,76e-17</a:t>
            </a:r>
          </a:p>
          <a:p>
            <a:pPr>
              <a:defRPr/>
            </a:pPr>
            <a:r>
              <a:rPr lang="en-US" sz="1400" dirty="0"/>
              <a:t>Log-likelihood          	                 −1260,487 		</a:t>
            </a:r>
            <a:r>
              <a:rPr lang="en-US" sz="1400" dirty="0" err="1"/>
              <a:t>Akaike</a:t>
            </a:r>
            <a:r>
              <a:rPr lang="en-US" sz="1400" dirty="0"/>
              <a:t> criterion       		 2526,975</a:t>
            </a:r>
          </a:p>
          <a:p>
            <a:pPr>
              <a:defRPr/>
            </a:pPr>
            <a:r>
              <a:rPr lang="en-US" sz="1400" dirty="0"/>
              <a:t>Schwarz criterion      	 	2540,006   		</a:t>
            </a:r>
            <a:r>
              <a:rPr lang="en-US" sz="1400" dirty="0" err="1"/>
              <a:t>Hannan</a:t>
            </a:r>
            <a:r>
              <a:rPr lang="en-US" sz="1400" dirty="0"/>
              <a:t>-Quinn		 2532,060</a:t>
            </a:r>
          </a:p>
        </p:txBody>
      </p:sp>
      <p:sp>
        <p:nvSpPr>
          <p:cNvPr id="11" name="Rechteck 10"/>
          <p:cNvSpPr/>
          <p:nvPr/>
        </p:nvSpPr>
        <p:spPr>
          <a:xfrm>
            <a:off x="428625" y="2286000"/>
            <a:ext cx="8358188" cy="35194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Estimated function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i="1" dirty="0" smtClean="0">
                <a:cs typeface="Arial" charset="0"/>
              </a:rPr>
              <a:t>		labour </a:t>
            </a:r>
            <a:r>
              <a:rPr lang="en-US" sz="2000" dirty="0" smtClean="0">
                <a:cs typeface="Arial" charset="0"/>
              </a:rPr>
              <a:t>=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wage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output </a:t>
            </a:r>
            <a:r>
              <a:rPr lang="en-US" sz="2000" dirty="0" smtClean="0">
                <a:cs typeface="Arial" charset="0"/>
              </a:rPr>
              <a:t>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i="1" dirty="0" smtClean="0">
                <a:cs typeface="Arial" charset="0"/>
              </a:rPr>
              <a:t>capital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OLS estimates and standard errors: without (</a:t>
            </a:r>
            <a:r>
              <a:rPr lang="en-US" sz="2000" dirty="0" err="1" smtClean="0"/>
              <a:t>s.e</a:t>
            </a:r>
            <a:r>
              <a:rPr lang="en-US" sz="2000" dirty="0" smtClean="0"/>
              <a:t>.) and with White correction (White </a:t>
            </a:r>
            <a:r>
              <a:rPr lang="en-US" sz="2000" dirty="0" err="1" smtClean="0"/>
              <a:t>s.e</a:t>
            </a:r>
            <a:r>
              <a:rPr lang="en-US" sz="2000" dirty="0" smtClean="0"/>
              <a:t>.); and GLS estimates with </a:t>
            </a:r>
            <a:r>
              <a:rPr lang="en-US" sz="2000" i="1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i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, with fitted values for </a:t>
            </a:r>
            <a:r>
              <a:rPr lang="en-US" sz="2000" i="1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the regression of  log(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dirty="0" smtClean="0"/>
              <a:t> on </a:t>
            </a:r>
            <a:r>
              <a:rPr lang="en-US" sz="2000" i="1" dirty="0" smtClean="0"/>
              <a:t>capital</a:t>
            </a:r>
            <a:r>
              <a:rPr lang="en-US" sz="2000" dirty="0" smtClean="0"/>
              <a:t> and </a:t>
            </a:r>
            <a:r>
              <a:rPr lang="en-US" sz="2000" i="1" dirty="0" smtClean="0"/>
              <a:t>output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8033B-78FF-4C36-AE53-88586DB9397D}" type="slidenum">
              <a:rPr lang="de-AT" altLang="en-US"/>
              <a:pPr>
                <a:defRPr/>
              </a:pPr>
              <a:t>35</a:t>
            </a:fld>
            <a:endParaRPr lang="de-AT" altLang="en-U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267744" y="3508375"/>
          <a:ext cx="55451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936104"/>
                <a:gridCol w="955865"/>
                <a:gridCol w="1070500"/>
                <a:gridCol w="1070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lang="en-US" sz="1800" baseline="-25000" dirty="0" smtClean="0">
                          <a:cs typeface="Arial" charset="0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cs typeface="Arial" charset="0"/>
                        </a:rPr>
                        <a:t>wage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cs typeface="Arial" charset="0"/>
                        </a:rPr>
                        <a:t>output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cs typeface="Arial" charset="0"/>
                        </a:rPr>
                        <a:t>capital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OLS </a:t>
                      </a:r>
                      <a:r>
                        <a:rPr lang="en-US" b="1" noProof="0" dirty="0" err="1" smtClean="0"/>
                        <a:t>coeff</a:t>
                      </a:r>
                      <a:r>
                        <a:rPr lang="en-US" b="1" noProof="0" dirty="0" smtClean="0"/>
                        <a:t> 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287.19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-6.742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15.400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-4.590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s.e</a:t>
                      </a:r>
                      <a:r>
                        <a:rPr lang="en-US" noProof="0" dirty="0" smtClean="0"/>
                        <a:t>.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19.642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0.501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0.356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0.269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White </a:t>
                      </a:r>
                      <a:r>
                        <a:rPr lang="en-US" noProof="0" dirty="0" err="1" smtClean="0"/>
                        <a:t>s.e</a:t>
                      </a:r>
                      <a:r>
                        <a:rPr lang="en-US" noProof="0" dirty="0" smtClean="0"/>
                        <a:t>.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64.877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1.852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2.482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1.713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FGLS </a:t>
                      </a:r>
                      <a:r>
                        <a:rPr lang="en-US" b="1" noProof="0" dirty="0" err="1" smtClean="0"/>
                        <a:t>coeff</a:t>
                      </a:r>
                      <a:r>
                        <a:rPr lang="en-US" b="1" noProof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321.17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-7.404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15.585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r>
                        <a:rPr lang="en-US" b="1" dirty="0" smtClean="0"/>
                        <a:t>4.740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err="1" smtClean="0"/>
                        <a:t>s.e</a:t>
                      </a:r>
                      <a:r>
                        <a:rPr lang="en-US" noProof="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20.328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0.506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0.349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0.255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Violations of V{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ε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} = 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  <a:latin typeface="Symbol" pitchFamily="18" charset="2"/>
              </a:rPr>
              <a:t>s</a:t>
            </a:r>
            <a:r>
              <a:rPr lang="en-US" sz="2000" baseline="30000" dirty="0" smtClean="0">
                <a:solidFill>
                  <a:schemeClr val="accent3">
                    <a:lumMod val="65000"/>
                  </a:schemeClr>
                </a:solidFill>
              </a:rPr>
              <a:t>2 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I</a:t>
            </a:r>
            <a:r>
              <a:rPr lang="en-US" sz="2000" baseline="-25000" dirty="0" smtClean="0">
                <a:solidFill>
                  <a:schemeClr val="accent3">
                    <a:lumMod val="6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: Illustrations and Consequences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Heteroskedasticity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Tests against Heteroskedasticity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GLS Estimation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600"/>
              </a:spcBef>
              <a:defRPr/>
            </a:pPr>
            <a:endParaRPr lang="en-US" sz="28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3C3C3-B0A4-4523-8435-208AC29AAC4A}" type="slidenum">
              <a:rPr lang="de-AT" altLang="en-US"/>
              <a:pPr>
                <a:defRPr/>
              </a:pPr>
              <a:t>36</a:t>
            </a:fld>
            <a:endParaRPr lang="de-AT" altLang="en-US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10242" name="Formel" r:id="rId4" imgW="139579" imgH="164957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10243" name="Formel" r:id="rId5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de-AT" sz="4000" smtClean="0">
                <a:latin typeface="Verdana" pitchFamily="34" charset="0"/>
              </a:rPr>
              <a:t>Tests </a:t>
            </a:r>
            <a:r>
              <a:rPr lang="en-US" sz="4000" smtClean="0">
                <a:latin typeface="Verdana" pitchFamily="34" charset="0"/>
              </a:rPr>
              <a:t>against </a:t>
            </a:r>
            <a:r>
              <a:rPr lang="de-AT" sz="4000" smtClean="0">
                <a:latin typeface="Verdana" pitchFamily="34" charset="0"/>
              </a:rPr>
              <a:t>Heteroskedasticity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11268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Due to unbiasedness of </a:t>
            </a:r>
            <a:r>
              <a:rPr lang="en-US" sz="2000" i="1" smtClean="0"/>
              <a:t>b</a:t>
            </a:r>
            <a:r>
              <a:rPr lang="en-US" sz="2000" smtClean="0"/>
              <a:t>, residuals are expected to indicate heteroskedasticity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Graphical displays of residuals may give useful hints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Residual-based tests: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Breusch-Pagan test</a:t>
            </a:r>
          </a:p>
          <a:p>
            <a:pPr eaLnBrk="1" hangingPunct="1">
              <a:spcBef>
                <a:spcPts val="600"/>
              </a:spcBef>
            </a:pPr>
            <a:r>
              <a:rPr lang="de-AT" sz="2000" smtClean="0"/>
              <a:t>Koenker test</a:t>
            </a:r>
            <a:endParaRPr lang="en-US" sz="2000" smtClean="0"/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Goldfeld-Quandt test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White test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en-US" sz="200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817A4-7EDF-4499-A7E2-EB1DD5532296}" type="slidenum">
              <a:rPr lang="de-AT" altLang="en-US"/>
              <a:pPr>
                <a:defRPr/>
              </a:pPr>
              <a:t>37</a:t>
            </a:fld>
            <a:endParaRPr lang="de-AT" altLang="en-US" dirty="0"/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11266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Breusch-Pagan </a:t>
            </a:r>
            <a:r>
              <a:rPr lang="de-AT" sz="4000" smtClean="0">
                <a:latin typeface="Verdana" pitchFamily="34" charset="0"/>
              </a:rPr>
              <a:t>Test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10245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For testing whether the error term variance is a function of </a:t>
            </a:r>
            <a:r>
              <a:rPr lang="en-US" sz="2000" i="1" dirty="0" smtClean="0"/>
              <a:t>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</a:t>
            </a:r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Model for heteroskedasticity </a:t>
            </a:r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		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</a:t>
            </a:r>
            <a:r>
              <a:rPr lang="en-US" sz="2000" i="1" dirty="0" smtClean="0"/>
              <a:t>h</a:t>
            </a:r>
            <a:r>
              <a:rPr lang="en-US" sz="2000" dirty="0" smtClean="0"/>
              <a:t>(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)</a:t>
            </a:r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	with function </a:t>
            </a:r>
            <a:r>
              <a:rPr lang="en-US" sz="2000" i="1" dirty="0" smtClean="0"/>
              <a:t>h</a:t>
            </a:r>
            <a:r>
              <a:rPr lang="en-US" sz="2000" dirty="0" smtClean="0"/>
              <a:t> with </a:t>
            </a:r>
            <a:r>
              <a:rPr lang="en-US" sz="2000" i="1" dirty="0" smtClean="0"/>
              <a:t>h</a:t>
            </a:r>
            <a:r>
              <a:rPr lang="en-US" sz="2000" dirty="0" smtClean="0"/>
              <a:t>(0)=1, </a:t>
            </a:r>
            <a:r>
              <a:rPr lang="en-US" sz="2000" i="1" dirty="0" smtClean="0"/>
              <a:t>p</a:t>
            </a:r>
            <a:r>
              <a:rPr lang="en-US" sz="2000" dirty="0" smtClean="0"/>
              <a:t>-vectors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und 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containing an intercept and </a:t>
            </a:r>
            <a:r>
              <a:rPr lang="en-US" sz="2000" i="1" dirty="0" smtClean="0"/>
              <a:t>p</a:t>
            </a:r>
            <a:r>
              <a:rPr lang="en-US" sz="2000" dirty="0" smtClean="0"/>
              <a:t>-1 variables </a:t>
            </a:r>
            <a:r>
              <a:rPr lang="en-US" sz="2000" i="1" dirty="0" smtClean="0"/>
              <a:t>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</a:t>
            </a:r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Null hypothesis </a:t>
            </a:r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		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a </a:t>
            </a:r>
            <a:r>
              <a:rPr lang="en-US" sz="2000" dirty="0" smtClean="0"/>
              <a:t>= 0</a:t>
            </a:r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	implies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for all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, i.e., homoskedasticity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Auxiliary regression of the squared OLS residuals </a:t>
            </a:r>
            <a:r>
              <a:rPr lang="en-US" sz="2000" i="1" dirty="0" smtClean="0">
                <a:cs typeface="Arial" charset="0"/>
              </a:rPr>
              <a:t>e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on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smtClean="0">
                <a:cs typeface="Arial" charset="0"/>
              </a:rPr>
              <a:t> (and squares of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); </a:t>
            </a:r>
            <a:endParaRPr lang="en-US" sz="20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Test statistic: BP = </a:t>
            </a:r>
            <a:r>
              <a:rPr lang="en-US" sz="2000" i="1" dirty="0" smtClean="0">
                <a:cs typeface="Arial" charset="0"/>
              </a:rPr>
              <a:t>N</a:t>
            </a:r>
            <a:r>
              <a:rPr lang="en-US" sz="2000" dirty="0" smtClean="0">
                <a:cs typeface="Arial" charset="0"/>
              </a:rPr>
              <a:t>*</a:t>
            </a: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cs typeface="Arial" charset="0"/>
              </a:rPr>
              <a:t> with </a:t>
            </a: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cs typeface="Arial" charset="0"/>
              </a:rPr>
              <a:t>of the auxiliary regression; BP follows approximately the Chi-squared distribution with </a:t>
            </a:r>
            <a:r>
              <a:rPr lang="en-US" sz="2000" i="1" dirty="0" smtClean="0">
                <a:cs typeface="Arial" charset="0"/>
              </a:rPr>
              <a:t>p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d.f</a:t>
            </a:r>
            <a:r>
              <a:rPr lang="en-US" sz="2000" dirty="0" smtClean="0">
                <a:cs typeface="Arial" charset="0"/>
              </a:rPr>
              <a:t>.</a:t>
            </a:r>
            <a:endParaRPr lang="en-US" sz="2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12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BF195-748B-4B89-A98A-0B9E119C8779}" type="slidenum">
              <a:rPr lang="de-AT" altLang="en-US"/>
              <a:pPr>
                <a:defRPr/>
              </a:pPr>
              <a:t>38</a:t>
            </a:fld>
            <a:endParaRPr lang="de-AT" altLang="en-US" dirty="0"/>
          </a:p>
        </p:txBody>
      </p:sp>
      <p:graphicFrame>
        <p:nvGraphicFramePr>
          <p:cNvPr id="12290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12290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Breusch-Pagan </a:t>
            </a:r>
            <a:r>
              <a:rPr lang="de-AT" sz="4000" smtClean="0">
                <a:latin typeface="Verdana" pitchFamily="34" charset="0"/>
              </a:rPr>
              <a:t>Test, </a:t>
            </a:r>
            <a:r>
              <a:rPr lang="de-AT" sz="2400" smtClean="0">
                <a:latin typeface="Verdana" pitchFamily="34" charset="0"/>
              </a:rPr>
              <a:t>cont‘d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10245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4" y="1571625"/>
            <a:ext cx="8175823" cy="4400550"/>
          </a:xfrm>
          <a:solidFill>
            <a:schemeClr val="bg1"/>
          </a:solidFill>
        </p:spPr>
        <p:txBody>
          <a:bodyPr/>
          <a:lstStyle/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Typical functions </a:t>
            </a:r>
            <a:r>
              <a:rPr lang="en-US" sz="2000" i="1" dirty="0" smtClean="0"/>
              <a:t>h </a:t>
            </a:r>
            <a:r>
              <a:rPr lang="en-US" sz="2000" dirty="0" smtClean="0"/>
              <a:t>for </a:t>
            </a:r>
            <a:r>
              <a:rPr lang="en-US" sz="2000" i="1" dirty="0" smtClean="0"/>
              <a:t>h</a:t>
            </a:r>
            <a:r>
              <a:rPr lang="en-US" sz="2000" dirty="0" smtClean="0"/>
              <a:t>(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smtClean="0">
                <a:cs typeface="Arial" charset="0"/>
              </a:rPr>
              <a:t>Linear regression: </a:t>
            </a:r>
            <a:r>
              <a:rPr lang="en-US" sz="2000" i="1" dirty="0" smtClean="0"/>
              <a:t>h</a:t>
            </a:r>
            <a:r>
              <a:rPr lang="en-US" sz="2000" dirty="0" smtClean="0"/>
              <a:t>(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) =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endParaRPr lang="en-US" sz="20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smtClean="0">
                <a:cs typeface="Arial" charset="0"/>
              </a:rPr>
              <a:t>Exponential function </a:t>
            </a:r>
            <a:r>
              <a:rPr lang="en-US" sz="2000" i="1" dirty="0" smtClean="0"/>
              <a:t>h</a:t>
            </a:r>
            <a:r>
              <a:rPr lang="en-US" sz="2000" dirty="0" smtClean="0"/>
              <a:t>(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) = exp{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>
                <a:latin typeface="Symbol" pitchFamily="18" charset="2"/>
              </a:rPr>
              <a:t>}</a:t>
            </a:r>
            <a:endParaRPr lang="en-US" sz="2000" dirty="0" smtClean="0">
              <a:cs typeface="Arial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>
                <a:cs typeface="Arial" charset="0"/>
              </a:rPr>
              <a:t>Auxiliary regression of the log (</a:t>
            </a:r>
            <a:r>
              <a:rPr lang="en-US" sz="1800" i="1" dirty="0" smtClean="0">
                <a:cs typeface="Arial" charset="0"/>
              </a:rPr>
              <a:t>e</a:t>
            </a:r>
            <a:r>
              <a:rPr lang="en-US" sz="1800" baseline="-25000" dirty="0" smtClean="0">
                <a:cs typeface="Arial" charset="0"/>
              </a:rPr>
              <a:t>i</a:t>
            </a:r>
            <a:r>
              <a:rPr lang="en-US" sz="1800" baseline="30000" dirty="0" smtClean="0">
                <a:cs typeface="Arial" charset="0"/>
              </a:rPr>
              <a:t>2</a:t>
            </a:r>
            <a:r>
              <a:rPr lang="en-US" sz="1800" dirty="0" smtClean="0">
                <a:cs typeface="Arial" charset="0"/>
              </a:rPr>
              <a:t>) upon </a:t>
            </a:r>
            <a:r>
              <a:rPr lang="en-US" sz="1800" i="1" dirty="0" err="1" smtClean="0"/>
              <a:t>z</a:t>
            </a:r>
            <a:r>
              <a:rPr lang="en-US" sz="1800" i="1" baseline="-25000" dirty="0" err="1" smtClean="0"/>
              <a:t>i</a:t>
            </a:r>
            <a:endParaRPr lang="en-US" sz="1800" dirty="0" smtClean="0">
              <a:cs typeface="Arial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>
                <a:cs typeface="Arial" charset="0"/>
              </a:rPr>
              <a:t>“Multiplicative heteroskedasticity”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/>
              <a:t>Variances are non-negative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err="1" smtClean="0"/>
              <a:t>Koenker</a:t>
            </a:r>
            <a:r>
              <a:rPr lang="en-US" sz="2000" dirty="0" smtClean="0"/>
              <a:t> test: variant of the BP test which is robust against non-normality of the error terms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b="1" dirty="0" smtClean="0">
                <a:solidFill>
                  <a:srgbClr val="CC0000"/>
                </a:solidFill>
              </a:rPr>
              <a:t>GRETL</a:t>
            </a:r>
            <a:r>
              <a:rPr lang="en-US" sz="2000" dirty="0" smtClean="0"/>
              <a:t>: The output window of OLS estimation allows the execution of the </a:t>
            </a:r>
            <a:r>
              <a:rPr lang="en-US" sz="2000" dirty="0" err="1" smtClean="0"/>
              <a:t>Breusch</a:t>
            </a:r>
            <a:r>
              <a:rPr lang="en-US" sz="2000" dirty="0" smtClean="0"/>
              <a:t>-Pagan test with </a:t>
            </a:r>
            <a:r>
              <a:rPr lang="en-US" sz="2000" i="1" dirty="0" smtClean="0"/>
              <a:t>h</a:t>
            </a:r>
            <a:r>
              <a:rPr lang="en-US" sz="2000" dirty="0" smtClean="0"/>
              <a:t>(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) =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>
                <a:latin typeface="Symbol" pitchFamily="18" charset="2"/>
              </a:rPr>
              <a:t>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/>
              <a:t>OLS output =&gt; Tests =&gt; </a:t>
            </a:r>
            <a:r>
              <a:rPr lang="en-US" sz="1800" dirty="0" smtClean="0">
                <a:cs typeface="Arial" charset="0"/>
              </a:rPr>
              <a:t>Heteroskedasticity =&gt; </a:t>
            </a:r>
            <a:r>
              <a:rPr lang="en-US" sz="1800" dirty="0" err="1" smtClean="0"/>
              <a:t>Breusch</a:t>
            </a:r>
            <a:r>
              <a:rPr lang="en-US" sz="1800" dirty="0" smtClean="0"/>
              <a:t>-Pagan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de-AT" sz="1800" dirty="0" err="1" smtClean="0"/>
              <a:t>Koenker</a:t>
            </a:r>
            <a:r>
              <a:rPr lang="de-AT" sz="1800" dirty="0" smtClean="0"/>
              <a:t> </a:t>
            </a:r>
            <a:r>
              <a:rPr lang="de-AT" sz="1800" dirty="0" err="1" smtClean="0"/>
              <a:t>test</a:t>
            </a:r>
            <a:r>
              <a:rPr lang="de-AT" sz="1800" dirty="0" smtClean="0"/>
              <a:t>: </a:t>
            </a:r>
            <a:r>
              <a:rPr lang="en-US" sz="1800" dirty="0" smtClean="0"/>
              <a:t>OLS output =&gt; Tests =&gt; </a:t>
            </a:r>
            <a:r>
              <a:rPr lang="en-US" sz="1800" dirty="0" smtClean="0">
                <a:cs typeface="Arial" charset="0"/>
              </a:rPr>
              <a:t>Heteroskedasticity =&gt; </a:t>
            </a:r>
            <a:r>
              <a:rPr lang="en-US" sz="1800" dirty="0" err="1" smtClean="0">
                <a:cs typeface="Arial" charset="0"/>
              </a:rPr>
              <a:t>Koenker</a:t>
            </a:r>
            <a:endParaRPr lang="en-US" sz="18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12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67210-757F-4DCA-999B-BD0AE5DB2134}" type="slidenum">
              <a:rPr lang="de-AT" altLang="en-US"/>
              <a:pPr>
                <a:defRPr/>
              </a:pPr>
              <a:t>39</a:t>
            </a:fld>
            <a:endParaRPr lang="de-AT" altLang="en-US" dirty="0"/>
          </a:p>
        </p:txBody>
      </p:sp>
      <p:graphicFrame>
        <p:nvGraphicFramePr>
          <p:cNvPr id="13314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13314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OLS </a:t>
            </a:r>
            <a:r>
              <a:rPr lang="nl-NL" sz="4000" smtClean="0">
                <a:latin typeface="Verdana" pitchFamily="34" charset="0"/>
              </a:rPr>
              <a:t>Estimator: Properties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2052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 marL="609600" indent="-609600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  <a:defRPr/>
            </a:pPr>
            <a:r>
              <a:rPr lang="en-US" sz="2000" dirty="0" smtClean="0"/>
              <a:t>Under </a:t>
            </a:r>
            <a:r>
              <a:rPr lang="en-US" sz="2000" dirty="0" smtClean="0">
                <a:cs typeface="Arial" charset="0"/>
              </a:rPr>
              <a:t>assumptions (A1) and (A2):</a:t>
            </a:r>
            <a:endParaRPr lang="en-US" sz="2000" dirty="0" smtClean="0"/>
          </a:p>
          <a:p>
            <a:pPr marL="609600" indent="-609600" eaLnBrk="1" hangingPunct="1">
              <a:spcBef>
                <a:spcPct val="10000"/>
              </a:spcBef>
              <a:spcAft>
                <a:spcPct val="10000"/>
              </a:spcAft>
              <a:buClr>
                <a:schemeClr val="bg1"/>
              </a:buClr>
              <a:buFont typeface="Monotype Sorts" pitchFamily="2" charset="2"/>
              <a:buNone/>
              <a:defRPr/>
            </a:pPr>
            <a:r>
              <a:rPr lang="en-US" sz="2000" dirty="0" smtClean="0"/>
              <a:t>1. The OLS estimator </a:t>
            </a:r>
            <a:r>
              <a:rPr lang="en-US" sz="2000" i="1" dirty="0" smtClean="0"/>
              <a:t>b</a:t>
            </a:r>
            <a:r>
              <a:rPr lang="en-US" sz="2000" dirty="0" smtClean="0"/>
              <a:t> is unbiased: E{</a:t>
            </a:r>
            <a:r>
              <a:rPr lang="en-US" sz="2000" i="1" dirty="0" smtClean="0"/>
              <a:t>b</a:t>
            </a:r>
            <a:r>
              <a:rPr lang="en-US" sz="2000" dirty="0" smtClean="0"/>
              <a:t>} = </a:t>
            </a:r>
            <a:r>
              <a:rPr lang="el-GR" sz="2000" dirty="0" smtClean="0">
                <a:cs typeface="Arial" charset="0"/>
              </a:rPr>
              <a:t>β</a:t>
            </a:r>
            <a:r>
              <a:rPr lang="en-US" sz="2000" dirty="0" smtClean="0">
                <a:cs typeface="Arial" charset="0"/>
              </a:rPr>
              <a:t> </a:t>
            </a:r>
          </a:p>
          <a:p>
            <a:pPr marL="609600" indent="-609600" eaLnBrk="1" hangingPunct="1">
              <a:spcBef>
                <a:spcPct val="10000"/>
              </a:spcBef>
              <a:spcAft>
                <a:spcPct val="10000"/>
              </a:spcAft>
              <a:buClr>
                <a:schemeClr val="bg1"/>
              </a:buClr>
              <a:buFont typeface="Monotype Sorts" pitchFamily="2" charset="2"/>
              <a:buNone/>
              <a:defRPr/>
            </a:pPr>
            <a:endParaRPr lang="en-US" sz="900" dirty="0" smtClean="0">
              <a:cs typeface="Arial" charset="0"/>
            </a:endParaRPr>
          </a:p>
          <a:p>
            <a:pPr marL="609600" indent="-609600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  <a:defRPr/>
            </a:pPr>
            <a:r>
              <a:rPr lang="en-US" sz="2000" dirty="0" smtClean="0"/>
              <a:t>Under </a:t>
            </a:r>
            <a:r>
              <a:rPr lang="en-US" sz="2000" dirty="0" smtClean="0">
                <a:cs typeface="Arial" charset="0"/>
              </a:rPr>
              <a:t>assumptions (A1), (A2), (A3) and (A4): </a:t>
            </a:r>
          </a:p>
          <a:p>
            <a:pPr marL="609600" indent="-609600" eaLnBrk="1" hangingPunct="1">
              <a:spcBef>
                <a:spcPct val="10000"/>
              </a:spcBef>
              <a:spcAft>
                <a:spcPct val="10000"/>
              </a:spcAft>
              <a:buClr>
                <a:schemeClr val="bg1"/>
              </a:buClr>
              <a:buFont typeface="Monotype Sort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2. The variance of the OLS estimator is given by</a:t>
            </a:r>
          </a:p>
          <a:p>
            <a:pPr marL="609600" indent="-609600" eaLnBrk="1" hangingPunct="1">
              <a:spcBef>
                <a:spcPct val="40000"/>
              </a:spcBef>
              <a:spcAft>
                <a:spcPct val="40000"/>
              </a:spcAft>
              <a:buClr>
                <a:schemeClr val="bg1"/>
              </a:buClr>
              <a:buFontTx/>
              <a:buNone/>
              <a:defRPr/>
            </a:pPr>
            <a:r>
              <a:rPr lang="en-US" sz="2000" dirty="0" smtClean="0">
                <a:cs typeface="Arial" charset="0"/>
              </a:rPr>
              <a:t>		V{</a:t>
            </a:r>
            <a:r>
              <a:rPr lang="en-US" sz="2000" i="1" dirty="0" smtClean="0">
                <a:cs typeface="Arial" charset="0"/>
              </a:rPr>
              <a:t>b</a:t>
            </a:r>
            <a:r>
              <a:rPr lang="en-US" sz="2000" dirty="0" smtClean="0">
                <a:cs typeface="Arial" charset="0"/>
              </a:rPr>
              <a:t>} = 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/>
              <a:t>(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i="1" dirty="0" smtClean="0">
                <a:cs typeface="Arial" charset="0"/>
              </a:rPr>
              <a:t>x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i="1" dirty="0" err="1" smtClean="0">
                <a:cs typeface="Arial" charset="0"/>
              </a:rPr>
              <a:t>x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’)</a:t>
            </a:r>
            <a:r>
              <a:rPr lang="en-US" sz="2000" baseline="30000" dirty="0" smtClean="0">
                <a:cs typeface="Arial" charset="0"/>
              </a:rPr>
              <a:t>-1</a:t>
            </a:r>
            <a:r>
              <a:rPr lang="en-US" sz="2000" dirty="0" smtClean="0">
                <a:cs typeface="Arial" charset="0"/>
              </a:rPr>
              <a:t> = 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/>
              <a:t>(</a:t>
            </a:r>
            <a:r>
              <a:rPr lang="en-US" sz="2000" i="1" dirty="0" smtClean="0">
                <a:cs typeface="Arial" charset="0"/>
              </a:rPr>
              <a:t>X‘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i="1" dirty="0" smtClean="0">
                <a:cs typeface="Arial" charset="0"/>
              </a:rPr>
              <a:t>X</a:t>
            </a:r>
            <a:r>
              <a:rPr lang="en-US" sz="2000" dirty="0" smtClean="0">
                <a:cs typeface="Arial" charset="0"/>
              </a:rPr>
              <a:t>)</a:t>
            </a:r>
            <a:r>
              <a:rPr lang="en-US" sz="2000" baseline="30000" dirty="0" smtClean="0">
                <a:cs typeface="Arial" charset="0"/>
              </a:rPr>
              <a:t>-1</a:t>
            </a:r>
            <a:r>
              <a:rPr lang="en-US" sz="2000" dirty="0" smtClean="0">
                <a:cs typeface="Arial" charset="0"/>
              </a:rPr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3. The </a:t>
            </a:r>
            <a:r>
              <a:rPr lang="en-US" sz="2000" dirty="0" smtClean="0"/>
              <a:t>sampling variance </a:t>
            </a:r>
            <a:r>
              <a:rPr lang="en-US" sz="2000" i="1" dirty="0" smtClean="0">
                <a:cs typeface="Arial" charset="0"/>
              </a:rPr>
              <a:t>s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/>
              <a:t>of the error terms </a:t>
            </a:r>
            <a:r>
              <a:rPr lang="el-GR" sz="2000" i="1" dirty="0" smtClean="0"/>
              <a:t>ε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,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		</a:t>
            </a:r>
            <a:r>
              <a:rPr lang="en-US" sz="2000" i="1" dirty="0" smtClean="0">
                <a:cs typeface="Arial" charset="0"/>
              </a:rPr>
              <a:t>s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= (</a:t>
            </a:r>
            <a:r>
              <a:rPr lang="en-US" sz="2000" i="1" dirty="0" smtClean="0">
                <a:cs typeface="Arial" charset="0"/>
              </a:rPr>
              <a:t>N </a:t>
            </a:r>
            <a:r>
              <a:rPr lang="en-US" sz="2000" dirty="0" smtClean="0">
                <a:cs typeface="Arial" charset="0"/>
              </a:rPr>
              <a:t>– </a:t>
            </a:r>
            <a:r>
              <a:rPr lang="en-US" sz="2000" i="1" dirty="0" smtClean="0">
                <a:cs typeface="Arial" charset="0"/>
              </a:rPr>
              <a:t>K</a:t>
            </a:r>
            <a:r>
              <a:rPr lang="en-US" sz="2000" dirty="0" smtClean="0">
                <a:cs typeface="Arial" charset="0"/>
              </a:rPr>
              <a:t>)</a:t>
            </a:r>
            <a:r>
              <a:rPr lang="en-US" sz="2000" baseline="30000" dirty="0" smtClean="0">
                <a:cs typeface="Arial" charset="0"/>
              </a:rPr>
              <a:t>-1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i="1" dirty="0" smtClean="0">
                <a:cs typeface="Arial" charset="0"/>
              </a:rPr>
              <a:t>e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endParaRPr lang="en-US" sz="2000" dirty="0" smtClean="0"/>
          </a:p>
          <a:p>
            <a:pPr marL="609600" indent="-609600" eaLnBrk="1" hangingPunct="1">
              <a:spcBef>
                <a:spcPct val="10000"/>
              </a:spcBef>
              <a:spcAft>
                <a:spcPct val="10000"/>
              </a:spcAft>
              <a:buClr>
                <a:schemeClr val="bg1"/>
              </a:buClr>
              <a:buFont typeface="Monotype Sort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	is unbiased for 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baseline="30000" dirty="0" smtClean="0">
                <a:cs typeface="Arial" charset="0"/>
              </a:rPr>
              <a:t>2</a:t>
            </a:r>
            <a:endParaRPr lang="en-US" sz="2000" dirty="0" smtClean="0">
              <a:cs typeface="Arial" charset="0"/>
            </a:endParaRPr>
          </a:p>
          <a:p>
            <a:pPr marL="609600" indent="-609600" eaLnBrk="1" hangingPunct="1">
              <a:spcBef>
                <a:spcPct val="10000"/>
              </a:spcBef>
              <a:spcAft>
                <a:spcPct val="10000"/>
              </a:spcAft>
              <a:buClr>
                <a:schemeClr val="bg1"/>
              </a:buClr>
              <a:buFont typeface="Monotype Sort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4. The OLS estimator </a:t>
            </a:r>
            <a:r>
              <a:rPr lang="en-US" sz="2000" i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 smtClean="0">
                <a:cs typeface="Arial" charset="0"/>
              </a:rPr>
              <a:t>is BLUE (best linear unbiased estimator)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F82E5-3566-4024-AEE1-C48C269EEBE8}" type="slidenum">
              <a:rPr lang="de-AT" altLang="en-US"/>
              <a:pPr>
                <a:defRPr/>
              </a:pPr>
              <a:t>4</a:t>
            </a:fld>
            <a:endParaRPr lang="de-AT" alt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2050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60369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000" dirty="0" smtClean="0"/>
              <a:t>Auxiliary regression of squared residuals, </a:t>
            </a:r>
            <a:r>
              <a:rPr lang="en-GB" sz="2000" dirty="0" err="1" smtClean="0"/>
              <a:t>Verbeek</a:t>
            </a:r>
            <a:endParaRPr lang="en-GB" sz="2000" dirty="0" smtClean="0"/>
          </a:p>
          <a:p>
            <a:pPr>
              <a:spcBef>
                <a:spcPts val="600"/>
              </a:spcBef>
              <a:buNone/>
              <a:defRPr/>
            </a:pPr>
            <a:r>
              <a:rPr lang="en-GB" sz="2000" dirty="0" smtClean="0"/>
              <a:t>	</a:t>
            </a:r>
            <a:r>
              <a:rPr lang="en-GB" sz="2000" dirty="0" smtClean="0"/>
              <a:t>Tests of the </a:t>
            </a:r>
            <a:r>
              <a:rPr lang="en-US" sz="2000" dirty="0" smtClean="0"/>
              <a:t>null </a:t>
            </a:r>
            <a:r>
              <a:rPr lang="en-US" sz="2000" dirty="0" smtClean="0"/>
              <a:t>hypothesis of homoskedasticity</a:t>
            </a:r>
            <a:endParaRPr lang="en-GB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8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32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None/>
              <a:defRPr/>
            </a:pPr>
            <a:r>
              <a:rPr lang="en-GB" sz="2000" dirty="0" smtClean="0"/>
              <a:t>	</a:t>
            </a:r>
            <a:r>
              <a:rPr lang="en-GB" sz="2000" dirty="0" err="1" smtClean="0"/>
              <a:t>Breusch</a:t>
            </a:r>
            <a:r>
              <a:rPr lang="en-GB" sz="2000" dirty="0" smtClean="0"/>
              <a:t>-Pagan: BP = </a:t>
            </a:r>
            <a:r>
              <a:rPr lang="en-US" sz="2000" i="1" dirty="0" smtClean="0"/>
              <a:t>N</a:t>
            </a: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smtClean="0"/>
              <a:t>5931.82, </a:t>
            </a:r>
            <a:r>
              <a:rPr lang="en-US" sz="2000" i="1" dirty="0" smtClean="0"/>
              <a:t>p</a:t>
            </a:r>
            <a:r>
              <a:rPr lang="en-US" sz="2000" dirty="0" smtClean="0"/>
              <a:t>-value = </a:t>
            </a:r>
            <a:r>
              <a:rPr lang="en-US" sz="2000" dirty="0" smtClean="0"/>
              <a:t>0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en-GB" sz="2000" dirty="0" smtClean="0"/>
              <a:t>	</a:t>
            </a:r>
            <a:r>
              <a:rPr lang="en-GB" sz="2000" dirty="0" err="1" smtClean="0"/>
              <a:t>Koenker</a:t>
            </a:r>
            <a:r>
              <a:rPr lang="en-GB" sz="2000" dirty="0" smtClean="0"/>
              <a:t>: </a:t>
            </a:r>
            <a:r>
              <a:rPr lang="en-GB" sz="2000" dirty="0" smtClean="0"/>
              <a:t>LM = </a:t>
            </a:r>
            <a:r>
              <a:rPr lang="en-US" sz="2000" dirty="0" smtClean="0"/>
              <a:t>331.04, </a:t>
            </a:r>
            <a:r>
              <a:rPr lang="en-US" sz="2000" i="1" dirty="0" smtClean="0"/>
              <a:t>p</a:t>
            </a:r>
            <a:r>
              <a:rPr lang="en-US" sz="2000" dirty="0" smtClean="0"/>
              <a:t>-value = 2.17E-70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i="1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1FC07-0DDF-428F-97EF-F17BBA281694}" type="slidenum">
              <a:rPr lang="de-AT" altLang="en-US"/>
              <a:pPr>
                <a:defRPr/>
              </a:pPr>
              <a:t>40</a:t>
            </a:fld>
            <a:endParaRPr lang="de-AT" altLang="en-US"/>
          </a:p>
        </p:txBody>
      </p:sp>
      <p:pic>
        <p:nvPicPr>
          <p:cNvPr id="6656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2420938"/>
            <a:ext cx="6481763" cy="2879725"/>
          </a:xfrm>
          <a:ln w="127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Goldfeld-Quandt </a:t>
            </a:r>
            <a:r>
              <a:rPr lang="de-AT" sz="4000" smtClean="0">
                <a:latin typeface="Verdana" pitchFamily="34" charset="0"/>
              </a:rPr>
              <a:t>Test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10245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031163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For testing whether the error term variance has values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B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for observations from regime A and B, respectively,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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B</a:t>
            </a:r>
            <a:r>
              <a:rPr lang="en-US" sz="2000" baseline="30000" dirty="0" smtClean="0"/>
              <a:t>2 </a:t>
            </a:r>
            <a:endParaRPr lang="en-US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Regimes can be urban </a:t>
            </a:r>
            <a:r>
              <a:rPr lang="en-US" sz="2000" dirty="0" err="1" smtClean="0"/>
              <a:t>vs</a:t>
            </a:r>
            <a:r>
              <a:rPr lang="en-US" sz="2000" dirty="0" smtClean="0"/>
              <a:t> rural area, economic prosperity </a:t>
            </a:r>
            <a:r>
              <a:rPr lang="en-US" sz="2000" dirty="0" err="1" smtClean="0"/>
              <a:t>vs</a:t>
            </a:r>
            <a:r>
              <a:rPr lang="en-US" sz="2000" dirty="0" smtClean="0"/>
              <a:t> stagnation, etc.</a:t>
            </a:r>
            <a:endParaRPr lang="en-US" sz="2000" baseline="30000" dirty="0" smtClean="0"/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Example (in matrix notation):</a:t>
            </a:r>
          </a:p>
          <a:p>
            <a:pPr marL="908050" lvl="1" indent="-436563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A</a:t>
            </a:r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+ 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,  V{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} 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NA</a:t>
            </a:r>
            <a:r>
              <a:rPr lang="en-US" sz="2000" dirty="0" smtClean="0"/>
              <a:t>  (regime A)</a:t>
            </a:r>
          </a:p>
          <a:p>
            <a:pPr marL="908050" lvl="1" indent="-436563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B</a:t>
            </a:r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+ 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,  V{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} 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B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NB</a:t>
            </a:r>
            <a:r>
              <a:rPr lang="en-US" sz="2000" dirty="0" smtClean="0"/>
              <a:t>  (regime B)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Null hypothesis: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A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B</a:t>
            </a:r>
            <a:r>
              <a:rPr lang="en-US" sz="2000" baseline="30000" dirty="0" smtClean="0"/>
              <a:t>2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Test statistic: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600" i="1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i="1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	with </a:t>
            </a:r>
            <a:r>
              <a:rPr lang="en-US" sz="2000" i="1" dirty="0" smtClean="0"/>
              <a:t>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: sum of squared residuals for </a:t>
            </a:r>
            <a:r>
              <a:rPr lang="en-US" sz="2000" i="1" dirty="0" err="1" smtClean="0"/>
              <a:t>i</a:t>
            </a:r>
            <a:r>
              <a:rPr lang="en-US" sz="2000" dirty="0" err="1" smtClean="0"/>
              <a:t>-th</a:t>
            </a:r>
            <a:r>
              <a:rPr lang="en-US" sz="2000" dirty="0" smtClean="0"/>
              <a:t> regime; follows under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exactly or approximately the </a:t>
            </a:r>
            <a:r>
              <a:rPr lang="en-US" sz="2000" i="1" dirty="0" smtClean="0"/>
              <a:t>F</a:t>
            </a:r>
            <a:r>
              <a:rPr lang="en-US" sz="2000" dirty="0" smtClean="0"/>
              <a:t>-distribution with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-</a:t>
            </a:r>
            <a:r>
              <a:rPr lang="en-US" sz="2000" i="1" dirty="0" smtClean="0"/>
              <a:t>K</a:t>
            </a:r>
            <a:r>
              <a:rPr lang="en-US" sz="2000" dirty="0" smtClean="0"/>
              <a:t> and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-</a:t>
            </a:r>
            <a:r>
              <a:rPr lang="en-US" sz="2000" i="1" dirty="0" smtClean="0"/>
              <a:t>K</a:t>
            </a:r>
            <a:r>
              <a:rPr lang="en-US" sz="2000" dirty="0" smtClean="0"/>
              <a:t> </a:t>
            </a:r>
            <a:r>
              <a:rPr lang="en-US" sz="2000" dirty="0" err="1" smtClean="0"/>
              <a:t>d.f</a:t>
            </a:r>
            <a:r>
              <a:rPr lang="en-US" sz="2000" dirty="0" smtClean="0"/>
              <a:t>.</a:t>
            </a:r>
            <a:endParaRPr lang="en-US" sz="2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  <a:defRPr/>
            </a:pPr>
            <a:endParaRPr lang="en-US" sz="12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28419-9361-42E6-B3E1-859EDA243BB8}" type="slidenum">
              <a:rPr lang="de-AT" altLang="en-US"/>
              <a:pPr>
                <a:defRPr/>
              </a:pPr>
              <a:t>41</a:t>
            </a:fld>
            <a:endParaRPr lang="de-AT" altLang="en-US" dirty="0"/>
          </a:p>
        </p:txBody>
      </p:sp>
      <p:graphicFrame>
        <p:nvGraphicFramePr>
          <p:cNvPr id="14338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14338" name="Formel" r:id="rId4" imgW="114151" imgH="215619" progId="Equation.3">
              <p:embed/>
            </p:oleObj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1292225" y="4613275"/>
          <a:ext cx="1766888" cy="771525"/>
        </p:xfrm>
        <a:graphic>
          <a:graphicData uri="http://schemas.openxmlformats.org/presentationml/2006/ole">
            <p:oleObj spid="_x0000_s14339" name="Equation" r:id="rId5" imgW="99036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Goldfeld-Quandt </a:t>
            </a:r>
            <a:r>
              <a:rPr lang="de-AT" sz="4000" smtClean="0">
                <a:latin typeface="Verdana" pitchFamily="34" charset="0"/>
              </a:rPr>
              <a:t>Test, </a:t>
            </a:r>
            <a:r>
              <a:rPr lang="de-AT" sz="2400" smtClean="0">
                <a:latin typeface="Verdana" pitchFamily="34" charset="0"/>
              </a:rPr>
              <a:t>cont‘d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10245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Test procedure in three steps:</a:t>
            </a:r>
            <a:endParaRPr lang="en-US" sz="2000" baseline="30000" dirty="0" smtClean="0"/>
          </a:p>
          <a:p>
            <a:pPr marL="469900" indent="-469900"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Sort the observations with respect to the regimes A and B</a:t>
            </a:r>
          </a:p>
          <a:p>
            <a:pPr marL="469900" indent="-469900"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Separate fittings of the model to the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observations; sum of squared residuals </a:t>
            </a:r>
            <a:r>
              <a:rPr lang="en-US" sz="2000" i="1" dirty="0" smtClean="0"/>
              <a:t>S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S</a:t>
            </a:r>
            <a:r>
              <a:rPr lang="en-US" sz="2000" baseline="-25000" dirty="0" smtClean="0"/>
              <a:t>B</a:t>
            </a:r>
            <a:endParaRPr lang="en-US" sz="2000" dirty="0" smtClean="0"/>
          </a:p>
          <a:p>
            <a:pPr marL="469900" indent="-469900"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Calculate the test statistic </a:t>
            </a:r>
            <a:r>
              <a:rPr lang="en-US" sz="2000" i="1" dirty="0" smtClean="0"/>
              <a:t>F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E09EC-5D36-4071-BB76-608FD2B997B7}" type="slidenum">
              <a:rPr lang="de-AT" altLang="en-US"/>
              <a:pPr>
                <a:defRPr/>
              </a:pPr>
              <a:t>42</a:t>
            </a:fld>
            <a:endParaRPr lang="de-AT" altLang="en-US" dirty="0"/>
          </a:p>
        </p:txBody>
      </p:sp>
      <p:graphicFrame>
        <p:nvGraphicFramePr>
          <p:cNvPr id="15362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15362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White </a:t>
            </a:r>
            <a:r>
              <a:rPr lang="de-AT" sz="4000" smtClean="0">
                <a:latin typeface="Verdana" pitchFamily="34" charset="0"/>
              </a:rPr>
              <a:t>Test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10245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For testing whether the error term variance is a function of the model regressors, their squares and their </a:t>
            </a:r>
            <a:r>
              <a:rPr lang="en-US" sz="2000" dirty="0" smtClean="0"/>
              <a:t>cross-products; generalizes the </a:t>
            </a:r>
            <a:r>
              <a:rPr lang="en-US" sz="2000" dirty="0" err="1" smtClean="0"/>
              <a:t>Breusch</a:t>
            </a:r>
            <a:r>
              <a:rPr lang="en-US" sz="2000" dirty="0" smtClean="0"/>
              <a:t>-Pagan test</a:t>
            </a:r>
            <a:endParaRPr lang="en-US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Auxiliary regression of the squared OLS residuals upon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’s, squares </a:t>
            </a:r>
            <a:r>
              <a:rPr lang="en-US" sz="2000" dirty="0" smtClean="0">
                <a:cs typeface="Arial" charset="0"/>
              </a:rPr>
              <a:t>of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’s, and cross-products</a:t>
            </a:r>
            <a:endParaRPr lang="en-US" sz="20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Test statistic: </a:t>
            </a:r>
            <a:r>
              <a:rPr lang="en-US" sz="2000" i="1" dirty="0" smtClean="0">
                <a:cs typeface="Arial" charset="0"/>
              </a:rPr>
              <a:t>N</a:t>
            </a:r>
            <a:r>
              <a:rPr lang="en-US" sz="2000" dirty="0" smtClean="0">
                <a:cs typeface="Arial" charset="0"/>
              </a:rPr>
              <a:t>R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with R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of the auxiliary regression; follows the Chi-squared distribution with the number of coefficients in the auxiliary regression as </a:t>
            </a:r>
            <a:r>
              <a:rPr lang="en-US" sz="2000" dirty="0" err="1" smtClean="0">
                <a:cs typeface="Arial" charset="0"/>
              </a:rPr>
              <a:t>d.f</a:t>
            </a:r>
            <a:r>
              <a:rPr lang="en-US" sz="2000" dirty="0" smtClean="0">
                <a:cs typeface="Arial" charset="0"/>
              </a:rPr>
              <a:t>.</a:t>
            </a:r>
            <a:endParaRPr lang="en-US" sz="2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The number of </a:t>
            </a:r>
            <a:r>
              <a:rPr lang="en-US" sz="2000" dirty="0" smtClean="0">
                <a:cs typeface="Arial" charset="0"/>
              </a:rPr>
              <a:t>coefficients in the auxiliary regression may become large, maybe conflicting with size of </a:t>
            </a:r>
            <a:r>
              <a:rPr lang="en-US" sz="2000" i="1" dirty="0" smtClean="0">
                <a:cs typeface="Arial" charset="0"/>
              </a:rPr>
              <a:t>N</a:t>
            </a:r>
            <a:r>
              <a:rPr lang="en-US" sz="2000" dirty="0" smtClean="0">
                <a:cs typeface="Arial" charset="0"/>
              </a:rPr>
              <a:t>, resulting in low power of the White test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12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02A4-F73E-445B-89E8-FCDA4D739055}" type="slidenum">
              <a:rPr lang="de-AT" altLang="en-US"/>
              <a:pPr>
                <a:defRPr/>
              </a:pPr>
              <a:t>43</a:t>
            </a:fld>
            <a:endParaRPr lang="de-AT" altLang="en-US" dirty="0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16386" name="Formel" r:id="rId4" imgW="139579" imgH="164957" progId="">
              <p:embed/>
            </p:oleObj>
          </a:graphicData>
        </a:graphic>
      </p:graphicFrame>
      <p:graphicFrame>
        <p:nvGraphicFramePr>
          <p:cNvPr id="16387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16387" name="Formel" r:id="rId5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1024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White's test for heteroskedasticity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OLS, using observations 1-569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Dependent variable: uhat^2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05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            		 coefficient   std. error       t-ratio       p-value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--------------------------------------------------------------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const         	-260,910     18478,5          -0,01412   0,9887  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WAGE        	554,352         833,028         0,6655    0,5060  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CAPITAL  	2810,43          663,073        4,238      2,63e-05  ***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OUTPUT                    -2573,29         512,179       -5,024      6,81e-07  ***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</a:t>
            </a:r>
            <a:r>
              <a:rPr lang="en-US" sz="1400" dirty="0" err="1" smtClean="0"/>
              <a:t>sq_WAGE</a:t>
            </a:r>
            <a:r>
              <a:rPr lang="en-US" sz="1400" dirty="0" smtClean="0"/>
              <a:t>                      -10,0719         9,29022   -1,084      0,2788  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X2_X3          	    -48,2457       14,0199     -3,441      0,0006    ***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X2_X4           	      58,5385        8,11748    7,211      1,81e-012 ***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</a:t>
            </a:r>
            <a:r>
              <a:rPr lang="en-US" sz="1400" dirty="0" err="1" smtClean="0"/>
              <a:t>sq_CAPITAL</a:t>
            </a:r>
            <a:r>
              <a:rPr lang="en-US" sz="1400" dirty="0" smtClean="0"/>
              <a:t>      	      14,4176        2,01005    7,173      2,34e-012 ***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X3_X4          	     -40,0294        3,74634 -10,68       2,24e-024 ***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</a:t>
            </a:r>
            <a:r>
              <a:rPr lang="en-US" sz="1400" dirty="0" err="1" smtClean="0"/>
              <a:t>sq_OUTPUT</a:t>
            </a:r>
            <a:r>
              <a:rPr lang="en-US" sz="1400" dirty="0" smtClean="0"/>
              <a:t>       	      27,5945        1,83633   15,03      4,09e-043 ***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1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  Unadjusted R-squared = 0,818136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0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Test statistic: TR^2 = 465,519295,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with p-value = P(Chi-square(9) &gt; 465,519295) = </a:t>
            </a:r>
            <a:r>
              <a:rPr lang="en-US" sz="1400" dirty="0" smtClean="0"/>
              <a:t>0</a:t>
            </a:r>
            <a:endParaRPr lang="en-US" sz="14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96707-1542-497F-9FB2-D6B9E973002D}" type="slidenum">
              <a:rPr lang="de-AT" altLang="en-US"/>
              <a:pPr>
                <a:defRPr/>
              </a:pPr>
              <a:t>44</a:t>
            </a:fld>
            <a:endParaRPr lang="de-AT" altLang="en-US"/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17410" name="Formel" r:id="rId4" imgW="114151" imgH="215619" progId="Equation.3">
              <p:embed/>
            </p:oleObj>
          </a:graphicData>
        </a:graphic>
      </p:graphicFrame>
      <p:sp>
        <p:nvSpPr>
          <p:cNvPr id="10" name="Rechteck 9"/>
          <p:cNvSpPr/>
          <p:nvPr/>
        </p:nvSpPr>
        <p:spPr>
          <a:xfrm>
            <a:off x="520700" y="1590675"/>
            <a:ext cx="7867650" cy="4430713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Violations of V{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ε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} = 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  <a:latin typeface="Symbol" pitchFamily="18" charset="2"/>
              </a:rPr>
              <a:t>s</a:t>
            </a:r>
            <a:r>
              <a:rPr lang="en-US" sz="2000" baseline="30000" dirty="0" smtClean="0">
                <a:solidFill>
                  <a:schemeClr val="accent3">
                    <a:lumMod val="65000"/>
                  </a:schemeClr>
                </a:solidFill>
              </a:rPr>
              <a:t>2 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I</a:t>
            </a:r>
            <a:r>
              <a:rPr lang="en-US" sz="2000" baseline="-25000" dirty="0" smtClean="0">
                <a:solidFill>
                  <a:schemeClr val="accent3">
                    <a:lumMod val="6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: Illustrations and Consequences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Heteroskedasticity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Tests against Heteroskedasticity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GLS Estimation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600"/>
              </a:spcBef>
              <a:defRPr/>
            </a:pPr>
            <a:endParaRPr lang="en-US" sz="2800" dirty="0" smtClean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4FE6E-8089-4865-AF55-68C9E745FEC7}" type="slidenum">
              <a:rPr lang="de-AT" altLang="en-US"/>
              <a:pPr>
                <a:defRPr/>
              </a:pPr>
              <a:t>45</a:t>
            </a:fld>
            <a:endParaRPr lang="de-AT" altLang="en-US"/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18434" name="Formel" r:id="rId4" imgW="139579" imgH="164957" progId="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18435" name="Formel" r:id="rId5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Transformed Model Satisfying Gauss-Markov Assumptions</a:t>
            </a:r>
            <a:endParaRPr lang="en-US" sz="4000" i="1" dirty="0" smtClean="0">
              <a:latin typeface="Verdana" pitchFamily="34" charset="0"/>
            </a:endParaRPr>
          </a:p>
        </p:txBody>
      </p:sp>
      <p:sp>
        <p:nvSpPr>
          <p:cNvPr id="8196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Model: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	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’</a:t>
            </a:r>
            <a:r>
              <a:rPr lang="en-US" sz="2000" dirty="0" err="1" smtClean="0">
                <a:cs typeface="Arial" charset="0"/>
              </a:rPr>
              <a:t>β</a:t>
            </a:r>
            <a:r>
              <a:rPr lang="en-US" sz="2000" dirty="0" smtClean="0"/>
              <a:t> + 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  </a:t>
            </a:r>
            <a:r>
              <a:rPr lang="en-US" sz="2000" dirty="0" smtClean="0"/>
              <a:t>with V{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/>
              <a:t>} = </a:t>
            </a:r>
            <a:r>
              <a:rPr lang="en-US" sz="2000" dirty="0" smtClean="0">
                <a:cs typeface="Arial" charset="0"/>
              </a:rPr>
              <a:t>σ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</a:t>
            </a:r>
            <a:endParaRPr lang="en-US" sz="2000" baseline="-25000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/>
              <a:t>Division by 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results in</a:t>
            </a:r>
            <a:endParaRPr lang="en-US" sz="2000" baseline="-25000" dirty="0" smtClean="0"/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sz="2000" dirty="0" smtClean="0"/>
              <a:t>		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/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(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/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)’</a:t>
            </a:r>
            <a:r>
              <a:rPr lang="en-US" sz="2000" dirty="0" smtClean="0">
                <a:cs typeface="Arial" charset="0"/>
              </a:rPr>
              <a:t>β</a:t>
            </a:r>
            <a:r>
              <a:rPr lang="en-US" sz="2000" dirty="0" smtClean="0"/>
              <a:t> + 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/>
              <a:t>/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i</a:t>
            </a:r>
            <a:endParaRPr lang="en-US" sz="2000" dirty="0" smtClean="0">
              <a:cs typeface="Arial" charset="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sz="2000" dirty="0" smtClean="0">
                <a:cs typeface="Arial" charset="0"/>
              </a:rPr>
              <a:t>	with a homoskedastic error term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sz="2000" i="1" dirty="0" smtClean="0">
                <a:cs typeface="Arial" charset="0"/>
              </a:rPr>
              <a:t>		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/>
              <a:t>V{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/>
              <a:t>/</a:t>
            </a:r>
            <a:r>
              <a:rPr lang="en-US" sz="2000" i="1" dirty="0" smtClean="0"/>
              <a:t>h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} = </a:t>
            </a:r>
            <a:r>
              <a:rPr lang="en-US" sz="2000" dirty="0" smtClean="0">
                <a:cs typeface="Arial" charset="0"/>
              </a:rPr>
              <a:t>σ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/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OLS applied to the transformed model gives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endParaRPr lang="en-US" sz="2800" dirty="0" smtClean="0">
              <a:cs typeface="Arial" charset="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sz="2000" dirty="0" smtClean="0">
                <a:cs typeface="Arial" charset="0"/>
              </a:rPr>
              <a:t>This estimator is an example of the “generalized least squares” (GLS) or “weighted least squares” (WLS) estimator</a:t>
            </a: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5A276-8064-4588-8215-47589D6A3F82}" type="slidenum">
              <a:rPr lang="de-AT" altLang="en-US"/>
              <a:pPr>
                <a:defRPr/>
              </a:pPr>
              <a:t>46</a:t>
            </a:fld>
            <a:endParaRPr lang="de-AT" alt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547813" y="4292600"/>
          <a:ext cx="3455987" cy="720725"/>
        </p:xfrm>
        <a:graphic>
          <a:graphicData uri="http://schemas.openxmlformats.org/presentationml/2006/ole">
            <p:oleObj spid="_x0000_s224258" name="Equation" r:id="rId4" imgW="182880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Properties of GLS Estimators</a:t>
            </a:r>
          </a:p>
        </p:txBody>
      </p:sp>
      <p:sp>
        <p:nvSpPr>
          <p:cNvPr id="20487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104188" cy="44005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The GLS estimator </a:t>
            </a:r>
          </a:p>
          <a:p>
            <a:pPr eaLnBrk="1" hangingPunct="1"/>
            <a:endParaRPr lang="en-US" sz="1600" smtClean="0"/>
          </a:p>
          <a:p>
            <a:pPr eaLnBrk="1" hangingPunct="1"/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is a least squares estimator; standard properties of OLS estimator apply</a:t>
            </a:r>
          </a:p>
          <a:p>
            <a:pPr eaLnBrk="1" hangingPunct="1"/>
            <a:r>
              <a:rPr lang="en-US" sz="2000" smtClean="0">
                <a:cs typeface="Arial" charset="0"/>
              </a:rPr>
              <a:t>The covariance matrix of the GLS estimator is</a:t>
            </a:r>
            <a:r>
              <a:rPr lang="en-US" sz="2000" smtClean="0"/>
              <a:t>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</a:t>
            </a:r>
            <a:r>
              <a:rPr lang="en-US" sz="1800" smtClean="0"/>
              <a:t>	</a:t>
            </a:r>
          </a:p>
          <a:p>
            <a:pPr eaLnBrk="1" hangingPunct="1">
              <a:buFontTx/>
              <a:buNone/>
            </a:pPr>
            <a:endParaRPr lang="en-US" sz="1800" baseline="30000" smtClean="0"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000" smtClean="0">
                <a:sym typeface="Symbol" pitchFamily="18" charset="2"/>
              </a:rPr>
              <a:t>Unbiased estimator of the error term variance</a:t>
            </a:r>
          </a:p>
          <a:p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r>
              <a:rPr lang="en-US" sz="2000" smtClean="0"/>
              <a:t>Under the assumption of normality of errors, </a:t>
            </a:r>
            <a:r>
              <a:rPr lang="en-US" sz="2000" i="1" smtClean="0"/>
              <a:t>t</a:t>
            </a:r>
            <a:r>
              <a:rPr lang="en-US" sz="2000" smtClean="0"/>
              <a:t>- and </a:t>
            </a:r>
            <a:r>
              <a:rPr lang="en-US" sz="2000" i="1" smtClean="0"/>
              <a:t>F</a:t>
            </a:r>
            <a:r>
              <a:rPr lang="en-US" sz="2000" smtClean="0"/>
              <a:t>-tests can be used; for large </a:t>
            </a:r>
            <a:r>
              <a:rPr lang="en-US" sz="2000" i="1" smtClean="0"/>
              <a:t>N</a:t>
            </a:r>
            <a:r>
              <a:rPr lang="en-US" sz="2000" smtClean="0"/>
              <a:t>, these properties hold approximately without normality assumption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60526-DF0E-460A-BCDD-4B019964DF5B}" type="slidenum">
              <a:rPr lang="de-AT" altLang="en-US"/>
              <a:pPr>
                <a:defRPr/>
              </a:pPr>
              <a:t>47</a:t>
            </a:fld>
            <a:endParaRPr lang="de-AT" altLang="en-US" dirty="0"/>
          </a:p>
        </p:txBody>
      </p:sp>
      <p:graphicFrame>
        <p:nvGraphicFramePr>
          <p:cNvPr id="20482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20482" name="Formel" r:id="rId4" imgW="114151" imgH="215619" progId="Equation.3">
              <p:embed/>
            </p:oleObj>
          </a:graphicData>
        </a:graphic>
      </p:graphicFrame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1403350" y="1916113"/>
          <a:ext cx="3455988" cy="720725"/>
        </p:xfrm>
        <a:graphic>
          <a:graphicData uri="http://schemas.openxmlformats.org/presentationml/2006/ole">
            <p:oleObj spid="_x0000_s20483" name="Equation" r:id="rId5" imgW="1828800" imgH="380880" progId="Equation.DSMT4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476375" y="3500438"/>
          <a:ext cx="3024188" cy="720725"/>
        </p:xfrm>
        <a:graphic>
          <a:graphicData uri="http://schemas.openxmlformats.org/presentationml/2006/ole">
            <p:oleObj spid="_x0000_s20484" name="Equation" r:id="rId6" imgW="1600200" imgH="380880" progId="Equation.DSMT4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331913" y="4508500"/>
          <a:ext cx="3114675" cy="649288"/>
        </p:xfrm>
        <a:graphic>
          <a:graphicData uri="http://schemas.openxmlformats.org/presentationml/2006/ole">
            <p:oleObj spid="_x0000_s20485" name="Equation" r:id="rId7" imgW="189216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Generalized Least Squares Estimator</a:t>
            </a:r>
          </a:p>
        </p:txBody>
      </p:sp>
      <p:sp>
        <p:nvSpPr>
          <p:cNvPr id="19461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4" y="1571624"/>
            <a:ext cx="8103815" cy="4593679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A GLS or WLS estimator is a least squares estimator where each observation is weighted by a non-negative </a:t>
            </a:r>
            <a:r>
              <a:rPr lang="en-US" sz="2000" dirty="0" smtClean="0"/>
              <a:t>factor</a:t>
            </a:r>
            <a:endParaRPr lang="en-US" sz="2000" dirty="0" smtClean="0"/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Example: 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en-US" sz="2000" dirty="0" smtClean="0"/>
              <a:t>		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’</a:t>
            </a:r>
            <a:r>
              <a:rPr lang="en-US" sz="2000" dirty="0" err="1" smtClean="0">
                <a:cs typeface="Arial" charset="0"/>
              </a:rPr>
              <a:t>β</a:t>
            </a:r>
            <a:r>
              <a:rPr lang="en-US" sz="2000" dirty="0" smtClean="0"/>
              <a:t> + 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  </a:t>
            </a:r>
            <a:r>
              <a:rPr lang="en-US" sz="2000" dirty="0" smtClean="0"/>
              <a:t>with V{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/>
              <a:t>} = </a:t>
            </a:r>
            <a:r>
              <a:rPr lang="en-US" sz="2000" dirty="0" smtClean="0">
                <a:cs typeface="Arial" charset="0"/>
              </a:rPr>
              <a:t>σ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</a:t>
            </a:r>
            <a:endParaRPr lang="en-US" sz="2000" baseline="-25000" dirty="0" smtClean="0">
              <a:cs typeface="Arial" charset="0"/>
            </a:endParaRPr>
          </a:p>
          <a:p>
            <a:pPr lvl="1" eaLnBrk="1" hangingPunct="1">
              <a:spcBef>
                <a:spcPts val="300"/>
              </a:spcBef>
            </a:pPr>
            <a:r>
              <a:rPr lang="en-US" sz="1800" dirty="0" smtClean="0"/>
              <a:t>Division by </a:t>
            </a:r>
            <a:r>
              <a:rPr lang="en-US" sz="1800" i="1" dirty="0" smtClean="0"/>
              <a:t>h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results in a model with </a:t>
            </a:r>
            <a:r>
              <a:rPr lang="en-US" sz="1800" dirty="0" smtClean="0">
                <a:cs typeface="Arial" charset="0"/>
              </a:rPr>
              <a:t>homoskedastic error terms</a:t>
            </a:r>
            <a:endParaRPr lang="en-US" sz="1600" baseline="-25000" dirty="0" smtClean="0"/>
          </a:p>
          <a:p>
            <a:pPr eaLnBrk="1" hangingPunct="1">
              <a:spcBef>
                <a:spcPts val="300"/>
              </a:spcBef>
              <a:spcAft>
                <a:spcPct val="20000"/>
              </a:spcAft>
              <a:buFontTx/>
              <a:buNone/>
            </a:pPr>
            <a:r>
              <a:rPr lang="en-US" sz="2000" i="1" dirty="0" smtClean="0">
                <a:cs typeface="Arial" charset="0"/>
              </a:rPr>
              <a:t>		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/>
              <a:t>V{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/>
              <a:t>/h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} = </a:t>
            </a:r>
            <a:r>
              <a:rPr lang="en-US" sz="2000" dirty="0" smtClean="0">
                <a:cs typeface="Arial" charset="0"/>
              </a:rPr>
              <a:t>σ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/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</a:t>
            </a:r>
          </a:p>
          <a:p>
            <a:pPr lvl="1" eaLnBrk="1" hangingPunct="1">
              <a:spcBef>
                <a:spcPts val="300"/>
              </a:spcBef>
              <a:spcAft>
                <a:spcPct val="20000"/>
              </a:spcAft>
            </a:pPr>
            <a:r>
              <a:rPr lang="en-US" sz="1800" dirty="0" smtClean="0">
                <a:cs typeface="Arial" charset="0"/>
              </a:rPr>
              <a:t>OLS applied to the transformed model results in the weighted least squares (GLS) estimator </a:t>
            </a:r>
            <a:r>
              <a:rPr lang="en-US" sz="1800" dirty="0" smtClean="0">
                <a:sym typeface="Symbol" pitchFamily="18" charset="2"/>
              </a:rPr>
              <a:t>with </a:t>
            </a:r>
            <a:r>
              <a:rPr lang="en-US" sz="1800" i="1" dirty="0" err="1" smtClean="0">
                <a:sym typeface="Symbol" pitchFamily="18" charset="2"/>
              </a:rPr>
              <a:t>w</a:t>
            </a:r>
            <a:r>
              <a:rPr lang="en-US" sz="1800" baseline="-25000" dirty="0" err="1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i="1" dirty="0" smtClean="0">
                <a:cs typeface="Arial" charset="0"/>
              </a:rPr>
              <a:t>h</a:t>
            </a:r>
            <a:r>
              <a:rPr lang="en-US" sz="1800" baseline="-25000" dirty="0" smtClean="0">
                <a:cs typeface="Arial" charset="0"/>
              </a:rPr>
              <a:t>i</a:t>
            </a:r>
            <a:r>
              <a:rPr lang="en-US" sz="1800" baseline="30000" dirty="0" smtClean="0">
                <a:cs typeface="Arial" charset="0"/>
              </a:rPr>
              <a:t>-2</a:t>
            </a:r>
            <a:r>
              <a:rPr lang="en-US" sz="1800" dirty="0" smtClean="0">
                <a:cs typeface="Arial" charset="0"/>
              </a:rPr>
              <a:t>:</a:t>
            </a:r>
          </a:p>
          <a:p>
            <a:pPr lvl="1" eaLnBrk="1" hangingPunct="1">
              <a:spcBef>
                <a:spcPts val="300"/>
              </a:spcBef>
              <a:spcAft>
                <a:spcPct val="20000"/>
              </a:spcAft>
            </a:pPr>
            <a:endParaRPr lang="en-US" sz="1100" dirty="0" smtClean="0">
              <a:cs typeface="Arial" charset="0"/>
            </a:endParaRPr>
          </a:p>
          <a:p>
            <a:pPr lvl="1" eaLnBrk="1" hangingPunct="1">
              <a:spcBef>
                <a:spcPts val="300"/>
              </a:spcBef>
              <a:spcAft>
                <a:spcPct val="20000"/>
              </a:spcAft>
            </a:pPr>
            <a:endParaRPr lang="en-US" sz="1100" dirty="0" smtClean="0">
              <a:cs typeface="Arial" charset="0"/>
            </a:endParaRPr>
          </a:p>
          <a:p>
            <a:pPr lvl="1" eaLnBrk="1" hangingPunct="1">
              <a:spcBef>
                <a:spcPts val="300"/>
              </a:spcBef>
              <a:spcAft>
                <a:spcPct val="20000"/>
              </a:spcAft>
            </a:pPr>
            <a:r>
              <a:rPr lang="en-US" sz="1800" dirty="0" smtClean="0">
                <a:cs typeface="Arial" charset="0"/>
              </a:rPr>
              <a:t>Transformation corresponds to the multiplication of each observation with the </a:t>
            </a:r>
            <a:r>
              <a:rPr lang="en-US" sz="1800" dirty="0" smtClean="0"/>
              <a:t>non-negative factor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i="1" dirty="0" smtClean="0">
                <a:cs typeface="Arial" charset="0"/>
              </a:rPr>
              <a:t>h</a:t>
            </a:r>
            <a:r>
              <a:rPr lang="en-US" sz="1800" baseline="-25000" dirty="0" smtClean="0">
                <a:cs typeface="Arial" charset="0"/>
              </a:rPr>
              <a:t>i</a:t>
            </a:r>
            <a:r>
              <a:rPr lang="en-US" sz="1800" baseline="30000" dirty="0" smtClean="0">
                <a:cs typeface="Arial" charset="0"/>
              </a:rPr>
              <a:t>-1</a:t>
            </a:r>
            <a:endParaRPr lang="en-US" sz="1800" dirty="0" smtClean="0">
              <a:cs typeface="Arial" charset="0"/>
            </a:endParaRPr>
          </a:p>
          <a:p>
            <a:pPr eaLnBrk="1" hangingPunct="1">
              <a:spcBef>
                <a:spcPts val="300"/>
              </a:spcBef>
              <a:spcAft>
                <a:spcPct val="20000"/>
              </a:spcAft>
            </a:pPr>
            <a:r>
              <a:rPr lang="en-US" sz="2000" dirty="0" smtClean="0">
                <a:cs typeface="Arial" charset="0"/>
              </a:rPr>
              <a:t>The </a:t>
            </a:r>
            <a:r>
              <a:rPr lang="en-US" sz="2000" dirty="0" smtClean="0"/>
              <a:t>GLS estimator is a least squares estimator that weights the </a:t>
            </a:r>
            <a:r>
              <a:rPr lang="en-US" sz="2000" i="1" dirty="0" err="1" smtClean="0"/>
              <a:t>i</a:t>
            </a:r>
            <a:r>
              <a:rPr lang="en-US" sz="2000" dirty="0" err="1" smtClean="0"/>
              <a:t>-th</a:t>
            </a:r>
            <a:r>
              <a:rPr lang="en-US" sz="2000" dirty="0" smtClean="0"/>
              <a:t> observation with </a:t>
            </a:r>
            <a:r>
              <a:rPr lang="en-US" sz="2000" i="1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dirty="0" smtClean="0">
                <a:sym typeface="Symbol" pitchFamily="18" charset="2"/>
              </a:rPr>
              <a:t> = 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-2</a:t>
            </a:r>
            <a:r>
              <a:rPr lang="en-US" sz="2000" dirty="0" smtClean="0">
                <a:cs typeface="Arial" charset="0"/>
              </a:rPr>
              <a:t>, so that </a:t>
            </a:r>
            <a:r>
              <a:rPr lang="en-US" sz="2000" dirty="0" smtClean="0"/>
              <a:t>the Gauss-Markov assumptions</a:t>
            </a:r>
            <a:r>
              <a:rPr lang="en-US" sz="2000" dirty="0" smtClean="0">
                <a:cs typeface="Arial" charset="0"/>
              </a:rPr>
              <a:t> are </a:t>
            </a:r>
            <a:r>
              <a:rPr lang="en-US" sz="2000" dirty="0" smtClean="0"/>
              <a:t>satisfied</a:t>
            </a:r>
            <a:endParaRPr lang="en-US" sz="2000" dirty="0" smtClean="0">
              <a:sym typeface="Symbol" pitchFamily="18" charset="2"/>
            </a:endParaRPr>
          </a:p>
          <a:p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12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0F4AD-D841-46DE-A67D-1CF2C03FAC12}" type="slidenum">
              <a:rPr lang="de-AT" altLang="en-US"/>
              <a:pPr>
                <a:defRPr/>
              </a:pPr>
              <a:t>48</a:t>
            </a:fld>
            <a:endParaRPr lang="de-AT" altLang="en-US" dirty="0"/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225282" name="Formel" r:id="rId4" imgW="114151" imgH="215619" progId="Equation.3">
              <p:embed/>
            </p:oleObj>
          </a:graphicData>
        </a:graphic>
      </p:graphicFrame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1475656" y="4300229"/>
          <a:ext cx="3025204" cy="630553"/>
        </p:xfrm>
        <a:graphic>
          <a:graphicData uri="http://schemas.openxmlformats.org/presentationml/2006/ole">
            <p:oleObj spid="_x0000_s225283" name="Equation" r:id="rId5" imgW="182880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Feasible GLS Estimator</a:t>
            </a:r>
          </a:p>
        </p:txBody>
      </p:sp>
      <p:sp>
        <p:nvSpPr>
          <p:cNvPr id="21510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Is a GLS estimator with estimated weights </a:t>
            </a:r>
            <a:r>
              <a:rPr lang="en-US" sz="2000" i="1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dirty="0" smtClean="0">
                <a:sym typeface="Symbol" pitchFamily="18" charset="2"/>
              </a:rPr>
              <a:t> = 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-2</a:t>
            </a:r>
            <a:r>
              <a:rPr lang="en-US" sz="2000" dirty="0" smtClean="0">
                <a:cs typeface="Arial" charset="0"/>
              </a:rPr>
              <a:t> </a:t>
            </a:r>
            <a:endParaRPr lang="en-US" sz="2000" dirty="0" smtClean="0"/>
          </a:p>
          <a:p>
            <a:pPr eaLnBrk="1" hangingPunct="1"/>
            <a:r>
              <a:rPr lang="en-US" sz="2000" dirty="0" smtClean="0">
                <a:cs typeface="Arial" charset="0"/>
              </a:rPr>
              <a:t>Substitution of the </a:t>
            </a:r>
            <a:r>
              <a:rPr lang="en-US" sz="2000" dirty="0" smtClean="0"/>
              <a:t>weights </a:t>
            </a:r>
            <a:r>
              <a:rPr lang="en-US" sz="2000" i="1" dirty="0" err="1" smtClean="0">
                <a:sym typeface="Symbol" pitchFamily="18" charset="2"/>
              </a:rPr>
              <a:t>w</a:t>
            </a:r>
            <a:r>
              <a:rPr lang="en-US" sz="2000" baseline="-25000" dirty="0" err="1" smtClean="0">
                <a:sym typeface="Symbol" pitchFamily="18" charset="2"/>
              </a:rPr>
              <a:t>i</a:t>
            </a:r>
            <a:r>
              <a:rPr lang="en-US" sz="2000" dirty="0" smtClean="0">
                <a:sym typeface="Symbol" pitchFamily="18" charset="2"/>
              </a:rPr>
              <a:t> = 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-2</a:t>
            </a:r>
            <a:r>
              <a:rPr lang="en-US" sz="2000" dirty="0" smtClean="0">
                <a:cs typeface="Arial" charset="0"/>
              </a:rPr>
              <a:t> by estimates</a:t>
            </a:r>
            <a:r>
              <a:rPr lang="en-US" sz="2000" dirty="0" smtClean="0"/>
              <a:t> </a:t>
            </a:r>
            <a:r>
              <a:rPr lang="en-US" sz="2000" i="1" dirty="0" smtClean="0">
                <a:cs typeface="Arial" charset="0"/>
              </a:rPr>
              <a:t>ĥ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-2</a:t>
            </a:r>
            <a:endParaRPr lang="en-US" sz="2000" baseline="30000" dirty="0" smtClean="0"/>
          </a:p>
          <a:p>
            <a:pPr eaLnBrk="1" hangingPunct="1"/>
            <a:endParaRPr lang="en-US" sz="1600" dirty="0" smtClean="0">
              <a:cs typeface="Arial" charset="0"/>
            </a:endParaRPr>
          </a:p>
          <a:p>
            <a:pPr eaLnBrk="1" hangingPunct="1"/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2000" dirty="0" smtClean="0"/>
              <a:t>Feasible (or estimated) GLS or FGLS or EGLS estimator</a:t>
            </a:r>
          </a:p>
          <a:p>
            <a:pPr eaLnBrk="1" hangingPunct="1"/>
            <a:r>
              <a:rPr lang="en-US" sz="2000" dirty="0" smtClean="0"/>
              <a:t>For consistent estimates </a:t>
            </a:r>
            <a:r>
              <a:rPr lang="en-US" sz="2000" i="1" dirty="0" err="1" smtClean="0">
                <a:cs typeface="Arial" charset="0"/>
              </a:rPr>
              <a:t>ĥ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/>
              <a:t>, the FGLS and GLS estimators are asymptotically equivalent </a:t>
            </a:r>
          </a:p>
          <a:p>
            <a:pPr eaLnBrk="1" hangingPunct="1"/>
            <a:r>
              <a:rPr lang="en-US" sz="2000" dirty="0" smtClean="0"/>
              <a:t>For small values of </a:t>
            </a:r>
            <a:r>
              <a:rPr lang="en-US" sz="2000" i="1" dirty="0" smtClean="0"/>
              <a:t>N</a:t>
            </a:r>
            <a:r>
              <a:rPr lang="en-US" sz="2000" dirty="0" smtClean="0"/>
              <a:t>, FGLS estimators are in general not BLUE</a:t>
            </a:r>
          </a:p>
          <a:p>
            <a:pPr eaLnBrk="1" hangingPunct="1"/>
            <a:r>
              <a:rPr lang="en-US" sz="2000" dirty="0" smtClean="0"/>
              <a:t>For </a:t>
            </a:r>
            <a:r>
              <a:rPr lang="en-US" sz="2000" dirty="0" smtClean="0">
                <a:cs typeface="Arial" charset="0"/>
              </a:rPr>
              <a:t>consistently estimated </a:t>
            </a:r>
            <a:r>
              <a:rPr lang="en-US" sz="2000" i="1" dirty="0" err="1" smtClean="0">
                <a:cs typeface="Arial" charset="0"/>
              </a:rPr>
              <a:t>ĥ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/>
              <a:t>, the FGLS estimator is consistent and asymptotically efficient with </a:t>
            </a:r>
            <a:r>
              <a:rPr lang="en-US" sz="2000" dirty="0" smtClean="0">
                <a:cs typeface="Arial" charset="0"/>
              </a:rPr>
              <a:t>covariance matrix (estimate for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s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: based on FGLS residuals)</a:t>
            </a:r>
            <a:endParaRPr lang="en-US" sz="2000" dirty="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endParaRPr lang="en-US" sz="24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000" dirty="0" smtClean="0">
                <a:sym typeface="Symbol" pitchFamily="18" charset="2"/>
              </a:rPr>
              <a:t>Warning: </a:t>
            </a:r>
            <a:r>
              <a:rPr lang="en-US" sz="2000" dirty="0" smtClean="0">
                <a:sym typeface="Symbol" pitchFamily="18" charset="2"/>
              </a:rPr>
              <a:t>The transformed </a:t>
            </a:r>
            <a:r>
              <a:rPr lang="en-US" sz="2000" dirty="0" smtClean="0">
                <a:sym typeface="Symbol" pitchFamily="18" charset="2"/>
              </a:rPr>
              <a:t>model is </a:t>
            </a:r>
            <a:r>
              <a:rPr lang="en-US" sz="2000" dirty="0" err="1" smtClean="0">
                <a:sym typeface="Symbol" pitchFamily="18" charset="2"/>
              </a:rPr>
              <a:t>uncentered</a:t>
            </a:r>
            <a:endParaRPr lang="en-US" sz="2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12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92A38-7B5D-4893-8B16-F36BD9B2D430}" type="slidenum">
              <a:rPr lang="de-AT" altLang="en-US"/>
              <a:pPr>
                <a:defRPr/>
              </a:pPr>
              <a:t>49</a:t>
            </a:fld>
            <a:endParaRPr lang="de-AT" altLang="en-US" dirty="0"/>
          </a:p>
        </p:txBody>
      </p:sp>
      <p:graphicFrame>
        <p:nvGraphicFramePr>
          <p:cNvPr id="21506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21506" name="Formel" r:id="rId4" imgW="114151" imgH="215619" progId="Equation.3">
              <p:embed/>
            </p:oleObj>
          </a:graphicData>
        </a:graphic>
      </p:graphicFrame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1547813" y="2257425"/>
          <a:ext cx="3552825" cy="720725"/>
        </p:xfrm>
        <a:graphic>
          <a:graphicData uri="http://schemas.openxmlformats.org/presentationml/2006/ole">
            <p:oleObj spid="_x0000_s21507" name="Equation" r:id="rId5" imgW="1879560" imgH="38088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547813" y="5229225"/>
          <a:ext cx="3144837" cy="720725"/>
        </p:xfrm>
        <a:graphic>
          <a:graphicData uri="http://schemas.openxmlformats.org/presentationml/2006/ole">
            <p:oleObj spid="_x0000_s21508" name="Equation" r:id="rId6" imgW="166356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smtClean="0">
                <a:latin typeface="Verdana" pitchFamily="34" charset="0"/>
              </a:rPr>
              <a:t>Violations of 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V{</a:t>
            </a:r>
            <a:r>
              <a:rPr lang="en-US" sz="4000" smtClean="0">
                <a:latin typeface="Symbol" pitchFamily="18" charset="2"/>
              </a:rPr>
              <a:t>e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} = </a:t>
            </a:r>
            <a:r>
              <a:rPr lang="en-US" sz="4000" smtClean="0">
                <a:latin typeface="Symbol" pitchFamily="18" charset="2"/>
              </a:rPr>
              <a:t>s</a:t>
            </a:r>
            <a:r>
              <a:rPr lang="en-US" sz="40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40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4000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3076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00987" cy="4400550"/>
          </a:xfrm>
        </p:spPr>
        <p:txBody>
          <a:bodyPr/>
          <a:lstStyle/>
          <a:p>
            <a:pPr eaLnBrk="1" hangingPunct="1">
              <a:spcBef>
                <a:spcPts val="238"/>
              </a:spcBef>
              <a:spcAft>
                <a:spcPts val="238"/>
              </a:spcAft>
              <a:buFontTx/>
              <a:buNone/>
            </a:pPr>
            <a:r>
              <a:rPr lang="en-US" sz="2000" smtClean="0"/>
              <a:t>Implications of the Gauss-Markov assumptions for 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smtClean="0"/>
              <a:t>:</a:t>
            </a:r>
          </a:p>
          <a:p>
            <a:pPr eaLnBrk="1" hangingPunct="1">
              <a:spcBef>
                <a:spcPts val="238"/>
              </a:spcBef>
              <a:spcAft>
                <a:spcPts val="238"/>
              </a:spcAft>
              <a:buFontTx/>
              <a:buNone/>
            </a:pPr>
            <a:r>
              <a:rPr lang="en-US" sz="2000" smtClean="0"/>
              <a:t>		V{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smtClean="0"/>
              <a:t>} = </a:t>
            </a:r>
            <a:r>
              <a:rPr lang="en-US" sz="2000" smtClean="0">
                <a:cs typeface="Arial" charset="0"/>
              </a:rPr>
              <a:t>σ</a:t>
            </a:r>
            <a:r>
              <a:rPr lang="en-US" sz="2000" baseline="30000" smtClean="0">
                <a:cs typeface="Arial" charset="0"/>
              </a:rPr>
              <a:t>2</a:t>
            </a:r>
            <a:r>
              <a:rPr lang="en-US" sz="2000" i="1" smtClean="0"/>
              <a:t>I</a:t>
            </a:r>
            <a:r>
              <a:rPr lang="en-US" sz="2000" baseline="-25000" smtClean="0"/>
              <a:t>N</a:t>
            </a:r>
            <a:r>
              <a:rPr lang="en-US" sz="2000" smtClean="0"/>
              <a:t>		</a:t>
            </a:r>
          </a:p>
          <a:p>
            <a:pPr eaLnBrk="1" hangingPunct="1">
              <a:spcBef>
                <a:spcPts val="238"/>
              </a:spcBef>
              <a:spcAft>
                <a:spcPts val="238"/>
              </a:spcAft>
              <a:buFontTx/>
              <a:buNone/>
            </a:pPr>
            <a:r>
              <a:rPr lang="en-US" sz="2000" smtClean="0"/>
              <a:t>Violations:</a:t>
            </a:r>
          </a:p>
          <a:p>
            <a:pPr>
              <a:spcBef>
                <a:spcPts val="238"/>
              </a:spcBef>
              <a:spcAft>
                <a:spcPts val="238"/>
              </a:spcAft>
            </a:pPr>
            <a:r>
              <a:rPr lang="en-US" sz="2000" smtClean="0"/>
              <a:t>Heteroskedasticity </a:t>
            </a:r>
          </a:p>
          <a:p>
            <a:pPr>
              <a:spcBef>
                <a:spcPts val="238"/>
              </a:spcBef>
              <a:spcAft>
                <a:spcPts val="238"/>
              </a:spcAft>
              <a:buFont typeface="Wingdings" pitchFamily="2" charset="2"/>
              <a:buNone/>
            </a:pPr>
            <a:r>
              <a:rPr lang="en-US" sz="2000" smtClean="0"/>
              <a:t>		V{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smtClean="0"/>
              <a:t>} = diag(</a:t>
            </a:r>
            <a:r>
              <a:rPr lang="en-US" sz="2000" i="1" smtClean="0">
                <a:latin typeface="Symbol" pitchFamily="18" charset="2"/>
              </a:rPr>
              <a:t>s</a:t>
            </a:r>
            <a:r>
              <a:rPr lang="en-US" sz="2000" baseline="-25000" smtClean="0"/>
              <a:t>1</a:t>
            </a:r>
            <a:r>
              <a:rPr lang="en-US" sz="2000" baseline="30000" smtClean="0"/>
              <a:t>2</a:t>
            </a:r>
            <a:r>
              <a:rPr lang="en-US" sz="2000" smtClean="0"/>
              <a:t>, …, </a:t>
            </a:r>
            <a:r>
              <a:rPr lang="en-US" sz="2000" i="1" smtClean="0">
                <a:latin typeface="Symbol" pitchFamily="18" charset="2"/>
              </a:rPr>
              <a:t>s</a:t>
            </a:r>
            <a:r>
              <a:rPr lang="en-US" sz="2000" baseline="-25000" smtClean="0"/>
              <a:t>N</a:t>
            </a:r>
            <a:r>
              <a:rPr lang="en-US" sz="2000" baseline="30000" smtClean="0"/>
              <a:t>2</a:t>
            </a:r>
            <a:r>
              <a:rPr lang="en-US" sz="2000" smtClean="0"/>
              <a:t>) </a:t>
            </a:r>
          </a:p>
          <a:p>
            <a:pPr>
              <a:spcBef>
                <a:spcPts val="238"/>
              </a:spcBef>
              <a:spcAft>
                <a:spcPts val="238"/>
              </a:spcAft>
              <a:buFont typeface="Wingdings" pitchFamily="2" charset="2"/>
              <a:buNone/>
            </a:pPr>
            <a:r>
              <a:rPr lang="en-US" sz="2000" smtClean="0"/>
              <a:t>	with </a:t>
            </a:r>
            <a:r>
              <a:rPr lang="en-US" sz="2000" i="1" smtClean="0">
                <a:latin typeface="Symbol" pitchFamily="18" charset="2"/>
              </a:rPr>
              <a:t>s</a:t>
            </a:r>
            <a:r>
              <a:rPr lang="en-US" sz="2000" baseline="-25000" smtClean="0"/>
              <a:t>i</a:t>
            </a:r>
            <a:r>
              <a:rPr lang="en-US" sz="2000" baseline="30000" smtClean="0"/>
              <a:t>2</a:t>
            </a:r>
            <a:r>
              <a:rPr lang="en-US" sz="2000" smtClean="0"/>
              <a:t> </a:t>
            </a:r>
            <a:r>
              <a:rPr lang="en-US" sz="2000" smtClean="0">
                <a:cs typeface="Arial" charset="0"/>
                <a:sym typeface="Symbol" pitchFamily="18" charset="2"/>
              </a:rPr>
              <a:t></a:t>
            </a:r>
            <a:r>
              <a:rPr lang="en-US" sz="2000" smtClean="0"/>
              <a:t> </a:t>
            </a:r>
            <a:r>
              <a:rPr lang="en-US" sz="2000" i="1" smtClean="0">
                <a:latin typeface="Symbol" pitchFamily="18" charset="2"/>
              </a:rPr>
              <a:t>s</a:t>
            </a:r>
            <a:r>
              <a:rPr lang="en-US" sz="2000" baseline="-25000" smtClean="0"/>
              <a:t>j</a:t>
            </a:r>
            <a:r>
              <a:rPr lang="en-US" sz="2000" baseline="30000" smtClean="0"/>
              <a:t>2</a:t>
            </a:r>
            <a:r>
              <a:rPr lang="en-US" sz="2000" smtClean="0"/>
              <a:t> for at least one pair </a:t>
            </a:r>
            <a:r>
              <a:rPr lang="en-US" sz="2000" i="1" smtClean="0"/>
              <a:t>i</a:t>
            </a:r>
            <a:r>
              <a:rPr lang="en-US" sz="2000" smtClean="0"/>
              <a:t> </a:t>
            </a:r>
            <a:r>
              <a:rPr lang="en-US" sz="2000" smtClean="0">
                <a:cs typeface="Arial" charset="0"/>
                <a:sym typeface="Symbol" pitchFamily="18" charset="2"/>
              </a:rPr>
              <a:t></a:t>
            </a:r>
            <a:r>
              <a:rPr lang="en-US" sz="2000" smtClean="0">
                <a:cs typeface="Arial" charset="0"/>
              </a:rPr>
              <a:t> </a:t>
            </a:r>
            <a:r>
              <a:rPr lang="en-US" sz="2000" i="1" smtClean="0">
                <a:cs typeface="Arial" charset="0"/>
              </a:rPr>
              <a:t>j</a:t>
            </a:r>
            <a:r>
              <a:rPr lang="en-US" sz="2000" smtClean="0"/>
              <a:t>, or using </a:t>
            </a:r>
            <a:r>
              <a:rPr lang="en-US" sz="2000" i="1" smtClean="0">
                <a:latin typeface="Symbol" pitchFamily="18" charset="2"/>
              </a:rPr>
              <a:t>s</a:t>
            </a:r>
            <a:r>
              <a:rPr lang="en-US" sz="2000" baseline="-25000" smtClean="0"/>
              <a:t>i</a:t>
            </a:r>
            <a:r>
              <a:rPr lang="en-US" sz="2000" baseline="30000" smtClean="0"/>
              <a:t>2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 </a:t>
            </a:r>
            <a:r>
              <a:rPr lang="en-US" sz="2000" i="1" smtClean="0"/>
              <a:t>h</a:t>
            </a:r>
            <a:r>
              <a:rPr lang="en-US" sz="2000" baseline="-25000" smtClean="0"/>
              <a:t>i</a:t>
            </a:r>
            <a:r>
              <a:rPr lang="en-US" sz="2000" baseline="30000" smtClean="0"/>
              <a:t>2</a:t>
            </a:r>
            <a:r>
              <a:rPr lang="en-US" sz="2000" smtClean="0"/>
              <a:t>,</a:t>
            </a:r>
          </a:p>
          <a:p>
            <a:pPr>
              <a:spcBef>
                <a:spcPts val="238"/>
              </a:spcBef>
              <a:spcAft>
                <a:spcPts val="238"/>
              </a:spcAft>
              <a:buFont typeface="Wingdings" pitchFamily="2" charset="2"/>
              <a:buNone/>
            </a:pPr>
            <a:r>
              <a:rPr lang="en-US" sz="2000" smtClean="0"/>
              <a:t>		V{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baseline="30000" smtClean="0"/>
              <a:t> </a:t>
            </a:r>
            <a:r>
              <a:rPr lang="en-US" sz="2000" smtClean="0"/>
              <a:t>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 </a:t>
            </a:r>
            <a:r>
              <a:rPr lang="en-US" sz="2000" smtClean="0"/>
              <a:t>diag(</a:t>
            </a:r>
            <a:r>
              <a:rPr lang="en-US" sz="2000" i="1" smtClean="0"/>
              <a:t>h</a:t>
            </a:r>
            <a:r>
              <a:rPr lang="en-US" sz="2000" baseline="-25000" smtClean="0"/>
              <a:t>1</a:t>
            </a:r>
            <a:r>
              <a:rPr lang="en-US" sz="2000" baseline="30000" smtClean="0"/>
              <a:t>2</a:t>
            </a:r>
            <a:r>
              <a:rPr lang="en-US" sz="2000" smtClean="0"/>
              <a:t>, …, </a:t>
            </a:r>
            <a:r>
              <a:rPr lang="en-US" sz="2000" i="1" smtClean="0"/>
              <a:t>h</a:t>
            </a:r>
            <a:r>
              <a:rPr lang="en-US" sz="2000" baseline="-25000" smtClean="0"/>
              <a:t>N</a:t>
            </a:r>
            <a:r>
              <a:rPr lang="en-US" sz="2000" baseline="30000" smtClean="0"/>
              <a:t>2</a:t>
            </a:r>
            <a:r>
              <a:rPr lang="en-US" sz="2000" smtClean="0"/>
              <a:t>)</a:t>
            </a:r>
          </a:p>
          <a:p>
            <a:pPr>
              <a:spcBef>
                <a:spcPts val="238"/>
              </a:spcBef>
              <a:spcAft>
                <a:spcPts val="238"/>
              </a:spcAft>
            </a:pPr>
            <a:r>
              <a:rPr lang="en-US" sz="2000" smtClean="0"/>
              <a:t>Autocorrelation: V{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baseline="-25000" smtClean="0"/>
              <a:t>i</a:t>
            </a:r>
            <a:r>
              <a:rPr lang="en-US" sz="2000" smtClean="0"/>
              <a:t>, 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baseline="-25000" smtClean="0"/>
              <a:t>j</a:t>
            </a:r>
            <a:r>
              <a:rPr lang="en-US" sz="2000" smtClean="0"/>
              <a:t>} </a:t>
            </a:r>
            <a:r>
              <a:rPr lang="en-US" sz="2000" smtClean="0">
                <a:cs typeface="Arial" charset="0"/>
                <a:sym typeface="Symbol" pitchFamily="18" charset="2"/>
              </a:rPr>
              <a:t></a:t>
            </a:r>
            <a:r>
              <a:rPr lang="en-US" sz="2000" smtClean="0"/>
              <a:t> 0 for at least one pair </a:t>
            </a:r>
            <a:r>
              <a:rPr lang="en-US" sz="2000" i="1" smtClean="0"/>
              <a:t>i</a:t>
            </a:r>
            <a:r>
              <a:rPr lang="en-US" sz="2000" smtClean="0"/>
              <a:t> </a:t>
            </a:r>
            <a:r>
              <a:rPr lang="en-US" sz="2000" smtClean="0">
                <a:cs typeface="Arial" charset="0"/>
                <a:sym typeface="Symbol" pitchFamily="18" charset="2"/>
              </a:rPr>
              <a:t></a:t>
            </a:r>
            <a:r>
              <a:rPr lang="en-US" sz="2000" smtClean="0">
                <a:cs typeface="Arial" charset="0"/>
              </a:rPr>
              <a:t> </a:t>
            </a:r>
            <a:r>
              <a:rPr lang="en-US" sz="2000" i="1" smtClean="0">
                <a:cs typeface="Arial" charset="0"/>
              </a:rPr>
              <a:t>j </a:t>
            </a:r>
            <a:r>
              <a:rPr lang="en-US" sz="2000" smtClean="0">
                <a:cs typeface="Arial" charset="0"/>
              </a:rPr>
              <a:t>or </a:t>
            </a:r>
          </a:p>
          <a:p>
            <a:pPr>
              <a:spcBef>
                <a:spcPts val="238"/>
              </a:spcBef>
              <a:spcAft>
                <a:spcPts val="238"/>
              </a:spcAft>
              <a:buFont typeface="Wingdings" pitchFamily="2" charset="2"/>
              <a:buNone/>
            </a:pPr>
            <a:r>
              <a:rPr lang="en-US" sz="2000" smtClean="0">
                <a:cs typeface="Arial" charset="0"/>
              </a:rPr>
              <a:t>		</a:t>
            </a:r>
            <a:r>
              <a:rPr lang="en-US" sz="2000" smtClean="0"/>
              <a:t>V{</a:t>
            </a:r>
            <a:r>
              <a:rPr lang="en-US" sz="2000" smtClean="0">
                <a:cs typeface="Arial" charset="0"/>
              </a:rPr>
              <a:t>ε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smtClean="0">
                <a:latin typeface="Verdana" pitchFamily="34" charset="0"/>
              </a:rPr>
              <a:t> </a:t>
            </a:r>
          </a:p>
          <a:p>
            <a:pPr>
              <a:spcBef>
                <a:spcPts val="238"/>
              </a:spcBef>
              <a:spcAft>
                <a:spcPts val="238"/>
              </a:spcAft>
              <a:buFont typeface="Wingdings" pitchFamily="2" charset="2"/>
              <a:buNone/>
            </a:pPr>
            <a:r>
              <a:rPr lang="en-US" sz="2000" smtClean="0">
                <a:latin typeface="Verdana" pitchFamily="34" charset="0"/>
              </a:rPr>
              <a:t>	w</a:t>
            </a:r>
            <a:r>
              <a:rPr lang="en-US" sz="2000" smtClean="0"/>
              <a:t>ith non-diagonal elements different from zero</a:t>
            </a:r>
            <a:endParaRPr lang="en-US" sz="2000" i="1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de-AT" sz="2000" smtClean="0"/>
          </a:p>
          <a:p>
            <a:pPr>
              <a:buFont typeface="Wingdings" pitchFamily="2" charset="2"/>
              <a:buNone/>
            </a:pPr>
            <a:endParaRPr lang="de-AT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844BD-CA6E-49C9-8AFF-DD2DDCF82ABA}" type="slidenum">
              <a:rPr lang="de-AT" altLang="en-US"/>
              <a:pPr>
                <a:defRPr/>
              </a:pPr>
              <a:t>5</a:t>
            </a:fld>
            <a:endParaRPr lang="de-AT" altLang="en-US" dirty="0"/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3074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Multiplicative Heteroskedasticity</a:t>
            </a:r>
          </a:p>
        </p:txBody>
      </p:sp>
      <p:sp>
        <p:nvSpPr>
          <p:cNvPr id="2253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4" y="1571625"/>
            <a:ext cx="8031807" cy="440055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Assume V{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/>
              <a:t>} = </a:t>
            </a:r>
            <a:r>
              <a:rPr lang="en-US" sz="2000" dirty="0" smtClean="0">
                <a:cs typeface="Arial" charset="0"/>
              </a:rPr>
              <a:t>σ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= 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/>
              <a:t>exp{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>
                <a:latin typeface="Symbol" pitchFamily="18" charset="2"/>
              </a:rPr>
              <a:t>}</a:t>
            </a:r>
            <a:endParaRPr lang="en-US" sz="2000" dirty="0" smtClean="0"/>
          </a:p>
          <a:p>
            <a:pPr eaLnBrk="1" hangingPunct="1">
              <a:spcBef>
                <a:spcPts val="600"/>
              </a:spcBef>
            </a:pPr>
            <a:r>
              <a:rPr lang="en-US" sz="2000" dirty="0" smtClean="0">
                <a:cs typeface="Arial" charset="0"/>
              </a:rPr>
              <a:t>The auxiliary regression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de-AT" sz="2000" dirty="0" smtClean="0">
                <a:cs typeface="Arial" charset="0"/>
              </a:rPr>
              <a:t>		log e</a:t>
            </a:r>
            <a:r>
              <a:rPr lang="de-AT" sz="2000" baseline="-25000" dirty="0" smtClean="0">
                <a:cs typeface="Arial" charset="0"/>
              </a:rPr>
              <a:t>i</a:t>
            </a:r>
            <a:r>
              <a:rPr lang="de-AT" sz="2000" baseline="30000" dirty="0" smtClean="0">
                <a:cs typeface="Arial" charset="0"/>
              </a:rPr>
              <a:t>2</a:t>
            </a:r>
            <a:r>
              <a:rPr lang="de-AT" sz="2000" dirty="0" smtClean="0">
                <a:cs typeface="Arial" charset="0"/>
              </a:rPr>
              <a:t> = log </a:t>
            </a:r>
            <a:r>
              <a:rPr lang="en-US" sz="2000" dirty="0" smtClean="0">
                <a:cs typeface="Arial" charset="0"/>
              </a:rPr>
              <a:t>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 + </a:t>
            </a:r>
            <a:r>
              <a:rPr lang="en-US" sz="2000" i="1" dirty="0" smtClean="0"/>
              <a:t>v</a:t>
            </a:r>
            <a:r>
              <a:rPr lang="en-US" sz="2000" baseline="-25000" dirty="0" smtClean="0"/>
              <a:t>i</a:t>
            </a:r>
            <a:endParaRPr lang="de-AT" sz="20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cs typeface="Arial" charset="0"/>
              </a:rPr>
              <a:t> provides a consistent estimator </a:t>
            </a:r>
            <a:r>
              <a:rPr lang="en-US" sz="2000" i="1" dirty="0" smtClean="0">
                <a:cs typeface="Arial" charset="0"/>
              </a:rPr>
              <a:t>a</a:t>
            </a:r>
            <a:r>
              <a:rPr lang="en-US" sz="2000" dirty="0" smtClean="0">
                <a:cs typeface="Arial" charset="0"/>
              </a:rPr>
              <a:t> for </a:t>
            </a:r>
            <a:r>
              <a:rPr lang="el-GR" sz="2000" dirty="0" smtClean="0">
                <a:cs typeface="Arial" charset="0"/>
              </a:rPr>
              <a:t>α</a:t>
            </a:r>
            <a:endParaRPr lang="en-US" sz="20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000" dirty="0" smtClean="0"/>
              <a:t>Transform the model 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’</a:t>
            </a:r>
            <a:r>
              <a:rPr lang="en-US" sz="2000" dirty="0" err="1" smtClean="0">
                <a:cs typeface="Arial" charset="0"/>
              </a:rPr>
              <a:t>β</a:t>
            </a:r>
            <a:r>
              <a:rPr lang="en-US" sz="2000" dirty="0" smtClean="0"/>
              <a:t> + 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  </a:t>
            </a:r>
            <a:r>
              <a:rPr lang="en-US" sz="2000" dirty="0" smtClean="0"/>
              <a:t>with V{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/>
              <a:t>} = </a:t>
            </a:r>
            <a:r>
              <a:rPr lang="en-US" sz="2000" dirty="0" smtClean="0">
                <a:cs typeface="Arial" charset="0"/>
              </a:rPr>
              <a:t>σ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i="1" dirty="0" smtClean="0">
                <a:cs typeface="Arial" charset="0"/>
              </a:rPr>
              <a:t>h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/>
              <a:t> by dividing through </a:t>
            </a:r>
            <a:r>
              <a:rPr lang="en-US" sz="2000" i="1" dirty="0" err="1" smtClean="0">
                <a:cs typeface="Arial" charset="0"/>
              </a:rPr>
              <a:t>ĥ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/>
              <a:t> from </a:t>
            </a:r>
            <a:r>
              <a:rPr lang="en-US" sz="2000" i="1" dirty="0" smtClean="0">
                <a:cs typeface="Arial" charset="0"/>
              </a:rPr>
              <a:t>ĥ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exp{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i="1" dirty="0" err="1" smtClean="0">
                <a:cs typeface="Arial" charset="0"/>
              </a:rPr>
              <a:t>a</a:t>
            </a:r>
            <a:r>
              <a:rPr lang="en-US" sz="2000" dirty="0" smtClean="0">
                <a:latin typeface="Symbol" pitchFamily="18" charset="2"/>
              </a:rPr>
              <a:t>}</a:t>
            </a:r>
            <a:r>
              <a:rPr lang="en-US" sz="2000" dirty="0" smtClean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smtClean="0"/>
              <a:t>Error term in this model is (approximately) homoskedastic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smtClean="0"/>
              <a:t>Applying OLS to the transformed model gives the FGLS estimator for </a:t>
            </a:r>
            <a:r>
              <a:rPr lang="el-GR" sz="2000" dirty="0" smtClean="0">
                <a:cs typeface="Arial" charset="0"/>
              </a:rPr>
              <a:t>β</a:t>
            </a:r>
            <a:endParaRPr lang="en-US" sz="2000" dirty="0" smtClean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endParaRPr lang="en-US" sz="28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en-US" sz="2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12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A050-06C3-4FDF-9CA2-A468EBEF3551}" type="slidenum">
              <a:rPr lang="de-AT" altLang="en-US"/>
              <a:pPr>
                <a:defRPr/>
              </a:pPr>
              <a:t>50</a:t>
            </a:fld>
            <a:endParaRPr lang="de-AT" altLang="en-US" dirty="0"/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22530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22530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FGLS Estimation</a:t>
            </a:r>
          </a:p>
        </p:txBody>
      </p:sp>
      <p:sp>
        <p:nvSpPr>
          <p:cNvPr id="17413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In the following steps (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’</a:t>
            </a:r>
            <a:r>
              <a:rPr lang="en-US" sz="2000" dirty="0" err="1" smtClean="0">
                <a:cs typeface="Arial" charset="0"/>
              </a:rPr>
              <a:t>β</a:t>
            </a:r>
            <a:r>
              <a:rPr lang="en-US" sz="2000" dirty="0" smtClean="0"/>
              <a:t> + 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/>
              <a:t>): </a:t>
            </a:r>
          </a:p>
          <a:p>
            <a:pPr marL="360000" indent="-3600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>
                <a:cs typeface="Arial" charset="0"/>
              </a:rPr>
              <a:t>Calculate the OLS estimates </a:t>
            </a:r>
            <a:r>
              <a:rPr lang="en-US" sz="2000" i="1" dirty="0" smtClean="0">
                <a:cs typeface="Arial" charset="0"/>
              </a:rPr>
              <a:t>b</a:t>
            </a:r>
            <a:r>
              <a:rPr lang="en-US" sz="2000" dirty="0" smtClean="0">
                <a:cs typeface="Arial" charset="0"/>
              </a:rPr>
              <a:t> for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</a:p>
          <a:p>
            <a:pPr marL="360000" indent="-3600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>
                <a:cs typeface="Arial" charset="0"/>
              </a:rPr>
              <a:t>Compute the OLS residuals </a:t>
            </a:r>
            <a:r>
              <a:rPr lang="en-US" sz="2000" i="1" dirty="0" err="1" smtClean="0">
                <a:cs typeface="Arial" charset="0"/>
              </a:rPr>
              <a:t>e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 = </a:t>
            </a:r>
            <a:r>
              <a:rPr lang="en-US" sz="2000" i="1" dirty="0" err="1" smtClean="0">
                <a:cs typeface="Arial" charset="0"/>
              </a:rPr>
              <a:t>y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 – </a:t>
            </a:r>
            <a:r>
              <a:rPr lang="en-US" sz="2000" i="1" dirty="0" err="1" smtClean="0">
                <a:cs typeface="Arial" charset="0"/>
              </a:rPr>
              <a:t>x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dirty="0" err="1" smtClean="0">
                <a:cs typeface="Arial" charset="0"/>
              </a:rPr>
              <a:t>‘</a:t>
            </a:r>
            <a:r>
              <a:rPr lang="en-US" sz="2000" i="1" dirty="0" err="1" smtClean="0">
                <a:cs typeface="Arial" charset="0"/>
              </a:rPr>
              <a:t>b</a:t>
            </a:r>
            <a:endParaRPr lang="en-US" sz="2000" i="1" dirty="0" smtClean="0">
              <a:cs typeface="Arial" charset="0"/>
            </a:endParaRPr>
          </a:p>
          <a:p>
            <a:pPr marL="360000" indent="-3600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>
                <a:cs typeface="Arial" charset="0"/>
              </a:rPr>
              <a:t>Regress log(</a:t>
            </a:r>
            <a:r>
              <a:rPr lang="en-US" sz="2000" i="1" dirty="0" smtClean="0">
                <a:cs typeface="Arial" charset="0"/>
              </a:rPr>
              <a:t>e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) on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smtClean="0">
                <a:cs typeface="Arial" charset="0"/>
              </a:rPr>
              <a:t> and a constant, obtaining estimates </a:t>
            </a:r>
            <a:r>
              <a:rPr lang="en-US" sz="2000" i="1" dirty="0" smtClean="0">
                <a:cs typeface="Arial" charset="0"/>
              </a:rPr>
              <a:t>a</a:t>
            </a:r>
            <a:r>
              <a:rPr lang="en-US" sz="2000" dirty="0" smtClean="0">
                <a:cs typeface="Arial" charset="0"/>
              </a:rPr>
              <a:t> for α</a:t>
            </a:r>
          </a:p>
          <a:p>
            <a:pPr marL="360000" indent="-360000" eaLnBrk="1" hangingPunct="1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		log </a:t>
            </a:r>
            <a:r>
              <a:rPr lang="en-US" sz="2000" i="1" dirty="0" smtClean="0">
                <a:cs typeface="Arial" charset="0"/>
              </a:rPr>
              <a:t>e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= log 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 + </a:t>
            </a:r>
            <a:r>
              <a:rPr lang="en-US" sz="2000" i="1" dirty="0" smtClean="0"/>
              <a:t>v</a:t>
            </a:r>
            <a:r>
              <a:rPr lang="en-US" sz="2000" baseline="-25000" dirty="0" smtClean="0"/>
              <a:t>i</a:t>
            </a:r>
            <a:endParaRPr lang="en-US" sz="2000" dirty="0" smtClean="0">
              <a:cs typeface="Arial" charset="0"/>
            </a:endParaRPr>
          </a:p>
          <a:p>
            <a:pPr marL="360000" indent="-360000" eaLnBrk="1" hangingPunct="1">
              <a:spcBef>
                <a:spcPts val="600"/>
              </a:spcBef>
              <a:buSzPct val="100000"/>
              <a:buFont typeface="+mj-lt"/>
              <a:buAutoNum type="arabicPeriod" startAt="4"/>
              <a:defRPr/>
            </a:pPr>
            <a:r>
              <a:rPr lang="en-US" sz="2000" dirty="0" smtClean="0">
                <a:cs typeface="Arial" charset="0"/>
              </a:rPr>
              <a:t>Compute </a:t>
            </a:r>
            <a:r>
              <a:rPr lang="en-US" sz="2000" i="1" dirty="0" smtClean="0">
                <a:cs typeface="Arial"/>
              </a:rPr>
              <a:t>ĥ</a:t>
            </a:r>
            <a:r>
              <a:rPr lang="en-US" sz="2000" baseline="-25000" dirty="0" smtClean="0">
                <a:cs typeface="Arial"/>
              </a:rPr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exp{</a:t>
            </a:r>
            <a:r>
              <a:rPr lang="en-US" sz="2000" i="1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‘</a:t>
            </a:r>
            <a:r>
              <a:rPr lang="en-US" sz="2000" i="1" dirty="0" err="1" smtClean="0">
                <a:cs typeface="Arial" charset="0"/>
              </a:rPr>
              <a:t>a</a:t>
            </a:r>
            <a:r>
              <a:rPr lang="en-US" sz="2000" dirty="0" smtClean="0"/>
              <a:t>}, transform all variables and estimate the transformed model to obtain the FGLS estimators:</a:t>
            </a:r>
            <a:endParaRPr lang="en-US" sz="2000" dirty="0" smtClean="0">
              <a:cs typeface="Arial" charset="0"/>
            </a:endParaRPr>
          </a:p>
          <a:p>
            <a:pPr marL="360000" indent="-360000" eaLnBrk="1" hangingPunct="1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dirty="0" smtClean="0"/>
              <a:t>		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/</a:t>
            </a:r>
            <a:r>
              <a:rPr lang="en-US" sz="2000" i="1" dirty="0" err="1" smtClean="0">
                <a:cs typeface="Arial"/>
              </a:rPr>
              <a:t>ĥ</a:t>
            </a:r>
            <a:r>
              <a:rPr lang="en-US" sz="2000" baseline="-25000" dirty="0" err="1" smtClean="0">
                <a:cs typeface="Arial"/>
              </a:rPr>
              <a:t>i</a:t>
            </a:r>
            <a:r>
              <a:rPr lang="en-US" sz="2000" dirty="0" smtClean="0"/>
              <a:t> = (x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/</a:t>
            </a:r>
            <a:r>
              <a:rPr lang="en-US" sz="2000" i="1" dirty="0" err="1" smtClean="0">
                <a:cs typeface="Arial"/>
              </a:rPr>
              <a:t>ĥ</a:t>
            </a:r>
            <a:r>
              <a:rPr lang="en-US" sz="2000" baseline="-25000" dirty="0" err="1" smtClean="0">
                <a:cs typeface="Arial"/>
              </a:rPr>
              <a:t>i</a:t>
            </a:r>
            <a:r>
              <a:rPr lang="en-US" sz="2000" dirty="0" smtClean="0"/>
              <a:t>)’</a:t>
            </a:r>
            <a:r>
              <a:rPr lang="en-US" sz="2000" dirty="0" smtClean="0">
                <a:cs typeface="Arial" charset="0"/>
              </a:rPr>
              <a:t>β</a:t>
            </a:r>
            <a:r>
              <a:rPr lang="en-US" sz="2000" dirty="0" smtClean="0"/>
              <a:t> + 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r>
              <a:rPr lang="en-US" sz="2000" baseline="-25000" dirty="0" smtClean="0">
                <a:cs typeface="Arial" charset="0"/>
              </a:rPr>
              <a:t> </a:t>
            </a:r>
            <a:r>
              <a:rPr lang="en-US" sz="2000" dirty="0" smtClean="0"/>
              <a:t>/</a:t>
            </a:r>
            <a:r>
              <a:rPr lang="en-US" sz="2000" i="1" dirty="0" err="1" smtClean="0">
                <a:cs typeface="Arial"/>
              </a:rPr>
              <a:t>ĥ</a:t>
            </a:r>
            <a:r>
              <a:rPr lang="en-US" sz="2000" baseline="-25000" dirty="0" err="1" smtClean="0">
                <a:cs typeface="Arial"/>
              </a:rPr>
              <a:t>i</a:t>
            </a:r>
            <a:endParaRPr lang="en-US" sz="2000" baseline="-25000" dirty="0" smtClean="0"/>
          </a:p>
          <a:p>
            <a:pPr marL="360000" indent="-360000" eaLnBrk="1" hangingPunct="1">
              <a:spcBef>
                <a:spcPts val="600"/>
              </a:spcBef>
              <a:buSzPct val="100000"/>
              <a:buFont typeface="+mj-lt"/>
              <a:buAutoNum type="arabicPeriod" startAt="5"/>
              <a:defRPr/>
            </a:pPr>
            <a:r>
              <a:rPr lang="en-US" sz="2000" dirty="0" smtClean="0">
                <a:cs typeface="Arial" charset="0"/>
              </a:rPr>
              <a:t>The consistent estimate </a:t>
            </a:r>
            <a:r>
              <a:rPr lang="en-US" sz="2000" i="1" dirty="0" smtClean="0">
                <a:cs typeface="Arial" charset="0"/>
              </a:rPr>
              <a:t>s</a:t>
            </a:r>
            <a:r>
              <a:rPr lang="en-US" sz="2000" dirty="0" smtClean="0">
                <a:cs typeface="Arial" charset="0"/>
              </a:rPr>
              <a:t>² for σ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, based on the FGLS-residuals, and the consistently estimated covariance matrix </a:t>
            </a:r>
          </a:p>
          <a:p>
            <a:pPr marL="360000" indent="-360000" eaLnBrk="1" hangingPunct="1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		</a:t>
            </a:r>
          </a:p>
          <a:p>
            <a:pPr marL="360000" indent="-360000" eaLnBrk="1" hangingPunct="1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	are part of the standard output when regressing the transformed model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 startAt="5"/>
              <a:defRPr/>
            </a:pPr>
            <a:endParaRPr lang="de-AT" sz="2000" dirty="0" smtClean="0">
              <a:cs typeface="Arial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  <a:defRPr/>
            </a:pPr>
            <a:endParaRPr lang="en-US" sz="28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12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12553-452E-4B76-84D5-DA27CD545AF4}" type="slidenum">
              <a:rPr lang="de-AT" altLang="en-US"/>
              <a:pPr>
                <a:defRPr/>
              </a:pPr>
              <a:t>51</a:t>
            </a:fld>
            <a:endParaRPr lang="de-AT" altLang="en-US" dirty="0"/>
          </a:p>
        </p:txBody>
      </p:sp>
      <p:graphicFrame>
        <p:nvGraphicFramePr>
          <p:cNvPr id="23554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23554" name="Formel" r:id="rId4" imgW="114151" imgH="215619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403350" y="5113338"/>
          <a:ext cx="2952750" cy="692150"/>
        </p:xfrm>
        <a:graphic>
          <a:graphicData uri="http://schemas.openxmlformats.org/presentationml/2006/ole">
            <p:oleObj spid="_x0000_s23555" name="Equation" r:id="rId5" imgW="162540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FGLS Estimation in GRETL</a:t>
            </a:r>
          </a:p>
        </p:txBody>
      </p:sp>
      <p:sp>
        <p:nvSpPr>
          <p:cNvPr id="69635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4" y="1571625"/>
            <a:ext cx="8103815" cy="4400550"/>
          </a:xfrm>
          <a:solidFill>
            <a:schemeClr val="bg1"/>
          </a:solidFill>
        </p:spPr>
        <p:txBody>
          <a:bodyPr/>
          <a:lstStyle/>
          <a:p>
            <a:pPr marL="360000" indent="-360000" eaLnBrk="1" hangingPunct="1">
              <a:spcBef>
                <a:spcPts val="600"/>
              </a:spcBef>
              <a:buSzPct val="100000"/>
              <a:buNone/>
            </a:pPr>
            <a:r>
              <a:rPr lang="en-GB" sz="2000" dirty="0" smtClean="0"/>
              <a:t>Preparatory steps:</a:t>
            </a:r>
          </a:p>
          <a:p>
            <a:pPr marL="360000" indent="-360000" eaLnBrk="1" hangingPunct="1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dirty="0" smtClean="0">
                <a:cs typeface="Arial" charset="0"/>
              </a:rPr>
              <a:t>Calculate the OLS estimates </a:t>
            </a:r>
            <a:r>
              <a:rPr lang="en-US" sz="2000" i="1" dirty="0" smtClean="0">
                <a:cs typeface="Arial" charset="0"/>
              </a:rPr>
              <a:t>b</a:t>
            </a:r>
            <a:r>
              <a:rPr lang="en-US" sz="2000" dirty="0" smtClean="0">
                <a:cs typeface="Arial" charset="0"/>
              </a:rPr>
              <a:t> for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 </a:t>
            </a:r>
            <a:r>
              <a:rPr lang="en-US" sz="2000" dirty="0" smtClean="0"/>
              <a:t>of 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’</a:t>
            </a:r>
            <a:r>
              <a:rPr lang="en-US" sz="2000" dirty="0" err="1" smtClean="0">
                <a:cs typeface="Arial" charset="0"/>
              </a:rPr>
              <a:t>β</a:t>
            </a:r>
            <a:r>
              <a:rPr lang="en-US" sz="2000" dirty="0" smtClean="0"/>
              <a:t> + </a:t>
            </a:r>
            <a:r>
              <a:rPr lang="en-US" sz="2000" dirty="0" err="1" smtClean="0">
                <a:cs typeface="Arial" charset="0"/>
              </a:rPr>
              <a:t>ε</a:t>
            </a:r>
            <a:r>
              <a:rPr lang="en-US" sz="2000" baseline="-25000" dirty="0" err="1" smtClean="0">
                <a:cs typeface="Arial" charset="0"/>
              </a:rPr>
              <a:t>i</a:t>
            </a:r>
            <a:endParaRPr lang="en-US" sz="2000" dirty="0" smtClean="0">
              <a:latin typeface="Symbol" pitchFamily="18" charset="2"/>
              <a:cs typeface="Arial" charset="0"/>
            </a:endParaRPr>
          </a:p>
          <a:p>
            <a:pPr marL="360000" indent="-360000" eaLnBrk="1" hangingPunct="1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2000" dirty="0" smtClean="0"/>
              <a:t>Under the assumption V{</a:t>
            </a:r>
            <a:r>
              <a:rPr lang="en-GB" sz="2000" dirty="0" err="1" smtClean="0">
                <a:cs typeface="Arial" charset="0"/>
              </a:rPr>
              <a:t>ε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dirty="0" smtClean="0"/>
              <a:t>} = </a:t>
            </a:r>
            <a:r>
              <a:rPr lang="en-GB" sz="2000" dirty="0" smtClean="0">
                <a:cs typeface="Arial" charset="0"/>
              </a:rPr>
              <a:t>σ</a:t>
            </a:r>
            <a:r>
              <a:rPr lang="en-GB" sz="2000" baseline="-25000" dirty="0" smtClean="0">
                <a:cs typeface="Arial" charset="0"/>
              </a:rPr>
              <a:t>i</a:t>
            </a:r>
            <a:r>
              <a:rPr lang="en-GB" sz="2000" baseline="30000" dirty="0" smtClean="0">
                <a:cs typeface="Arial" charset="0"/>
              </a:rPr>
              <a:t>2</a:t>
            </a:r>
            <a:r>
              <a:rPr lang="en-GB" sz="2000" baseline="-25000" dirty="0" smtClean="0">
                <a:cs typeface="Arial" charset="0"/>
              </a:rPr>
              <a:t> </a:t>
            </a:r>
            <a:r>
              <a:rPr lang="en-GB" sz="2000" dirty="0" smtClean="0">
                <a:cs typeface="Arial" charset="0"/>
              </a:rPr>
              <a:t>= σ</a:t>
            </a:r>
            <a:r>
              <a:rPr lang="en-GB" sz="2000" baseline="30000" dirty="0" smtClean="0">
                <a:cs typeface="Arial" charset="0"/>
              </a:rPr>
              <a:t>2</a:t>
            </a:r>
            <a:r>
              <a:rPr lang="en-GB" sz="2000" i="1" dirty="0" smtClean="0">
                <a:cs typeface="Arial" charset="0"/>
              </a:rPr>
              <a:t>h</a:t>
            </a:r>
            <a:r>
              <a:rPr lang="en-GB" sz="2000" baseline="-25000" dirty="0" smtClean="0">
                <a:cs typeface="Arial" charset="0"/>
              </a:rPr>
              <a:t>i</a:t>
            </a:r>
            <a:r>
              <a:rPr lang="en-GB" sz="2000" baseline="30000" dirty="0" smtClean="0">
                <a:cs typeface="Arial" charset="0"/>
              </a:rPr>
              <a:t>2</a:t>
            </a:r>
            <a:r>
              <a:rPr lang="en-GB" sz="2000" dirty="0" smtClean="0">
                <a:cs typeface="Arial" charset="0"/>
              </a:rPr>
              <a:t>, conduct an auxiliary regression for  </a:t>
            </a:r>
            <a:r>
              <a:rPr lang="en-US" sz="2000" i="1" dirty="0" smtClean="0">
                <a:cs typeface="Arial" charset="0"/>
              </a:rPr>
              <a:t>e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or log(</a:t>
            </a:r>
            <a:r>
              <a:rPr lang="en-US" sz="2000" i="1" dirty="0" smtClean="0">
                <a:cs typeface="Arial" charset="0"/>
              </a:rPr>
              <a:t>e</a:t>
            </a:r>
            <a:r>
              <a:rPr lang="en-US" sz="2000" baseline="-25000" dirty="0" smtClean="0">
                <a:cs typeface="Arial" charset="0"/>
              </a:rPr>
              <a:t>i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) </a:t>
            </a:r>
            <a:r>
              <a:rPr lang="en-GB" sz="2000" dirty="0" smtClean="0">
                <a:cs typeface="Arial" charset="0"/>
              </a:rPr>
              <a:t>that provides estimates </a:t>
            </a:r>
            <a:r>
              <a:rPr lang="en-GB" sz="2000" i="1" dirty="0" smtClean="0">
                <a:cs typeface="Arial" charset="0"/>
              </a:rPr>
              <a:t>ĥ</a:t>
            </a:r>
            <a:r>
              <a:rPr lang="en-GB" sz="2000" baseline="-25000" dirty="0" smtClean="0">
                <a:cs typeface="Arial" charset="0"/>
              </a:rPr>
              <a:t>i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</a:p>
          <a:p>
            <a:pPr marL="360000" indent="-360000" eaLnBrk="1" hangingPunct="1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de-AT" sz="2000" dirty="0" err="1" smtClean="0">
                <a:cs typeface="Arial" charset="0"/>
              </a:rPr>
              <a:t>Define</a:t>
            </a:r>
            <a:r>
              <a:rPr lang="de-AT" sz="2000" dirty="0" smtClean="0">
                <a:cs typeface="Arial" charset="0"/>
              </a:rPr>
              <a:t> </a:t>
            </a:r>
            <a:r>
              <a:rPr lang="en-GB" sz="2000" i="1" dirty="0" err="1" smtClean="0"/>
              <a:t>wtvar</a:t>
            </a:r>
            <a:r>
              <a:rPr lang="en-GB" sz="2000" i="1" dirty="0" smtClean="0"/>
              <a:t>  </a:t>
            </a:r>
            <a:r>
              <a:rPr lang="en-GB" sz="2000" dirty="0" smtClean="0"/>
              <a:t>as weight variable with </a:t>
            </a:r>
            <a:r>
              <a:rPr lang="en-GB" sz="2000" i="1" dirty="0" err="1" smtClean="0"/>
              <a:t>wtvar</a:t>
            </a:r>
            <a:r>
              <a:rPr lang="en-GB" sz="2000" i="1" dirty="0" smtClean="0"/>
              <a:t> 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= (</a:t>
            </a:r>
            <a:r>
              <a:rPr lang="en-GB" sz="2000" i="1" dirty="0" smtClean="0">
                <a:cs typeface="Arial" charset="0"/>
              </a:rPr>
              <a:t>ĥ</a:t>
            </a:r>
            <a:r>
              <a:rPr lang="en-GB" sz="2000" baseline="-25000" dirty="0" smtClean="0">
                <a:cs typeface="Arial" charset="0"/>
              </a:rPr>
              <a:t>i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)</a:t>
            </a:r>
            <a:r>
              <a:rPr lang="en-GB" sz="2000" baseline="30000" dirty="0" smtClean="0"/>
              <a:t>-1</a:t>
            </a:r>
          </a:p>
          <a:p>
            <a:pPr marL="360000" indent="-360000" eaLnBrk="1" hangingPunct="1">
              <a:spcBef>
                <a:spcPts val="600"/>
              </a:spcBef>
              <a:buSzPct val="100000"/>
              <a:buNone/>
            </a:pPr>
            <a:r>
              <a:rPr lang="de-AT" sz="2000" dirty="0" smtClean="0"/>
              <a:t>FGLS </a:t>
            </a:r>
            <a:r>
              <a:rPr lang="de-AT" sz="2000" dirty="0" err="1" smtClean="0"/>
              <a:t>estimation</a:t>
            </a:r>
            <a:r>
              <a:rPr lang="de-AT" sz="2000" dirty="0" smtClean="0"/>
              <a:t>:</a:t>
            </a:r>
            <a:endParaRPr lang="en-GB" sz="2000" dirty="0" smtClean="0"/>
          </a:p>
          <a:p>
            <a:pPr marL="360000" indent="-360000" eaLnBrk="1" hangingPunct="1">
              <a:spcBef>
                <a:spcPts val="600"/>
              </a:spcBef>
              <a:buSzPct val="100000"/>
              <a:buFont typeface="+mj-lt"/>
              <a:buAutoNum type="arabicPeriod" startAt="4"/>
            </a:pPr>
            <a:r>
              <a:rPr lang="en-GB" sz="2000" dirty="0" smtClean="0"/>
              <a:t>Model =&gt; Other linear models =&gt; Weighted least squares</a:t>
            </a:r>
          </a:p>
          <a:p>
            <a:pPr marL="360000" indent="-360000" eaLnBrk="1" hangingPunct="1">
              <a:spcBef>
                <a:spcPts val="600"/>
              </a:spcBef>
              <a:buSzPct val="100000"/>
              <a:buFont typeface="+mj-lt"/>
              <a:buAutoNum type="arabicPeriod" startAt="4"/>
            </a:pPr>
            <a:r>
              <a:rPr lang="en-GB" sz="2000" dirty="0" smtClean="0"/>
              <a:t>Use of variable </a:t>
            </a:r>
            <a:r>
              <a:rPr lang="en-GB" sz="2000" i="1" dirty="0" err="1" smtClean="0"/>
              <a:t>wtvar</a:t>
            </a:r>
            <a:r>
              <a:rPr lang="en-GB" sz="2000" i="1" dirty="0" smtClean="0"/>
              <a:t>  </a:t>
            </a:r>
            <a:r>
              <a:rPr lang="en-GB" sz="2000" dirty="0" smtClean="0"/>
              <a:t>as “Weight variable”: both the dependent and all independent variables are multiplied with the square roots (</a:t>
            </a:r>
            <a:r>
              <a:rPr lang="en-GB" sz="2000" i="1" dirty="0" err="1" smtClean="0"/>
              <a:t>wtvar</a:t>
            </a:r>
            <a:r>
              <a:rPr lang="en-GB" sz="2000" dirty="0" smtClean="0"/>
              <a:t>)</a:t>
            </a:r>
            <a:r>
              <a:rPr lang="en-GB" sz="2000" baseline="30000" dirty="0" smtClean="0"/>
              <a:t>1/2</a:t>
            </a:r>
            <a:endParaRPr lang="en-GB" sz="28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en-GB" sz="2000" dirty="0" smtClean="0">
              <a:sym typeface="Symbol" pitchFamily="18" charset="2"/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1198F-17F5-4965-B0A5-F78499489A47}" type="slidenum">
              <a:rPr lang="de-AT" altLang="en-US"/>
              <a:pPr>
                <a:defRPr/>
              </a:pPr>
              <a:t>52</a:t>
            </a:fld>
            <a:endParaRPr lang="de-AT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For Belgian companies, 1996; </a:t>
            </a:r>
            <a:r>
              <a:rPr lang="en-US" sz="2000" dirty="0" err="1" smtClean="0"/>
              <a:t>Verbeek</a:t>
            </a:r>
            <a:endParaRPr lang="en-US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Log-transformation is expected to reduce heteroskedasticity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BEBBC-32FD-4591-8500-70866DE85CC3}" type="slidenum">
              <a:rPr lang="de-AT" altLang="en-US"/>
              <a:pPr>
                <a:defRPr/>
              </a:pPr>
              <a:t>53</a:t>
            </a:fld>
            <a:endParaRPr lang="de-AT" altLang="en-US"/>
          </a:p>
        </p:txBody>
      </p:sp>
      <p:pic>
        <p:nvPicPr>
          <p:cNvPr id="70663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1575" y="2060575"/>
            <a:ext cx="7072313" cy="3455988"/>
          </a:xfr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Estimated function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i="1" dirty="0" smtClean="0">
                <a:cs typeface="Arial" charset="0"/>
              </a:rPr>
              <a:t>	  </a:t>
            </a:r>
            <a:r>
              <a:rPr lang="en-US" sz="2000" dirty="0" smtClean="0">
                <a:cs typeface="Arial" charset="0"/>
              </a:rPr>
              <a:t>log(</a:t>
            </a:r>
            <a:r>
              <a:rPr lang="en-US" sz="2000" i="1" dirty="0" err="1" smtClean="0">
                <a:cs typeface="Arial" charset="0"/>
              </a:rPr>
              <a:t>labour</a:t>
            </a:r>
            <a:r>
              <a:rPr lang="en-US" sz="2000" dirty="0" smtClean="0">
                <a:cs typeface="Arial" charset="0"/>
              </a:rPr>
              <a:t>)</a:t>
            </a:r>
            <a:r>
              <a:rPr lang="en-US" sz="2000" i="1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*log(</a:t>
            </a:r>
            <a:r>
              <a:rPr lang="en-US" sz="2000" i="1" dirty="0" smtClean="0">
                <a:cs typeface="Arial" charset="0"/>
              </a:rPr>
              <a:t>wage</a:t>
            </a:r>
            <a:r>
              <a:rPr lang="en-US" sz="2000" dirty="0" smtClean="0">
                <a:cs typeface="Arial" charset="0"/>
              </a:rPr>
              <a:t>)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*log(</a:t>
            </a:r>
            <a:r>
              <a:rPr lang="en-US" sz="2000" i="1" dirty="0" smtClean="0">
                <a:cs typeface="Arial" charset="0"/>
              </a:rPr>
              <a:t>output</a:t>
            </a:r>
            <a:r>
              <a:rPr lang="en-US" sz="2000" dirty="0" smtClean="0">
                <a:cs typeface="Arial" charset="0"/>
              </a:rPr>
              <a:t>)</a:t>
            </a:r>
            <a:r>
              <a:rPr lang="en-US" sz="2000" i="1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*log(</a:t>
            </a:r>
            <a:r>
              <a:rPr lang="en-US" sz="2000" i="1" dirty="0" smtClean="0">
                <a:cs typeface="Arial" charset="0"/>
              </a:rPr>
              <a:t>capital</a:t>
            </a:r>
            <a:r>
              <a:rPr lang="en-US" sz="2000" dirty="0" smtClean="0">
                <a:cs typeface="Arial" charset="0"/>
              </a:rPr>
              <a:t>)</a:t>
            </a:r>
            <a:r>
              <a:rPr lang="en-US" sz="2000" i="1" dirty="0" smtClean="0">
                <a:cs typeface="Arial" charset="0"/>
              </a:rPr>
              <a:t> 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en-US" sz="2000" dirty="0" smtClean="0"/>
              <a:t>	The table shows: OLS estimates and standard errors: without (</a:t>
            </a:r>
            <a:r>
              <a:rPr lang="en-US" sz="2000" dirty="0" err="1" smtClean="0"/>
              <a:t>s.e</a:t>
            </a:r>
            <a:r>
              <a:rPr lang="en-US" sz="2000" dirty="0" smtClean="0"/>
              <a:t>.) and with White correction (White </a:t>
            </a:r>
            <a:r>
              <a:rPr lang="en-US" sz="2000" dirty="0" err="1" smtClean="0"/>
              <a:t>s.e</a:t>
            </a:r>
            <a:r>
              <a:rPr lang="en-US" sz="2000" dirty="0" smtClean="0"/>
              <a:t>.)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FGLS estimates and standard errors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49129-EABD-4FF5-85E1-27A83A28799B}" type="slidenum">
              <a:rPr lang="de-AT" altLang="en-US"/>
              <a:pPr>
                <a:defRPr/>
              </a:pPr>
              <a:t>54</a:t>
            </a:fld>
            <a:endParaRPr lang="de-AT" altLang="en-U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338388" y="3508375"/>
          <a:ext cx="547325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524"/>
                <a:gridCol w="952904"/>
                <a:gridCol w="1026275"/>
                <a:gridCol w="1026275"/>
                <a:gridCol w="10262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lang="en-US" sz="1800" baseline="-25000" dirty="0" smtClean="0">
                          <a:cs typeface="Arial" charset="0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cs typeface="Arial" charset="0"/>
                        </a:rPr>
                        <a:t>wage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cs typeface="Arial" charset="0"/>
                        </a:rPr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cs typeface="Arial" charset="0"/>
                        </a:rPr>
                        <a:t>capital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OLS </a:t>
                      </a:r>
                      <a:r>
                        <a:rPr lang="de-AT" b="1" dirty="0" err="1" smtClean="0"/>
                        <a:t>coeff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6.177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-0.928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-0.0037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s.e</a:t>
                      </a:r>
                      <a:r>
                        <a:rPr lang="de-AT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White </a:t>
                      </a:r>
                      <a:r>
                        <a:rPr lang="de-AT" dirty="0" err="1" smtClean="0"/>
                        <a:t>s.e</a:t>
                      </a:r>
                      <a:r>
                        <a:rPr lang="de-AT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FGLS </a:t>
                      </a:r>
                      <a:r>
                        <a:rPr lang="de-AT" b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coeff</a:t>
                      </a:r>
                      <a:endParaRPr 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5.895</a:t>
                      </a:r>
                      <a:endParaRPr 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-0.856</a:t>
                      </a:r>
                      <a:endParaRPr 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1.035</a:t>
                      </a:r>
                      <a:endParaRPr 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-0.0569</a:t>
                      </a:r>
                      <a:endParaRPr lang="en-US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s.e</a:t>
                      </a:r>
                      <a:r>
                        <a:rPr lang="de-AT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0.248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0.072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0.027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0.0216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For Belgian companies, 1996; </a:t>
            </a:r>
            <a:r>
              <a:rPr lang="en-US" sz="2000" dirty="0" err="1" smtClean="0"/>
              <a:t>Verbeek</a:t>
            </a:r>
            <a:endParaRPr lang="en-US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de-AT" sz="2000" dirty="0" err="1" smtClean="0"/>
              <a:t>Breusch</a:t>
            </a:r>
            <a:r>
              <a:rPr lang="de-AT" sz="2000" dirty="0" smtClean="0"/>
              <a:t>-Pagan </a:t>
            </a:r>
            <a:r>
              <a:rPr lang="de-AT" sz="2000" dirty="0" err="1" smtClean="0"/>
              <a:t>test</a:t>
            </a:r>
            <a:r>
              <a:rPr lang="de-AT" sz="2000" dirty="0" smtClean="0"/>
              <a:t>: </a:t>
            </a:r>
            <a:r>
              <a:rPr lang="de-AT" sz="2000" i="1" dirty="0" smtClean="0"/>
              <a:t>N</a:t>
            </a:r>
            <a:r>
              <a:rPr lang="de-AT" sz="2000" dirty="0" smtClean="0"/>
              <a:t>R</a:t>
            </a:r>
            <a:r>
              <a:rPr lang="de-AT" sz="2000" baseline="30000" dirty="0" smtClean="0"/>
              <a:t>2</a:t>
            </a:r>
            <a:r>
              <a:rPr lang="de-AT" sz="2000" dirty="0" smtClean="0"/>
              <a:t> = 66.23, </a:t>
            </a:r>
            <a:r>
              <a:rPr lang="de-AT" sz="2000" i="1" dirty="0" smtClean="0"/>
              <a:t>p</a:t>
            </a:r>
            <a:r>
              <a:rPr lang="de-AT" sz="2000" dirty="0" smtClean="0"/>
              <a:t>-</a:t>
            </a:r>
            <a:r>
              <a:rPr lang="de-AT" sz="2000" dirty="0" err="1" smtClean="0"/>
              <a:t>value</a:t>
            </a:r>
            <a:r>
              <a:rPr lang="de-AT" sz="2000" dirty="0" smtClean="0"/>
              <a:t>: 1,42E-13</a:t>
            </a: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DD96-AC15-4533-902E-8E7D86ECD8F9}" type="slidenum">
              <a:rPr lang="de-AT" altLang="en-US"/>
              <a:pPr>
                <a:defRPr/>
              </a:pPr>
              <a:t>55</a:t>
            </a:fld>
            <a:endParaRPr lang="de-AT" altLang="en-US"/>
          </a:p>
        </p:txBody>
      </p:sp>
      <p:pic>
        <p:nvPicPr>
          <p:cNvPr id="71687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060575"/>
            <a:ext cx="6769100" cy="3455988"/>
          </a:xfrm>
          <a:noFill/>
          <a:ln>
            <a:solidFill>
              <a:srgbClr val="584300"/>
            </a:solidFill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For Belgian companies, 1996; </a:t>
            </a:r>
            <a:r>
              <a:rPr lang="en-US" sz="2000" dirty="0" err="1" smtClean="0"/>
              <a:t>Verbeek</a:t>
            </a:r>
            <a:endParaRPr lang="en-US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Weights estimated assuming multiplicative heteroskedasticity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92FA6-76F5-4551-85AE-70AD146D38D3}" type="slidenum">
              <a:rPr lang="de-AT" altLang="en-US"/>
              <a:pPr>
                <a:defRPr/>
              </a:pPr>
              <a:t>56</a:t>
            </a:fld>
            <a:endParaRPr lang="de-AT" altLang="en-US"/>
          </a:p>
        </p:txBody>
      </p:sp>
      <p:pic>
        <p:nvPicPr>
          <p:cNvPr id="72711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2419350"/>
            <a:ext cx="6769100" cy="3314700"/>
          </a:xfrm>
          <a:noFill/>
          <a:ln>
            <a:solidFill>
              <a:srgbClr val="584300"/>
            </a:solidFill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Estimated function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i="1" dirty="0" smtClean="0">
                <a:cs typeface="Arial" charset="0"/>
              </a:rPr>
              <a:t>	  </a:t>
            </a:r>
            <a:r>
              <a:rPr lang="en-US" sz="2000" dirty="0" smtClean="0">
                <a:cs typeface="Arial" charset="0"/>
              </a:rPr>
              <a:t>log(</a:t>
            </a:r>
            <a:r>
              <a:rPr lang="en-US" sz="2000" i="1" dirty="0" err="1" smtClean="0">
                <a:cs typeface="Arial" charset="0"/>
              </a:rPr>
              <a:t>labour</a:t>
            </a:r>
            <a:r>
              <a:rPr lang="en-US" sz="2000" dirty="0" smtClean="0">
                <a:cs typeface="Arial" charset="0"/>
              </a:rPr>
              <a:t>)</a:t>
            </a:r>
            <a:r>
              <a:rPr lang="en-US" sz="2000" i="1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=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*log(</a:t>
            </a:r>
            <a:r>
              <a:rPr lang="en-US" sz="2000" i="1" dirty="0" smtClean="0">
                <a:cs typeface="Arial" charset="0"/>
              </a:rPr>
              <a:t>wage</a:t>
            </a:r>
            <a:r>
              <a:rPr lang="en-US" sz="2000" dirty="0" smtClean="0">
                <a:cs typeface="Arial" charset="0"/>
              </a:rPr>
              <a:t>) 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*log(</a:t>
            </a:r>
            <a:r>
              <a:rPr lang="en-US" sz="2000" i="1" dirty="0" smtClean="0">
                <a:cs typeface="Arial" charset="0"/>
              </a:rPr>
              <a:t>output</a:t>
            </a:r>
            <a:r>
              <a:rPr lang="en-US" sz="2000" dirty="0" smtClean="0">
                <a:cs typeface="Arial" charset="0"/>
              </a:rPr>
              <a:t>)</a:t>
            </a:r>
            <a:r>
              <a:rPr lang="en-US" sz="2000" i="1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+ 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b</a:t>
            </a:r>
            <a:r>
              <a:rPr lang="en-US" sz="2000" baseline="-25000" dirty="0" smtClean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*log(</a:t>
            </a:r>
            <a:r>
              <a:rPr lang="en-US" sz="2000" i="1" dirty="0" smtClean="0">
                <a:cs typeface="Arial" charset="0"/>
              </a:rPr>
              <a:t>capital</a:t>
            </a:r>
            <a:r>
              <a:rPr lang="en-US" sz="2000" dirty="0" smtClean="0">
                <a:cs typeface="Arial" charset="0"/>
              </a:rPr>
              <a:t>)</a:t>
            </a:r>
            <a:r>
              <a:rPr lang="en-US" sz="2000" i="1" dirty="0" smtClean="0">
                <a:cs typeface="Arial" charset="0"/>
              </a:rPr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The table shows: OLS estimates and standard errors: without (</a:t>
            </a:r>
            <a:r>
              <a:rPr lang="en-US" sz="2000" dirty="0" err="1" smtClean="0"/>
              <a:t>s.e</a:t>
            </a:r>
            <a:r>
              <a:rPr lang="en-US" sz="2000" dirty="0" smtClean="0"/>
              <a:t>.) and with White correction (White </a:t>
            </a:r>
            <a:r>
              <a:rPr lang="en-US" sz="2000" dirty="0" err="1" smtClean="0"/>
              <a:t>s.e</a:t>
            </a:r>
            <a:r>
              <a:rPr lang="en-US" sz="2000" dirty="0" smtClean="0"/>
              <a:t>.); </a:t>
            </a:r>
            <a:r>
              <a:rPr lang="en-US" sz="2000" dirty="0" smtClean="0"/>
              <a:t>FGLS </a:t>
            </a:r>
            <a:r>
              <a:rPr lang="en-US" sz="2000" dirty="0" smtClean="0"/>
              <a:t>estimates and standard errors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49129-EABD-4FF5-85E1-27A83A28799B}" type="slidenum">
              <a:rPr lang="de-AT" altLang="en-US"/>
              <a:pPr>
                <a:defRPr/>
              </a:pPr>
              <a:t>57</a:t>
            </a:fld>
            <a:endParaRPr lang="de-AT" altLang="en-U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338388" y="3508375"/>
          <a:ext cx="547325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524"/>
                <a:gridCol w="952904"/>
                <a:gridCol w="1026275"/>
                <a:gridCol w="1026275"/>
                <a:gridCol w="10262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lang="en-US" sz="1800" baseline="-25000" dirty="0" smtClean="0">
                          <a:cs typeface="Arial" charset="0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cs typeface="Arial" charset="0"/>
                        </a:rPr>
                        <a:t>wage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cs typeface="Arial" charset="0"/>
                        </a:rPr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cs typeface="Arial" charset="0"/>
                        </a:rPr>
                        <a:t>capital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OLS </a:t>
                      </a:r>
                      <a:r>
                        <a:rPr lang="de-AT" b="1" dirty="0" err="1" smtClean="0"/>
                        <a:t>coeff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6.177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-0.928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-0.0037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s.e</a:t>
                      </a:r>
                      <a:r>
                        <a:rPr lang="de-AT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0.246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White </a:t>
                      </a:r>
                      <a:r>
                        <a:rPr lang="de-AT" dirty="0" err="1" smtClean="0"/>
                        <a:t>s.e</a:t>
                      </a:r>
                      <a:r>
                        <a:rPr lang="de-AT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0.293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FGLS </a:t>
                      </a:r>
                      <a:r>
                        <a:rPr lang="de-AT" b="1" dirty="0" err="1" smtClean="0"/>
                        <a:t>coeff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5.895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-0.856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1.035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-0.0569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s.e</a:t>
                      </a:r>
                      <a:r>
                        <a:rPr lang="de-AT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Labor Demand Function,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Some comments: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Reduction of standard errors in FGLS estimation as compared to heteroskedasticity-robust estimation, efficiency gains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Comparison with OLS estimation not appropriate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FGLS estimates differ slightly from OLS estimates; effect of capital is indicated to be relevant (</a:t>
            </a:r>
            <a:r>
              <a:rPr lang="en-US" sz="2000" i="1" dirty="0" smtClean="0"/>
              <a:t>p</a:t>
            </a:r>
            <a:r>
              <a:rPr lang="en-US" sz="2000" dirty="0" smtClean="0"/>
              <a:t>-value: 0.0086)</a:t>
            </a:r>
          </a:p>
          <a:p>
            <a:pPr eaLnBrk="1" hangingPunct="1">
              <a:defRPr/>
            </a:pPr>
            <a:r>
              <a:rPr lang="en-US" sz="2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of FGLS estimation is misleading</a:t>
            </a:r>
          </a:p>
          <a:p>
            <a:pPr lvl="1" eaLnBrk="1" hangingPunct="1">
              <a:defRPr/>
            </a:pPr>
            <a:r>
              <a:rPr lang="en-US" sz="1800" dirty="0" smtClean="0"/>
              <a:t>Model has no intercept, is </a:t>
            </a:r>
            <a:r>
              <a:rPr lang="en-US" sz="1800" dirty="0" err="1" smtClean="0"/>
              <a:t>uncentered</a:t>
            </a:r>
            <a:r>
              <a:rPr lang="en-US" sz="1800" dirty="0" smtClean="0"/>
              <a:t> </a:t>
            </a:r>
          </a:p>
          <a:p>
            <a:pPr lvl="1" eaLnBrk="1" hangingPunct="1">
              <a:defRPr/>
            </a:pPr>
            <a:r>
              <a:rPr lang="en-US" sz="1800" dirty="0" smtClean="0"/>
              <a:t>Comparison with that of OLS estimation not appropriate, explained </a:t>
            </a:r>
            <a:r>
              <a:rPr lang="en-US" sz="1800" dirty="0" smtClean="0"/>
              <a:t>variables are different</a:t>
            </a:r>
            <a:endParaRPr lang="en-US" sz="18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9BD89-793C-4442-88D9-00D04F840553}" type="slidenum">
              <a:rPr lang="de-AT" altLang="en-US"/>
              <a:pPr>
                <a:defRPr/>
              </a:pPr>
              <a:t>58</a:t>
            </a:fld>
            <a:endParaRPr lang="de-AT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Violations of V{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ε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} = 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  <a:latin typeface="Symbol" pitchFamily="18" charset="2"/>
              </a:rPr>
              <a:t>s</a:t>
            </a:r>
            <a:r>
              <a:rPr lang="en-US" sz="2000" baseline="30000" dirty="0" smtClean="0">
                <a:solidFill>
                  <a:schemeClr val="accent3">
                    <a:lumMod val="65000"/>
                  </a:schemeClr>
                </a:solidFill>
              </a:rPr>
              <a:t>2 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I</a:t>
            </a:r>
            <a:r>
              <a:rPr lang="en-US" sz="2000" baseline="-25000" dirty="0" smtClean="0">
                <a:solidFill>
                  <a:schemeClr val="accent3">
                    <a:lumMod val="6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: Illustrations and Consequences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Heteroskedasticity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Tests against Heteroskedasticity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GLS Estimation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600"/>
              </a:spcBef>
              <a:defRPr/>
            </a:pPr>
            <a:endParaRPr lang="en-US" sz="28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59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24578" name="Formel" r:id="rId4" imgW="139579" imgH="164957" progId="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24579" name="Formel" r:id="rId5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smtClean="0">
                <a:latin typeface="Verdana" pitchFamily="34" charset="0"/>
              </a:rPr>
              <a:t>Example: </a:t>
            </a:r>
            <a:r>
              <a:rPr lang="en-US" sz="4000" smtClean="0">
                <a:latin typeface="Verdana" pitchFamily="34" charset="0"/>
              </a:rPr>
              <a:t>Household Income and Expenditures</a:t>
            </a:r>
          </a:p>
        </p:txBody>
      </p:sp>
      <p:sp>
        <p:nvSpPr>
          <p:cNvPr id="24581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2703512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en-US" sz="2000" dirty="0" smtClean="0"/>
              <a:t>70 households (HH): 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000" dirty="0" smtClean="0"/>
              <a:t>	monthly HH-income and expenditures for durable goods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de-AT" sz="2000" dirty="0" smtClean="0"/>
          </a:p>
          <a:p>
            <a:pPr>
              <a:buFont typeface="Wingdings" pitchFamily="2" charset="2"/>
              <a:buNone/>
              <a:defRPr/>
            </a:pPr>
            <a:endParaRPr lang="de-AT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A21C1-FE3C-4390-B4A6-26B563832BF8}" type="slidenum">
              <a:rPr lang="de-AT" altLang="en-US"/>
              <a:pPr>
                <a:defRPr/>
              </a:pPr>
              <a:t>6</a:t>
            </a:fld>
            <a:endParaRPr lang="de-AT" altLang="en-US" dirty="0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4098" name="Formel" r:id="rId4" imgW="114151" imgH="215619" progId="Equation.3">
              <p:embed/>
            </p:oleObj>
          </a:graphicData>
        </a:graphic>
      </p:graphicFrame>
      <p:grpSp>
        <p:nvGrpSpPr>
          <p:cNvPr id="4104" name="Group 6"/>
          <p:cNvGrpSpPr>
            <a:grpSpLocks noChangeAspect="1"/>
          </p:cNvGrpSpPr>
          <p:nvPr/>
        </p:nvGrpSpPr>
        <p:grpSpPr bwMode="auto">
          <a:xfrm>
            <a:off x="3276600" y="1698625"/>
            <a:ext cx="5399088" cy="4310063"/>
            <a:chOff x="1924" y="1070"/>
            <a:chExt cx="3413" cy="2715"/>
          </a:xfrm>
        </p:grpSpPr>
        <p:sp>
          <p:nvSpPr>
            <p:cNvPr id="410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924" y="1070"/>
              <a:ext cx="3405" cy="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06" name="Group 207"/>
            <p:cNvGrpSpPr>
              <a:grpSpLocks/>
            </p:cNvGrpSpPr>
            <p:nvPr/>
          </p:nvGrpSpPr>
          <p:grpSpPr bwMode="auto">
            <a:xfrm>
              <a:off x="1924" y="1070"/>
              <a:ext cx="3413" cy="2715"/>
              <a:chOff x="1924" y="1070"/>
              <a:chExt cx="3413" cy="2715"/>
            </a:xfrm>
          </p:grpSpPr>
          <p:sp>
            <p:nvSpPr>
              <p:cNvPr id="4115" name="Rectangle 7"/>
              <p:cNvSpPr>
                <a:spLocks noChangeArrowheads="1"/>
              </p:cNvSpPr>
              <p:nvPr/>
            </p:nvSpPr>
            <p:spPr bwMode="auto">
              <a:xfrm>
                <a:off x="1924" y="1070"/>
                <a:ext cx="3413" cy="27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Rectangle 8"/>
              <p:cNvSpPr>
                <a:spLocks noChangeArrowheads="1"/>
              </p:cNvSpPr>
              <p:nvPr/>
            </p:nvSpPr>
            <p:spPr bwMode="auto">
              <a:xfrm>
                <a:off x="1924" y="1070"/>
                <a:ext cx="772" cy="2715"/>
              </a:xfrm>
              <a:prstGeom prst="rect">
                <a:avLst/>
              </a:prstGeom>
              <a:solidFill>
                <a:srgbClr val="FF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Rectangle 9"/>
              <p:cNvSpPr>
                <a:spLocks noChangeArrowheads="1"/>
              </p:cNvSpPr>
              <p:nvPr/>
            </p:nvSpPr>
            <p:spPr bwMode="auto">
              <a:xfrm>
                <a:off x="5088" y="1070"/>
                <a:ext cx="249" cy="2715"/>
              </a:xfrm>
              <a:prstGeom prst="rect">
                <a:avLst/>
              </a:prstGeom>
              <a:solidFill>
                <a:srgbClr val="FF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Rectangle 10"/>
              <p:cNvSpPr>
                <a:spLocks noChangeArrowheads="1"/>
              </p:cNvSpPr>
              <p:nvPr/>
            </p:nvSpPr>
            <p:spPr bwMode="auto">
              <a:xfrm>
                <a:off x="2696" y="1070"/>
                <a:ext cx="2392" cy="165"/>
              </a:xfrm>
              <a:prstGeom prst="rect">
                <a:avLst/>
              </a:prstGeom>
              <a:solidFill>
                <a:srgbClr val="FF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Rectangle 12"/>
              <p:cNvSpPr>
                <a:spLocks noChangeArrowheads="1"/>
              </p:cNvSpPr>
              <p:nvPr/>
            </p:nvSpPr>
            <p:spPr bwMode="auto">
              <a:xfrm>
                <a:off x="2696" y="1235"/>
                <a:ext cx="2392" cy="20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Rectangle 13"/>
              <p:cNvSpPr>
                <a:spLocks noChangeArrowheads="1"/>
              </p:cNvSpPr>
              <p:nvPr/>
            </p:nvSpPr>
            <p:spPr bwMode="auto">
              <a:xfrm>
                <a:off x="2696" y="1235"/>
                <a:ext cx="2392" cy="20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14"/>
              <p:cNvSpPr>
                <a:spLocks/>
              </p:cNvSpPr>
              <p:nvPr/>
            </p:nvSpPr>
            <p:spPr bwMode="auto">
              <a:xfrm>
                <a:off x="2688" y="1235"/>
                <a:ext cx="2408" cy="2070"/>
              </a:xfrm>
              <a:custGeom>
                <a:avLst/>
                <a:gdLst>
                  <a:gd name="T0" fmla="*/ 0 w 290"/>
                  <a:gd name="T1" fmla="*/ 0 h 289"/>
                  <a:gd name="T2" fmla="*/ 0 w 290"/>
                  <a:gd name="T3" fmla="*/ 2147483647 h 289"/>
                  <a:gd name="T4" fmla="*/ 2147483647 w 290"/>
                  <a:gd name="T5" fmla="*/ 2147483647 h 289"/>
                  <a:gd name="T6" fmla="*/ 2147483647 w 290"/>
                  <a:gd name="T7" fmla="*/ 0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0"/>
                  <a:gd name="T13" fmla="*/ 0 h 289"/>
                  <a:gd name="T14" fmla="*/ 290 w 29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0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90" y="289"/>
                    </a:lnTo>
                    <a:lnTo>
                      <a:pt x="290" y="0"/>
                    </a:lnTo>
                  </a:path>
                </a:pathLst>
              </a:custGeom>
              <a:noFill/>
              <a:ln w="8">
                <a:solidFill>
                  <a:srgbClr val="01010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" name="Line 15"/>
              <p:cNvSpPr>
                <a:spLocks noChangeShapeType="1"/>
              </p:cNvSpPr>
              <p:nvPr/>
            </p:nvSpPr>
            <p:spPr bwMode="auto">
              <a:xfrm>
                <a:off x="2688" y="1235"/>
                <a:ext cx="2408" cy="1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" name="Rectangle 16"/>
              <p:cNvSpPr>
                <a:spLocks noChangeArrowheads="1"/>
              </p:cNvSpPr>
              <p:nvPr/>
            </p:nvSpPr>
            <p:spPr bwMode="auto">
              <a:xfrm>
                <a:off x="2539" y="3212"/>
                <a:ext cx="14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124" name="Line 17"/>
              <p:cNvSpPr>
                <a:spLocks noChangeShapeType="1"/>
              </p:cNvSpPr>
              <p:nvPr/>
            </p:nvSpPr>
            <p:spPr bwMode="auto">
              <a:xfrm>
                <a:off x="2638" y="3298"/>
                <a:ext cx="50" cy="1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" name="Rectangle 18"/>
              <p:cNvSpPr>
                <a:spLocks noChangeArrowheads="1"/>
              </p:cNvSpPr>
              <p:nvPr/>
            </p:nvSpPr>
            <p:spPr bwMode="auto">
              <a:xfrm>
                <a:off x="2389" y="2868"/>
                <a:ext cx="29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400</a:t>
                </a:r>
                <a:endParaRPr lang="en-US"/>
              </a:p>
            </p:txBody>
          </p:sp>
          <p:sp>
            <p:nvSpPr>
              <p:cNvPr id="4126" name="Line 19"/>
              <p:cNvSpPr>
                <a:spLocks noChangeShapeType="1"/>
              </p:cNvSpPr>
              <p:nvPr/>
            </p:nvSpPr>
            <p:spPr bwMode="auto">
              <a:xfrm>
                <a:off x="2638" y="2954"/>
                <a:ext cx="50" cy="1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" name="Rectangle 20"/>
              <p:cNvSpPr>
                <a:spLocks noChangeArrowheads="1"/>
              </p:cNvSpPr>
              <p:nvPr/>
            </p:nvSpPr>
            <p:spPr bwMode="auto">
              <a:xfrm>
                <a:off x="2389" y="2524"/>
                <a:ext cx="29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800</a:t>
                </a:r>
                <a:endParaRPr lang="en-US"/>
              </a:p>
            </p:txBody>
          </p:sp>
          <p:sp>
            <p:nvSpPr>
              <p:cNvPr id="4128" name="Line 21"/>
              <p:cNvSpPr>
                <a:spLocks noChangeShapeType="1"/>
              </p:cNvSpPr>
              <p:nvPr/>
            </p:nvSpPr>
            <p:spPr bwMode="auto">
              <a:xfrm>
                <a:off x="2638" y="2610"/>
                <a:ext cx="50" cy="1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" name="Rectangle 22"/>
              <p:cNvSpPr>
                <a:spLocks noChangeArrowheads="1"/>
              </p:cNvSpPr>
              <p:nvPr/>
            </p:nvSpPr>
            <p:spPr bwMode="auto">
              <a:xfrm>
                <a:off x="2314" y="2180"/>
                <a:ext cx="36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1200</a:t>
                </a:r>
                <a:endParaRPr lang="en-US"/>
              </a:p>
            </p:txBody>
          </p:sp>
          <p:sp>
            <p:nvSpPr>
              <p:cNvPr id="4130" name="Line 23"/>
              <p:cNvSpPr>
                <a:spLocks noChangeShapeType="1"/>
              </p:cNvSpPr>
              <p:nvPr/>
            </p:nvSpPr>
            <p:spPr bwMode="auto">
              <a:xfrm>
                <a:off x="2638" y="2266"/>
                <a:ext cx="50" cy="1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" name="Rectangle 24"/>
              <p:cNvSpPr>
                <a:spLocks noChangeArrowheads="1"/>
              </p:cNvSpPr>
              <p:nvPr/>
            </p:nvSpPr>
            <p:spPr bwMode="auto">
              <a:xfrm>
                <a:off x="2314" y="1844"/>
                <a:ext cx="36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1600</a:t>
                </a:r>
                <a:endParaRPr lang="en-US"/>
              </a:p>
            </p:txBody>
          </p:sp>
          <p:sp>
            <p:nvSpPr>
              <p:cNvPr id="4132" name="Line 25"/>
              <p:cNvSpPr>
                <a:spLocks noChangeShapeType="1"/>
              </p:cNvSpPr>
              <p:nvPr/>
            </p:nvSpPr>
            <p:spPr bwMode="auto">
              <a:xfrm>
                <a:off x="2638" y="1923"/>
                <a:ext cx="50" cy="1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3" name="Rectangle 26"/>
              <p:cNvSpPr>
                <a:spLocks noChangeArrowheads="1"/>
              </p:cNvSpPr>
              <p:nvPr/>
            </p:nvSpPr>
            <p:spPr bwMode="auto">
              <a:xfrm>
                <a:off x="2314" y="1500"/>
                <a:ext cx="36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2000</a:t>
                </a:r>
                <a:endParaRPr lang="en-US"/>
              </a:p>
            </p:txBody>
          </p:sp>
          <p:sp>
            <p:nvSpPr>
              <p:cNvPr id="4134" name="Line 27"/>
              <p:cNvSpPr>
                <a:spLocks noChangeShapeType="1"/>
              </p:cNvSpPr>
              <p:nvPr/>
            </p:nvSpPr>
            <p:spPr bwMode="auto">
              <a:xfrm>
                <a:off x="2638" y="1579"/>
                <a:ext cx="50" cy="1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5" name="Rectangle 28"/>
              <p:cNvSpPr>
                <a:spLocks noChangeArrowheads="1"/>
              </p:cNvSpPr>
              <p:nvPr/>
            </p:nvSpPr>
            <p:spPr bwMode="auto">
              <a:xfrm>
                <a:off x="2314" y="1156"/>
                <a:ext cx="36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2400</a:t>
                </a:r>
                <a:endParaRPr lang="en-US"/>
              </a:p>
            </p:txBody>
          </p:sp>
          <p:sp>
            <p:nvSpPr>
              <p:cNvPr id="4136" name="Line 29"/>
              <p:cNvSpPr>
                <a:spLocks noChangeShapeType="1"/>
              </p:cNvSpPr>
              <p:nvPr/>
            </p:nvSpPr>
            <p:spPr bwMode="auto">
              <a:xfrm>
                <a:off x="2638" y="1242"/>
                <a:ext cx="50" cy="1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7" name="Rectangle 30"/>
              <p:cNvSpPr>
                <a:spLocks noChangeArrowheads="1"/>
              </p:cNvSpPr>
              <p:nvPr/>
            </p:nvSpPr>
            <p:spPr bwMode="auto">
              <a:xfrm>
                <a:off x="2663" y="3362"/>
                <a:ext cx="14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138" name="Line 31"/>
              <p:cNvSpPr>
                <a:spLocks noChangeShapeType="1"/>
              </p:cNvSpPr>
              <p:nvPr/>
            </p:nvSpPr>
            <p:spPr bwMode="auto">
              <a:xfrm>
                <a:off x="2696" y="3305"/>
                <a:ext cx="1" cy="43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9" name="Rectangle 32"/>
              <p:cNvSpPr>
                <a:spLocks noChangeArrowheads="1"/>
              </p:cNvSpPr>
              <p:nvPr/>
            </p:nvSpPr>
            <p:spPr bwMode="auto">
              <a:xfrm>
                <a:off x="2946" y="3362"/>
                <a:ext cx="36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2000</a:t>
                </a:r>
                <a:endParaRPr lang="en-US"/>
              </a:p>
            </p:txBody>
          </p:sp>
          <p:sp>
            <p:nvSpPr>
              <p:cNvPr id="4140" name="Line 33"/>
              <p:cNvSpPr>
                <a:spLocks noChangeShapeType="1"/>
              </p:cNvSpPr>
              <p:nvPr/>
            </p:nvSpPr>
            <p:spPr bwMode="auto">
              <a:xfrm>
                <a:off x="3095" y="3305"/>
                <a:ext cx="1" cy="43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1" name="Rectangle 34"/>
              <p:cNvSpPr>
                <a:spLocks noChangeArrowheads="1"/>
              </p:cNvSpPr>
              <p:nvPr/>
            </p:nvSpPr>
            <p:spPr bwMode="auto">
              <a:xfrm>
                <a:off x="3344" y="3362"/>
                <a:ext cx="36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4000</a:t>
                </a:r>
                <a:endParaRPr lang="en-US"/>
              </a:p>
            </p:txBody>
          </p:sp>
          <p:sp>
            <p:nvSpPr>
              <p:cNvPr id="4142" name="Line 35"/>
              <p:cNvSpPr>
                <a:spLocks noChangeShapeType="1"/>
              </p:cNvSpPr>
              <p:nvPr/>
            </p:nvSpPr>
            <p:spPr bwMode="auto">
              <a:xfrm>
                <a:off x="3494" y="3305"/>
                <a:ext cx="1" cy="43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3" name="Rectangle 36"/>
              <p:cNvSpPr>
                <a:spLocks noChangeArrowheads="1"/>
              </p:cNvSpPr>
              <p:nvPr/>
            </p:nvSpPr>
            <p:spPr bwMode="auto">
              <a:xfrm>
                <a:off x="3743" y="3362"/>
                <a:ext cx="36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6000</a:t>
                </a:r>
                <a:endParaRPr lang="en-US"/>
              </a:p>
            </p:txBody>
          </p:sp>
          <p:sp>
            <p:nvSpPr>
              <p:cNvPr id="4144" name="Line 37"/>
              <p:cNvSpPr>
                <a:spLocks noChangeShapeType="1"/>
              </p:cNvSpPr>
              <p:nvPr/>
            </p:nvSpPr>
            <p:spPr bwMode="auto">
              <a:xfrm>
                <a:off x="3892" y="3305"/>
                <a:ext cx="1" cy="43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5" name="Rectangle 38"/>
              <p:cNvSpPr>
                <a:spLocks noChangeArrowheads="1"/>
              </p:cNvSpPr>
              <p:nvPr/>
            </p:nvSpPr>
            <p:spPr bwMode="auto">
              <a:xfrm>
                <a:off x="4141" y="3362"/>
                <a:ext cx="36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8000</a:t>
                </a:r>
                <a:endParaRPr lang="en-US"/>
              </a:p>
            </p:txBody>
          </p:sp>
          <p:sp>
            <p:nvSpPr>
              <p:cNvPr id="4146" name="Line 39"/>
              <p:cNvSpPr>
                <a:spLocks noChangeShapeType="1"/>
              </p:cNvSpPr>
              <p:nvPr/>
            </p:nvSpPr>
            <p:spPr bwMode="auto">
              <a:xfrm>
                <a:off x="4291" y="3305"/>
                <a:ext cx="1" cy="43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7" name="Rectangle 40"/>
              <p:cNvSpPr>
                <a:spLocks noChangeArrowheads="1"/>
              </p:cNvSpPr>
              <p:nvPr/>
            </p:nvSpPr>
            <p:spPr bwMode="auto">
              <a:xfrm>
                <a:off x="4499" y="3362"/>
                <a:ext cx="44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10000</a:t>
                </a:r>
                <a:endParaRPr lang="en-US"/>
              </a:p>
            </p:txBody>
          </p:sp>
          <p:sp>
            <p:nvSpPr>
              <p:cNvPr id="4148" name="Line 41"/>
              <p:cNvSpPr>
                <a:spLocks noChangeShapeType="1"/>
              </p:cNvSpPr>
              <p:nvPr/>
            </p:nvSpPr>
            <p:spPr bwMode="auto">
              <a:xfrm>
                <a:off x="4690" y="3305"/>
                <a:ext cx="1" cy="43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9" name="Rectangle 42"/>
              <p:cNvSpPr>
                <a:spLocks noChangeArrowheads="1"/>
              </p:cNvSpPr>
              <p:nvPr/>
            </p:nvSpPr>
            <p:spPr bwMode="auto">
              <a:xfrm>
                <a:off x="4897" y="3362"/>
                <a:ext cx="44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12000</a:t>
                </a:r>
                <a:endParaRPr lang="en-US"/>
              </a:p>
            </p:txBody>
          </p:sp>
          <p:sp>
            <p:nvSpPr>
              <p:cNvPr id="4150" name="Line 43"/>
              <p:cNvSpPr>
                <a:spLocks noChangeShapeType="1"/>
              </p:cNvSpPr>
              <p:nvPr/>
            </p:nvSpPr>
            <p:spPr bwMode="auto">
              <a:xfrm>
                <a:off x="5080" y="3305"/>
                <a:ext cx="1" cy="43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1" name="Oval 44"/>
              <p:cNvSpPr>
                <a:spLocks noChangeArrowheads="1"/>
              </p:cNvSpPr>
              <p:nvPr/>
            </p:nvSpPr>
            <p:spPr bwMode="auto">
              <a:xfrm>
                <a:off x="2738" y="3140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Oval 45"/>
              <p:cNvSpPr>
                <a:spLocks noChangeArrowheads="1"/>
              </p:cNvSpPr>
              <p:nvPr/>
            </p:nvSpPr>
            <p:spPr bwMode="auto">
              <a:xfrm>
                <a:off x="2738" y="3140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Oval 46"/>
              <p:cNvSpPr>
                <a:spLocks noChangeArrowheads="1"/>
              </p:cNvSpPr>
              <p:nvPr/>
            </p:nvSpPr>
            <p:spPr bwMode="auto">
              <a:xfrm>
                <a:off x="2771" y="3126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Oval 47"/>
              <p:cNvSpPr>
                <a:spLocks noChangeArrowheads="1"/>
              </p:cNvSpPr>
              <p:nvPr/>
            </p:nvSpPr>
            <p:spPr bwMode="auto">
              <a:xfrm>
                <a:off x="2771" y="3126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Oval 48"/>
              <p:cNvSpPr>
                <a:spLocks noChangeArrowheads="1"/>
              </p:cNvSpPr>
              <p:nvPr/>
            </p:nvSpPr>
            <p:spPr bwMode="auto">
              <a:xfrm>
                <a:off x="2804" y="3076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Oval 49"/>
              <p:cNvSpPr>
                <a:spLocks noChangeArrowheads="1"/>
              </p:cNvSpPr>
              <p:nvPr/>
            </p:nvSpPr>
            <p:spPr bwMode="auto">
              <a:xfrm>
                <a:off x="2804" y="3076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Oval 50"/>
              <p:cNvSpPr>
                <a:spLocks noChangeArrowheads="1"/>
              </p:cNvSpPr>
              <p:nvPr/>
            </p:nvSpPr>
            <p:spPr bwMode="auto">
              <a:xfrm>
                <a:off x="2829" y="3097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Oval 51"/>
              <p:cNvSpPr>
                <a:spLocks noChangeArrowheads="1"/>
              </p:cNvSpPr>
              <p:nvPr/>
            </p:nvSpPr>
            <p:spPr bwMode="auto">
              <a:xfrm>
                <a:off x="2829" y="3097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Oval 52"/>
              <p:cNvSpPr>
                <a:spLocks noChangeArrowheads="1"/>
              </p:cNvSpPr>
              <p:nvPr/>
            </p:nvSpPr>
            <p:spPr bwMode="auto">
              <a:xfrm>
                <a:off x="2838" y="3097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Oval 53"/>
              <p:cNvSpPr>
                <a:spLocks noChangeArrowheads="1"/>
              </p:cNvSpPr>
              <p:nvPr/>
            </p:nvSpPr>
            <p:spPr bwMode="auto">
              <a:xfrm>
                <a:off x="2838" y="3097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Oval 54"/>
              <p:cNvSpPr>
                <a:spLocks noChangeArrowheads="1"/>
              </p:cNvSpPr>
              <p:nvPr/>
            </p:nvSpPr>
            <p:spPr bwMode="auto">
              <a:xfrm>
                <a:off x="2846" y="3119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Oval 55"/>
              <p:cNvSpPr>
                <a:spLocks noChangeArrowheads="1"/>
              </p:cNvSpPr>
              <p:nvPr/>
            </p:nvSpPr>
            <p:spPr bwMode="auto">
              <a:xfrm>
                <a:off x="2846" y="3119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Oval 56"/>
              <p:cNvSpPr>
                <a:spLocks noChangeArrowheads="1"/>
              </p:cNvSpPr>
              <p:nvPr/>
            </p:nvSpPr>
            <p:spPr bwMode="auto">
              <a:xfrm>
                <a:off x="2887" y="3033"/>
                <a:ext cx="34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Oval 57"/>
              <p:cNvSpPr>
                <a:spLocks noChangeArrowheads="1"/>
              </p:cNvSpPr>
              <p:nvPr/>
            </p:nvSpPr>
            <p:spPr bwMode="auto">
              <a:xfrm>
                <a:off x="2887" y="3033"/>
                <a:ext cx="34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Oval 58"/>
              <p:cNvSpPr>
                <a:spLocks noChangeArrowheads="1"/>
              </p:cNvSpPr>
              <p:nvPr/>
            </p:nvSpPr>
            <p:spPr bwMode="auto">
              <a:xfrm>
                <a:off x="2904" y="2976"/>
                <a:ext cx="25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Oval 59"/>
              <p:cNvSpPr>
                <a:spLocks noChangeArrowheads="1"/>
              </p:cNvSpPr>
              <p:nvPr/>
            </p:nvSpPr>
            <p:spPr bwMode="auto">
              <a:xfrm>
                <a:off x="2904" y="2976"/>
                <a:ext cx="25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7" name="Oval 60"/>
              <p:cNvSpPr>
                <a:spLocks noChangeArrowheads="1"/>
              </p:cNvSpPr>
              <p:nvPr/>
            </p:nvSpPr>
            <p:spPr bwMode="auto">
              <a:xfrm>
                <a:off x="2904" y="3026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Oval 61"/>
              <p:cNvSpPr>
                <a:spLocks noChangeArrowheads="1"/>
              </p:cNvSpPr>
              <p:nvPr/>
            </p:nvSpPr>
            <p:spPr bwMode="auto">
              <a:xfrm>
                <a:off x="2904" y="3026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Oval 62"/>
              <p:cNvSpPr>
                <a:spLocks noChangeArrowheads="1"/>
              </p:cNvSpPr>
              <p:nvPr/>
            </p:nvSpPr>
            <p:spPr bwMode="auto">
              <a:xfrm>
                <a:off x="2904" y="3069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Oval 63"/>
              <p:cNvSpPr>
                <a:spLocks noChangeArrowheads="1"/>
              </p:cNvSpPr>
              <p:nvPr/>
            </p:nvSpPr>
            <p:spPr bwMode="auto">
              <a:xfrm>
                <a:off x="2904" y="3069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Oval 64"/>
              <p:cNvSpPr>
                <a:spLocks noChangeArrowheads="1"/>
              </p:cNvSpPr>
              <p:nvPr/>
            </p:nvSpPr>
            <p:spPr bwMode="auto">
              <a:xfrm>
                <a:off x="2912" y="3047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Oval 65"/>
              <p:cNvSpPr>
                <a:spLocks noChangeArrowheads="1"/>
              </p:cNvSpPr>
              <p:nvPr/>
            </p:nvSpPr>
            <p:spPr bwMode="auto">
              <a:xfrm>
                <a:off x="2912" y="3047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Oval 66"/>
              <p:cNvSpPr>
                <a:spLocks noChangeArrowheads="1"/>
              </p:cNvSpPr>
              <p:nvPr/>
            </p:nvSpPr>
            <p:spPr bwMode="auto">
              <a:xfrm>
                <a:off x="2929" y="3076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Oval 67"/>
              <p:cNvSpPr>
                <a:spLocks noChangeArrowheads="1"/>
              </p:cNvSpPr>
              <p:nvPr/>
            </p:nvSpPr>
            <p:spPr bwMode="auto">
              <a:xfrm>
                <a:off x="2929" y="3076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Oval 68"/>
              <p:cNvSpPr>
                <a:spLocks noChangeArrowheads="1"/>
              </p:cNvSpPr>
              <p:nvPr/>
            </p:nvSpPr>
            <p:spPr bwMode="auto">
              <a:xfrm>
                <a:off x="2929" y="3054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Oval 69"/>
              <p:cNvSpPr>
                <a:spLocks noChangeArrowheads="1"/>
              </p:cNvSpPr>
              <p:nvPr/>
            </p:nvSpPr>
            <p:spPr bwMode="auto">
              <a:xfrm>
                <a:off x="2929" y="3054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Oval 70"/>
              <p:cNvSpPr>
                <a:spLocks noChangeArrowheads="1"/>
              </p:cNvSpPr>
              <p:nvPr/>
            </p:nvSpPr>
            <p:spPr bwMode="auto">
              <a:xfrm>
                <a:off x="2937" y="2968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Oval 71"/>
              <p:cNvSpPr>
                <a:spLocks noChangeArrowheads="1"/>
              </p:cNvSpPr>
              <p:nvPr/>
            </p:nvSpPr>
            <p:spPr bwMode="auto">
              <a:xfrm>
                <a:off x="2937" y="2968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Oval 72"/>
              <p:cNvSpPr>
                <a:spLocks noChangeArrowheads="1"/>
              </p:cNvSpPr>
              <p:nvPr/>
            </p:nvSpPr>
            <p:spPr bwMode="auto">
              <a:xfrm>
                <a:off x="2946" y="3033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Oval 73"/>
              <p:cNvSpPr>
                <a:spLocks noChangeArrowheads="1"/>
              </p:cNvSpPr>
              <p:nvPr/>
            </p:nvSpPr>
            <p:spPr bwMode="auto">
              <a:xfrm>
                <a:off x="2946" y="3033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Oval 74"/>
              <p:cNvSpPr>
                <a:spLocks noChangeArrowheads="1"/>
              </p:cNvSpPr>
              <p:nvPr/>
            </p:nvSpPr>
            <p:spPr bwMode="auto">
              <a:xfrm>
                <a:off x="2954" y="2990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Oval 75"/>
              <p:cNvSpPr>
                <a:spLocks noChangeArrowheads="1"/>
              </p:cNvSpPr>
              <p:nvPr/>
            </p:nvSpPr>
            <p:spPr bwMode="auto">
              <a:xfrm>
                <a:off x="2954" y="2990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Oval 76"/>
              <p:cNvSpPr>
                <a:spLocks noChangeArrowheads="1"/>
              </p:cNvSpPr>
              <p:nvPr/>
            </p:nvSpPr>
            <p:spPr bwMode="auto">
              <a:xfrm>
                <a:off x="2962" y="3090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Oval 77"/>
              <p:cNvSpPr>
                <a:spLocks noChangeArrowheads="1"/>
              </p:cNvSpPr>
              <p:nvPr/>
            </p:nvSpPr>
            <p:spPr bwMode="auto">
              <a:xfrm>
                <a:off x="2962" y="3090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Oval 78"/>
              <p:cNvSpPr>
                <a:spLocks noChangeArrowheads="1"/>
              </p:cNvSpPr>
              <p:nvPr/>
            </p:nvSpPr>
            <p:spPr bwMode="auto">
              <a:xfrm>
                <a:off x="2962" y="3040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Oval 79"/>
              <p:cNvSpPr>
                <a:spLocks noChangeArrowheads="1"/>
              </p:cNvSpPr>
              <p:nvPr/>
            </p:nvSpPr>
            <p:spPr bwMode="auto">
              <a:xfrm>
                <a:off x="2962" y="3040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Oval 80"/>
              <p:cNvSpPr>
                <a:spLocks noChangeArrowheads="1"/>
              </p:cNvSpPr>
              <p:nvPr/>
            </p:nvSpPr>
            <p:spPr bwMode="auto">
              <a:xfrm>
                <a:off x="2979" y="3076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Oval 81"/>
              <p:cNvSpPr>
                <a:spLocks noChangeArrowheads="1"/>
              </p:cNvSpPr>
              <p:nvPr/>
            </p:nvSpPr>
            <p:spPr bwMode="auto">
              <a:xfrm>
                <a:off x="2979" y="3076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Oval 82"/>
              <p:cNvSpPr>
                <a:spLocks noChangeArrowheads="1"/>
              </p:cNvSpPr>
              <p:nvPr/>
            </p:nvSpPr>
            <p:spPr bwMode="auto">
              <a:xfrm>
                <a:off x="2987" y="3062"/>
                <a:ext cx="25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Oval 83"/>
              <p:cNvSpPr>
                <a:spLocks noChangeArrowheads="1"/>
              </p:cNvSpPr>
              <p:nvPr/>
            </p:nvSpPr>
            <p:spPr bwMode="auto">
              <a:xfrm>
                <a:off x="2987" y="3062"/>
                <a:ext cx="25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Oval 84"/>
              <p:cNvSpPr>
                <a:spLocks noChangeArrowheads="1"/>
              </p:cNvSpPr>
              <p:nvPr/>
            </p:nvSpPr>
            <p:spPr bwMode="auto">
              <a:xfrm>
                <a:off x="3004" y="3097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" name="Oval 85"/>
              <p:cNvSpPr>
                <a:spLocks noChangeArrowheads="1"/>
              </p:cNvSpPr>
              <p:nvPr/>
            </p:nvSpPr>
            <p:spPr bwMode="auto">
              <a:xfrm>
                <a:off x="3004" y="3097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Oval 86"/>
              <p:cNvSpPr>
                <a:spLocks noChangeArrowheads="1"/>
              </p:cNvSpPr>
              <p:nvPr/>
            </p:nvSpPr>
            <p:spPr bwMode="auto">
              <a:xfrm>
                <a:off x="3020" y="3105"/>
                <a:ext cx="25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Oval 87"/>
              <p:cNvSpPr>
                <a:spLocks noChangeArrowheads="1"/>
              </p:cNvSpPr>
              <p:nvPr/>
            </p:nvSpPr>
            <p:spPr bwMode="auto">
              <a:xfrm>
                <a:off x="3020" y="3105"/>
                <a:ext cx="25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5" name="Oval 88"/>
              <p:cNvSpPr>
                <a:spLocks noChangeArrowheads="1"/>
              </p:cNvSpPr>
              <p:nvPr/>
            </p:nvSpPr>
            <p:spPr bwMode="auto">
              <a:xfrm>
                <a:off x="3037" y="2882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6" name="Oval 89"/>
              <p:cNvSpPr>
                <a:spLocks noChangeArrowheads="1"/>
              </p:cNvSpPr>
              <p:nvPr/>
            </p:nvSpPr>
            <p:spPr bwMode="auto">
              <a:xfrm>
                <a:off x="3037" y="2882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Oval 90"/>
              <p:cNvSpPr>
                <a:spLocks noChangeArrowheads="1"/>
              </p:cNvSpPr>
              <p:nvPr/>
            </p:nvSpPr>
            <p:spPr bwMode="auto">
              <a:xfrm>
                <a:off x="3045" y="2976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" name="Oval 91"/>
              <p:cNvSpPr>
                <a:spLocks noChangeArrowheads="1"/>
              </p:cNvSpPr>
              <p:nvPr/>
            </p:nvSpPr>
            <p:spPr bwMode="auto">
              <a:xfrm>
                <a:off x="3045" y="2976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" name="Oval 92"/>
              <p:cNvSpPr>
                <a:spLocks noChangeArrowheads="1"/>
              </p:cNvSpPr>
              <p:nvPr/>
            </p:nvSpPr>
            <p:spPr bwMode="auto">
              <a:xfrm>
                <a:off x="3087" y="2954"/>
                <a:ext cx="25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" name="Oval 93"/>
              <p:cNvSpPr>
                <a:spLocks noChangeArrowheads="1"/>
              </p:cNvSpPr>
              <p:nvPr/>
            </p:nvSpPr>
            <p:spPr bwMode="auto">
              <a:xfrm>
                <a:off x="3087" y="2954"/>
                <a:ext cx="25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" name="Oval 94"/>
              <p:cNvSpPr>
                <a:spLocks noChangeArrowheads="1"/>
              </p:cNvSpPr>
              <p:nvPr/>
            </p:nvSpPr>
            <p:spPr bwMode="auto">
              <a:xfrm>
                <a:off x="3087" y="2911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" name="Oval 95"/>
              <p:cNvSpPr>
                <a:spLocks noChangeArrowheads="1"/>
              </p:cNvSpPr>
              <p:nvPr/>
            </p:nvSpPr>
            <p:spPr bwMode="auto">
              <a:xfrm>
                <a:off x="3087" y="2911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" name="Oval 96"/>
              <p:cNvSpPr>
                <a:spLocks noChangeArrowheads="1"/>
              </p:cNvSpPr>
              <p:nvPr/>
            </p:nvSpPr>
            <p:spPr bwMode="auto">
              <a:xfrm>
                <a:off x="3095" y="2897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" name="Oval 97"/>
              <p:cNvSpPr>
                <a:spLocks noChangeArrowheads="1"/>
              </p:cNvSpPr>
              <p:nvPr/>
            </p:nvSpPr>
            <p:spPr bwMode="auto">
              <a:xfrm>
                <a:off x="3095" y="2897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Oval 98"/>
              <p:cNvSpPr>
                <a:spLocks noChangeArrowheads="1"/>
              </p:cNvSpPr>
              <p:nvPr/>
            </p:nvSpPr>
            <p:spPr bwMode="auto">
              <a:xfrm>
                <a:off x="3103" y="3011"/>
                <a:ext cx="25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Oval 99"/>
              <p:cNvSpPr>
                <a:spLocks noChangeArrowheads="1"/>
              </p:cNvSpPr>
              <p:nvPr/>
            </p:nvSpPr>
            <p:spPr bwMode="auto">
              <a:xfrm>
                <a:off x="3103" y="3011"/>
                <a:ext cx="25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" name="Oval 100"/>
              <p:cNvSpPr>
                <a:spLocks noChangeArrowheads="1"/>
              </p:cNvSpPr>
              <p:nvPr/>
            </p:nvSpPr>
            <p:spPr bwMode="auto">
              <a:xfrm>
                <a:off x="3112" y="3062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" name="Oval 101"/>
              <p:cNvSpPr>
                <a:spLocks noChangeArrowheads="1"/>
              </p:cNvSpPr>
              <p:nvPr/>
            </p:nvSpPr>
            <p:spPr bwMode="auto">
              <a:xfrm>
                <a:off x="3112" y="3062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" name="Oval 102"/>
              <p:cNvSpPr>
                <a:spLocks noChangeArrowheads="1"/>
              </p:cNvSpPr>
              <p:nvPr/>
            </p:nvSpPr>
            <p:spPr bwMode="auto">
              <a:xfrm>
                <a:off x="3112" y="2782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" name="Oval 103"/>
              <p:cNvSpPr>
                <a:spLocks noChangeArrowheads="1"/>
              </p:cNvSpPr>
              <p:nvPr/>
            </p:nvSpPr>
            <p:spPr bwMode="auto">
              <a:xfrm>
                <a:off x="3112" y="2782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Oval 104"/>
              <p:cNvSpPr>
                <a:spLocks noChangeArrowheads="1"/>
              </p:cNvSpPr>
              <p:nvPr/>
            </p:nvSpPr>
            <p:spPr bwMode="auto">
              <a:xfrm>
                <a:off x="3170" y="2811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Oval 105"/>
              <p:cNvSpPr>
                <a:spLocks noChangeArrowheads="1"/>
              </p:cNvSpPr>
              <p:nvPr/>
            </p:nvSpPr>
            <p:spPr bwMode="auto">
              <a:xfrm>
                <a:off x="3170" y="2811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Oval 106"/>
              <p:cNvSpPr>
                <a:spLocks noChangeArrowheads="1"/>
              </p:cNvSpPr>
              <p:nvPr/>
            </p:nvSpPr>
            <p:spPr bwMode="auto">
              <a:xfrm>
                <a:off x="3195" y="2890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" name="Oval 107"/>
              <p:cNvSpPr>
                <a:spLocks noChangeArrowheads="1"/>
              </p:cNvSpPr>
              <p:nvPr/>
            </p:nvSpPr>
            <p:spPr bwMode="auto">
              <a:xfrm>
                <a:off x="3195" y="2890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" name="Oval 108"/>
              <p:cNvSpPr>
                <a:spLocks noChangeArrowheads="1"/>
              </p:cNvSpPr>
              <p:nvPr/>
            </p:nvSpPr>
            <p:spPr bwMode="auto">
              <a:xfrm>
                <a:off x="3203" y="3062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Oval 109"/>
              <p:cNvSpPr>
                <a:spLocks noChangeArrowheads="1"/>
              </p:cNvSpPr>
              <p:nvPr/>
            </p:nvSpPr>
            <p:spPr bwMode="auto">
              <a:xfrm>
                <a:off x="3203" y="3062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" name="Oval 110"/>
              <p:cNvSpPr>
                <a:spLocks noChangeArrowheads="1"/>
              </p:cNvSpPr>
              <p:nvPr/>
            </p:nvSpPr>
            <p:spPr bwMode="auto">
              <a:xfrm>
                <a:off x="3203" y="2761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Oval 111"/>
              <p:cNvSpPr>
                <a:spLocks noChangeArrowheads="1"/>
              </p:cNvSpPr>
              <p:nvPr/>
            </p:nvSpPr>
            <p:spPr bwMode="auto">
              <a:xfrm>
                <a:off x="3203" y="2761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" name="Oval 112"/>
              <p:cNvSpPr>
                <a:spLocks noChangeArrowheads="1"/>
              </p:cNvSpPr>
              <p:nvPr/>
            </p:nvSpPr>
            <p:spPr bwMode="auto">
              <a:xfrm>
                <a:off x="3269" y="2854"/>
                <a:ext cx="34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Oval 113"/>
              <p:cNvSpPr>
                <a:spLocks noChangeArrowheads="1"/>
              </p:cNvSpPr>
              <p:nvPr/>
            </p:nvSpPr>
            <p:spPr bwMode="auto">
              <a:xfrm>
                <a:off x="3269" y="2854"/>
                <a:ext cx="34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Oval 114"/>
              <p:cNvSpPr>
                <a:spLocks noChangeArrowheads="1"/>
              </p:cNvSpPr>
              <p:nvPr/>
            </p:nvSpPr>
            <p:spPr bwMode="auto">
              <a:xfrm>
                <a:off x="3286" y="2854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" name="Oval 115"/>
              <p:cNvSpPr>
                <a:spLocks noChangeArrowheads="1"/>
              </p:cNvSpPr>
              <p:nvPr/>
            </p:nvSpPr>
            <p:spPr bwMode="auto">
              <a:xfrm>
                <a:off x="3286" y="2854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" name="Oval 116"/>
              <p:cNvSpPr>
                <a:spLocks noChangeArrowheads="1"/>
              </p:cNvSpPr>
              <p:nvPr/>
            </p:nvSpPr>
            <p:spPr bwMode="auto">
              <a:xfrm>
                <a:off x="3286" y="2689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" name="Oval 117"/>
              <p:cNvSpPr>
                <a:spLocks noChangeArrowheads="1"/>
              </p:cNvSpPr>
              <p:nvPr/>
            </p:nvSpPr>
            <p:spPr bwMode="auto">
              <a:xfrm>
                <a:off x="3286" y="2689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" name="Oval 118"/>
              <p:cNvSpPr>
                <a:spLocks noChangeArrowheads="1"/>
              </p:cNvSpPr>
              <p:nvPr/>
            </p:nvSpPr>
            <p:spPr bwMode="auto">
              <a:xfrm>
                <a:off x="3286" y="2882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" name="Oval 119"/>
              <p:cNvSpPr>
                <a:spLocks noChangeArrowheads="1"/>
              </p:cNvSpPr>
              <p:nvPr/>
            </p:nvSpPr>
            <p:spPr bwMode="auto">
              <a:xfrm>
                <a:off x="3286" y="2882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Oval 120"/>
              <p:cNvSpPr>
                <a:spLocks noChangeArrowheads="1"/>
              </p:cNvSpPr>
              <p:nvPr/>
            </p:nvSpPr>
            <p:spPr bwMode="auto">
              <a:xfrm>
                <a:off x="3311" y="2925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" name="Oval 121"/>
              <p:cNvSpPr>
                <a:spLocks noChangeArrowheads="1"/>
              </p:cNvSpPr>
              <p:nvPr/>
            </p:nvSpPr>
            <p:spPr bwMode="auto">
              <a:xfrm>
                <a:off x="3311" y="2925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Oval 122"/>
              <p:cNvSpPr>
                <a:spLocks noChangeArrowheads="1"/>
              </p:cNvSpPr>
              <p:nvPr/>
            </p:nvSpPr>
            <p:spPr bwMode="auto">
              <a:xfrm>
                <a:off x="3311" y="2632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" name="Oval 123"/>
              <p:cNvSpPr>
                <a:spLocks noChangeArrowheads="1"/>
              </p:cNvSpPr>
              <p:nvPr/>
            </p:nvSpPr>
            <p:spPr bwMode="auto">
              <a:xfrm>
                <a:off x="3311" y="2632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" name="Oval 124"/>
              <p:cNvSpPr>
                <a:spLocks noChangeArrowheads="1"/>
              </p:cNvSpPr>
              <p:nvPr/>
            </p:nvSpPr>
            <p:spPr bwMode="auto">
              <a:xfrm>
                <a:off x="3328" y="2940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" name="Oval 125"/>
              <p:cNvSpPr>
                <a:spLocks noChangeArrowheads="1"/>
              </p:cNvSpPr>
              <p:nvPr/>
            </p:nvSpPr>
            <p:spPr bwMode="auto">
              <a:xfrm>
                <a:off x="3328" y="2940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" name="Oval 126"/>
              <p:cNvSpPr>
                <a:spLocks noChangeArrowheads="1"/>
              </p:cNvSpPr>
              <p:nvPr/>
            </p:nvSpPr>
            <p:spPr bwMode="auto">
              <a:xfrm>
                <a:off x="3336" y="2553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" name="Oval 127"/>
              <p:cNvSpPr>
                <a:spLocks noChangeArrowheads="1"/>
              </p:cNvSpPr>
              <p:nvPr/>
            </p:nvSpPr>
            <p:spPr bwMode="auto">
              <a:xfrm>
                <a:off x="3336" y="2553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Oval 128"/>
              <p:cNvSpPr>
                <a:spLocks noChangeArrowheads="1"/>
              </p:cNvSpPr>
              <p:nvPr/>
            </p:nvSpPr>
            <p:spPr bwMode="auto">
              <a:xfrm>
                <a:off x="3361" y="2789"/>
                <a:ext cx="25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Oval 129"/>
              <p:cNvSpPr>
                <a:spLocks noChangeArrowheads="1"/>
              </p:cNvSpPr>
              <p:nvPr/>
            </p:nvSpPr>
            <p:spPr bwMode="auto">
              <a:xfrm>
                <a:off x="3361" y="2789"/>
                <a:ext cx="25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Oval 130"/>
              <p:cNvSpPr>
                <a:spLocks noChangeArrowheads="1"/>
              </p:cNvSpPr>
              <p:nvPr/>
            </p:nvSpPr>
            <p:spPr bwMode="auto">
              <a:xfrm>
                <a:off x="3402" y="2703"/>
                <a:ext cx="25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Oval 131"/>
              <p:cNvSpPr>
                <a:spLocks noChangeArrowheads="1"/>
              </p:cNvSpPr>
              <p:nvPr/>
            </p:nvSpPr>
            <p:spPr bwMode="auto">
              <a:xfrm>
                <a:off x="3402" y="2703"/>
                <a:ext cx="25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Oval 132"/>
              <p:cNvSpPr>
                <a:spLocks noChangeArrowheads="1"/>
              </p:cNvSpPr>
              <p:nvPr/>
            </p:nvSpPr>
            <p:spPr bwMode="auto">
              <a:xfrm>
                <a:off x="3419" y="2861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Oval 133"/>
              <p:cNvSpPr>
                <a:spLocks noChangeArrowheads="1"/>
              </p:cNvSpPr>
              <p:nvPr/>
            </p:nvSpPr>
            <p:spPr bwMode="auto">
              <a:xfrm>
                <a:off x="3419" y="2861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Oval 134"/>
              <p:cNvSpPr>
                <a:spLocks noChangeArrowheads="1"/>
              </p:cNvSpPr>
              <p:nvPr/>
            </p:nvSpPr>
            <p:spPr bwMode="auto">
              <a:xfrm>
                <a:off x="3419" y="2711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Oval 135"/>
              <p:cNvSpPr>
                <a:spLocks noChangeArrowheads="1"/>
              </p:cNvSpPr>
              <p:nvPr/>
            </p:nvSpPr>
            <p:spPr bwMode="auto">
              <a:xfrm>
                <a:off x="3419" y="2711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Oval 136"/>
              <p:cNvSpPr>
                <a:spLocks noChangeArrowheads="1"/>
              </p:cNvSpPr>
              <p:nvPr/>
            </p:nvSpPr>
            <p:spPr bwMode="auto">
              <a:xfrm>
                <a:off x="3452" y="2639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" name="Oval 137"/>
              <p:cNvSpPr>
                <a:spLocks noChangeArrowheads="1"/>
              </p:cNvSpPr>
              <p:nvPr/>
            </p:nvSpPr>
            <p:spPr bwMode="auto">
              <a:xfrm>
                <a:off x="3452" y="2639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" name="Oval 138"/>
              <p:cNvSpPr>
                <a:spLocks noChangeArrowheads="1"/>
              </p:cNvSpPr>
              <p:nvPr/>
            </p:nvSpPr>
            <p:spPr bwMode="auto">
              <a:xfrm>
                <a:off x="3460" y="3076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Oval 139"/>
              <p:cNvSpPr>
                <a:spLocks noChangeArrowheads="1"/>
              </p:cNvSpPr>
              <p:nvPr/>
            </p:nvSpPr>
            <p:spPr bwMode="auto">
              <a:xfrm>
                <a:off x="3460" y="3076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Oval 140"/>
              <p:cNvSpPr>
                <a:spLocks noChangeArrowheads="1"/>
              </p:cNvSpPr>
              <p:nvPr/>
            </p:nvSpPr>
            <p:spPr bwMode="auto">
              <a:xfrm>
                <a:off x="3527" y="2768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" name="Oval 141"/>
              <p:cNvSpPr>
                <a:spLocks noChangeArrowheads="1"/>
              </p:cNvSpPr>
              <p:nvPr/>
            </p:nvSpPr>
            <p:spPr bwMode="auto">
              <a:xfrm>
                <a:off x="3527" y="2768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" name="Oval 142"/>
              <p:cNvSpPr>
                <a:spLocks noChangeArrowheads="1"/>
              </p:cNvSpPr>
              <p:nvPr/>
            </p:nvSpPr>
            <p:spPr bwMode="auto">
              <a:xfrm>
                <a:off x="3585" y="2410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" name="Oval 143"/>
              <p:cNvSpPr>
                <a:spLocks noChangeArrowheads="1"/>
              </p:cNvSpPr>
              <p:nvPr/>
            </p:nvSpPr>
            <p:spPr bwMode="auto">
              <a:xfrm>
                <a:off x="3585" y="2410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" name="Oval 144"/>
              <p:cNvSpPr>
                <a:spLocks noChangeArrowheads="1"/>
              </p:cNvSpPr>
              <p:nvPr/>
            </p:nvSpPr>
            <p:spPr bwMode="auto">
              <a:xfrm>
                <a:off x="3585" y="2696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" name="Oval 145"/>
              <p:cNvSpPr>
                <a:spLocks noChangeArrowheads="1"/>
              </p:cNvSpPr>
              <p:nvPr/>
            </p:nvSpPr>
            <p:spPr bwMode="auto">
              <a:xfrm>
                <a:off x="3585" y="2696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" name="Oval 146"/>
              <p:cNvSpPr>
                <a:spLocks noChangeArrowheads="1"/>
              </p:cNvSpPr>
              <p:nvPr/>
            </p:nvSpPr>
            <p:spPr bwMode="auto">
              <a:xfrm>
                <a:off x="3593" y="2417"/>
                <a:ext cx="34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" name="Oval 147"/>
              <p:cNvSpPr>
                <a:spLocks noChangeArrowheads="1"/>
              </p:cNvSpPr>
              <p:nvPr/>
            </p:nvSpPr>
            <p:spPr bwMode="auto">
              <a:xfrm>
                <a:off x="3593" y="2417"/>
                <a:ext cx="34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" name="Oval 148"/>
              <p:cNvSpPr>
                <a:spLocks noChangeArrowheads="1"/>
              </p:cNvSpPr>
              <p:nvPr/>
            </p:nvSpPr>
            <p:spPr bwMode="auto">
              <a:xfrm>
                <a:off x="3643" y="2768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" name="Oval 149"/>
              <p:cNvSpPr>
                <a:spLocks noChangeArrowheads="1"/>
              </p:cNvSpPr>
              <p:nvPr/>
            </p:nvSpPr>
            <p:spPr bwMode="auto">
              <a:xfrm>
                <a:off x="3643" y="2768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" name="Oval 150"/>
              <p:cNvSpPr>
                <a:spLocks noChangeArrowheads="1"/>
              </p:cNvSpPr>
              <p:nvPr/>
            </p:nvSpPr>
            <p:spPr bwMode="auto">
              <a:xfrm>
                <a:off x="3643" y="2897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" name="Oval 151"/>
              <p:cNvSpPr>
                <a:spLocks noChangeArrowheads="1"/>
              </p:cNvSpPr>
              <p:nvPr/>
            </p:nvSpPr>
            <p:spPr bwMode="auto">
              <a:xfrm>
                <a:off x="3643" y="2897"/>
                <a:ext cx="33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" name="Oval 152"/>
              <p:cNvSpPr>
                <a:spLocks noChangeArrowheads="1"/>
              </p:cNvSpPr>
              <p:nvPr/>
            </p:nvSpPr>
            <p:spPr bwMode="auto">
              <a:xfrm>
                <a:off x="3660" y="2223"/>
                <a:ext cx="33" cy="22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" name="Oval 153"/>
              <p:cNvSpPr>
                <a:spLocks noChangeArrowheads="1"/>
              </p:cNvSpPr>
              <p:nvPr/>
            </p:nvSpPr>
            <p:spPr bwMode="auto">
              <a:xfrm>
                <a:off x="3660" y="2223"/>
                <a:ext cx="33" cy="22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" name="Oval 154"/>
              <p:cNvSpPr>
                <a:spLocks noChangeArrowheads="1"/>
              </p:cNvSpPr>
              <p:nvPr/>
            </p:nvSpPr>
            <p:spPr bwMode="auto">
              <a:xfrm>
                <a:off x="3710" y="2904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" name="Oval 155"/>
              <p:cNvSpPr>
                <a:spLocks noChangeArrowheads="1"/>
              </p:cNvSpPr>
              <p:nvPr/>
            </p:nvSpPr>
            <p:spPr bwMode="auto">
              <a:xfrm>
                <a:off x="3710" y="2904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" name="Oval 156"/>
              <p:cNvSpPr>
                <a:spLocks noChangeArrowheads="1"/>
              </p:cNvSpPr>
              <p:nvPr/>
            </p:nvSpPr>
            <p:spPr bwMode="auto">
              <a:xfrm>
                <a:off x="3751" y="2445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" name="Oval 157"/>
              <p:cNvSpPr>
                <a:spLocks noChangeArrowheads="1"/>
              </p:cNvSpPr>
              <p:nvPr/>
            </p:nvSpPr>
            <p:spPr bwMode="auto">
              <a:xfrm>
                <a:off x="3751" y="2445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" name="Oval 158"/>
              <p:cNvSpPr>
                <a:spLocks noChangeArrowheads="1"/>
              </p:cNvSpPr>
              <p:nvPr/>
            </p:nvSpPr>
            <p:spPr bwMode="auto">
              <a:xfrm>
                <a:off x="3784" y="2567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" name="Oval 159"/>
              <p:cNvSpPr>
                <a:spLocks noChangeArrowheads="1"/>
              </p:cNvSpPr>
              <p:nvPr/>
            </p:nvSpPr>
            <p:spPr bwMode="auto">
              <a:xfrm>
                <a:off x="3784" y="2567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" name="Oval 160"/>
              <p:cNvSpPr>
                <a:spLocks noChangeArrowheads="1"/>
              </p:cNvSpPr>
              <p:nvPr/>
            </p:nvSpPr>
            <p:spPr bwMode="auto">
              <a:xfrm>
                <a:off x="3784" y="2137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" name="Oval 161"/>
              <p:cNvSpPr>
                <a:spLocks noChangeArrowheads="1"/>
              </p:cNvSpPr>
              <p:nvPr/>
            </p:nvSpPr>
            <p:spPr bwMode="auto">
              <a:xfrm>
                <a:off x="3784" y="2137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" name="Oval 162"/>
              <p:cNvSpPr>
                <a:spLocks noChangeArrowheads="1"/>
              </p:cNvSpPr>
              <p:nvPr/>
            </p:nvSpPr>
            <p:spPr bwMode="auto">
              <a:xfrm>
                <a:off x="3793" y="2360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" name="Oval 163"/>
              <p:cNvSpPr>
                <a:spLocks noChangeArrowheads="1"/>
              </p:cNvSpPr>
              <p:nvPr/>
            </p:nvSpPr>
            <p:spPr bwMode="auto">
              <a:xfrm>
                <a:off x="3793" y="2360"/>
                <a:ext cx="33" cy="21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" name="Oval 164"/>
              <p:cNvSpPr>
                <a:spLocks noChangeArrowheads="1"/>
              </p:cNvSpPr>
              <p:nvPr/>
            </p:nvSpPr>
            <p:spPr bwMode="auto">
              <a:xfrm>
                <a:off x="3809" y="2388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Oval 165"/>
              <p:cNvSpPr>
                <a:spLocks noChangeArrowheads="1"/>
              </p:cNvSpPr>
              <p:nvPr/>
            </p:nvSpPr>
            <p:spPr bwMode="auto">
              <a:xfrm>
                <a:off x="3809" y="2388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Oval 166"/>
              <p:cNvSpPr>
                <a:spLocks noChangeArrowheads="1"/>
              </p:cNvSpPr>
              <p:nvPr/>
            </p:nvSpPr>
            <p:spPr bwMode="auto">
              <a:xfrm>
                <a:off x="3826" y="2517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Oval 167"/>
              <p:cNvSpPr>
                <a:spLocks noChangeArrowheads="1"/>
              </p:cNvSpPr>
              <p:nvPr/>
            </p:nvSpPr>
            <p:spPr bwMode="auto">
              <a:xfrm>
                <a:off x="3826" y="2517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Oval 168"/>
              <p:cNvSpPr>
                <a:spLocks noChangeArrowheads="1"/>
              </p:cNvSpPr>
              <p:nvPr/>
            </p:nvSpPr>
            <p:spPr bwMode="auto">
              <a:xfrm>
                <a:off x="3851" y="2531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" name="Oval 169"/>
              <p:cNvSpPr>
                <a:spLocks noChangeArrowheads="1"/>
              </p:cNvSpPr>
              <p:nvPr/>
            </p:nvSpPr>
            <p:spPr bwMode="auto">
              <a:xfrm>
                <a:off x="3851" y="2531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" name="Oval 170"/>
              <p:cNvSpPr>
                <a:spLocks noChangeArrowheads="1"/>
              </p:cNvSpPr>
              <p:nvPr/>
            </p:nvSpPr>
            <p:spPr bwMode="auto">
              <a:xfrm>
                <a:off x="3867" y="2410"/>
                <a:ext cx="34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" name="Oval 171"/>
              <p:cNvSpPr>
                <a:spLocks noChangeArrowheads="1"/>
              </p:cNvSpPr>
              <p:nvPr/>
            </p:nvSpPr>
            <p:spPr bwMode="auto">
              <a:xfrm>
                <a:off x="3867" y="2410"/>
                <a:ext cx="34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" name="Oval 172"/>
              <p:cNvSpPr>
                <a:spLocks noChangeArrowheads="1"/>
              </p:cNvSpPr>
              <p:nvPr/>
            </p:nvSpPr>
            <p:spPr bwMode="auto">
              <a:xfrm>
                <a:off x="3876" y="2510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" name="Oval 173"/>
              <p:cNvSpPr>
                <a:spLocks noChangeArrowheads="1"/>
              </p:cNvSpPr>
              <p:nvPr/>
            </p:nvSpPr>
            <p:spPr bwMode="auto">
              <a:xfrm>
                <a:off x="3876" y="2510"/>
                <a:ext cx="33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" name="Oval 174"/>
              <p:cNvSpPr>
                <a:spLocks noChangeArrowheads="1"/>
              </p:cNvSpPr>
              <p:nvPr/>
            </p:nvSpPr>
            <p:spPr bwMode="auto">
              <a:xfrm>
                <a:off x="3975" y="2531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" name="Oval 175"/>
              <p:cNvSpPr>
                <a:spLocks noChangeArrowheads="1"/>
              </p:cNvSpPr>
              <p:nvPr/>
            </p:nvSpPr>
            <p:spPr bwMode="auto">
              <a:xfrm>
                <a:off x="3975" y="2531"/>
                <a:ext cx="34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" name="Oval 176"/>
              <p:cNvSpPr>
                <a:spLocks noChangeArrowheads="1"/>
              </p:cNvSpPr>
              <p:nvPr/>
            </p:nvSpPr>
            <p:spPr bwMode="auto">
              <a:xfrm>
                <a:off x="4308" y="1786"/>
                <a:ext cx="33" cy="22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" name="Oval 177"/>
              <p:cNvSpPr>
                <a:spLocks noChangeArrowheads="1"/>
              </p:cNvSpPr>
              <p:nvPr/>
            </p:nvSpPr>
            <p:spPr bwMode="auto">
              <a:xfrm>
                <a:off x="4308" y="1786"/>
                <a:ext cx="33" cy="22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" name="Oval 178"/>
              <p:cNvSpPr>
                <a:spLocks noChangeArrowheads="1"/>
              </p:cNvSpPr>
              <p:nvPr/>
            </p:nvSpPr>
            <p:spPr bwMode="auto">
              <a:xfrm>
                <a:off x="4606" y="1421"/>
                <a:ext cx="25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" name="Oval 179"/>
              <p:cNvSpPr>
                <a:spLocks noChangeArrowheads="1"/>
              </p:cNvSpPr>
              <p:nvPr/>
            </p:nvSpPr>
            <p:spPr bwMode="auto">
              <a:xfrm>
                <a:off x="4606" y="1421"/>
                <a:ext cx="25" cy="29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" name="Oval 180"/>
              <p:cNvSpPr>
                <a:spLocks noChangeArrowheads="1"/>
              </p:cNvSpPr>
              <p:nvPr/>
            </p:nvSpPr>
            <p:spPr bwMode="auto">
              <a:xfrm>
                <a:off x="4673" y="1966"/>
                <a:ext cx="25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" name="Oval 181"/>
              <p:cNvSpPr>
                <a:spLocks noChangeArrowheads="1"/>
              </p:cNvSpPr>
              <p:nvPr/>
            </p:nvSpPr>
            <p:spPr bwMode="auto">
              <a:xfrm>
                <a:off x="4673" y="1966"/>
                <a:ext cx="25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" name="Oval 182"/>
              <p:cNvSpPr>
                <a:spLocks noChangeArrowheads="1"/>
              </p:cNvSpPr>
              <p:nvPr/>
            </p:nvSpPr>
            <p:spPr bwMode="auto">
              <a:xfrm>
                <a:off x="4864" y="1672"/>
                <a:ext cx="25" cy="28"/>
              </a:xfrm>
              <a:prstGeom prst="ellipse">
                <a:avLst/>
              </a:prstGeom>
              <a:noFill/>
              <a:ln w="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" name="Freeform 183"/>
              <p:cNvSpPr>
                <a:spLocks/>
              </p:cNvSpPr>
              <p:nvPr/>
            </p:nvSpPr>
            <p:spPr bwMode="auto">
              <a:xfrm>
                <a:off x="2688" y="1235"/>
                <a:ext cx="2408" cy="2070"/>
              </a:xfrm>
              <a:custGeom>
                <a:avLst/>
                <a:gdLst>
                  <a:gd name="T0" fmla="*/ 0 w 290"/>
                  <a:gd name="T1" fmla="*/ 0 h 289"/>
                  <a:gd name="T2" fmla="*/ 0 w 290"/>
                  <a:gd name="T3" fmla="*/ 2147483647 h 289"/>
                  <a:gd name="T4" fmla="*/ 2147483647 w 290"/>
                  <a:gd name="T5" fmla="*/ 2147483647 h 289"/>
                  <a:gd name="T6" fmla="*/ 2147483647 w 290"/>
                  <a:gd name="T7" fmla="*/ 0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0"/>
                  <a:gd name="T13" fmla="*/ 0 h 289"/>
                  <a:gd name="T14" fmla="*/ 290 w 29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0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90" y="289"/>
                    </a:lnTo>
                    <a:lnTo>
                      <a:pt x="290" y="0"/>
                    </a:lnTo>
                  </a:path>
                </a:pathLst>
              </a:custGeom>
              <a:noFill/>
              <a:ln w="8">
                <a:solidFill>
                  <a:srgbClr val="01010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91" name="Line 184"/>
              <p:cNvSpPr>
                <a:spLocks noChangeShapeType="1"/>
              </p:cNvSpPr>
              <p:nvPr/>
            </p:nvSpPr>
            <p:spPr bwMode="auto">
              <a:xfrm>
                <a:off x="2696" y="1235"/>
                <a:ext cx="2392" cy="1"/>
              </a:xfrm>
              <a:prstGeom prst="line">
                <a:avLst/>
              </a:prstGeom>
              <a:noFill/>
              <a:ln w="8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92" name="Rectangle 185"/>
              <p:cNvSpPr>
                <a:spLocks noChangeArrowheads="1"/>
              </p:cNvSpPr>
              <p:nvPr/>
            </p:nvSpPr>
            <p:spPr bwMode="auto">
              <a:xfrm>
                <a:off x="3303" y="3556"/>
                <a:ext cx="56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AT" sz="1400">
                    <a:solidFill>
                      <a:srgbClr val="000000"/>
                    </a:solidFill>
                  </a:rPr>
                  <a:t>HH-income</a:t>
                </a:r>
                <a:endParaRPr lang="en-US"/>
              </a:p>
            </p:txBody>
          </p:sp>
          <p:sp>
            <p:nvSpPr>
              <p:cNvPr id="4293" name="Rectangle 186"/>
              <p:cNvSpPr>
                <a:spLocks noChangeArrowheads="1"/>
              </p:cNvSpPr>
              <p:nvPr/>
            </p:nvSpPr>
            <p:spPr bwMode="auto">
              <a:xfrm>
                <a:off x="3394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94" name="Rectangle 188"/>
              <p:cNvSpPr>
                <a:spLocks noChangeArrowheads="1"/>
              </p:cNvSpPr>
              <p:nvPr/>
            </p:nvSpPr>
            <p:spPr bwMode="auto">
              <a:xfrm>
                <a:off x="3494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95" name="Rectangle 189"/>
              <p:cNvSpPr>
                <a:spLocks noChangeArrowheads="1"/>
              </p:cNvSpPr>
              <p:nvPr/>
            </p:nvSpPr>
            <p:spPr bwMode="auto">
              <a:xfrm>
                <a:off x="3560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96" name="Rectangle 190"/>
              <p:cNvSpPr>
                <a:spLocks noChangeArrowheads="1"/>
              </p:cNvSpPr>
              <p:nvPr/>
            </p:nvSpPr>
            <p:spPr bwMode="auto">
              <a:xfrm>
                <a:off x="3635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97" name="Rectangle 191"/>
              <p:cNvSpPr>
                <a:spLocks noChangeArrowheads="1"/>
              </p:cNvSpPr>
              <p:nvPr/>
            </p:nvSpPr>
            <p:spPr bwMode="auto">
              <a:xfrm>
                <a:off x="3751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98" name="Rectangle 192"/>
              <p:cNvSpPr>
                <a:spLocks noChangeArrowheads="1"/>
              </p:cNvSpPr>
              <p:nvPr/>
            </p:nvSpPr>
            <p:spPr bwMode="auto">
              <a:xfrm>
                <a:off x="3859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99" name="Rectangle 193"/>
              <p:cNvSpPr>
                <a:spLocks noChangeArrowheads="1"/>
              </p:cNvSpPr>
              <p:nvPr/>
            </p:nvSpPr>
            <p:spPr bwMode="auto">
              <a:xfrm>
                <a:off x="3934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0" name="Rectangle 195"/>
              <p:cNvSpPr>
                <a:spLocks noChangeArrowheads="1"/>
              </p:cNvSpPr>
              <p:nvPr/>
            </p:nvSpPr>
            <p:spPr bwMode="auto">
              <a:xfrm>
                <a:off x="4042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1" name="Rectangle 197"/>
              <p:cNvSpPr>
                <a:spLocks noChangeArrowheads="1"/>
              </p:cNvSpPr>
              <p:nvPr/>
            </p:nvSpPr>
            <p:spPr bwMode="auto">
              <a:xfrm>
                <a:off x="4191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2" name="Rectangle 198"/>
              <p:cNvSpPr>
                <a:spLocks noChangeArrowheads="1"/>
              </p:cNvSpPr>
              <p:nvPr/>
            </p:nvSpPr>
            <p:spPr bwMode="auto">
              <a:xfrm>
                <a:off x="4266" y="3556"/>
                <a:ext cx="108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4303" name="Rectangle 199"/>
              <p:cNvSpPr>
                <a:spLocks noChangeArrowheads="1"/>
              </p:cNvSpPr>
              <p:nvPr/>
            </p:nvSpPr>
            <p:spPr bwMode="auto">
              <a:xfrm>
                <a:off x="4299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4" name="Rectangle 200"/>
              <p:cNvSpPr>
                <a:spLocks noChangeArrowheads="1"/>
              </p:cNvSpPr>
              <p:nvPr/>
            </p:nvSpPr>
            <p:spPr bwMode="auto">
              <a:xfrm>
                <a:off x="4399" y="35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5" name="Rectangle 201"/>
              <p:cNvSpPr>
                <a:spLocks noChangeArrowheads="1"/>
              </p:cNvSpPr>
              <p:nvPr/>
            </p:nvSpPr>
            <p:spPr bwMode="auto">
              <a:xfrm rot="-5400000">
                <a:off x="2115" y="253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6" name="Rectangle 202"/>
              <p:cNvSpPr>
                <a:spLocks noChangeArrowheads="1"/>
              </p:cNvSpPr>
              <p:nvPr/>
            </p:nvSpPr>
            <p:spPr bwMode="auto">
              <a:xfrm rot="-5400000">
                <a:off x="2114" y="246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7" name="Rectangle 203"/>
              <p:cNvSpPr>
                <a:spLocks noChangeArrowheads="1"/>
              </p:cNvSpPr>
              <p:nvPr/>
            </p:nvSpPr>
            <p:spPr bwMode="auto">
              <a:xfrm rot="-5400000">
                <a:off x="1338" y="2424"/>
                <a:ext cx="155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expentidures for durable goods</a:t>
                </a:r>
                <a:endParaRPr lang="en-US"/>
              </a:p>
            </p:txBody>
          </p:sp>
          <p:sp>
            <p:nvSpPr>
              <p:cNvPr id="4308" name="Rectangle 204"/>
              <p:cNvSpPr>
                <a:spLocks noChangeArrowheads="1"/>
              </p:cNvSpPr>
              <p:nvPr/>
            </p:nvSpPr>
            <p:spPr bwMode="auto">
              <a:xfrm rot="-5400000">
                <a:off x="2114" y="234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09" name="Rectangle 205"/>
              <p:cNvSpPr>
                <a:spLocks noChangeArrowheads="1"/>
              </p:cNvSpPr>
              <p:nvPr/>
            </p:nvSpPr>
            <p:spPr bwMode="auto">
              <a:xfrm rot="-5400000">
                <a:off x="2114" y="227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10" name="Rectangle 206"/>
              <p:cNvSpPr>
                <a:spLocks noChangeArrowheads="1"/>
              </p:cNvSpPr>
              <p:nvPr/>
            </p:nvSpPr>
            <p:spPr bwMode="auto">
              <a:xfrm rot="-5400000">
                <a:off x="2114" y="2214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07" name="Rectangle 208"/>
            <p:cNvSpPr>
              <a:spLocks noChangeArrowheads="1"/>
            </p:cNvSpPr>
            <p:nvPr/>
          </p:nvSpPr>
          <p:spPr bwMode="auto">
            <a:xfrm rot="-5400000">
              <a:off x="2114" y="214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108" name="Rectangle 209"/>
            <p:cNvSpPr>
              <a:spLocks noChangeArrowheads="1"/>
            </p:cNvSpPr>
            <p:nvPr/>
          </p:nvSpPr>
          <p:spPr bwMode="auto">
            <a:xfrm rot="-5400000">
              <a:off x="2114" y="208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109" name="Rectangle 210"/>
            <p:cNvSpPr>
              <a:spLocks noChangeArrowheads="1"/>
            </p:cNvSpPr>
            <p:nvPr/>
          </p:nvSpPr>
          <p:spPr bwMode="auto">
            <a:xfrm rot="-5400000">
              <a:off x="2061" y="2042"/>
              <a:ext cx="10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110" name="Rectangle 211"/>
            <p:cNvSpPr>
              <a:spLocks noChangeArrowheads="1"/>
            </p:cNvSpPr>
            <p:nvPr/>
          </p:nvSpPr>
          <p:spPr bwMode="auto">
            <a:xfrm rot="-5400000">
              <a:off x="2115" y="200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111" name="Rectangle 212"/>
            <p:cNvSpPr>
              <a:spLocks noChangeArrowheads="1"/>
            </p:cNvSpPr>
            <p:nvPr/>
          </p:nvSpPr>
          <p:spPr bwMode="auto">
            <a:xfrm rot="-5400000">
              <a:off x="2114" y="196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112" name="Rectangle 213"/>
            <p:cNvSpPr>
              <a:spLocks noChangeArrowheads="1"/>
            </p:cNvSpPr>
            <p:nvPr/>
          </p:nvSpPr>
          <p:spPr bwMode="auto">
            <a:xfrm rot="-5400000">
              <a:off x="2115" y="191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113" name="Rectangle 215"/>
            <p:cNvSpPr>
              <a:spLocks noChangeArrowheads="1"/>
            </p:cNvSpPr>
            <p:nvPr/>
          </p:nvSpPr>
          <p:spPr bwMode="auto">
            <a:xfrm rot="-5400000">
              <a:off x="2115" y="182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114" name="Rectangle 216"/>
            <p:cNvSpPr>
              <a:spLocks noChangeArrowheads="1"/>
            </p:cNvSpPr>
            <p:nvPr/>
          </p:nvSpPr>
          <p:spPr bwMode="auto">
            <a:xfrm rot="-5400000">
              <a:off x="2115" y="1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Example: Demand for Ice Cream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err="1" smtClean="0"/>
              <a:t>Verbeek’s</a:t>
            </a:r>
            <a:r>
              <a:rPr lang="en-US" sz="2000" dirty="0" smtClean="0"/>
              <a:t> time series dataset “</a:t>
            </a:r>
            <a:r>
              <a:rPr lang="en-US" sz="2000" dirty="0" err="1" smtClean="0"/>
              <a:t>icecream</a:t>
            </a:r>
            <a:r>
              <a:rPr lang="en-US" sz="2000" dirty="0" smtClean="0"/>
              <a:t>” </a:t>
            </a:r>
          </a:p>
          <a:p>
            <a:pPr>
              <a:spcBef>
                <a:spcPts val="300"/>
              </a:spcBef>
              <a:defRPr/>
            </a:pPr>
            <a:r>
              <a:rPr lang="en-US" sz="2000" dirty="0" smtClean="0"/>
              <a:t>30 four weekly observations (1951-1953)</a:t>
            </a:r>
          </a:p>
          <a:p>
            <a:pPr>
              <a:spcBef>
                <a:spcPts val="300"/>
              </a:spcBef>
              <a:defRPr/>
            </a:pPr>
            <a:r>
              <a:rPr lang="en-US" sz="2000" dirty="0" smtClean="0"/>
              <a:t>Variables</a:t>
            </a:r>
          </a:p>
          <a:p>
            <a:pPr marL="784225" lvl="1" indent="-457200">
              <a:spcBef>
                <a:spcPts val="300"/>
              </a:spcBef>
              <a:defRPr/>
            </a:pPr>
            <a:r>
              <a:rPr lang="en-US" sz="1800" i="1" dirty="0" smtClean="0">
                <a:cs typeface="Arial" charset="0"/>
              </a:rPr>
              <a:t>cons</a:t>
            </a:r>
            <a:r>
              <a:rPr lang="en-US" sz="1800" dirty="0" smtClean="0">
                <a:cs typeface="Arial" charset="0"/>
              </a:rPr>
              <a:t>: consumption of ice cream per head (in pints)</a:t>
            </a:r>
          </a:p>
          <a:p>
            <a:pPr marL="784225" lvl="1" indent="-457200">
              <a:spcBef>
                <a:spcPts val="300"/>
              </a:spcBef>
              <a:defRPr/>
            </a:pPr>
            <a:r>
              <a:rPr lang="en-US" sz="1800" i="1" dirty="0" smtClean="0">
                <a:cs typeface="Arial" charset="0"/>
              </a:rPr>
              <a:t>income</a:t>
            </a:r>
            <a:r>
              <a:rPr lang="en-US" sz="1800" dirty="0" smtClean="0">
                <a:cs typeface="Arial" charset="0"/>
              </a:rPr>
              <a:t>: average family income per week (in USD, </a:t>
            </a: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red line</a:t>
            </a:r>
            <a:r>
              <a:rPr lang="en-US" sz="1800" dirty="0" smtClean="0">
                <a:cs typeface="Arial" charset="0"/>
              </a:rPr>
              <a:t>)</a:t>
            </a:r>
          </a:p>
          <a:p>
            <a:pPr marL="784225" lvl="1" indent="-457200">
              <a:spcBef>
                <a:spcPts val="300"/>
              </a:spcBef>
              <a:defRPr/>
            </a:pPr>
            <a:r>
              <a:rPr lang="en-US" sz="1800" i="1" dirty="0" smtClean="0">
                <a:cs typeface="Arial" charset="0"/>
              </a:rPr>
              <a:t>price</a:t>
            </a:r>
            <a:r>
              <a:rPr lang="en-US" sz="1800" dirty="0" smtClean="0">
                <a:cs typeface="Arial" charset="0"/>
              </a:rPr>
              <a:t>: price of ice cream (in USD per pint, 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blue line</a:t>
            </a:r>
            <a:r>
              <a:rPr lang="en-US" sz="1800" dirty="0" smtClean="0">
                <a:cs typeface="Arial" charset="0"/>
              </a:rPr>
              <a:t>)</a:t>
            </a:r>
          </a:p>
          <a:p>
            <a:pPr marL="784225" lvl="1" indent="-457200">
              <a:spcBef>
                <a:spcPts val="300"/>
              </a:spcBef>
              <a:defRPr/>
            </a:pPr>
            <a:r>
              <a:rPr lang="en-US" sz="1800" i="1" dirty="0" smtClean="0">
                <a:cs typeface="Arial" charset="0"/>
              </a:rPr>
              <a:t>temp</a:t>
            </a:r>
            <a:r>
              <a:rPr lang="en-US" sz="1800" dirty="0" smtClean="0">
                <a:cs typeface="Arial" charset="0"/>
              </a:rPr>
              <a:t>: average temperature (in Fahrenheit); </a:t>
            </a:r>
            <a:r>
              <a:rPr lang="en-US" sz="1800" dirty="0" err="1" smtClean="0">
                <a:cs typeface="Arial" charset="0"/>
              </a:rPr>
              <a:t>tempc</a:t>
            </a:r>
            <a:r>
              <a:rPr lang="en-US" sz="1800" dirty="0" smtClean="0">
                <a:cs typeface="Arial" charset="0"/>
              </a:rPr>
              <a:t>: (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green</a:t>
            </a:r>
            <a:r>
              <a:rPr lang="en-US" sz="1800" dirty="0" smtClean="0">
                <a:cs typeface="Arial" charset="0"/>
              </a:rPr>
              <a:t>, in °C)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BEB42-2C3F-4F88-A797-BDC15C3EB572}" type="slidenum">
              <a:rPr lang="de-AT" altLang="en-US"/>
              <a:pPr>
                <a:defRPr/>
              </a:pPr>
              <a:t>60</a:t>
            </a:fld>
            <a:endParaRPr lang="de-AT" altLang="en-US"/>
          </a:p>
        </p:txBody>
      </p:sp>
      <p:pic>
        <p:nvPicPr>
          <p:cNvPr id="7578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005263"/>
            <a:ext cx="5905500" cy="2376487"/>
          </a:xfrm>
          <a:prstGeom prst="rect">
            <a:avLst/>
          </a:prstGeom>
          <a:solidFill>
            <a:schemeClr val="bg1"/>
          </a:solidFill>
          <a:ln w="9525">
            <a:solidFill>
              <a:srgbClr val="584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32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r>
              <a:rPr lang="en-US" sz="2000" dirty="0" smtClean="0"/>
              <a:t>Time series plot of consumption of </a:t>
            </a:r>
            <a:r>
              <a:rPr lang="en-US" sz="2000" dirty="0" smtClean="0"/>
              <a:t>ice </a:t>
            </a:r>
            <a:r>
              <a:rPr lang="en-US" sz="2000" dirty="0" smtClean="0"/>
              <a:t>cream </a:t>
            </a:r>
            <a:r>
              <a:rPr lang="en-US" sz="2000" dirty="0" smtClean="0">
                <a:cs typeface="Arial" charset="0"/>
              </a:rPr>
              <a:t>per </a:t>
            </a:r>
            <a:r>
              <a:rPr lang="en-US" sz="2000" dirty="0" smtClean="0">
                <a:cs typeface="Arial" charset="0"/>
              </a:rPr>
              <a:t>head (in pints)</a:t>
            </a:r>
            <a:r>
              <a:rPr lang="en-US" sz="2000" dirty="0" smtClean="0"/>
              <a:t>, </a:t>
            </a:r>
            <a:r>
              <a:rPr lang="en-US" sz="2000" i="1" dirty="0" smtClean="0"/>
              <a:t>cons</a:t>
            </a:r>
            <a:r>
              <a:rPr lang="en-US" sz="2000" dirty="0" smtClean="0"/>
              <a:t>, over observation periods</a:t>
            </a: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E5834-FD63-40D5-BE60-98521853E704}" type="slidenum">
              <a:rPr lang="de-AT" altLang="en-US"/>
              <a:pPr>
                <a:defRPr/>
              </a:pPr>
              <a:t>61</a:t>
            </a:fld>
            <a:endParaRPr lang="de-AT" altLang="en-US"/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6552728" cy="3384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32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r>
              <a:rPr lang="en-GB" sz="2000" dirty="0" smtClean="0"/>
              <a:t>Consumption of ice cream </a:t>
            </a:r>
            <a:r>
              <a:rPr lang="en-GB" sz="2000" dirty="0" smtClean="0">
                <a:cs typeface="Arial" charset="0"/>
              </a:rPr>
              <a:t>per head (in pints)</a:t>
            </a:r>
            <a:r>
              <a:rPr lang="en-GB" sz="2000" dirty="0" smtClean="0"/>
              <a:t>, </a:t>
            </a:r>
            <a:r>
              <a:rPr lang="en-GB" sz="2000" i="1" dirty="0" smtClean="0"/>
              <a:t>cons</a:t>
            </a:r>
            <a:r>
              <a:rPr lang="en-GB" sz="2000" dirty="0" smtClean="0"/>
              <a:t>: scatter </a:t>
            </a:r>
            <a:r>
              <a:rPr lang="en-GB" sz="2000" dirty="0" err="1" smtClean="0"/>
              <a:t>diagramme</a:t>
            </a:r>
            <a:r>
              <a:rPr lang="en-GB" sz="2000" dirty="0" smtClean="0"/>
              <a:t> of actual values </a:t>
            </a:r>
            <a:r>
              <a:rPr lang="en-GB" sz="2000" i="1" dirty="0" smtClean="0"/>
              <a:t>cons  </a:t>
            </a:r>
            <a:r>
              <a:rPr lang="en-GB" sz="2000" dirty="0" smtClean="0"/>
              <a:t>over lagged values </a:t>
            </a:r>
            <a:r>
              <a:rPr lang="en-GB" sz="2000" i="1" dirty="0" smtClean="0"/>
              <a:t>cons</a:t>
            </a:r>
            <a:r>
              <a:rPr lang="en-GB" sz="2000" baseline="-25000" dirty="0" smtClean="0"/>
              <a:t>-1</a:t>
            </a:r>
            <a:endParaRPr lang="en-GB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E5834-FD63-40D5-BE60-98521853E704}" type="slidenum">
              <a:rPr lang="de-AT" altLang="en-US"/>
              <a:pPr>
                <a:defRPr/>
              </a:pPr>
              <a:t>62</a:t>
            </a:fld>
            <a:endParaRPr lang="de-AT" altLang="en-US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6047855" cy="33123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Autocorrelation</a:t>
            </a:r>
          </a:p>
        </p:txBody>
      </p:sp>
      <p:sp>
        <p:nvSpPr>
          <p:cNvPr id="25604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smtClean="0"/>
              <a:t>Typical for time series data such as consumption, production, investments, etc., and models for time series data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Autocorrelation of error terms is typically observed if</a:t>
            </a:r>
          </a:p>
          <a:p>
            <a:pPr lvl="1">
              <a:spcBef>
                <a:spcPts val="600"/>
              </a:spcBef>
            </a:pPr>
            <a:r>
              <a:rPr lang="en-US" sz="1800" smtClean="0"/>
              <a:t>a relevant regressor with trend or seasonal pattern is not included in the model: miss-specified model </a:t>
            </a:r>
          </a:p>
          <a:p>
            <a:pPr lvl="1">
              <a:spcBef>
                <a:spcPts val="600"/>
              </a:spcBef>
            </a:pPr>
            <a:r>
              <a:rPr lang="en-US" sz="1800" smtClean="0"/>
              <a:t>the functional form of a regressor is incorrectly specified</a:t>
            </a:r>
          </a:p>
          <a:p>
            <a:pPr lvl="1">
              <a:spcBef>
                <a:spcPts val="600"/>
              </a:spcBef>
            </a:pPr>
            <a:r>
              <a:rPr lang="en-US" sz="1800" smtClean="0"/>
              <a:t>the dependent variable is correlated in a way that is not appropriately represented in the systematic part of the model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Autocorrelation of the error terms indicates deficiencies of the model specification such as omitted regressors, incorrect functional form, incorrect dynamic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Tests for autocorrelation are the most frequently used tool for diagnostic checking the model specification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2417D-F5AA-4008-98AB-B855548E81CC}" type="slidenum">
              <a:rPr lang="de-AT" altLang="en-US"/>
              <a:pPr>
                <a:defRPr/>
              </a:pPr>
              <a:t>63</a:t>
            </a:fld>
            <a:endParaRPr lang="de-AT" altLang="en-US"/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228354" name="Formel" r:id="rId4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2400" smtClean="0">
                <a:latin typeface="Verdana" pitchFamily="34" charset="0"/>
              </a:rPr>
              <a:t> 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Time series plot of 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i="1" dirty="0" smtClean="0">
                <a:cs typeface="Arial" charset="0"/>
              </a:rPr>
              <a:t>	C</a:t>
            </a:r>
            <a:r>
              <a:rPr lang="en-US" sz="1800" i="1" dirty="0" smtClean="0">
                <a:cs typeface="Arial" charset="0"/>
              </a:rPr>
              <a:t>ons</a:t>
            </a:r>
            <a:r>
              <a:rPr lang="en-US" sz="1800" dirty="0" smtClean="0">
                <a:cs typeface="Arial" charset="0"/>
              </a:rPr>
              <a:t>: consumption of ice cream per head (in pints); mean: 0.36 </a:t>
            </a:r>
          </a:p>
          <a:p>
            <a:pPr marL="784225" lvl="1" indent="-457200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1800" i="1" dirty="0" smtClean="0">
                <a:cs typeface="Arial" charset="0"/>
              </a:rPr>
              <a:t>Temp/100</a:t>
            </a:r>
            <a:r>
              <a:rPr lang="en-US" sz="1800" dirty="0" smtClean="0">
                <a:cs typeface="Arial" charset="0"/>
              </a:rPr>
              <a:t>: average temperature (in Fahrenheit)</a:t>
            </a:r>
          </a:p>
          <a:p>
            <a:pPr marL="784225" lvl="1" indent="-457200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de-AT" sz="1800" i="1" dirty="0" smtClean="0">
                <a:cs typeface="Arial" charset="0"/>
              </a:rPr>
              <a:t>Price</a:t>
            </a:r>
            <a:r>
              <a:rPr lang="de-AT" sz="1800" dirty="0" smtClean="0">
                <a:cs typeface="Arial" charset="0"/>
              </a:rPr>
              <a:t> (</a:t>
            </a:r>
            <a:r>
              <a:rPr lang="en-US" sz="1800" dirty="0" smtClean="0">
                <a:cs typeface="Arial" charset="0"/>
              </a:rPr>
              <a:t>in USD per pint); mean: 0.275 USD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5CF9A-703D-4F62-AA78-2D412202855A}" type="slidenum">
              <a:rPr lang="de-AT" altLang="en-US"/>
              <a:pPr>
                <a:defRPr/>
              </a:pPr>
              <a:t>64</a:t>
            </a:fld>
            <a:endParaRPr lang="de-AT" altLang="en-US"/>
          </a:p>
        </p:txBody>
      </p:sp>
      <p:pic>
        <p:nvPicPr>
          <p:cNvPr id="76807" name="Picture 4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3068638"/>
            <a:ext cx="6769100" cy="3275012"/>
          </a:xfrm>
          <a:noFill/>
          <a:ln>
            <a:solidFill>
              <a:srgbClr val="584300"/>
            </a:solidFill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32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Demand for  ice cream, measured by </a:t>
            </a:r>
            <a:r>
              <a:rPr lang="en-US" sz="2000" i="1" dirty="0" smtClean="0"/>
              <a:t>cons</a:t>
            </a:r>
            <a:r>
              <a:rPr lang="en-US" sz="2000" dirty="0" smtClean="0"/>
              <a:t>, explained by </a:t>
            </a:r>
            <a:r>
              <a:rPr lang="en-US" sz="2000" i="1" dirty="0" smtClean="0">
                <a:cs typeface="Arial" charset="0"/>
              </a:rPr>
              <a:t>price</a:t>
            </a:r>
            <a:r>
              <a:rPr lang="en-US" sz="2000" dirty="0" smtClean="0"/>
              <a:t>, </a:t>
            </a:r>
            <a:r>
              <a:rPr lang="en-US" sz="2000" i="1" dirty="0" smtClean="0">
                <a:cs typeface="Arial" charset="0"/>
              </a:rPr>
              <a:t>income</a:t>
            </a:r>
            <a:r>
              <a:rPr lang="en-US" sz="2000" dirty="0" smtClean="0">
                <a:cs typeface="Arial" charset="0"/>
              </a:rPr>
              <a:t>, and </a:t>
            </a:r>
            <a:r>
              <a:rPr lang="en-US" sz="2000" i="1" dirty="0" smtClean="0">
                <a:cs typeface="Arial" charset="0"/>
              </a:rPr>
              <a:t>temp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dirty="0" smtClean="0">
              <a:cs typeface="Arial" charset="0"/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3C631-79E5-4B75-8E8B-A1C325E9E8C6}" type="slidenum">
              <a:rPr lang="de-AT" altLang="en-US"/>
              <a:pPr>
                <a:defRPr/>
              </a:pPr>
              <a:t>65</a:t>
            </a:fld>
            <a:endParaRPr lang="de-AT" altLang="en-US"/>
          </a:p>
        </p:txBody>
      </p:sp>
      <p:pic>
        <p:nvPicPr>
          <p:cNvPr id="778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7363" y="2405063"/>
            <a:ext cx="6249987" cy="3327400"/>
          </a:xfrm>
          <a:noFill/>
          <a:ln>
            <a:solidFill>
              <a:srgbClr val="584300"/>
            </a:solidFill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32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Time series </a:t>
            </a:r>
            <a:r>
              <a:rPr lang="en-US" sz="2000" dirty="0" err="1" smtClean="0"/>
              <a:t>diagramme</a:t>
            </a:r>
            <a:r>
              <a:rPr lang="en-US" sz="2000" dirty="0" smtClean="0"/>
              <a:t> of demand </a:t>
            </a:r>
            <a:r>
              <a:rPr lang="en-US" sz="2000" dirty="0" smtClean="0"/>
              <a:t>for ice cream, actual values (o) and predictions (polygon</a:t>
            </a:r>
            <a:r>
              <a:rPr lang="en-US" sz="2000" dirty="0" smtClean="0"/>
              <a:t>), </a:t>
            </a:r>
            <a:r>
              <a:rPr lang="en-US" sz="2000" dirty="0" smtClean="0"/>
              <a:t>based on the model with income and price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E5834-FD63-40D5-BE60-98521853E704}" type="slidenum">
              <a:rPr lang="de-AT" altLang="en-US"/>
              <a:pPr>
                <a:defRPr/>
              </a:pPr>
              <a:t>66</a:t>
            </a:fld>
            <a:endParaRPr lang="de-AT" altLang="en-US"/>
          </a:p>
        </p:txBody>
      </p:sp>
      <p:pic>
        <p:nvPicPr>
          <p:cNvPr id="78855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2420938"/>
            <a:ext cx="5472113" cy="3455987"/>
          </a:xfrm>
          <a:noFill/>
          <a:ln w="12700">
            <a:solidFill>
              <a:srgbClr val="584300"/>
            </a:solidFill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32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Ice cream model: Scatter-plot of residuals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(</a:t>
            </a:r>
            <a:r>
              <a:rPr lang="en-US" sz="2000" i="1" dirty="0" smtClean="0"/>
              <a:t>r</a:t>
            </a:r>
            <a:r>
              <a:rPr lang="en-US" sz="2000" dirty="0" smtClean="0"/>
              <a:t> = 0.401)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5F6C-4DBC-41BB-8A9B-5570B469B73F}" type="slidenum">
              <a:rPr lang="de-AT" altLang="en-US"/>
              <a:pPr>
                <a:defRPr/>
              </a:pPr>
              <a:t>67</a:t>
            </a:fld>
            <a:endParaRPr lang="de-AT" altLang="en-US"/>
          </a:p>
        </p:txBody>
      </p:sp>
      <p:pic>
        <p:nvPicPr>
          <p:cNvPr id="798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060575"/>
            <a:ext cx="5940425" cy="4176713"/>
          </a:xfrm>
          <a:prstGeom prst="rect">
            <a:avLst/>
          </a:prstGeom>
          <a:solidFill>
            <a:schemeClr val="bg1"/>
          </a:solidFill>
          <a:ln w="12700">
            <a:solidFill>
              <a:srgbClr val="584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A Model with AR(1) Errors</a:t>
            </a:r>
          </a:p>
        </p:txBody>
      </p:sp>
      <p:sp>
        <p:nvSpPr>
          <p:cNvPr id="26629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Linear regression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i="1" smtClean="0"/>
              <a:t>y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smtClean="0"/>
              <a:t>‘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</a:t>
            </a:r>
            <a:r>
              <a:rPr lang="en-US" sz="2000" baseline="30000" smtClean="0"/>
              <a:t>1)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with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with -1 &lt; </a:t>
            </a:r>
            <a:r>
              <a:rPr lang="en-US" sz="2000" smtClean="0">
                <a:latin typeface="Symbol" pitchFamily="18" charset="2"/>
              </a:rPr>
              <a:t>r </a:t>
            </a:r>
            <a:r>
              <a:rPr lang="en-US" sz="2000" smtClean="0"/>
              <a:t>&lt; 1 or |</a:t>
            </a:r>
            <a:r>
              <a:rPr lang="en-US" sz="2000" smtClean="0">
                <a:latin typeface="Symbol" pitchFamily="18" charset="2"/>
              </a:rPr>
              <a:t>r| </a:t>
            </a:r>
            <a:r>
              <a:rPr lang="en-US" sz="2000" smtClean="0"/>
              <a:t>&lt; 1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where</a:t>
            </a:r>
            <a:r>
              <a:rPr lang="en-US" sz="2000" i="1" smtClean="0"/>
              <a:t> v</a:t>
            </a:r>
            <a:r>
              <a:rPr lang="en-US" sz="2000" i="1" baseline="-25000" smtClean="0"/>
              <a:t>t</a:t>
            </a:r>
            <a:r>
              <a:rPr lang="en-US" sz="2000" smtClean="0"/>
              <a:t> are uncorrelated random variables with mean zero and constant variance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For </a:t>
            </a:r>
            <a:r>
              <a:rPr lang="en-US" sz="2000" smtClean="0">
                <a:cs typeface="Arial" charset="0"/>
              </a:rPr>
              <a:t>ρ</a:t>
            </a:r>
            <a:r>
              <a:rPr lang="en-US" sz="2000" smtClean="0"/>
              <a:t> </a:t>
            </a:r>
            <a:r>
              <a:rPr lang="en-US" sz="2000" smtClean="0">
                <a:sym typeface="Symbol" pitchFamily="18" charset="2"/>
              </a:rPr>
              <a:t></a:t>
            </a:r>
            <a:r>
              <a:rPr lang="en-US" sz="2000" smtClean="0"/>
              <a:t> 0, the error terms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are correlated; the Gauss-Markov assumption 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>
                <a:latin typeface="Symbol" pitchFamily="18" charset="2"/>
              </a:rPr>
              <a:t>e</a:t>
            </a:r>
            <a:r>
              <a:rPr lang="en-US" sz="2000" baseline="30000" smtClean="0"/>
              <a:t>2</a:t>
            </a:r>
            <a:r>
              <a:rPr lang="en-US" sz="2000" i="1" smtClean="0"/>
              <a:t>I</a:t>
            </a:r>
            <a:r>
              <a:rPr lang="en-US" sz="2000" baseline="-25000" smtClean="0"/>
              <a:t>N</a:t>
            </a:r>
            <a:r>
              <a:rPr lang="en-US" sz="2000" smtClean="0"/>
              <a:t> is violated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The other Gauss-Markov assumptions are assumed to be fulfilled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The sequence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, t = 0, 1, 2, … which follows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is called an autoregressive process of order 1 or AR(1) process 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_____________________</a:t>
            </a:r>
          </a:p>
          <a:p>
            <a:pPr>
              <a:buFont typeface="Wingdings" pitchFamily="2" charset="2"/>
              <a:buNone/>
            </a:pPr>
            <a:r>
              <a:rPr lang="en-US" sz="2000" baseline="30000" smtClean="0"/>
              <a:t>1)</a:t>
            </a:r>
            <a:r>
              <a:rPr lang="en-US" sz="2000" smtClean="0"/>
              <a:t> In the context of time series models, variables are indexed by „</a:t>
            </a:r>
            <a:r>
              <a:rPr lang="en-US" sz="2000" i="1" smtClean="0"/>
              <a:t>t</a:t>
            </a:r>
            <a:r>
              <a:rPr lang="en-US" sz="2000" smtClean="0"/>
              <a:t>“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A36B1-18CE-416D-A2C7-89C66854EA9C}" type="slidenum">
              <a:rPr lang="de-AT" altLang="en-US"/>
              <a:pPr>
                <a:defRPr/>
              </a:pPr>
              <a:t>68</a:t>
            </a:fld>
            <a:endParaRPr lang="de-AT" altLang="en-US" dirty="0"/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26626" name="Formel" r:id="rId4" imgW="139579" imgH="164957" progId="">
              <p:embed/>
            </p:oleObj>
          </a:graphicData>
        </a:graphic>
      </p:graphicFrame>
      <p:graphicFrame>
        <p:nvGraphicFramePr>
          <p:cNvPr id="26627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26627" name="Formel" r:id="rId5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Properties of AR(1) Processes </a:t>
            </a:r>
            <a:endParaRPr lang="en-US" sz="4000" baseline="-25000" smtClean="0">
              <a:latin typeface="Verdana" pitchFamily="34" charset="0"/>
            </a:endParaRPr>
          </a:p>
        </p:txBody>
      </p:sp>
      <p:sp>
        <p:nvSpPr>
          <p:cNvPr id="80899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59725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Repeated substitution of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t-1</a:t>
            </a:r>
            <a:r>
              <a:rPr lang="en-US" sz="2000" smtClean="0"/>
              <a:t>,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t-2</a:t>
            </a:r>
            <a:r>
              <a:rPr lang="en-US" sz="2000" smtClean="0"/>
              <a:t>, etc. results in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i="1" smtClean="0"/>
              <a:t>v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i="1" smtClean="0"/>
              <a:t>v</a:t>
            </a:r>
            <a:r>
              <a:rPr lang="en-US" sz="2000" baseline="-25000" smtClean="0"/>
              <a:t>t-2</a:t>
            </a:r>
            <a:r>
              <a:rPr lang="en-US" sz="2000" smtClean="0"/>
              <a:t> + …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with </a:t>
            </a:r>
            <a:r>
              <a:rPr lang="en-US" sz="2000" i="1" smtClean="0"/>
              <a:t>v</a:t>
            </a:r>
            <a:r>
              <a:rPr lang="en-US" sz="2000" i="1" baseline="-25000" smtClean="0"/>
              <a:t>t</a:t>
            </a:r>
            <a:r>
              <a:rPr lang="en-US" sz="2000" smtClean="0"/>
              <a:t> being uncorrelated and having mean zero and variance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:</a:t>
            </a:r>
            <a:r>
              <a:rPr lang="en-US" sz="2000" baseline="30000" smtClean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E{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} = 0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>
                <a:latin typeface="Symbol" pitchFamily="18" charset="2"/>
              </a:rPr>
              <a:t>e</a:t>
            </a:r>
            <a:r>
              <a:rPr lang="en-US" sz="2000" baseline="30000" smtClean="0"/>
              <a:t>2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(1-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This results from </a:t>
            </a:r>
            <a:r>
              <a:rPr lang="en-US" sz="2000" smtClean="0"/>
              <a:t>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4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 + …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(1-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for |</a:t>
            </a:r>
            <a:r>
              <a:rPr lang="en-US" sz="2000" smtClean="0">
                <a:latin typeface="Symbol" pitchFamily="18" charset="2"/>
              </a:rPr>
              <a:t>r|</a:t>
            </a:r>
            <a:r>
              <a:rPr lang="en-US" sz="2000" smtClean="0"/>
              <a:t>&lt;1; the geometric series 1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4</a:t>
            </a:r>
            <a:r>
              <a:rPr lang="en-US" sz="2000" smtClean="0"/>
              <a:t> + … has the sum (1-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given that |</a:t>
            </a:r>
            <a:r>
              <a:rPr lang="en-US" sz="2000" smtClean="0">
                <a:latin typeface="Symbol" pitchFamily="18" charset="2"/>
              </a:rPr>
              <a:t>r| </a:t>
            </a:r>
            <a:r>
              <a:rPr lang="en-US" sz="2000" smtClean="0"/>
              <a:t>&lt; 1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800" smtClean="0">
                <a:sym typeface="Symbol" pitchFamily="18" charset="2"/>
              </a:rPr>
              <a:t>for </a:t>
            </a:r>
            <a:r>
              <a:rPr lang="en-US" sz="1800" smtClean="0"/>
              <a:t>|</a:t>
            </a:r>
            <a:r>
              <a:rPr lang="en-US" sz="1800" smtClean="0">
                <a:latin typeface="Symbol" pitchFamily="18" charset="2"/>
              </a:rPr>
              <a:t>r| </a:t>
            </a:r>
            <a:r>
              <a:rPr lang="en-US" sz="1800" smtClean="0"/>
              <a:t>&gt; 1, V{</a:t>
            </a:r>
            <a:r>
              <a:rPr lang="en-US" sz="1800" smtClean="0">
                <a:latin typeface="Symbol" pitchFamily="18" charset="2"/>
              </a:rPr>
              <a:t>e</a:t>
            </a:r>
            <a:r>
              <a:rPr lang="en-US" sz="1800" baseline="-25000" smtClean="0"/>
              <a:t>t</a:t>
            </a:r>
            <a:r>
              <a:rPr lang="en-US" sz="1800" smtClean="0"/>
              <a:t>} is undefined</a:t>
            </a:r>
            <a:endParaRPr lang="en-US" sz="1800" smtClean="0">
              <a:sym typeface="Symbol" pitchFamily="18" charset="2"/>
            </a:endParaRPr>
          </a:p>
          <a:p>
            <a:r>
              <a:rPr lang="en-US" sz="2000" smtClean="0"/>
              <a:t>Cov{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,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t-s 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/>
              <a:t>s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 </a:t>
            </a:r>
            <a:r>
              <a:rPr lang="en-US" sz="2000" smtClean="0"/>
              <a:t>(1-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for s &gt; 0</a:t>
            </a:r>
          </a:p>
          <a:p>
            <a:pPr>
              <a:buFont typeface="Wingdings" pitchFamily="2" charset="2"/>
              <a:buNone/>
            </a:pPr>
            <a:r>
              <a:rPr lang="de-AT" sz="2000" smtClean="0"/>
              <a:t>	</a:t>
            </a:r>
            <a:r>
              <a:rPr lang="en-US" sz="2000" smtClean="0"/>
              <a:t>all error terms are correlated; covariances – and correlations Corr{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,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t-s 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/>
              <a:t>s </a:t>
            </a:r>
            <a:r>
              <a:rPr lang="en-US" sz="2000" smtClean="0"/>
              <a:t>(1-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– decrease with growing distance </a:t>
            </a:r>
            <a:r>
              <a:rPr lang="en-US" sz="2000" i="1" smtClean="0"/>
              <a:t>s</a:t>
            </a:r>
            <a:r>
              <a:rPr lang="en-US" sz="2000" smtClean="0"/>
              <a:t> in time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4FC26-6684-4A6C-8E04-D74107C4EF90}" type="slidenum">
              <a:rPr lang="de-AT" altLang="en-US"/>
              <a:pPr>
                <a:defRPr/>
              </a:pPr>
              <a:t>69</a:t>
            </a:fld>
            <a:endParaRPr lang="de-AT" altLang="en-US" dirty="0"/>
          </a:p>
        </p:txBody>
      </p:sp>
      <p:sp>
        <p:nvSpPr>
          <p:cNvPr id="80903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B18E8-ABFE-44AA-9988-0DF9ACE465BD}" type="slidenum">
              <a:rPr lang="de-AT" altLang="en-US"/>
              <a:pPr>
                <a:defRPr/>
              </a:pPr>
              <a:t>7</a:t>
            </a:fld>
            <a:endParaRPr lang="de-AT" alt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Household Income and Expenditures</a:t>
            </a:r>
            <a:r>
              <a:rPr lang="de-AT" sz="4000" smtClean="0">
                <a:latin typeface="Verdana" pitchFamily="34" charset="0"/>
              </a:rPr>
              <a:t>, </a:t>
            </a:r>
            <a:r>
              <a:rPr lang="de-AT" sz="2400" smtClean="0">
                <a:latin typeface="Verdana" pitchFamily="34" charset="0"/>
              </a:rPr>
              <a:t>cont‘d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611188" y="1984375"/>
            <a:ext cx="2952750" cy="41084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/>
              <a:t>Residuals e = y- ŷ from</a:t>
            </a:r>
          </a:p>
          <a:p>
            <a:pPr eaLnBrk="0" hangingPunct="0">
              <a:defRPr/>
            </a:pPr>
            <a:endParaRPr lang="en-US" sz="1100" dirty="0"/>
          </a:p>
          <a:p>
            <a:pPr eaLnBrk="0" hangingPunct="0">
              <a:defRPr/>
            </a:pPr>
            <a:r>
              <a:rPr lang="en-US" sz="2000" dirty="0"/>
              <a:t>   </a:t>
            </a:r>
            <a:r>
              <a:rPr lang="en-US" sz="2000" i="1" dirty="0"/>
              <a:t>Ŷ</a:t>
            </a:r>
            <a:r>
              <a:rPr lang="de-AT" sz="2000" dirty="0"/>
              <a:t> = 44.18 + 0.17 </a:t>
            </a:r>
            <a:r>
              <a:rPr lang="de-AT" sz="2000" i="1" dirty="0"/>
              <a:t>X</a:t>
            </a:r>
          </a:p>
          <a:p>
            <a:pPr eaLnBrk="0" hangingPunct="0">
              <a:defRPr/>
            </a:pPr>
            <a:endParaRPr lang="de-AT" sz="1000" i="1" dirty="0"/>
          </a:p>
          <a:p>
            <a:pPr eaLnBrk="0" hangingPunct="0">
              <a:defRPr/>
            </a:pPr>
            <a:r>
              <a:rPr lang="en-US" sz="2000" i="1" dirty="0"/>
              <a:t>X</a:t>
            </a:r>
            <a:r>
              <a:rPr lang="en-US" sz="2000" dirty="0"/>
              <a:t>: monthly HH-income </a:t>
            </a:r>
          </a:p>
          <a:p>
            <a:pPr eaLnBrk="0" hangingPunct="0">
              <a:defRPr/>
            </a:pPr>
            <a:r>
              <a:rPr lang="en-US" sz="2000" i="1" dirty="0"/>
              <a:t>Y</a:t>
            </a:r>
            <a:r>
              <a:rPr lang="en-US" sz="2000" dirty="0"/>
              <a:t>: expenditures for durable goods</a:t>
            </a:r>
          </a:p>
          <a:p>
            <a:pPr eaLnBrk="0" hangingPunct="0">
              <a:defRPr/>
            </a:pPr>
            <a:endParaRPr lang="en-US" sz="2000" dirty="0"/>
          </a:p>
          <a:p>
            <a:pPr eaLnBrk="0" hangingPunct="0">
              <a:defRPr/>
            </a:pPr>
            <a:r>
              <a:rPr lang="en-US" sz="2000" dirty="0"/>
              <a:t>the larger the income, the more scattered are the residuals</a:t>
            </a:r>
          </a:p>
          <a:p>
            <a:pPr eaLnBrk="0" hangingPunct="0">
              <a:defRPr/>
            </a:pPr>
            <a:endParaRPr lang="en-US" sz="2000" dirty="0"/>
          </a:p>
          <a:p>
            <a:pPr eaLnBrk="0" hangingPunct="0">
              <a:defRPr/>
            </a:pPr>
            <a:endParaRPr lang="en-US" sz="2000" dirty="0"/>
          </a:p>
          <a:p>
            <a:pPr eaLnBrk="0" hangingPunct="0">
              <a:defRPr/>
            </a:pPr>
            <a:endParaRPr lang="en-US" sz="2000" dirty="0"/>
          </a:p>
        </p:txBody>
      </p:sp>
      <p:grpSp>
        <p:nvGrpSpPr>
          <p:cNvPr id="44038" name="Group 4"/>
          <p:cNvGrpSpPr>
            <a:grpSpLocks noChangeAspect="1"/>
          </p:cNvGrpSpPr>
          <p:nvPr/>
        </p:nvGrpSpPr>
        <p:grpSpPr bwMode="auto">
          <a:xfrm>
            <a:off x="3689350" y="1773238"/>
            <a:ext cx="4824413" cy="4216400"/>
            <a:chOff x="2324" y="1117"/>
            <a:chExt cx="3039" cy="2656"/>
          </a:xfrm>
        </p:grpSpPr>
        <p:sp>
          <p:nvSpPr>
            <p:cNvPr id="440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24" y="1117"/>
              <a:ext cx="3032" cy="2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041" name="Group 205"/>
            <p:cNvGrpSpPr>
              <a:grpSpLocks/>
            </p:cNvGrpSpPr>
            <p:nvPr/>
          </p:nvGrpSpPr>
          <p:grpSpPr bwMode="auto">
            <a:xfrm>
              <a:off x="2324" y="1117"/>
              <a:ext cx="3039" cy="2656"/>
              <a:chOff x="2324" y="1117"/>
              <a:chExt cx="3039" cy="2656"/>
            </a:xfrm>
          </p:grpSpPr>
          <p:sp>
            <p:nvSpPr>
              <p:cNvPr id="44045" name="Rectangle 5"/>
              <p:cNvSpPr>
                <a:spLocks noChangeArrowheads="1"/>
              </p:cNvSpPr>
              <p:nvPr/>
            </p:nvSpPr>
            <p:spPr bwMode="auto">
              <a:xfrm>
                <a:off x="2324" y="1117"/>
                <a:ext cx="3039" cy="26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6" name="Rectangle 6"/>
              <p:cNvSpPr>
                <a:spLocks noChangeArrowheads="1"/>
              </p:cNvSpPr>
              <p:nvPr/>
            </p:nvSpPr>
            <p:spPr bwMode="auto">
              <a:xfrm>
                <a:off x="2324" y="1117"/>
                <a:ext cx="688" cy="2656"/>
              </a:xfrm>
              <a:prstGeom prst="rect">
                <a:avLst/>
              </a:prstGeom>
              <a:solidFill>
                <a:srgbClr val="FF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7" name="Rectangle 7"/>
              <p:cNvSpPr>
                <a:spLocks noChangeArrowheads="1"/>
              </p:cNvSpPr>
              <p:nvPr/>
            </p:nvSpPr>
            <p:spPr bwMode="auto">
              <a:xfrm>
                <a:off x="5142" y="1117"/>
                <a:ext cx="221" cy="2656"/>
              </a:xfrm>
              <a:prstGeom prst="rect">
                <a:avLst/>
              </a:prstGeom>
              <a:solidFill>
                <a:srgbClr val="FF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Rectangle 8"/>
              <p:cNvSpPr>
                <a:spLocks noChangeArrowheads="1"/>
              </p:cNvSpPr>
              <p:nvPr/>
            </p:nvSpPr>
            <p:spPr bwMode="auto">
              <a:xfrm>
                <a:off x="3012" y="1117"/>
                <a:ext cx="2130" cy="161"/>
              </a:xfrm>
              <a:prstGeom prst="rect">
                <a:avLst/>
              </a:prstGeom>
              <a:solidFill>
                <a:srgbClr val="FF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9" name="Rectangle 9"/>
              <p:cNvSpPr>
                <a:spLocks noChangeArrowheads="1"/>
              </p:cNvSpPr>
              <p:nvPr/>
            </p:nvSpPr>
            <p:spPr bwMode="auto">
              <a:xfrm>
                <a:off x="3012" y="3296"/>
                <a:ext cx="2130" cy="477"/>
              </a:xfrm>
              <a:prstGeom prst="rect">
                <a:avLst/>
              </a:prstGeom>
              <a:solidFill>
                <a:srgbClr val="FFFF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0" name="Rectangle 10"/>
              <p:cNvSpPr>
                <a:spLocks noChangeArrowheads="1"/>
              </p:cNvSpPr>
              <p:nvPr/>
            </p:nvSpPr>
            <p:spPr bwMode="auto">
              <a:xfrm>
                <a:off x="3012" y="1278"/>
                <a:ext cx="2130" cy="20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1" name="Rectangle 11"/>
              <p:cNvSpPr>
                <a:spLocks noChangeArrowheads="1"/>
              </p:cNvSpPr>
              <p:nvPr/>
            </p:nvSpPr>
            <p:spPr bwMode="auto">
              <a:xfrm>
                <a:off x="3012" y="1278"/>
                <a:ext cx="2130" cy="20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2" name="Freeform 12"/>
              <p:cNvSpPr>
                <a:spLocks/>
              </p:cNvSpPr>
              <p:nvPr/>
            </p:nvSpPr>
            <p:spPr bwMode="auto">
              <a:xfrm>
                <a:off x="3004" y="1278"/>
                <a:ext cx="2145" cy="2025"/>
              </a:xfrm>
              <a:custGeom>
                <a:avLst/>
                <a:gdLst>
                  <a:gd name="T0" fmla="*/ 0 w 290"/>
                  <a:gd name="T1" fmla="*/ 0 h 289"/>
                  <a:gd name="T2" fmla="*/ 0 w 290"/>
                  <a:gd name="T3" fmla="*/ 2147483647 h 289"/>
                  <a:gd name="T4" fmla="*/ 2147483647 w 290"/>
                  <a:gd name="T5" fmla="*/ 2147483647 h 289"/>
                  <a:gd name="T6" fmla="*/ 2147483647 w 290"/>
                  <a:gd name="T7" fmla="*/ 0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0"/>
                  <a:gd name="T13" fmla="*/ 0 h 289"/>
                  <a:gd name="T14" fmla="*/ 290 w 29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0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90" y="289"/>
                    </a:lnTo>
                    <a:lnTo>
                      <a:pt x="290" y="0"/>
                    </a:lnTo>
                  </a:path>
                </a:pathLst>
              </a:custGeom>
              <a:noFill/>
              <a:ln w="7">
                <a:solidFill>
                  <a:srgbClr val="01010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3" name="Line 13"/>
              <p:cNvSpPr>
                <a:spLocks noChangeShapeType="1"/>
              </p:cNvSpPr>
              <p:nvPr/>
            </p:nvSpPr>
            <p:spPr bwMode="auto">
              <a:xfrm>
                <a:off x="3004" y="1278"/>
                <a:ext cx="2145" cy="1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4" name="Rectangle 14"/>
              <p:cNvSpPr>
                <a:spLocks noChangeArrowheads="1"/>
              </p:cNvSpPr>
              <p:nvPr/>
            </p:nvSpPr>
            <p:spPr bwMode="auto">
              <a:xfrm>
                <a:off x="2701" y="3212"/>
                <a:ext cx="288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-600</a:t>
                </a:r>
                <a:endParaRPr lang="en-US"/>
              </a:p>
            </p:txBody>
          </p:sp>
          <p:sp>
            <p:nvSpPr>
              <p:cNvPr id="44055" name="Line 15"/>
              <p:cNvSpPr>
                <a:spLocks noChangeShapeType="1"/>
              </p:cNvSpPr>
              <p:nvPr/>
            </p:nvSpPr>
            <p:spPr bwMode="auto">
              <a:xfrm>
                <a:off x="2960" y="3296"/>
                <a:ext cx="44" cy="1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6" name="Rectangle 16"/>
              <p:cNvSpPr>
                <a:spLocks noChangeArrowheads="1"/>
              </p:cNvSpPr>
              <p:nvPr/>
            </p:nvSpPr>
            <p:spPr bwMode="auto">
              <a:xfrm>
                <a:off x="2701" y="2876"/>
                <a:ext cx="288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-400</a:t>
                </a:r>
                <a:endParaRPr lang="en-US"/>
              </a:p>
            </p:txBody>
          </p:sp>
          <p:sp>
            <p:nvSpPr>
              <p:cNvPr id="44057" name="Line 17"/>
              <p:cNvSpPr>
                <a:spLocks noChangeShapeType="1"/>
              </p:cNvSpPr>
              <p:nvPr/>
            </p:nvSpPr>
            <p:spPr bwMode="auto">
              <a:xfrm>
                <a:off x="2960" y="2960"/>
                <a:ext cx="44" cy="1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58" name="Rectangle 18"/>
              <p:cNvSpPr>
                <a:spLocks noChangeArrowheads="1"/>
              </p:cNvSpPr>
              <p:nvPr/>
            </p:nvSpPr>
            <p:spPr bwMode="auto">
              <a:xfrm>
                <a:off x="2701" y="2540"/>
                <a:ext cx="288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-200</a:t>
                </a:r>
                <a:endParaRPr lang="en-US"/>
              </a:p>
            </p:txBody>
          </p:sp>
          <p:sp>
            <p:nvSpPr>
              <p:cNvPr id="44059" name="Line 19"/>
              <p:cNvSpPr>
                <a:spLocks noChangeShapeType="1"/>
              </p:cNvSpPr>
              <p:nvPr/>
            </p:nvSpPr>
            <p:spPr bwMode="auto">
              <a:xfrm>
                <a:off x="2960" y="2624"/>
                <a:ext cx="44" cy="1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0" name="Rectangle 20"/>
              <p:cNvSpPr>
                <a:spLocks noChangeArrowheads="1"/>
              </p:cNvSpPr>
              <p:nvPr/>
            </p:nvSpPr>
            <p:spPr bwMode="auto">
              <a:xfrm>
                <a:off x="2871" y="2203"/>
                <a:ext cx="118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4061" name="Line 21"/>
              <p:cNvSpPr>
                <a:spLocks noChangeShapeType="1"/>
              </p:cNvSpPr>
              <p:nvPr/>
            </p:nvSpPr>
            <p:spPr bwMode="auto">
              <a:xfrm>
                <a:off x="2960" y="2287"/>
                <a:ext cx="44" cy="1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2" name="Rectangle 22"/>
              <p:cNvSpPr>
                <a:spLocks noChangeArrowheads="1"/>
              </p:cNvSpPr>
              <p:nvPr/>
            </p:nvSpPr>
            <p:spPr bwMode="auto">
              <a:xfrm>
                <a:off x="2738" y="1874"/>
                <a:ext cx="251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200</a:t>
                </a:r>
                <a:endParaRPr lang="en-US"/>
              </a:p>
            </p:txBody>
          </p:sp>
          <p:sp>
            <p:nvSpPr>
              <p:cNvPr id="44063" name="Line 23"/>
              <p:cNvSpPr>
                <a:spLocks noChangeShapeType="1"/>
              </p:cNvSpPr>
              <p:nvPr/>
            </p:nvSpPr>
            <p:spPr bwMode="auto">
              <a:xfrm>
                <a:off x="2960" y="1951"/>
                <a:ext cx="44" cy="1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4" name="Rectangle 24"/>
              <p:cNvSpPr>
                <a:spLocks noChangeArrowheads="1"/>
              </p:cNvSpPr>
              <p:nvPr/>
            </p:nvSpPr>
            <p:spPr bwMode="auto">
              <a:xfrm>
                <a:off x="2738" y="1537"/>
                <a:ext cx="251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400</a:t>
                </a:r>
                <a:endParaRPr lang="en-US"/>
              </a:p>
            </p:txBody>
          </p:sp>
          <p:sp>
            <p:nvSpPr>
              <p:cNvPr id="44065" name="Line 25"/>
              <p:cNvSpPr>
                <a:spLocks noChangeShapeType="1"/>
              </p:cNvSpPr>
              <p:nvPr/>
            </p:nvSpPr>
            <p:spPr bwMode="auto">
              <a:xfrm>
                <a:off x="2960" y="1615"/>
                <a:ext cx="44" cy="1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6" name="Rectangle 26"/>
              <p:cNvSpPr>
                <a:spLocks noChangeArrowheads="1"/>
              </p:cNvSpPr>
              <p:nvPr/>
            </p:nvSpPr>
            <p:spPr bwMode="auto">
              <a:xfrm>
                <a:off x="2738" y="1201"/>
                <a:ext cx="251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600</a:t>
                </a:r>
                <a:endParaRPr lang="en-US"/>
              </a:p>
            </p:txBody>
          </p:sp>
          <p:sp>
            <p:nvSpPr>
              <p:cNvPr id="44067" name="Line 27"/>
              <p:cNvSpPr>
                <a:spLocks noChangeShapeType="1"/>
              </p:cNvSpPr>
              <p:nvPr/>
            </p:nvSpPr>
            <p:spPr bwMode="auto">
              <a:xfrm>
                <a:off x="2960" y="1285"/>
                <a:ext cx="44" cy="1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68" name="Rectangle 28"/>
              <p:cNvSpPr>
                <a:spLocks noChangeArrowheads="1"/>
              </p:cNvSpPr>
              <p:nvPr/>
            </p:nvSpPr>
            <p:spPr bwMode="auto">
              <a:xfrm>
                <a:off x="2982" y="3360"/>
                <a:ext cx="118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4069" name="Line 29"/>
              <p:cNvSpPr>
                <a:spLocks noChangeShapeType="1"/>
              </p:cNvSpPr>
              <p:nvPr/>
            </p:nvSpPr>
            <p:spPr bwMode="auto">
              <a:xfrm>
                <a:off x="3012" y="3303"/>
                <a:ext cx="1" cy="43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0" name="Rectangle 30"/>
              <p:cNvSpPr>
                <a:spLocks noChangeArrowheads="1"/>
              </p:cNvSpPr>
              <p:nvPr/>
            </p:nvSpPr>
            <p:spPr bwMode="auto">
              <a:xfrm>
                <a:off x="3234" y="3360"/>
                <a:ext cx="318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2000</a:t>
                </a:r>
                <a:endParaRPr lang="en-US"/>
              </a:p>
            </p:txBody>
          </p:sp>
          <p:sp>
            <p:nvSpPr>
              <p:cNvPr id="44071" name="Line 31"/>
              <p:cNvSpPr>
                <a:spLocks noChangeShapeType="1"/>
              </p:cNvSpPr>
              <p:nvPr/>
            </p:nvSpPr>
            <p:spPr bwMode="auto">
              <a:xfrm>
                <a:off x="3367" y="3303"/>
                <a:ext cx="1" cy="43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2" name="Rectangle 32"/>
              <p:cNvSpPr>
                <a:spLocks noChangeArrowheads="1"/>
              </p:cNvSpPr>
              <p:nvPr/>
            </p:nvSpPr>
            <p:spPr bwMode="auto">
              <a:xfrm>
                <a:off x="3589" y="3360"/>
                <a:ext cx="318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4000</a:t>
                </a:r>
                <a:endParaRPr lang="en-US"/>
              </a:p>
            </p:txBody>
          </p:sp>
          <p:sp>
            <p:nvSpPr>
              <p:cNvPr id="44073" name="Line 33"/>
              <p:cNvSpPr>
                <a:spLocks noChangeShapeType="1"/>
              </p:cNvSpPr>
              <p:nvPr/>
            </p:nvSpPr>
            <p:spPr bwMode="auto">
              <a:xfrm>
                <a:off x="3722" y="3303"/>
                <a:ext cx="1" cy="43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4" name="Rectangle 34"/>
              <p:cNvSpPr>
                <a:spLocks noChangeArrowheads="1"/>
              </p:cNvSpPr>
              <p:nvPr/>
            </p:nvSpPr>
            <p:spPr bwMode="auto">
              <a:xfrm>
                <a:off x="3944" y="3360"/>
                <a:ext cx="318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6000</a:t>
                </a:r>
                <a:endParaRPr lang="en-US"/>
              </a:p>
            </p:txBody>
          </p:sp>
          <p:sp>
            <p:nvSpPr>
              <p:cNvPr id="44075" name="Line 35"/>
              <p:cNvSpPr>
                <a:spLocks noChangeShapeType="1"/>
              </p:cNvSpPr>
              <p:nvPr/>
            </p:nvSpPr>
            <p:spPr bwMode="auto">
              <a:xfrm>
                <a:off x="4077" y="3303"/>
                <a:ext cx="1" cy="43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6" name="Rectangle 36"/>
              <p:cNvSpPr>
                <a:spLocks noChangeArrowheads="1"/>
              </p:cNvSpPr>
              <p:nvPr/>
            </p:nvSpPr>
            <p:spPr bwMode="auto">
              <a:xfrm>
                <a:off x="4298" y="3360"/>
                <a:ext cx="318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8000</a:t>
                </a:r>
                <a:endParaRPr lang="en-US"/>
              </a:p>
            </p:txBody>
          </p:sp>
          <p:sp>
            <p:nvSpPr>
              <p:cNvPr id="44077" name="Line 37"/>
              <p:cNvSpPr>
                <a:spLocks noChangeShapeType="1"/>
              </p:cNvSpPr>
              <p:nvPr/>
            </p:nvSpPr>
            <p:spPr bwMode="auto">
              <a:xfrm>
                <a:off x="4432" y="3303"/>
                <a:ext cx="1" cy="43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78" name="Rectangle 38"/>
              <p:cNvSpPr>
                <a:spLocks noChangeArrowheads="1"/>
              </p:cNvSpPr>
              <p:nvPr/>
            </p:nvSpPr>
            <p:spPr bwMode="auto">
              <a:xfrm>
                <a:off x="4616" y="3360"/>
                <a:ext cx="385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10000</a:t>
                </a:r>
                <a:endParaRPr lang="en-US"/>
              </a:p>
            </p:txBody>
          </p:sp>
          <p:sp>
            <p:nvSpPr>
              <p:cNvPr id="44079" name="Line 39"/>
              <p:cNvSpPr>
                <a:spLocks noChangeShapeType="1"/>
              </p:cNvSpPr>
              <p:nvPr/>
            </p:nvSpPr>
            <p:spPr bwMode="auto">
              <a:xfrm>
                <a:off x="4787" y="3303"/>
                <a:ext cx="1" cy="43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0" name="Rectangle 40"/>
              <p:cNvSpPr>
                <a:spLocks noChangeArrowheads="1"/>
              </p:cNvSpPr>
              <p:nvPr/>
            </p:nvSpPr>
            <p:spPr bwMode="auto">
              <a:xfrm>
                <a:off x="4971" y="3360"/>
                <a:ext cx="385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12000</a:t>
                </a:r>
                <a:endParaRPr lang="en-US"/>
              </a:p>
            </p:txBody>
          </p:sp>
          <p:sp>
            <p:nvSpPr>
              <p:cNvPr id="44081" name="Line 41"/>
              <p:cNvSpPr>
                <a:spLocks noChangeShapeType="1"/>
              </p:cNvSpPr>
              <p:nvPr/>
            </p:nvSpPr>
            <p:spPr bwMode="auto">
              <a:xfrm>
                <a:off x="5134" y="3303"/>
                <a:ext cx="1" cy="43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2" name="Oval 42"/>
              <p:cNvSpPr>
                <a:spLocks noChangeArrowheads="1"/>
              </p:cNvSpPr>
              <p:nvPr/>
            </p:nvSpPr>
            <p:spPr bwMode="auto">
              <a:xfrm>
                <a:off x="3049" y="2161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3" name="Oval 43"/>
              <p:cNvSpPr>
                <a:spLocks noChangeArrowheads="1"/>
              </p:cNvSpPr>
              <p:nvPr/>
            </p:nvSpPr>
            <p:spPr bwMode="auto">
              <a:xfrm>
                <a:off x="3049" y="2161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4" name="Oval 44"/>
              <p:cNvSpPr>
                <a:spLocks noChangeArrowheads="1"/>
              </p:cNvSpPr>
              <p:nvPr/>
            </p:nvSpPr>
            <p:spPr bwMode="auto">
              <a:xfrm>
                <a:off x="3078" y="2175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5" name="Oval 45"/>
              <p:cNvSpPr>
                <a:spLocks noChangeArrowheads="1"/>
              </p:cNvSpPr>
              <p:nvPr/>
            </p:nvSpPr>
            <p:spPr bwMode="auto">
              <a:xfrm>
                <a:off x="3078" y="2175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6" name="Oval 46"/>
              <p:cNvSpPr>
                <a:spLocks noChangeArrowheads="1"/>
              </p:cNvSpPr>
              <p:nvPr/>
            </p:nvSpPr>
            <p:spPr bwMode="auto">
              <a:xfrm>
                <a:off x="3108" y="2119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7" name="Oval 47"/>
              <p:cNvSpPr>
                <a:spLocks noChangeArrowheads="1"/>
              </p:cNvSpPr>
              <p:nvPr/>
            </p:nvSpPr>
            <p:spPr bwMode="auto">
              <a:xfrm>
                <a:off x="3108" y="2119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8" name="Oval 48"/>
              <p:cNvSpPr>
                <a:spLocks noChangeArrowheads="1"/>
              </p:cNvSpPr>
              <p:nvPr/>
            </p:nvSpPr>
            <p:spPr bwMode="auto">
              <a:xfrm>
                <a:off x="3130" y="2189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9" name="Oval 49"/>
              <p:cNvSpPr>
                <a:spLocks noChangeArrowheads="1"/>
              </p:cNvSpPr>
              <p:nvPr/>
            </p:nvSpPr>
            <p:spPr bwMode="auto">
              <a:xfrm>
                <a:off x="3130" y="2189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0" name="Oval 50"/>
              <p:cNvSpPr>
                <a:spLocks noChangeArrowheads="1"/>
              </p:cNvSpPr>
              <p:nvPr/>
            </p:nvSpPr>
            <p:spPr bwMode="auto">
              <a:xfrm>
                <a:off x="3137" y="2210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1" name="Oval 51"/>
              <p:cNvSpPr>
                <a:spLocks noChangeArrowheads="1"/>
              </p:cNvSpPr>
              <p:nvPr/>
            </p:nvSpPr>
            <p:spPr bwMode="auto">
              <a:xfrm>
                <a:off x="3137" y="2210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2" name="Oval 52"/>
              <p:cNvSpPr>
                <a:spLocks noChangeArrowheads="1"/>
              </p:cNvSpPr>
              <p:nvPr/>
            </p:nvSpPr>
            <p:spPr bwMode="auto">
              <a:xfrm>
                <a:off x="3145" y="2266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3" name="Oval 53"/>
              <p:cNvSpPr>
                <a:spLocks noChangeArrowheads="1"/>
              </p:cNvSpPr>
              <p:nvPr/>
            </p:nvSpPr>
            <p:spPr bwMode="auto">
              <a:xfrm>
                <a:off x="3145" y="2266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4" name="Oval 54"/>
              <p:cNvSpPr>
                <a:spLocks noChangeArrowheads="1"/>
              </p:cNvSpPr>
              <p:nvPr/>
            </p:nvSpPr>
            <p:spPr bwMode="auto">
              <a:xfrm>
                <a:off x="3182" y="2147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5" name="Oval 55"/>
              <p:cNvSpPr>
                <a:spLocks noChangeArrowheads="1"/>
              </p:cNvSpPr>
              <p:nvPr/>
            </p:nvSpPr>
            <p:spPr bwMode="auto">
              <a:xfrm>
                <a:off x="3182" y="2147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6" name="Oval 56"/>
              <p:cNvSpPr>
                <a:spLocks noChangeArrowheads="1"/>
              </p:cNvSpPr>
              <p:nvPr/>
            </p:nvSpPr>
            <p:spPr bwMode="auto">
              <a:xfrm>
                <a:off x="3197" y="2056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7" name="Oval 57"/>
              <p:cNvSpPr>
                <a:spLocks noChangeArrowheads="1"/>
              </p:cNvSpPr>
              <p:nvPr/>
            </p:nvSpPr>
            <p:spPr bwMode="auto">
              <a:xfrm>
                <a:off x="3197" y="2056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8" name="Oval 58"/>
              <p:cNvSpPr>
                <a:spLocks noChangeArrowheads="1"/>
              </p:cNvSpPr>
              <p:nvPr/>
            </p:nvSpPr>
            <p:spPr bwMode="auto">
              <a:xfrm>
                <a:off x="3197" y="2161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9" name="Oval 59"/>
              <p:cNvSpPr>
                <a:spLocks noChangeArrowheads="1"/>
              </p:cNvSpPr>
              <p:nvPr/>
            </p:nvSpPr>
            <p:spPr bwMode="auto">
              <a:xfrm>
                <a:off x="3197" y="2161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0" name="Oval 60"/>
              <p:cNvSpPr>
                <a:spLocks noChangeArrowheads="1"/>
              </p:cNvSpPr>
              <p:nvPr/>
            </p:nvSpPr>
            <p:spPr bwMode="auto">
              <a:xfrm>
                <a:off x="3197" y="2252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1" name="Oval 61"/>
              <p:cNvSpPr>
                <a:spLocks noChangeArrowheads="1"/>
              </p:cNvSpPr>
              <p:nvPr/>
            </p:nvSpPr>
            <p:spPr bwMode="auto">
              <a:xfrm>
                <a:off x="3197" y="2252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Oval 62"/>
              <p:cNvSpPr>
                <a:spLocks noChangeArrowheads="1"/>
              </p:cNvSpPr>
              <p:nvPr/>
            </p:nvSpPr>
            <p:spPr bwMode="auto">
              <a:xfrm>
                <a:off x="3204" y="2217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Oval 63"/>
              <p:cNvSpPr>
                <a:spLocks noChangeArrowheads="1"/>
              </p:cNvSpPr>
              <p:nvPr/>
            </p:nvSpPr>
            <p:spPr bwMode="auto">
              <a:xfrm>
                <a:off x="3204" y="2217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4" name="Oval 64"/>
              <p:cNvSpPr>
                <a:spLocks noChangeArrowheads="1"/>
              </p:cNvSpPr>
              <p:nvPr/>
            </p:nvSpPr>
            <p:spPr bwMode="auto">
              <a:xfrm>
                <a:off x="3219" y="2294"/>
                <a:ext cx="29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5" name="Oval 65"/>
              <p:cNvSpPr>
                <a:spLocks noChangeArrowheads="1"/>
              </p:cNvSpPr>
              <p:nvPr/>
            </p:nvSpPr>
            <p:spPr bwMode="auto">
              <a:xfrm>
                <a:off x="3219" y="2294"/>
                <a:ext cx="29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6" name="Oval 66"/>
              <p:cNvSpPr>
                <a:spLocks noChangeArrowheads="1"/>
              </p:cNvSpPr>
              <p:nvPr/>
            </p:nvSpPr>
            <p:spPr bwMode="auto">
              <a:xfrm>
                <a:off x="3219" y="2259"/>
                <a:ext cx="29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7" name="Oval 67"/>
              <p:cNvSpPr>
                <a:spLocks noChangeArrowheads="1"/>
              </p:cNvSpPr>
              <p:nvPr/>
            </p:nvSpPr>
            <p:spPr bwMode="auto">
              <a:xfrm>
                <a:off x="3219" y="2259"/>
                <a:ext cx="29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8" name="Oval 68"/>
              <p:cNvSpPr>
                <a:spLocks noChangeArrowheads="1"/>
              </p:cNvSpPr>
              <p:nvPr/>
            </p:nvSpPr>
            <p:spPr bwMode="auto">
              <a:xfrm>
                <a:off x="3226" y="2091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9" name="Oval 69"/>
              <p:cNvSpPr>
                <a:spLocks noChangeArrowheads="1"/>
              </p:cNvSpPr>
              <p:nvPr/>
            </p:nvSpPr>
            <p:spPr bwMode="auto">
              <a:xfrm>
                <a:off x="3226" y="2091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0" name="Oval 70"/>
              <p:cNvSpPr>
                <a:spLocks noChangeArrowheads="1"/>
              </p:cNvSpPr>
              <p:nvPr/>
            </p:nvSpPr>
            <p:spPr bwMode="auto">
              <a:xfrm>
                <a:off x="3234" y="2238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1" name="Oval 71"/>
              <p:cNvSpPr>
                <a:spLocks noChangeArrowheads="1"/>
              </p:cNvSpPr>
              <p:nvPr/>
            </p:nvSpPr>
            <p:spPr bwMode="auto">
              <a:xfrm>
                <a:off x="3234" y="2238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2" name="Oval 72"/>
              <p:cNvSpPr>
                <a:spLocks noChangeArrowheads="1"/>
              </p:cNvSpPr>
              <p:nvPr/>
            </p:nvSpPr>
            <p:spPr bwMode="auto">
              <a:xfrm>
                <a:off x="3241" y="2161"/>
                <a:ext cx="30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3" name="Oval 73"/>
              <p:cNvSpPr>
                <a:spLocks noChangeArrowheads="1"/>
              </p:cNvSpPr>
              <p:nvPr/>
            </p:nvSpPr>
            <p:spPr bwMode="auto">
              <a:xfrm>
                <a:off x="3241" y="2161"/>
                <a:ext cx="30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4" name="Oval 74"/>
              <p:cNvSpPr>
                <a:spLocks noChangeArrowheads="1"/>
              </p:cNvSpPr>
              <p:nvPr/>
            </p:nvSpPr>
            <p:spPr bwMode="auto">
              <a:xfrm>
                <a:off x="3248" y="2371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5" name="Oval 75"/>
              <p:cNvSpPr>
                <a:spLocks noChangeArrowheads="1"/>
              </p:cNvSpPr>
              <p:nvPr/>
            </p:nvSpPr>
            <p:spPr bwMode="auto">
              <a:xfrm>
                <a:off x="3248" y="2371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6" name="Oval 76"/>
              <p:cNvSpPr>
                <a:spLocks noChangeArrowheads="1"/>
              </p:cNvSpPr>
              <p:nvPr/>
            </p:nvSpPr>
            <p:spPr bwMode="auto">
              <a:xfrm>
                <a:off x="3248" y="2280"/>
                <a:ext cx="30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7" name="Oval 77"/>
              <p:cNvSpPr>
                <a:spLocks noChangeArrowheads="1"/>
              </p:cNvSpPr>
              <p:nvPr/>
            </p:nvSpPr>
            <p:spPr bwMode="auto">
              <a:xfrm>
                <a:off x="3248" y="2280"/>
                <a:ext cx="30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8" name="Oval 78"/>
              <p:cNvSpPr>
                <a:spLocks noChangeArrowheads="1"/>
              </p:cNvSpPr>
              <p:nvPr/>
            </p:nvSpPr>
            <p:spPr bwMode="auto">
              <a:xfrm>
                <a:off x="3263" y="2357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9" name="Oval 79"/>
              <p:cNvSpPr>
                <a:spLocks noChangeArrowheads="1"/>
              </p:cNvSpPr>
              <p:nvPr/>
            </p:nvSpPr>
            <p:spPr bwMode="auto">
              <a:xfrm>
                <a:off x="3263" y="2357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0" name="Oval 80"/>
              <p:cNvSpPr>
                <a:spLocks noChangeArrowheads="1"/>
              </p:cNvSpPr>
              <p:nvPr/>
            </p:nvSpPr>
            <p:spPr bwMode="auto">
              <a:xfrm>
                <a:off x="3271" y="2336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1" name="Oval 81"/>
              <p:cNvSpPr>
                <a:spLocks noChangeArrowheads="1"/>
              </p:cNvSpPr>
              <p:nvPr/>
            </p:nvSpPr>
            <p:spPr bwMode="auto">
              <a:xfrm>
                <a:off x="3271" y="2336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2" name="Oval 82"/>
              <p:cNvSpPr>
                <a:spLocks noChangeArrowheads="1"/>
              </p:cNvSpPr>
              <p:nvPr/>
            </p:nvSpPr>
            <p:spPr bwMode="auto">
              <a:xfrm>
                <a:off x="3285" y="2449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3" name="Oval 83"/>
              <p:cNvSpPr>
                <a:spLocks noChangeArrowheads="1"/>
              </p:cNvSpPr>
              <p:nvPr/>
            </p:nvSpPr>
            <p:spPr bwMode="auto">
              <a:xfrm>
                <a:off x="3285" y="2449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4" name="Oval 84"/>
              <p:cNvSpPr>
                <a:spLocks noChangeArrowheads="1"/>
              </p:cNvSpPr>
              <p:nvPr/>
            </p:nvSpPr>
            <p:spPr bwMode="auto">
              <a:xfrm>
                <a:off x="3300" y="2477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5" name="Oval 85"/>
              <p:cNvSpPr>
                <a:spLocks noChangeArrowheads="1"/>
              </p:cNvSpPr>
              <p:nvPr/>
            </p:nvSpPr>
            <p:spPr bwMode="auto">
              <a:xfrm>
                <a:off x="3300" y="2477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6" name="Oval 86"/>
              <p:cNvSpPr>
                <a:spLocks noChangeArrowheads="1"/>
              </p:cNvSpPr>
              <p:nvPr/>
            </p:nvSpPr>
            <p:spPr bwMode="auto">
              <a:xfrm>
                <a:off x="3315" y="2070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7" name="Oval 87"/>
              <p:cNvSpPr>
                <a:spLocks noChangeArrowheads="1"/>
              </p:cNvSpPr>
              <p:nvPr/>
            </p:nvSpPr>
            <p:spPr bwMode="auto">
              <a:xfrm>
                <a:off x="3315" y="2070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8" name="Oval 88"/>
              <p:cNvSpPr>
                <a:spLocks noChangeArrowheads="1"/>
              </p:cNvSpPr>
              <p:nvPr/>
            </p:nvSpPr>
            <p:spPr bwMode="auto">
              <a:xfrm>
                <a:off x="3322" y="2252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9" name="Oval 89"/>
              <p:cNvSpPr>
                <a:spLocks noChangeArrowheads="1"/>
              </p:cNvSpPr>
              <p:nvPr/>
            </p:nvSpPr>
            <p:spPr bwMode="auto">
              <a:xfrm>
                <a:off x="3322" y="2252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0" name="Oval 90"/>
              <p:cNvSpPr>
                <a:spLocks noChangeArrowheads="1"/>
              </p:cNvSpPr>
              <p:nvPr/>
            </p:nvSpPr>
            <p:spPr bwMode="auto">
              <a:xfrm>
                <a:off x="3359" y="2266"/>
                <a:ext cx="23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1" name="Oval 91"/>
              <p:cNvSpPr>
                <a:spLocks noChangeArrowheads="1"/>
              </p:cNvSpPr>
              <p:nvPr/>
            </p:nvSpPr>
            <p:spPr bwMode="auto">
              <a:xfrm>
                <a:off x="3359" y="2266"/>
                <a:ext cx="23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2" name="Oval 92"/>
              <p:cNvSpPr>
                <a:spLocks noChangeArrowheads="1"/>
              </p:cNvSpPr>
              <p:nvPr/>
            </p:nvSpPr>
            <p:spPr bwMode="auto">
              <a:xfrm>
                <a:off x="3359" y="2196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3" name="Oval 93"/>
              <p:cNvSpPr>
                <a:spLocks noChangeArrowheads="1"/>
              </p:cNvSpPr>
              <p:nvPr/>
            </p:nvSpPr>
            <p:spPr bwMode="auto">
              <a:xfrm>
                <a:off x="3359" y="2196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4" name="Oval 94"/>
              <p:cNvSpPr>
                <a:spLocks noChangeArrowheads="1"/>
              </p:cNvSpPr>
              <p:nvPr/>
            </p:nvSpPr>
            <p:spPr bwMode="auto">
              <a:xfrm>
                <a:off x="3367" y="2175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5" name="Oval 95"/>
              <p:cNvSpPr>
                <a:spLocks noChangeArrowheads="1"/>
              </p:cNvSpPr>
              <p:nvPr/>
            </p:nvSpPr>
            <p:spPr bwMode="auto">
              <a:xfrm>
                <a:off x="3367" y="2175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6" name="Oval 96"/>
              <p:cNvSpPr>
                <a:spLocks noChangeArrowheads="1"/>
              </p:cNvSpPr>
              <p:nvPr/>
            </p:nvSpPr>
            <p:spPr bwMode="auto">
              <a:xfrm>
                <a:off x="3374" y="2406"/>
                <a:ext cx="22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7" name="Oval 97"/>
              <p:cNvSpPr>
                <a:spLocks noChangeArrowheads="1"/>
              </p:cNvSpPr>
              <p:nvPr/>
            </p:nvSpPr>
            <p:spPr bwMode="auto">
              <a:xfrm>
                <a:off x="3374" y="2406"/>
                <a:ext cx="22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8" name="Oval 98"/>
              <p:cNvSpPr>
                <a:spLocks noChangeArrowheads="1"/>
              </p:cNvSpPr>
              <p:nvPr/>
            </p:nvSpPr>
            <p:spPr bwMode="auto">
              <a:xfrm>
                <a:off x="3382" y="2519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9" name="Oval 99"/>
              <p:cNvSpPr>
                <a:spLocks noChangeArrowheads="1"/>
              </p:cNvSpPr>
              <p:nvPr/>
            </p:nvSpPr>
            <p:spPr bwMode="auto">
              <a:xfrm>
                <a:off x="3382" y="2519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0" name="Oval 100"/>
              <p:cNvSpPr>
                <a:spLocks noChangeArrowheads="1"/>
              </p:cNvSpPr>
              <p:nvPr/>
            </p:nvSpPr>
            <p:spPr bwMode="auto">
              <a:xfrm>
                <a:off x="3382" y="1972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1" name="Oval 101"/>
              <p:cNvSpPr>
                <a:spLocks noChangeArrowheads="1"/>
              </p:cNvSpPr>
              <p:nvPr/>
            </p:nvSpPr>
            <p:spPr bwMode="auto">
              <a:xfrm>
                <a:off x="3382" y="1972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2" name="Oval 102"/>
              <p:cNvSpPr>
                <a:spLocks noChangeArrowheads="1"/>
              </p:cNvSpPr>
              <p:nvPr/>
            </p:nvSpPr>
            <p:spPr bwMode="auto">
              <a:xfrm>
                <a:off x="3433" y="2112"/>
                <a:ext cx="30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3" name="Oval 103"/>
              <p:cNvSpPr>
                <a:spLocks noChangeArrowheads="1"/>
              </p:cNvSpPr>
              <p:nvPr/>
            </p:nvSpPr>
            <p:spPr bwMode="auto">
              <a:xfrm>
                <a:off x="3433" y="2112"/>
                <a:ext cx="30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4" name="Oval 104"/>
              <p:cNvSpPr>
                <a:spLocks noChangeArrowheads="1"/>
              </p:cNvSpPr>
              <p:nvPr/>
            </p:nvSpPr>
            <p:spPr bwMode="auto">
              <a:xfrm>
                <a:off x="3455" y="2294"/>
                <a:ext cx="30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5" name="Oval 105"/>
              <p:cNvSpPr>
                <a:spLocks noChangeArrowheads="1"/>
              </p:cNvSpPr>
              <p:nvPr/>
            </p:nvSpPr>
            <p:spPr bwMode="auto">
              <a:xfrm>
                <a:off x="3455" y="2294"/>
                <a:ext cx="30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6" name="Oval 106"/>
              <p:cNvSpPr>
                <a:spLocks noChangeArrowheads="1"/>
              </p:cNvSpPr>
              <p:nvPr/>
            </p:nvSpPr>
            <p:spPr bwMode="auto">
              <a:xfrm>
                <a:off x="3463" y="2652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7" name="Oval 107"/>
              <p:cNvSpPr>
                <a:spLocks noChangeArrowheads="1"/>
              </p:cNvSpPr>
              <p:nvPr/>
            </p:nvSpPr>
            <p:spPr bwMode="auto">
              <a:xfrm>
                <a:off x="3463" y="2652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8" name="Oval 108"/>
              <p:cNvSpPr>
                <a:spLocks noChangeArrowheads="1"/>
              </p:cNvSpPr>
              <p:nvPr/>
            </p:nvSpPr>
            <p:spPr bwMode="auto">
              <a:xfrm>
                <a:off x="3463" y="2063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9" name="Oval 109"/>
              <p:cNvSpPr>
                <a:spLocks noChangeArrowheads="1"/>
              </p:cNvSpPr>
              <p:nvPr/>
            </p:nvSpPr>
            <p:spPr bwMode="auto">
              <a:xfrm>
                <a:off x="3463" y="2063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0" name="Oval 110"/>
              <p:cNvSpPr>
                <a:spLocks noChangeArrowheads="1"/>
              </p:cNvSpPr>
              <p:nvPr/>
            </p:nvSpPr>
            <p:spPr bwMode="auto">
              <a:xfrm>
                <a:off x="3522" y="2343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1" name="Oval 111"/>
              <p:cNvSpPr>
                <a:spLocks noChangeArrowheads="1"/>
              </p:cNvSpPr>
              <p:nvPr/>
            </p:nvSpPr>
            <p:spPr bwMode="auto">
              <a:xfrm>
                <a:off x="3522" y="2343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2" name="Oval 112"/>
              <p:cNvSpPr>
                <a:spLocks noChangeArrowheads="1"/>
              </p:cNvSpPr>
              <p:nvPr/>
            </p:nvSpPr>
            <p:spPr bwMode="auto">
              <a:xfrm>
                <a:off x="3537" y="2357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3" name="Oval 113"/>
              <p:cNvSpPr>
                <a:spLocks noChangeArrowheads="1"/>
              </p:cNvSpPr>
              <p:nvPr/>
            </p:nvSpPr>
            <p:spPr bwMode="auto">
              <a:xfrm>
                <a:off x="3537" y="2357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4" name="Oval 114"/>
              <p:cNvSpPr>
                <a:spLocks noChangeArrowheads="1"/>
              </p:cNvSpPr>
              <p:nvPr/>
            </p:nvSpPr>
            <p:spPr bwMode="auto">
              <a:xfrm>
                <a:off x="3537" y="2035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5" name="Oval 115"/>
              <p:cNvSpPr>
                <a:spLocks noChangeArrowheads="1"/>
              </p:cNvSpPr>
              <p:nvPr/>
            </p:nvSpPr>
            <p:spPr bwMode="auto">
              <a:xfrm>
                <a:off x="3537" y="2035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6" name="Oval 116"/>
              <p:cNvSpPr>
                <a:spLocks noChangeArrowheads="1"/>
              </p:cNvSpPr>
              <p:nvPr/>
            </p:nvSpPr>
            <p:spPr bwMode="auto">
              <a:xfrm>
                <a:off x="3537" y="2420"/>
                <a:ext cx="29" cy="29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7" name="Oval 117"/>
              <p:cNvSpPr>
                <a:spLocks noChangeArrowheads="1"/>
              </p:cNvSpPr>
              <p:nvPr/>
            </p:nvSpPr>
            <p:spPr bwMode="auto">
              <a:xfrm>
                <a:off x="3537" y="2420"/>
                <a:ext cx="29" cy="29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8" name="Oval 118"/>
              <p:cNvSpPr>
                <a:spLocks noChangeArrowheads="1"/>
              </p:cNvSpPr>
              <p:nvPr/>
            </p:nvSpPr>
            <p:spPr bwMode="auto">
              <a:xfrm>
                <a:off x="3559" y="2533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9" name="Oval 119"/>
              <p:cNvSpPr>
                <a:spLocks noChangeArrowheads="1"/>
              </p:cNvSpPr>
              <p:nvPr/>
            </p:nvSpPr>
            <p:spPr bwMode="auto">
              <a:xfrm>
                <a:off x="3559" y="2533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0" name="Oval 120"/>
              <p:cNvSpPr>
                <a:spLocks noChangeArrowheads="1"/>
              </p:cNvSpPr>
              <p:nvPr/>
            </p:nvSpPr>
            <p:spPr bwMode="auto">
              <a:xfrm>
                <a:off x="3559" y="1965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1" name="Oval 121"/>
              <p:cNvSpPr>
                <a:spLocks noChangeArrowheads="1"/>
              </p:cNvSpPr>
              <p:nvPr/>
            </p:nvSpPr>
            <p:spPr bwMode="auto">
              <a:xfrm>
                <a:off x="3559" y="1965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2" name="Oval 122"/>
              <p:cNvSpPr>
                <a:spLocks noChangeArrowheads="1"/>
              </p:cNvSpPr>
              <p:nvPr/>
            </p:nvSpPr>
            <p:spPr bwMode="auto">
              <a:xfrm>
                <a:off x="3574" y="2582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3" name="Oval 123"/>
              <p:cNvSpPr>
                <a:spLocks noChangeArrowheads="1"/>
              </p:cNvSpPr>
              <p:nvPr/>
            </p:nvSpPr>
            <p:spPr bwMode="auto">
              <a:xfrm>
                <a:off x="3574" y="2582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4" name="Oval 124"/>
              <p:cNvSpPr>
                <a:spLocks noChangeArrowheads="1"/>
              </p:cNvSpPr>
              <p:nvPr/>
            </p:nvSpPr>
            <p:spPr bwMode="auto">
              <a:xfrm>
                <a:off x="3581" y="1846"/>
                <a:ext cx="30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5" name="Oval 125"/>
              <p:cNvSpPr>
                <a:spLocks noChangeArrowheads="1"/>
              </p:cNvSpPr>
              <p:nvPr/>
            </p:nvSpPr>
            <p:spPr bwMode="auto">
              <a:xfrm>
                <a:off x="3581" y="1846"/>
                <a:ext cx="30" cy="21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6" name="Oval 126"/>
              <p:cNvSpPr>
                <a:spLocks noChangeArrowheads="1"/>
              </p:cNvSpPr>
              <p:nvPr/>
            </p:nvSpPr>
            <p:spPr bwMode="auto">
              <a:xfrm>
                <a:off x="3603" y="2336"/>
                <a:ext cx="23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7" name="Oval 127"/>
              <p:cNvSpPr>
                <a:spLocks noChangeArrowheads="1"/>
              </p:cNvSpPr>
              <p:nvPr/>
            </p:nvSpPr>
            <p:spPr bwMode="auto">
              <a:xfrm>
                <a:off x="3603" y="2336"/>
                <a:ext cx="23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8" name="Oval 128"/>
              <p:cNvSpPr>
                <a:spLocks noChangeArrowheads="1"/>
              </p:cNvSpPr>
              <p:nvPr/>
            </p:nvSpPr>
            <p:spPr bwMode="auto">
              <a:xfrm>
                <a:off x="3640" y="2231"/>
                <a:ext cx="23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9" name="Oval 129"/>
              <p:cNvSpPr>
                <a:spLocks noChangeArrowheads="1"/>
              </p:cNvSpPr>
              <p:nvPr/>
            </p:nvSpPr>
            <p:spPr bwMode="auto">
              <a:xfrm>
                <a:off x="3640" y="2231"/>
                <a:ext cx="23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0" name="Oval 130"/>
              <p:cNvSpPr>
                <a:spLocks noChangeArrowheads="1"/>
              </p:cNvSpPr>
              <p:nvPr/>
            </p:nvSpPr>
            <p:spPr bwMode="auto">
              <a:xfrm>
                <a:off x="3655" y="2554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1" name="Oval 131"/>
              <p:cNvSpPr>
                <a:spLocks noChangeArrowheads="1"/>
              </p:cNvSpPr>
              <p:nvPr/>
            </p:nvSpPr>
            <p:spPr bwMode="auto">
              <a:xfrm>
                <a:off x="3655" y="2554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2" name="Oval 132"/>
              <p:cNvSpPr>
                <a:spLocks noChangeArrowheads="1"/>
              </p:cNvSpPr>
              <p:nvPr/>
            </p:nvSpPr>
            <p:spPr bwMode="auto">
              <a:xfrm>
                <a:off x="3655" y="2266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3" name="Oval 133"/>
              <p:cNvSpPr>
                <a:spLocks noChangeArrowheads="1"/>
              </p:cNvSpPr>
              <p:nvPr/>
            </p:nvSpPr>
            <p:spPr bwMode="auto">
              <a:xfrm>
                <a:off x="3655" y="2266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4" name="Oval 134"/>
              <p:cNvSpPr>
                <a:spLocks noChangeArrowheads="1"/>
              </p:cNvSpPr>
              <p:nvPr/>
            </p:nvSpPr>
            <p:spPr bwMode="auto">
              <a:xfrm>
                <a:off x="3685" y="2168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5" name="Oval 135"/>
              <p:cNvSpPr>
                <a:spLocks noChangeArrowheads="1"/>
              </p:cNvSpPr>
              <p:nvPr/>
            </p:nvSpPr>
            <p:spPr bwMode="auto">
              <a:xfrm>
                <a:off x="3685" y="2168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6" name="Oval 136"/>
              <p:cNvSpPr>
                <a:spLocks noChangeArrowheads="1"/>
              </p:cNvSpPr>
              <p:nvPr/>
            </p:nvSpPr>
            <p:spPr bwMode="auto">
              <a:xfrm>
                <a:off x="3692" y="3044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7" name="Oval 137"/>
              <p:cNvSpPr>
                <a:spLocks noChangeArrowheads="1"/>
              </p:cNvSpPr>
              <p:nvPr/>
            </p:nvSpPr>
            <p:spPr bwMode="auto">
              <a:xfrm>
                <a:off x="3692" y="3044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8" name="Oval 138"/>
              <p:cNvSpPr>
                <a:spLocks noChangeArrowheads="1"/>
              </p:cNvSpPr>
              <p:nvPr/>
            </p:nvSpPr>
            <p:spPr bwMode="auto">
              <a:xfrm>
                <a:off x="3751" y="2526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9" name="Oval 139"/>
              <p:cNvSpPr>
                <a:spLocks noChangeArrowheads="1"/>
              </p:cNvSpPr>
              <p:nvPr/>
            </p:nvSpPr>
            <p:spPr bwMode="auto">
              <a:xfrm>
                <a:off x="3751" y="2526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0" name="Oval 140"/>
              <p:cNvSpPr>
                <a:spLocks noChangeArrowheads="1"/>
              </p:cNvSpPr>
              <p:nvPr/>
            </p:nvSpPr>
            <p:spPr bwMode="auto">
              <a:xfrm>
                <a:off x="3803" y="1909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1" name="Oval 141"/>
              <p:cNvSpPr>
                <a:spLocks noChangeArrowheads="1"/>
              </p:cNvSpPr>
              <p:nvPr/>
            </p:nvSpPr>
            <p:spPr bwMode="auto">
              <a:xfrm>
                <a:off x="3803" y="1909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2" name="Oval 142"/>
              <p:cNvSpPr>
                <a:spLocks noChangeArrowheads="1"/>
              </p:cNvSpPr>
              <p:nvPr/>
            </p:nvSpPr>
            <p:spPr bwMode="auto">
              <a:xfrm>
                <a:off x="3803" y="2477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3" name="Oval 143"/>
              <p:cNvSpPr>
                <a:spLocks noChangeArrowheads="1"/>
              </p:cNvSpPr>
              <p:nvPr/>
            </p:nvSpPr>
            <p:spPr bwMode="auto">
              <a:xfrm>
                <a:off x="3803" y="2477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4" name="Oval 144"/>
              <p:cNvSpPr>
                <a:spLocks noChangeArrowheads="1"/>
              </p:cNvSpPr>
              <p:nvPr/>
            </p:nvSpPr>
            <p:spPr bwMode="auto">
              <a:xfrm>
                <a:off x="3810" y="1937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5" name="Oval 145"/>
              <p:cNvSpPr>
                <a:spLocks noChangeArrowheads="1"/>
              </p:cNvSpPr>
              <p:nvPr/>
            </p:nvSpPr>
            <p:spPr bwMode="auto">
              <a:xfrm>
                <a:off x="3810" y="1937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6" name="Oval 146"/>
              <p:cNvSpPr>
                <a:spLocks noChangeArrowheads="1"/>
              </p:cNvSpPr>
              <p:nvPr/>
            </p:nvSpPr>
            <p:spPr bwMode="auto">
              <a:xfrm>
                <a:off x="3855" y="2694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7" name="Oval 147"/>
              <p:cNvSpPr>
                <a:spLocks noChangeArrowheads="1"/>
              </p:cNvSpPr>
              <p:nvPr/>
            </p:nvSpPr>
            <p:spPr bwMode="auto">
              <a:xfrm>
                <a:off x="3855" y="2694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8" name="Oval 148"/>
              <p:cNvSpPr>
                <a:spLocks noChangeArrowheads="1"/>
              </p:cNvSpPr>
              <p:nvPr/>
            </p:nvSpPr>
            <p:spPr bwMode="auto">
              <a:xfrm>
                <a:off x="3855" y="2953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9" name="Oval 149"/>
              <p:cNvSpPr>
                <a:spLocks noChangeArrowheads="1"/>
              </p:cNvSpPr>
              <p:nvPr/>
            </p:nvSpPr>
            <p:spPr bwMode="auto">
              <a:xfrm>
                <a:off x="3855" y="2953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0" name="Oval 150"/>
              <p:cNvSpPr>
                <a:spLocks noChangeArrowheads="1"/>
              </p:cNvSpPr>
              <p:nvPr/>
            </p:nvSpPr>
            <p:spPr bwMode="auto">
              <a:xfrm>
                <a:off x="3870" y="1650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1" name="Oval 151"/>
              <p:cNvSpPr>
                <a:spLocks noChangeArrowheads="1"/>
              </p:cNvSpPr>
              <p:nvPr/>
            </p:nvSpPr>
            <p:spPr bwMode="auto">
              <a:xfrm>
                <a:off x="3870" y="1650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2" name="Oval 152"/>
              <p:cNvSpPr>
                <a:spLocks noChangeArrowheads="1"/>
              </p:cNvSpPr>
              <p:nvPr/>
            </p:nvSpPr>
            <p:spPr bwMode="auto">
              <a:xfrm>
                <a:off x="3914" y="3051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3" name="Oval 153"/>
              <p:cNvSpPr>
                <a:spLocks noChangeArrowheads="1"/>
              </p:cNvSpPr>
              <p:nvPr/>
            </p:nvSpPr>
            <p:spPr bwMode="auto">
              <a:xfrm>
                <a:off x="3914" y="3051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4" name="Oval 154"/>
              <p:cNvSpPr>
                <a:spLocks noChangeArrowheads="1"/>
              </p:cNvSpPr>
              <p:nvPr/>
            </p:nvSpPr>
            <p:spPr bwMode="auto">
              <a:xfrm>
                <a:off x="3951" y="2210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5" name="Oval 155"/>
              <p:cNvSpPr>
                <a:spLocks noChangeArrowheads="1"/>
              </p:cNvSpPr>
              <p:nvPr/>
            </p:nvSpPr>
            <p:spPr bwMode="auto">
              <a:xfrm>
                <a:off x="3951" y="2210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6" name="Oval 156"/>
              <p:cNvSpPr>
                <a:spLocks noChangeArrowheads="1"/>
              </p:cNvSpPr>
              <p:nvPr/>
            </p:nvSpPr>
            <p:spPr bwMode="auto">
              <a:xfrm>
                <a:off x="3981" y="2505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7" name="Oval 157"/>
              <p:cNvSpPr>
                <a:spLocks noChangeArrowheads="1"/>
              </p:cNvSpPr>
              <p:nvPr/>
            </p:nvSpPr>
            <p:spPr bwMode="auto">
              <a:xfrm>
                <a:off x="3981" y="2505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8" name="Oval 158"/>
              <p:cNvSpPr>
                <a:spLocks noChangeArrowheads="1"/>
              </p:cNvSpPr>
              <p:nvPr/>
            </p:nvSpPr>
            <p:spPr bwMode="auto">
              <a:xfrm>
                <a:off x="3981" y="1664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9" name="Oval 159"/>
              <p:cNvSpPr>
                <a:spLocks noChangeArrowheads="1"/>
              </p:cNvSpPr>
              <p:nvPr/>
            </p:nvSpPr>
            <p:spPr bwMode="auto">
              <a:xfrm>
                <a:off x="3981" y="1664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0" name="Oval 160"/>
              <p:cNvSpPr>
                <a:spLocks noChangeArrowheads="1"/>
              </p:cNvSpPr>
              <p:nvPr/>
            </p:nvSpPr>
            <p:spPr bwMode="auto">
              <a:xfrm>
                <a:off x="3988" y="2091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1" name="Oval 161"/>
              <p:cNvSpPr>
                <a:spLocks noChangeArrowheads="1"/>
              </p:cNvSpPr>
              <p:nvPr/>
            </p:nvSpPr>
            <p:spPr bwMode="auto">
              <a:xfrm>
                <a:off x="3988" y="2091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2" name="Oval 162"/>
              <p:cNvSpPr>
                <a:spLocks noChangeArrowheads="1"/>
              </p:cNvSpPr>
              <p:nvPr/>
            </p:nvSpPr>
            <p:spPr bwMode="auto">
              <a:xfrm>
                <a:off x="4003" y="2182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3" name="Oval 163"/>
              <p:cNvSpPr>
                <a:spLocks noChangeArrowheads="1"/>
              </p:cNvSpPr>
              <p:nvPr/>
            </p:nvSpPr>
            <p:spPr bwMode="auto">
              <a:xfrm>
                <a:off x="4003" y="2182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4" name="Oval 164"/>
              <p:cNvSpPr>
                <a:spLocks noChangeArrowheads="1"/>
              </p:cNvSpPr>
              <p:nvPr/>
            </p:nvSpPr>
            <p:spPr bwMode="auto">
              <a:xfrm>
                <a:off x="4017" y="2463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5" name="Oval 165"/>
              <p:cNvSpPr>
                <a:spLocks noChangeArrowheads="1"/>
              </p:cNvSpPr>
              <p:nvPr/>
            </p:nvSpPr>
            <p:spPr bwMode="auto">
              <a:xfrm>
                <a:off x="4017" y="2463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6" name="Oval 166"/>
              <p:cNvSpPr>
                <a:spLocks noChangeArrowheads="1"/>
              </p:cNvSpPr>
              <p:nvPr/>
            </p:nvSpPr>
            <p:spPr bwMode="auto">
              <a:xfrm>
                <a:off x="4040" y="2526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7" name="Oval 167"/>
              <p:cNvSpPr>
                <a:spLocks noChangeArrowheads="1"/>
              </p:cNvSpPr>
              <p:nvPr/>
            </p:nvSpPr>
            <p:spPr bwMode="auto">
              <a:xfrm>
                <a:off x="4040" y="2526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8" name="Oval 168"/>
              <p:cNvSpPr>
                <a:spLocks noChangeArrowheads="1"/>
              </p:cNvSpPr>
              <p:nvPr/>
            </p:nvSpPr>
            <p:spPr bwMode="auto">
              <a:xfrm>
                <a:off x="4054" y="2301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9" name="Oval 169"/>
              <p:cNvSpPr>
                <a:spLocks noChangeArrowheads="1"/>
              </p:cNvSpPr>
              <p:nvPr/>
            </p:nvSpPr>
            <p:spPr bwMode="auto">
              <a:xfrm>
                <a:off x="4054" y="2301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0" name="Oval 170"/>
              <p:cNvSpPr>
                <a:spLocks noChangeArrowheads="1"/>
              </p:cNvSpPr>
              <p:nvPr/>
            </p:nvSpPr>
            <p:spPr bwMode="auto">
              <a:xfrm>
                <a:off x="4062" y="2505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1" name="Oval 171"/>
              <p:cNvSpPr>
                <a:spLocks noChangeArrowheads="1"/>
              </p:cNvSpPr>
              <p:nvPr/>
            </p:nvSpPr>
            <p:spPr bwMode="auto">
              <a:xfrm>
                <a:off x="4062" y="2505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2" name="Oval 172"/>
              <p:cNvSpPr>
                <a:spLocks noChangeArrowheads="1"/>
              </p:cNvSpPr>
              <p:nvPr/>
            </p:nvSpPr>
            <p:spPr bwMode="auto">
              <a:xfrm>
                <a:off x="4151" y="2701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3" name="Oval 173"/>
              <p:cNvSpPr>
                <a:spLocks noChangeArrowheads="1"/>
              </p:cNvSpPr>
              <p:nvPr/>
            </p:nvSpPr>
            <p:spPr bwMode="auto">
              <a:xfrm>
                <a:off x="4151" y="2701"/>
                <a:ext cx="29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4" name="Oval 174"/>
              <p:cNvSpPr>
                <a:spLocks noChangeArrowheads="1"/>
              </p:cNvSpPr>
              <p:nvPr/>
            </p:nvSpPr>
            <p:spPr bwMode="auto">
              <a:xfrm>
                <a:off x="4446" y="1699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5" name="Oval 175"/>
              <p:cNvSpPr>
                <a:spLocks noChangeArrowheads="1"/>
              </p:cNvSpPr>
              <p:nvPr/>
            </p:nvSpPr>
            <p:spPr bwMode="auto">
              <a:xfrm>
                <a:off x="4446" y="1699"/>
                <a:ext cx="30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6" name="Oval 176"/>
              <p:cNvSpPr>
                <a:spLocks noChangeArrowheads="1"/>
              </p:cNvSpPr>
              <p:nvPr/>
            </p:nvSpPr>
            <p:spPr bwMode="auto">
              <a:xfrm>
                <a:off x="4713" y="1411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7" name="Oval 177"/>
              <p:cNvSpPr>
                <a:spLocks noChangeArrowheads="1"/>
              </p:cNvSpPr>
              <p:nvPr/>
            </p:nvSpPr>
            <p:spPr bwMode="auto">
              <a:xfrm>
                <a:off x="4713" y="1411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8" name="Oval 178"/>
              <p:cNvSpPr>
                <a:spLocks noChangeArrowheads="1"/>
              </p:cNvSpPr>
              <p:nvPr/>
            </p:nvSpPr>
            <p:spPr bwMode="auto">
              <a:xfrm>
                <a:off x="4772" y="2561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9" name="Oval 179"/>
              <p:cNvSpPr>
                <a:spLocks noChangeArrowheads="1"/>
              </p:cNvSpPr>
              <p:nvPr/>
            </p:nvSpPr>
            <p:spPr bwMode="auto">
              <a:xfrm>
                <a:off x="4772" y="2561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0" name="Oval 180"/>
              <p:cNvSpPr>
                <a:spLocks noChangeArrowheads="1"/>
              </p:cNvSpPr>
              <p:nvPr/>
            </p:nvSpPr>
            <p:spPr bwMode="auto">
              <a:xfrm>
                <a:off x="4942" y="2259"/>
                <a:ext cx="22" cy="28"/>
              </a:xfrm>
              <a:prstGeom prst="ellipse">
                <a:avLst/>
              </a:prstGeom>
              <a:noFill/>
              <a:ln w="7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1" name="Freeform 181"/>
              <p:cNvSpPr>
                <a:spLocks/>
              </p:cNvSpPr>
              <p:nvPr/>
            </p:nvSpPr>
            <p:spPr bwMode="auto">
              <a:xfrm>
                <a:off x="3004" y="1278"/>
                <a:ext cx="2145" cy="2025"/>
              </a:xfrm>
              <a:custGeom>
                <a:avLst/>
                <a:gdLst>
                  <a:gd name="T0" fmla="*/ 0 w 290"/>
                  <a:gd name="T1" fmla="*/ 0 h 289"/>
                  <a:gd name="T2" fmla="*/ 0 w 290"/>
                  <a:gd name="T3" fmla="*/ 2147483647 h 289"/>
                  <a:gd name="T4" fmla="*/ 2147483647 w 290"/>
                  <a:gd name="T5" fmla="*/ 2147483647 h 289"/>
                  <a:gd name="T6" fmla="*/ 2147483647 w 290"/>
                  <a:gd name="T7" fmla="*/ 0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0"/>
                  <a:gd name="T13" fmla="*/ 0 h 289"/>
                  <a:gd name="T14" fmla="*/ 290 w 29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0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90" y="289"/>
                    </a:lnTo>
                    <a:lnTo>
                      <a:pt x="290" y="0"/>
                    </a:lnTo>
                  </a:path>
                </a:pathLst>
              </a:custGeom>
              <a:noFill/>
              <a:ln w="7">
                <a:solidFill>
                  <a:srgbClr val="01010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22" name="Line 182"/>
              <p:cNvSpPr>
                <a:spLocks noChangeShapeType="1"/>
              </p:cNvSpPr>
              <p:nvPr/>
            </p:nvSpPr>
            <p:spPr bwMode="auto">
              <a:xfrm>
                <a:off x="3012" y="1278"/>
                <a:ext cx="2130" cy="1"/>
              </a:xfrm>
              <a:prstGeom prst="line">
                <a:avLst/>
              </a:prstGeom>
              <a:noFill/>
              <a:ln w="7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23" name="Rectangle 183"/>
              <p:cNvSpPr>
                <a:spLocks noChangeArrowheads="1"/>
              </p:cNvSpPr>
              <p:nvPr/>
            </p:nvSpPr>
            <p:spPr bwMode="auto">
              <a:xfrm>
                <a:off x="3552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24" name="Rectangle 184"/>
              <p:cNvSpPr>
                <a:spLocks noChangeArrowheads="1"/>
              </p:cNvSpPr>
              <p:nvPr/>
            </p:nvSpPr>
            <p:spPr bwMode="auto">
              <a:xfrm>
                <a:off x="3633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25" name="Rectangle 185"/>
              <p:cNvSpPr>
                <a:spLocks noChangeArrowheads="1"/>
              </p:cNvSpPr>
              <p:nvPr/>
            </p:nvSpPr>
            <p:spPr bwMode="auto">
              <a:xfrm>
                <a:off x="3663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26" name="Rectangle 186"/>
              <p:cNvSpPr>
                <a:spLocks noChangeArrowheads="1"/>
              </p:cNvSpPr>
              <p:nvPr/>
            </p:nvSpPr>
            <p:spPr bwMode="auto">
              <a:xfrm>
                <a:off x="3722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27" name="Rectangle 187"/>
              <p:cNvSpPr>
                <a:spLocks noChangeArrowheads="1"/>
              </p:cNvSpPr>
              <p:nvPr/>
            </p:nvSpPr>
            <p:spPr bwMode="auto">
              <a:xfrm>
                <a:off x="3781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28" name="Rectangle 188"/>
              <p:cNvSpPr>
                <a:spLocks noChangeArrowheads="1"/>
              </p:cNvSpPr>
              <p:nvPr/>
            </p:nvSpPr>
            <p:spPr bwMode="auto">
              <a:xfrm>
                <a:off x="3847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29" name="Rectangle 189"/>
              <p:cNvSpPr>
                <a:spLocks noChangeArrowheads="1"/>
              </p:cNvSpPr>
              <p:nvPr/>
            </p:nvSpPr>
            <p:spPr bwMode="auto">
              <a:xfrm>
                <a:off x="3951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30" name="Rectangle 190"/>
              <p:cNvSpPr>
                <a:spLocks noChangeArrowheads="1"/>
              </p:cNvSpPr>
              <p:nvPr/>
            </p:nvSpPr>
            <p:spPr bwMode="auto">
              <a:xfrm>
                <a:off x="4047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31" name="Rectangle 191"/>
              <p:cNvSpPr>
                <a:spLocks noChangeArrowheads="1"/>
              </p:cNvSpPr>
              <p:nvPr/>
            </p:nvSpPr>
            <p:spPr bwMode="auto">
              <a:xfrm>
                <a:off x="4114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32" name="Rectangle 192"/>
              <p:cNvSpPr>
                <a:spLocks noChangeArrowheads="1"/>
              </p:cNvSpPr>
              <p:nvPr/>
            </p:nvSpPr>
            <p:spPr bwMode="auto">
              <a:xfrm>
                <a:off x="4173" y="3549"/>
                <a:ext cx="81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44233" name="Rectangle 193"/>
              <p:cNvSpPr>
                <a:spLocks noChangeArrowheads="1"/>
              </p:cNvSpPr>
              <p:nvPr/>
            </p:nvSpPr>
            <p:spPr bwMode="auto">
              <a:xfrm>
                <a:off x="4210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34" name="Rectangle 195"/>
              <p:cNvSpPr>
                <a:spLocks noChangeArrowheads="1"/>
              </p:cNvSpPr>
              <p:nvPr/>
            </p:nvSpPr>
            <p:spPr bwMode="auto">
              <a:xfrm>
                <a:off x="4343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35" name="Rectangle 196"/>
              <p:cNvSpPr>
                <a:spLocks noChangeArrowheads="1"/>
              </p:cNvSpPr>
              <p:nvPr/>
            </p:nvSpPr>
            <p:spPr bwMode="auto">
              <a:xfrm>
                <a:off x="4409" y="3549"/>
                <a:ext cx="81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44236" name="Rectangle 197"/>
              <p:cNvSpPr>
                <a:spLocks noChangeArrowheads="1"/>
              </p:cNvSpPr>
              <p:nvPr/>
            </p:nvSpPr>
            <p:spPr bwMode="auto">
              <a:xfrm>
                <a:off x="4439" y="354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37" name="Rectangle 198"/>
              <p:cNvSpPr>
                <a:spLocks noChangeArrowheads="1"/>
              </p:cNvSpPr>
              <p:nvPr/>
            </p:nvSpPr>
            <p:spPr bwMode="auto">
              <a:xfrm>
                <a:off x="3609" y="3566"/>
                <a:ext cx="56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HH-income</a:t>
                </a:r>
                <a:endParaRPr lang="en-US"/>
              </a:p>
            </p:txBody>
          </p:sp>
          <p:sp>
            <p:nvSpPr>
              <p:cNvPr id="44238" name="Rectangle 199"/>
              <p:cNvSpPr>
                <a:spLocks noChangeArrowheads="1"/>
              </p:cNvSpPr>
              <p:nvPr/>
            </p:nvSpPr>
            <p:spPr bwMode="auto">
              <a:xfrm rot="-5400000">
                <a:off x="2296" y="2439"/>
                <a:ext cx="54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residuals e</a:t>
                </a:r>
                <a:endParaRPr lang="en-US"/>
              </a:p>
            </p:txBody>
          </p:sp>
          <p:sp>
            <p:nvSpPr>
              <p:cNvPr id="44239" name="Rectangle 200"/>
              <p:cNvSpPr>
                <a:spLocks noChangeArrowheads="1"/>
              </p:cNvSpPr>
              <p:nvPr/>
            </p:nvSpPr>
            <p:spPr bwMode="auto">
              <a:xfrm rot="-5400000">
                <a:off x="2494" y="2343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40" name="Rectangle 201"/>
              <p:cNvSpPr>
                <a:spLocks noChangeArrowheads="1"/>
              </p:cNvSpPr>
              <p:nvPr/>
            </p:nvSpPr>
            <p:spPr bwMode="auto">
              <a:xfrm rot="-5400000">
                <a:off x="2493" y="2282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41" name="Rectangle 202"/>
              <p:cNvSpPr>
                <a:spLocks noChangeArrowheads="1"/>
              </p:cNvSpPr>
              <p:nvPr/>
            </p:nvSpPr>
            <p:spPr bwMode="auto">
              <a:xfrm rot="-5400000">
                <a:off x="2493" y="224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42" name="Rectangle 203"/>
              <p:cNvSpPr>
                <a:spLocks noChangeArrowheads="1"/>
              </p:cNvSpPr>
              <p:nvPr/>
            </p:nvSpPr>
            <p:spPr bwMode="auto">
              <a:xfrm rot="-5400000">
                <a:off x="2494" y="219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243" name="Rectangle 204"/>
              <p:cNvSpPr>
                <a:spLocks noChangeArrowheads="1"/>
              </p:cNvSpPr>
              <p:nvPr/>
            </p:nvSpPr>
            <p:spPr bwMode="auto">
              <a:xfrm rot="-5400000">
                <a:off x="2493" y="2135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4042" name="Rectangle 206"/>
            <p:cNvSpPr>
              <a:spLocks noChangeArrowheads="1"/>
            </p:cNvSpPr>
            <p:nvPr/>
          </p:nvSpPr>
          <p:spPr bwMode="auto">
            <a:xfrm rot="-5400000">
              <a:off x="2494" y="206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4043" name="Rectangle 207"/>
            <p:cNvSpPr>
              <a:spLocks noChangeArrowheads="1"/>
            </p:cNvSpPr>
            <p:nvPr/>
          </p:nvSpPr>
          <p:spPr bwMode="auto">
            <a:xfrm rot="-5400000">
              <a:off x="2493" y="200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4044" name="Rectangle 209"/>
            <p:cNvSpPr>
              <a:spLocks noChangeArrowheads="1"/>
            </p:cNvSpPr>
            <p:nvPr/>
          </p:nvSpPr>
          <p:spPr bwMode="auto">
            <a:xfrm rot="-5400000">
              <a:off x="2494" y="191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11" name="Datumsplatzhalter 2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AR(1) Process,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27654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The covariance matrix 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smtClean="0"/>
              <a:t>}:  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smtClean="0"/>
              <a:t>} has a band structure</a:t>
            </a:r>
          </a:p>
          <a:p>
            <a:r>
              <a:rPr lang="en-US" sz="2000" smtClean="0"/>
              <a:t>Depends only of two parameters: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smtClean="0"/>
              <a:t> and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 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33653-1A67-4A6B-9674-45A7E08B2C18}" type="slidenum">
              <a:rPr lang="de-AT" altLang="en-US"/>
              <a:pPr>
                <a:defRPr/>
              </a:pPr>
              <a:t>70</a:t>
            </a:fld>
            <a:endParaRPr lang="de-AT" altLang="en-US" dirty="0"/>
          </a:p>
        </p:txBody>
      </p:sp>
      <p:sp>
        <p:nvSpPr>
          <p:cNvPr id="27658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27650" name="Formel" r:id="rId4" imgW="139579" imgH="164957" progId="">
              <p:embed/>
            </p:oleObj>
          </a:graphicData>
        </a:graphic>
      </p:graphicFrame>
      <p:graphicFrame>
        <p:nvGraphicFramePr>
          <p:cNvPr id="27651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27651" name="Formel" r:id="rId5" imgW="114151" imgH="215619" progId="Equation.3">
              <p:embed/>
            </p:oleObj>
          </a:graphicData>
        </a:graphic>
      </p:graphicFrame>
      <p:graphicFrame>
        <p:nvGraphicFramePr>
          <p:cNvPr id="27652" name="Object 10"/>
          <p:cNvGraphicFramePr>
            <a:graphicFrameLocks noChangeAspect="1"/>
          </p:cNvGraphicFramePr>
          <p:nvPr/>
        </p:nvGraphicFramePr>
        <p:xfrm>
          <a:off x="1058863" y="2060575"/>
          <a:ext cx="6176962" cy="1970088"/>
        </p:xfrm>
        <a:graphic>
          <a:graphicData uri="http://schemas.openxmlformats.org/presentationml/2006/ole">
            <p:oleObj spid="_x0000_s27652" name="Equation" r:id="rId6" imgW="2946240" imgH="939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Consequences of 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V{</a:t>
            </a:r>
            <a:r>
              <a:rPr lang="en-US" sz="4000" smtClean="0">
                <a:latin typeface="Symbol" pitchFamily="18" charset="2"/>
              </a:rPr>
              <a:t>e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} </a:t>
            </a:r>
            <a:r>
              <a:rPr lang="en-US" sz="4000" smtClean="0">
                <a:latin typeface="Arial" charset="0"/>
                <a:cs typeface="Arial" charset="0"/>
                <a:sym typeface="Symbol" pitchFamily="18" charset="2"/>
              </a:rPr>
              <a:t>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smtClean="0">
                <a:latin typeface="Symbol" pitchFamily="18" charset="2"/>
              </a:rPr>
              <a:t>s</a:t>
            </a:r>
            <a:r>
              <a:rPr lang="en-US" sz="40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40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4000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81923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OLS estimators </a:t>
            </a:r>
            <a:r>
              <a:rPr lang="en-US" sz="2000" i="1" smtClean="0"/>
              <a:t>b</a:t>
            </a:r>
            <a:r>
              <a:rPr lang="en-US" sz="2000" smtClean="0"/>
              <a:t> for 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are unbiased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are consistent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have the covariance-matrix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V{</a:t>
            </a:r>
            <a:r>
              <a:rPr lang="en-US" sz="2000" i="1" smtClean="0"/>
              <a:t>b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X'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smtClean="0"/>
              <a:t>X (X'X)</a:t>
            </a:r>
            <a:r>
              <a:rPr lang="en-US" sz="2000" baseline="30000" smtClean="0"/>
              <a:t>-1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are not efficient estimators, not BLUE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follow – under general conditions – asymptotically the normal distribution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The estimator </a:t>
            </a:r>
            <a:r>
              <a:rPr lang="en-US" sz="2000" i="1" smtClean="0"/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= </a:t>
            </a:r>
            <a:r>
              <a:rPr lang="en-US" sz="2000" i="1" smtClean="0"/>
              <a:t>e</a:t>
            </a:r>
            <a:r>
              <a:rPr lang="en-US" sz="2000" smtClean="0"/>
              <a:t>'</a:t>
            </a:r>
            <a:r>
              <a:rPr lang="en-US" sz="2000" i="1" smtClean="0"/>
              <a:t>e</a:t>
            </a:r>
            <a:r>
              <a:rPr lang="en-US" sz="2000" smtClean="0"/>
              <a:t>/(</a:t>
            </a:r>
            <a:r>
              <a:rPr lang="en-US" sz="2000" i="1" smtClean="0"/>
              <a:t>T</a:t>
            </a:r>
            <a:r>
              <a:rPr lang="en-US" sz="2000" smtClean="0"/>
              <a:t>-</a:t>
            </a:r>
            <a:r>
              <a:rPr lang="en-US" sz="2000" i="1" smtClean="0"/>
              <a:t>K</a:t>
            </a:r>
            <a:r>
              <a:rPr lang="en-US" sz="2000" smtClean="0"/>
              <a:t>) for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is biased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For an AR(1)-process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</a:t>
            </a:r>
            <a:r>
              <a:rPr lang="en-US" sz="2000" smtClean="0"/>
              <a:t> with </a:t>
            </a:r>
            <a:r>
              <a:rPr lang="en-US" sz="2000" smtClean="0">
                <a:latin typeface="Symbol" pitchFamily="18" charset="2"/>
              </a:rPr>
              <a:t>r </a:t>
            </a:r>
            <a:r>
              <a:rPr lang="en-US" sz="2000" smtClean="0"/>
              <a:t>&gt; 0, s.e. from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 </a:t>
            </a:r>
            <a:r>
              <a:rPr lang="en-US" sz="2000" smtClean="0"/>
              <a:t>underestimates the true s.e.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and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03DDB-FF3D-4C13-8639-393944E2FA39}" type="slidenum">
              <a:rPr lang="de-AT" altLang="en-US"/>
              <a:pPr>
                <a:defRPr/>
              </a:pPr>
              <a:t>71</a:t>
            </a:fld>
            <a:endParaRPr lang="de-AT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Inference in Case of Autocorrelation</a:t>
            </a:r>
          </a:p>
        </p:txBody>
      </p:sp>
      <p:sp>
        <p:nvSpPr>
          <p:cNvPr id="82947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Covariance matrix of </a:t>
            </a:r>
            <a:r>
              <a:rPr lang="en-US" sz="2000" i="1" smtClean="0"/>
              <a:t>b</a:t>
            </a:r>
            <a:r>
              <a:rPr lang="en-US" sz="20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	V{</a:t>
            </a:r>
            <a:r>
              <a:rPr lang="en-US" sz="2000" i="1" smtClean="0"/>
              <a:t>b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X'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smtClean="0"/>
              <a:t>X (X'X)</a:t>
            </a:r>
            <a:r>
              <a:rPr lang="en-US" sz="2000" baseline="30000" smtClean="0"/>
              <a:t>-1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Use of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(the standard output of econometric software) instead of V{</a:t>
            </a:r>
            <a:r>
              <a:rPr lang="en-US" sz="2000" i="1" smtClean="0"/>
              <a:t>b</a:t>
            </a:r>
            <a:r>
              <a:rPr lang="en-US" sz="2000" smtClean="0"/>
              <a:t>} for inference on 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may be misleading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Identification of autocorrelation: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Statistical tests, e.g., Durbin-Watson test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smtClean="0"/>
              <a:t>Remedies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Use of correct variances and standard errors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Transformation of the model so that the error terms are uncorrelated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46E10-DF91-44A8-8315-FB791E995990}" type="slidenum">
              <a:rPr lang="de-AT" altLang="en-US"/>
              <a:pPr>
                <a:defRPr/>
              </a:pPr>
              <a:t>72</a:t>
            </a:fld>
            <a:endParaRPr lang="de-AT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Estimation of </a:t>
            </a:r>
            <a:r>
              <a:rPr lang="en-US" sz="4000" smtClean="0">
                <a:latin typeface="Symbol" pitchFamily="18" charset="2"/>
              </a:rPr>
              <a:t>r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28676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>
                <a:latin typeface="Verdana" pitchFamily="34" charset="0"/>
              </a:rPr>
              <a:t>Autocorrelation coefficient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smtClean="0"/>
              <a:t>: parameter of  the AR(1) process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</a:t>
            </a:r>
            <a:endParaRPr lang="en-US" sz="2000" baseline="300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Estimation of </a:t>
            </a:r>
            <a:r>
              <a:rPr lang="en-US" sz="2000" smtClean="0">
                <a:cs typeface="Arial" charset="0"/>
              </a:rPr>
              <a:t>ρ </a:t>
            </a:r>
          </a:p>
          <a:p>
            <a:pPr>
              <a:spcBef>
                <a:spcPts val="600"/>
              </a:spcBef>
            </a:pPr>
            <a:r>
              <a:rPr lang="en-US" sz="2000" smtClean="0">
                <a:cs typeface="Arial" charset="0"/>
              </a:rPr>
              <a:t>by regressing the OLS residual </a:t>
            </a:r>
            <a:r>
              <a:rPr lang="en-US" sz="2000" i="1" smtClean="0">
                <a:cs typeface="Arial" charset="0"/>
              </a:rPr>
              <a:t>e</a:t>
            </a:r>
            <a:r>
              <a:rPr lang="en-US" sz="2000" baseline="-25000" smtClean="0">
                <a:cs typeface="Arial" charset="0"/>
              </a:rPr>
              <a:t>t</a:t>
            </a:r>
            <a:r>
              <a:rPr lang="en-US" sz="2000" smtClean="0">
                <a:cs typeface="Arial" charset="0"/>
              </a:rPr>
              <a:t> on the lagged residual </a:t>
            </a:r>
            <a:r>
              <a:rPr lang="en-US" sz="2000" i="1" smtClean="0">
                <a:cs typeface="Arial" charset="0"/>
              </a:rPr>
              <a:t>e</a:t>
            </a:r>
            <a:r>
              <a:rPr lang="en-US" sz="2000" baseline="-25000" smtClean="0">
                <a:cs typeface="Arial" charset="0"/>
              </a:rPr>
              <a:t>t-1</a:t>
            </a:r>
          </a:p>
          <a:p>
            <a:pPr>
              <a:spcBef>
                <a:spcPts val="600"/>
              </a:spcBef>
            </a:pPr>
            <a:endParaRPr lang="en-US" sz="2000" smtClean="0">
              <a:cs typeface="Arial" charset="0"/>
            </a:endParaRPr>
          </a:p>
          <a:p>
            <a:pPr>
              <a:spcBef>
                <a:spcPts val="600"/>
              </a:spcBef>
            </a:pPr>
            <a:endParaRPr lang="en-US" sz="2000" smtClean="0">
              <a:cs typeface="Arial" charset="0"/>
            </a:endParaRPr>
          </a:p>
          <a:p>
            <a:pPr>
              <a:spcBef>
                <a:spcPts val="600"/>
              </a:spcBef>
            </a:pPr>
            <a:endParaRPr lang="en-US" sz="1200" smtClean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2000" smtClean="0">
                <a:cs typeface="Arial" charset="0"/>
              </a:rPr>
              <a:t>estimator is </a:t>
            </a:r>
          </a:p>
          <a:p>
            <a:pPr lvl="1">
              <a:spcBef>
                <a:spcPts val="600"/>
              </a:spcBef>
            </a:pPr>
            <a:r>
              <a:rPr lang="en-US" sz="1800" smtClean="0">
                <a:cs typeface="Arial" charset="0"/>
              </a:rPr>
              <a:t>biased </a:t>
            </a:r>
          </a:p>
          <a:p>
            <a:pPr lvl="1">
              <a:spcBef>
                <a:spcPts val="600"/>
              </a:spcBef>
            </a:pPr>
            <a:r>
              <a:rPr lang="en-US" sz="1800" smtClean="0">
                <a:cs typeface="Arial" charset="0"/>
              </a:rPr>
              <a:t>but consistent under weak conditions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58A-6D32-4A36-AB33-52A751C4F6EC}" type="slidenum">
              <a:rPr lang="de-AT" altLang="en-US"/>
              <a:pPr>
                <a:defRPr/>
              </a:pPr>
              <a:t>73</a:t>
            </a:fld>
            <a:endParaRPr lang="de-AT" altLang="en-US"/>
          </a:p>
        </p:txBody>
      </p:sp>
      <p:graphicFrame>
        <p:nvGraphicFramePr>
          <p:cNvPr id="28674" name="Object 7"/>
          <p:cNvGraphicFramePr>
            <a:graphicFrameLocks noChangeAspect="1"/>
          </p:cNvGraphicFramePr>
          <p:nvPr/>
        </p:nvGraphicFramePr>
        <p:xfrm>
          <a:off x="1547813" y="3141663"/>
          <a:ext cx="1728787" cy="935037"/>
        </p:xfrm>
        <a:graphic>
          <a:graphicData uri="http://schemas.openxmlformats.org/presentationml/2006/ole">
            <p:oleObj spid="_x0000_s28674" name="Equation" r:id="rId4" imgW="914400" imgH="495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Autocorrelation Function</a:t>
            </a:r>
          </a:p>
        </p:txBody>
      </p:sp>
      <p:sp>
        <p:nvSpPr>
          <p:cNvPr id="29700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Verdana" pitchFamily="34" charset="0"/>
              </a:rPr>
              <a:t>Autocorrelation of order </a:t>
            </a:r>
            <a:r>
              <a:rPr lang="en-US" sz="2000" i="1" dirty="0" smtClean="0">
                <a:latin typeface="Verdana" pitchFamily="34" charset="0"/>
              </a:rPr>
              <a:t>s</a:t>
            </a:r>
            <a:r>
              <a:rPr lang="en-US" sz="2000" dirty="0" smtClean="0">
                <a:latin typeface="Verdana" pitchFamily="34" charset="0"/>
              </a:rPr>
              <a:t>: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		</a:t>
            </a:r>
            <a:endParaRPr lang="en-US" sz="2000" dirty="0" smtClean="0">
              <a:cs typeface="Arial" charset="0"/>
            </a:endParaRPr>
          </a:p>
          <a:p>
            <a:pPr>
              <a:spcBef>
                <a:spcPts val="600"/>
              </a:spcBef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/>
              <a:t>Autocorrelation function (ACF) assigns </a:t>
            </a:r>
            <a:r>
              <a:rPr lang="en-US" sz="2000" i="1" dirty="0" err="1" smtClean="0"/>
              <a:t>r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to </a:t>
            </a:r>
            <a:r>
              <a:rPr lang="en-US" sz="2000" i="1" dirty="0" smtClean="0"/>
              <a:t>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cs typeface="Arial" charset="0"/>
              </a:rPr>
              <a:t>Correlogram: graphical representation of the </a:t>
            </a:r>
            <a:r>
              <a:rPr lang="en-US" sz="2000" dirty="0" smtClean="0"/>
              <a:t>autocorrelation function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GRETL</a:t>
            </a:r>
            <a:r>
              <a:rPr lang="en-US" sz="2000" dirty="0" smtClean="0"/>
              <a:t>: </a:t>
            </a:r>
            <a:r>
              <a:rPr lang="en-US" sz="2000" u="sng" dirty="0" smtClean="0"/>
              <a:t>V</a:t>
            </a:r>
            <a:r>
              <a:rPr lang="en-US" sz="2000" dirty="0" smtClean="0"/>
              <a:t>ariable =&gt; </a:t>
            </a:r>
            <a:r>
              <a:rPr lang="en-US" sz="2000" u="sng" dirty="0" smtClean="0"/>
              <a:t>C</a:t>
            </a:r>
            <a:r>
              <a:rPr lang="en-US" sz="2000" dirty="0" smtClean="0"/>
              <a:t>orrelogram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	Produces (a) the autocorrelation function (ACF) and (b) the </a:t>
            </a:r>
            <a:r>
              <a:rPr lang="en-US" sz="2000" dirty="0" smtClean="0">
                <a:cs typeface="Arial" charset="0"/>
              </a:rPr>
              <a:t>graphical representation of the ACF (and the partial </a:t>
            </a:r>
            <a:r>
              <a:rPr lang="en-US" sz="2000" dirty="0" smtClean="0"/>
              <a:t>autocorrelation function)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	</a:t>
            </a:r>
            <a:endParaRPr lang="en-US" sz="2000" baseline="-25000" dirty="0" smtClean="0"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dirty="0" smtClean="0">
              <a:cs typeface="Arial" charset="0"/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95B9D-F93F-4085-820D-ADF20E6221BF}" type="slidenum">
              <a:rPr lang="de-AT" altLang="en-US"/>
              <a:pPr>
                <a:defRPr/>
              </a:pPr>
              <a:t>74</a:t>
            </a:fld>
            <a:endParaRPr lang="de-AT" altLang="en-US"/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1403350" y="1844675"/>
          <a:ext cx="2543175" cy="1223963"/>
        </p:xfrm>
        <a:graphic>
          <a:graphicData uri="http://schemas.openxmlformats.org/presentationml/2006/ole">
            <p:oleObj spid="_x0000_s29698" name="Equation" r:id="rId4" imgW="1028520" imgH="495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Example: Ice Cream Demand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Autocorrelation function (ACF) of </a:t>
            </a:r>
            <a:r>
              <a:rPr lang="en-US" sz="2000" i="1" dirty="0" smtClean="0"/>
              <a:t>cons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 dirty="0"/>
              <a:t>, </a:t>
            </a:r>
            <a:r>
              <a:rPr lang="de-AT" altLang="en-US" dirty="0" err="1"/>
              <a:t>Lecture</a:t>
            </a:r>
            <a:r>
              <a:rPr lang="de-AT" altLang="en-US" dirty="0"/>
              <a:t>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83CEF-6316-41F4-905A-277CF7C9F6FE}" type="slidenum">
              <a:rPr lang="de-AT" altLang="en-US"/>
              <a:pPr>
                <a:defRPr/>
              </a:pPr>
              <a:t>75</a:t>
            </a:fld>
            <a:endParaRPr lang="de-AT" altLang="en-US"/>
          </a:p>
        </p:txBody>
      </p:sp>
      <p:sp>
        <p:nvSpPr>
          <p:cNvPr id="83975" name="Rechteck 8"/>
          <p:cNvSpPr>
            <a:spLocks noChangeArrowheads="1"/>
          </p:cNvSpPr>
          <p:nvPr/>
        </p:nvSpPr>
        <p:spPr bwMode="auto">
          <a:xfrm>
            <a:off x="2843213" y="1989138"/>
            <a:ext cx="54006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LAG      ACF          PACF         Q-stat. [p-value]</a:t>
            </a:r>
          </a:p>
          <a:p>
            <a:endParaRPr lang="en-US"/>
          </a:p>
          <a:p>
            <a:r>
              <a:rPr lang="en-US"/>
              <a:t>    1   0,6627  ***   0,6627 ***     14,5389  [0,000]</a:t>
            </a:r>
          </a:p>
          <a:p>
            <a:r>
              <a:rPr lang="en-US"/>
              <a:t>    2   0,4283  **   -0,0195         20,8275  [0,000]</a:t>
            </a:r>
          </a:p>
          <a:p>
            <a:r>
              <a:rPr lang="en-US"/>
              <a:t>    3   0,0982       -0,3179 *       21,1706  [0,000]</a:t>
            </a:r>
          </a:p>
          <a:p>
            <a:r>
              <a:rPr lang="en-US"/>
              <a:t>    4  -0,1470       -0,1701         21,9685  [0,000]</a:t>
            </a:r>
          </a:p>
          <a:p>
            <a:r>
              <a:rPr lang="en-US"/>
              <a:t>    5  -0,3968  **   -0,2630         28,0152  [0,000]</a:t>
            </a:r>
          </a:p>
          <a:p>
            <a:r>
              <a:rPr lang="en-US"/>
              <a:t>    6  -0,4623  **   -0,0398         36,5628  [0,000]</a:t>
            </a:r>
          </a:p>
          <a:p>
            <a:r>
              <a:rPr lang="en-US"/>
              <a:t>    7  -0,5145  ***  -0,1735         47,6132  [0,000]</a:t>
            </a:r>
          </a:p>
          <a:p>
            <a:r>
              <a:rPr lang="en-US"/>
              <a:t>    8  -0,4068  **   -0,0299         54,8362  [0,000]</a:t>
            </a:r>
          </a:p>
          <a:p>
            <a:r>
              <a:rPr lang="en-US"/>
              <a:t>    9  -0,2271        0,0711         57,1929  [0,000]</a:t>
            </a:r>
          </a:p>
          <a:p>
            <a:r>
              <a:rPr lang="en-US"/>
              <a:t>   10  -0,0156        0,0117         57,2047  [0,000]</a:t>
            </a:r>
          </a:p>
          <a:p>
            <a:r>
              <a:rPr lang="en-US"/>
              <a:t>   11   0,2237        0,1666         59,7335  [0,000]</a:t>
            </a:r>
          </a:p>
          <a:p>
            <a:r>
              <a:rPr lang="en-US"/>
              <a:t>   12   0,3912  **    0,0645         67,8959  [0,000]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Example: Ice Cream Demand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Correlogram of </a:t>
            </a:r>
            <a:r>
              <a:rPr lang="en-US" sz="2000" i="1" dirty="0" smtClean="0"/>
              <a:t>cons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917ED-5418-46F0-9F10-E205E08B0094}" type="slidenum">
              <a:rPr lang="de-AT" altLang="en-US"/>
              <a:pPr>
                <a:defRPr/>
              </a:pPr>
              <a:t>76</a:t>
            </a:fld>
            <a:endParaRPr lang="de-AT" altLang="en-US"/>
          </a:p>
        </p:txBody>
      </p:sp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44675"/>
            <a:ext cx="7343775" cy="396081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Violations of V{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ε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} = 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  <a:latin typeface="Symbol" pitchFamily="18" charset="2"/>
              </a:rPr>
              <a:t>s</a:t>
            </a:r>
            <a:r>
              <a:rPr lang="en-US" sz="2000" baseline="30000" dirty="0" smtClean="0">
                <a:solidFill>
                  <a:schemeClr val="accent3">
                    <a:lumMod val="65000"/>
                  </a:schemeClr>
                </a:solidFill>
              </a:rPr>
              <a:t>2 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I</a:t>
            </a:r>
            <a:r>
              <a:rPr lang="en-US" sz="2000" baseline="-25000" dirty="0" smtClean="0">
                <a:solidFill>
                  <a:schemeClr val="accent3">
                    <a:lumMod val="6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: Illustrations and Consequences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Heteroskedasticity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Tests against Heteroskedasticity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GLS Estimation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600"/>
              </a:spcBef>
              <a:defRPr/>
            </a:pPr>
            <a:endParaRPr lang="en-US" sz="28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A04D6-25EE-4B5A-868F-FA666AF85BFB}" type="slidenum">
              <a:rPr lang="de-AT" altLang="en-US"/>
              <a:pPr>
                <a:defRPr/>
              </a:pPr>
              <a:t>77</a:t>
            </a:fld>
            <a:endParaRPr lang="de-AT" altLang="en-US"/>
          </a:p>
        </p:txBody>
      </p:sp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30722" name="Formel" r:id="rId4" imgW="139579" imgH="164957" progId="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30723" name="Formel" r:id="rId5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de-AT" sz="4000" smtClean="0">
                <a:latin typeface="Verdana" pitchFamily="34" charset="0"/>
              </a:rPr>
              <a:t>Tests </a:t>
            </a:r>
            <a:r>
              <a:rPr lang="en-US" sz="4000" smtClean="0">
                <a:latin typeface="Verdana" pitchFamily="34" charset="0"/>
              </a:rPr>
              <a:t>for Autocorrelation of Error Terms</a:t>
            </a:r>
          </a:p>
        </p:txBody>
      </p:sp>
      <p:sp>
        <p:nvSpPr>
          <p:cNvPr id="86019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Due to unbiasedness of </a:t>
            </a:r>
            <a:r>
              <a:rPr lang="en-US" sz="2000" i="1" dirty="0" smtClean="0"/>
              <a:t>b</a:t>
            </a:r>
            <a:r>
              <a:rPr lang="en-US" sz="2000" dirty="0" smtClean="0"/>
              <a:t>, residuals are expected to indicate autocorrelation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Graphical </a:t>
            </a:r>
            <a:r>
              <a:rPr lang="en-US" sz="2000" dirty="0" smtClean="0"/>
              <a:t>displays, e.g., the </a:t>
            </a:r>
            <a:r>
              <a:rPr lang="en-US" sz="2000" dirty="0" err="1" smtClean="0"/>
              <a:t>correlogram</a:t>
            </a:r>
            <a:r>
              <a:rPr lang="en-US" sz="2000" dirty="0" smtClean="0"/>
              <a:t> </a:t>
            </a:r>
            <a:r>
              <a:rPr lang="en-US" sz="2000" dirty="0" smtClean="0"/>
              <a:t>of residuals may give useful hints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Residual-based tests: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smtClean="0"/>
              <a:t>Durbin-Watson test</a:t>
            </a:r>
          </a:p>
          <a:p>
            <a:pPr eaLnBrk="1" hangingPunct="1">
              <a:spcBef>
                <a:spcPts val="600"/>
              </a:spcBef>
            </a:pPr>
            <a:r>
              <a:rPr lang="de-AT" sz="2000" dirty="0" smtClean="0"/>
              <a:t>Box-Pierce </a:t>
            </a:r>
            <a:r>
              <a:rPr lang="de-AT" sz="2000" dirty="0" err="1" smtClean="0"/>
              <a:t>test</a:t>
            </a:r>
            <a:endParaRPr lang="en-US" sz="2000" dirty="0" smtClean="0"/>
          </a:p>
          <a:p>
            <a:pPr eaLnBrk="1" hangingPunct="1">
              <a:spcBef>
                <a:spcPts val="600"/>
              </a:spcBef>
            </a:pPr>
            <a:r>
              <a:rPr lang="en-US" sz="2000" dirty="0" err="1" smtClean="0"/>
              <a:t>Breusch</a:t>
            </a:r>
            <a:r>
              <a:rPr lang="en-US" sz="2000" dirty="0" smtClean="0"/>
              <a:t>-Godfrey test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en-US" sz="2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12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EF7B2-5425-49EB-A28C-27071CB5A4A4}" type="slidenum">
              <a:rPr lang="de-AT" altLang="en-US"/>
              <a:pPr>
                <a:defRPr/>
              </a:pPr>
              <a:t>78</a:t>
            </a:fld>
            <a:endParaRPr lang="de-AT" alt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de-AT" sz="4000" smtClean="0">
                <a:latin typeface="Verdana" pitchFamily="34" charset="0"/>
              </a:rPr>
              <a:t>Durbin-Watson</a:t>
            </a:r>
            <a:r>
              <a:rPr lang="en-US" sz="4000" smtClean="0">
                <a:latin typeface="Verdana" pitchFamily="34" charset="0"/>
              </a:rPr>
              <a:t> Test</a:t>
            </a:r>
          </a:p>
        </p:txBody>
      </p:sp>
      <p:sp>
        <p:nvSpPr>
          <p:cNvPr id="2765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104188" cy="4594225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Test of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/>
              <a:t>= 0 against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>
                <a:sym typeface="Symbol"/>
              </a:rPr>
              <a:t></a:t>
            </a:r>
            <a:r>
              <a:rPr lang="en-US" sz="2000" dirty="0" smtClean="0"/>
              <a:t> 0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Test  statistic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2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  <a:defRPr/>
            </a:pPr>
            <a:endParaRPr lang="en-US" sz="1400" dirty="0" smtClean="0"/>
          </a:p>
          <a:p>
            <a:pPr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dirty="0" smtClean="0"/>
              <a:t>For </a:t>
            </a:r>
            <a:r>
              <a:rPr lang="en-US" sz="2000" dirty="0" smtClean="0">
                <a:latin typeface="Symbol" pitchFamily="18" charset="2"/>
              </a:rPr>
              <a:t>r</a:t>
            </a:r>
            <a:r>
              <a:rPr lang="en-US" sz="2000" dirty="0" smtClean="0"/>
              <a:t> &gt; 0, </a:t>
            </a:r>
            <a:r>
              <a:rPr lang="en-US" sz="2000" i="1" dirty="0" err="1" smtClean="0"/>
              <a:t>dw</a:t>
            </a:r>
            <a:r>
              <a:rPr lang="en-US" sz="2000" dirty="0" smtClean="0"/>
              <a:t> is expected to have a value in (0,2)</a:t>
            </a:r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dirty="0" smtClean="0"/>
              <a:t>For </a:t>
            </a:r>
            <a:r>
              <a:rPr lang="en-US" sz="2000" dirty="0" smtClean="0">
                <a:latin typeface="Symbol" pitchFamily="18" charset="2"/>
              </a:rPr>
              <a:t>r</a:t>
            </a:r>
            <a:r>
              <a:rPr lang="en-US" sz="2000" dirty="0" smtClean="0"/>
              <a:t> &lt; 0, </a:t>
            </a:r>
            <a:r>
              <a:rPr lang="en-US" sz="2000" i="1" dirty="0" err="1" smtClean="0"/>
              <a:t>dw</a:t>
            </a:r>
            <a:r>
              <a:rPr lang="en-US" sz="2000" dirty="0" smtClean="0"/>
              <a:t> is expected to have a value in (2,4)</a:t>
            </a:r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i="1" dirty="0" err="1" smtClean="0"/>
              <a:t>dw</a:t>
            </a:r>
            <a:r>
              <a:rPr lang="en-US" sz="2000" dirty="0" smtClean="0"/>
              <a:t> close to the value 2 indicates no autocorrelation of error terms</a:t>
            </a:r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dirty="0" smtClean="0"/>
              <a:t>Critical limits of </a:t>
            </a:r>
            <a:r>
              <a:rPr lang="en-US" sz="2000" i="1" dirty="0" err="1" smtClean="0"/>
              <a:t>dw</a:t>
            </a:r>
            <a:endParaRPr lang="en-US" sz="2000" dirty="0" smtClean="0"/>
          </a:p>
          <a:p>
            <a:pPr marL="796925" lvl="1" indent="-360000">
              <a:lnSpc>
                <a:spcPct val="90000"/>
              </a:lnSpc>
              <a:defRPr/>
            </a:pPr>
            <a:r>
              <a:rPr lang="en-US" sz="1800" dirty="0" smtClean="0"/>
              <a:t>depend upon </a:t>
            </a:r>
            <a:r>
              <a:rPr lang="en-US" sz="1800" i="1" dirty="0" err="1" smtClean="0"/>
              <a:t>x</a:t>
            </a:r>
            <a:r>
              <a:rPr lang="en-US" sz="1800" baseline="-25000" dirty="0" err="1" smtClean="0"/>
              <a:t>t</a:t>
            </a:r>
            <a:r>
              <a:rPr lang="en-US" sz="1800" dirty="0" err="1" smtClean="0"/>
              <a:t>’s</a:t>
            </a:r>
            <a:endParaRPr lang="en-US" sz="1800" dirty="0" smtClean="0"/>
          </a:p>
          <a:p>
            <a:pPr marL="796925" lvl="1" indent="-360000">
              <a:lnSpc>
                <a:spcPct val="90000"/>
              </a:lnSpc>
              <a:defRPr/>
            </a:pPr>
            <a:r>
              <a:rPr lang="en-US" sz="1800" dirty="0" smtClean="0"/>
              <a:t>exact critical value is unknown, but upper and lower bounds can be derived, which depend upon </a:t>
            </a:r>
            <a:r>
              <a:rPr lang="en-US" sz="1800" i="1" dirty="0" err="1" smtClean="0"/>
              <a:t>x</a:t>
            </a:r>
            <a:r>
              <a:rPr lang="en-US" sz="1800" baseline="-25000" dirty="0" err="1" smtClean="0"/>
              <a:t>t</a:t>
            </a:r>
            <a:r>
              <a:rPr lang="en-US" sz="1800" dirty="0" err="1" smtClean="0"/>
              <a:t>’s</a:t>
            </a:r>
            <a:r>
              <a:rPr lang="en-US" sz="1800" dirty="0" smtClean="0"/>
              <a:t> </a:t>
            </a:r>
            <a:r>
              <a:rPr lang="en-US" sz="1800" dirty="0" smtClean="0"/>
              <a:t>only via the </a:t>
            </a:r>
            <a:r>
              <a:rPr lang="en-US" sz="1800" dirty="0" smtClean="0"/>
              <a:t>number of regression coefficients</a:t>
            </a:r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dirty="0" smtClean="0"/>
              <a:t>Test can be inconclusive</a:t>
            </a:r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dirty="0" smtClean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>
                <a:sym typeface="Symbol"/>
              </a:rPr>
              <a:t>&gt;</a:t>
            </a:r>
            <a:r>
              <a:rPr lang="en-US" sz="2000" dirty="0" smtClean="0"/>
              <a:t> 0 may be more appropriate than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>
                <a:sym typeface="Symbol"/>
              </a:rPr>
              <a:t></a:t>
            </a:r>
            <a:r>
              <a:rPr lang="en-US" sz="2000" dirty="0" smtClean="0"/>
              <a:t> 0</a:t>
            </a:r>
          </a:p>
          <a:p>
            <a:pPr indent="-36000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CF09A-0B60-4F8C-9130-755589C7BDC9}" type="slidenum">
              <a:rPr lang="de-AT" altLang="en-US"/>
              <a:pPr>
                <a:defRPr/>
              </a:pPr>
              <a:t>79</a:t>
            </a:fld>
            <a:endParaRPr lang="de-AT" altLang="en-US" dirty="0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1320801" y="2204864"/>
          <a:ext cx="3395215" cy="988715"/>
        </p:xfrm>
        <a:graphic>
          <a:graphicData uri="http://schemas.openxmlformats.org/presentationml/2006/ole">
            <p:oleObj spid="_x0000_s31746" name="Equation" r:id="rId4" imgW="1917360" imgH="558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Typical Situations for Heteroskedasticity</a:t>
            </a:r>
          </a:p>
        </p:txBody>
      </p:sp>
      <p:sp>
        <p:nvSpPr>
          <p:cNvPr id="4505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 marL="469900" indent="-469900">
              <a:buFont typeface="Wingdings" pitchFamily="2" charset="2"/>
              <a:buNone/>
            </a:pPr>
            <a:r>
              <a:rPr lang="en-US" sz="2000" smtClean="0"/>
              <a:t>Heteroskedasticity is typically observed </a:t>
            </a:r>
          </a:p>
          <a:p>
            <a:pPr marL="469900" indent="-469900"/>
            <a:r>
              <a:rPr lang="en-US" sz="2000" smtClean="0"/>
              <a:t>in data from cross-sectional surveys, e.g., surveys in households or regions</a:t>
            </a:r>
          </a:p>
          <a:p>
            <a:pPr marL="469900" indent="-469900"/>
            <a:r>
              <a:rPr lang="en-US" sz="2000" smtClean="0"/>
              <a:t>in data with variance that depends of one or several explanatory variables, e.g., variance of the firms’ turnover depends on firm size</a:t>
            </a:r>
          </a:p>
          <a:p>
            <a:pPr marL="469900" indent="-469900"/>
            <a:r>
              <a:rPr lang="en-US" sz="2000" smtClean="0"/>
              <a:t>in data from financial markets, e.g., exchange rates, stock returns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CA452-C2B9-445B-8736-5DAEC89C4E82}" type="slidenum">
              <a:rPr lang="de-AT" altLang="en-US"/>
              <a:pPr>
                <a:defRPr/>
              </a:pPr>
              <a:t>8</a:t>
            </a:fld>
            <a:endParaRPr lang="de-AT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de-AT" sz="4000" smtClean="0">
                <a:latin typeface="Verdana" pitchFamily="34" charset="0"/>
              </a:rPr>
              <a:t>Durbin-Watson</a:t>
            </a:r>
            <a:r>
              <a:rPr lang="en-US" sz="4000" smtClean="0">
                <a:latin typeface="Verdana" pitchFamily="34" charset="0"/>
              </a:rPr>
              <a:t> Test: Bounds for Critical Limits</a:t>
            </a:r>
          </a:p>
        </p:txBody>
      </p:sp>
      <p:sp>
        <p:nvSpPr>
          <p:cNvPr id="28677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Derived by Durbin and Watson</a:t>
            </a:r>
            <a:endParaRPr lang="en-US" sz="1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Upper (</a:t>
            </a:r>
            <a:r>
              <a:rPr lang="en-US" sz="2000" i="1" dirty="0" err="1" smtClean="0"/>
              <a:t>d</a:t>
            </a:r>
            <a:r>
              <a:rPr lang="en-US" sz="2000" baseline="-25000" dirty="0" err="1" smtClean="0"/>
              <a:t>U</a:t>
            </a:r>
            <a:r>
              <a:rPr lang="en-US" sz="2000" dirty="0" smtClean="0"/>
              <a:t>) and lower (</a:t>
            </a:r>
            <a:r>
              <a:rPr lang="en-US" sz="2000" i="1" dirty="0" err="1" smtClean="0"/>
              <a:t>d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) bounds for the critical limits and 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/>
              <a:t> = 0.05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581025" indent="-360000">
              <a:defRPr/>
            </a:pPr>
            <a:r>
              <a:rPr lang="en-US" sz="2000" i="1" dirty="0" err="1" smtClean="0"/>
              <a:t>dw</a:t>
            </a:r>
            <a:r>
              <a:rPr lang="en-US" sz="2000" i="1" dirty="0" smtClean="0"/>
              <a:t> </a:t>
            </a:r>
            <a:r>
              <a:rPr lang="en-US" sz="2000" dirty="0" smtClean="0"/>
              <a:t>&lt; </a:t>
            </a:r>
            <a:r>
              <a:rPr lang="en-US" sz="2000" i="1" dirty="0" err="1" smtClean="0"/>
              <a:t>d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: reject H</a:t>
            </a:r>
            <a:r>
              <a:rPr lang="en-US" sz="2000" baseline="-25000" dirty="0" smtClean="0"/>
              <a:t>0</a:t>
            </a:r>
            <a:endParaRPr lang="en-US" sz="2000" dirty="0" smtClean="0"/>
          </a:p>
          <a:p>
            <a:pPr marL="581025" indent="-360000">
              <a:defRPr/>
            </a:pPr>
            <a:r>
              <a:rPr lang="en-US" sz="2000" i="1" dirty="0" err="1" smtClean="0"/>
              <a:t>dw</a:t>
            </a:r>
            <a:r>
              <a:rPr lang="en-US" sz="2000" dirty="0" smtClean="0"/>
              <a:t> &gt; </a:t>
            </a:r>
            <a:r>
              <a:rPr lang="en-US" sz="2000" i="1" dirty="0" err="1" smtClean="0"/>
              <a:t>d</a:t>
            </a:r>
            <a:r>
              <a:rPr lang="en-US" sz="2000" baseline="-25000" dirty="0" err="1" smtClean="0"/>
              <a:t>U</a:t>
            </a:r>
            <a:r>
              <a:rPr lang="en-US" sz="2000" dirty="0" smtClean="0"/>
              <a:t>: do not reject H</a:t>
            </a:r>
            <a:r>
              <a:rPr lang="en-US" sz="2000" baseline="-25000" dirty="0" smtClean="0"/>
              <a:t>0</a:t>
            </a:r>
            <a:endParaRPr lang="en-US" sz="2000" dirty="0" smtClean="0"/>
          </a:p>
          <a:p>
            <a:pPr marL="581025" indent="-360000">
              <a:defRPr/>
            </a:pPr>
            <a:r>
              <a:rPr lang="en-US" sz="2000" i="1" dirty="0" err="1" smtClean="0"/>
              <a:t>d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 &lt; </a:t>
            </a:r>
            <a:r>
              <a:rPr lang="en-US" sz="2000" i="1" dirty="0" err="1" smtClean="0"/>
              <a:t>dw</a:t>
            </a:r>
            <a:r>
              <a:rPr lang="en-US" sz="2000" dirty="0" smtClean="0"/>
              <a:t> &lt; </a:t>
            </a:r>
            <a:r>
              <a:rPr lang="en-US" sz="2000" i="1" dirty="0" err="1" smtClean="0"/>
              <a:t>d</a:t>
            </a:r>
            <a:r>
              <a:rPr lang="en-US" sz="2000" baseline="-25000" dirty="0" err="1" smtClean="0"/>
              <a:t>U</a:t>
            </a:r>
            <a:r>
              <a:rPr lang="en-US" sz="2000" dirty="0" smtClean="0"/>
              <a:t>: no decision (inconclusive region)</a:t>
            </a:r>
          </a:p>
          <a:p>
            <a:pPr>
              <a:defRPr/>
            </a:pPr>
            <a:endParaRPr lang="en-US" sz="2000" baseline="30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4002B-AC4B-4C14-8A00-20C4BD918C60}" type="slidenum">
              <a:rPr lang="de-AT" altLang="en-US"/>
              <a:pPr>
                <a:defRPr/>
              </a:pPr>
              <a:t>80</a:t>
            </a:fld>
            <a:endParaRPr lang="de-AT" altLang="en-US" dirty="0"/>
          </a:p>
        </p:txBody>
      </p:sp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32770" name="Formel" r:id="rId4" imgW="139579" imgH="164957" progId="">
              <p:embed/>
            </p:oleObj>
          </a:graphicData>
        </a:graphic>
      </p:graphicFrame>
      <p:graphicFrame>
        <p:nvGraphicFramePr>
          <p:cNvPr id="32771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32771" name="Formel" r:id="rId5" imgW="114151" imgH="215619" progId="Equation.3">
              <p:embed/>
            </p:oleObj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2989263" y="2492375"/>
          <a:ext cx="5255915" cy="187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45"/>
                <a:gridCol w="750845"/>
                <a:gridCol w="750845"/>
                <a:gridCol w="750845"/>
                <a:gridCol w="750845"/>
                <a:gridCol w="750845"/>
                <a:gridCol w="750845"/>
              </a:tblGrid>
              <a:tr h="374342"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T</a:t>
                      </a:r>
                      <a:endParaRPr lang="en-US" sz="1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=2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=3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=10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3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de-AT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de-AT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de-AT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de-AT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de-AT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de-AT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3.22</a:t>
                      </a:r>
                    </a:p>
                  </a:txBody>
                  <a:tcPr anchor="ctr" horzOverflow="overflow"/>
                </a:tc>
              </a:tr>
              <a:tr h="37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2.70</a:t>
                      </a:r>
                    </a:p>
                  </a:txBody>
                  <a:tcPr anchor="ctr" horzOverflow="overflow"/>
                </a:tc>
              </a:tr>
              <a:tr h="37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1.87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de-AT" sz="4000" smtClean="0">
                <a:latin typeface="Verdana" pitchFamily="34" charset="0"/>
              </a:rPr>
              <a:t>Durbin-Watson</a:t>
            </a:r>
            <a:r>
              <a:rPr lang="en-US" sz="4000" smtClean="0">
                <a:latin typeface="Verdana" pitchFamily="34" charset="0"/>
              </a:rPr>
              <a:t> Test: Remarks</a:t>
            </a:r>
          </a:p>
        </p:txBody>
      </p:sp>
      <p:sp>
        <p:nvSpPr>
          <p:cNvPr id="2765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marL="469900" indent="-360000">
              <a:defRPr/>
            </a:pPr>
            <a:r>
              <a:rPr lang="en-US" sz="2000" dirty="0" smtClean="0"/>
              <a:t>Durbin-Watson test gives no indication of causes for the rejection of the null hypothesis and how the model to modify </a:t>
            </a:r>
          </a:p>
          <a:p>
            <a:pPr marL="469900" indent="-360000">
              <a:defRPr/>
            </a:pPr>
            <a:r>
              <a:rPr lang="en-US" sz="2000" dirty="0" smtClean="0"/>
              <a:t>Various types of misspecification may cause the rejection of the null hypothesis</a:t>
            </a:r>
          </a:p>
          <a:p>
            <a:pPr marL="469900" indent="-360000">
              <a:defRPr/>
            </a:pPr>
            <a:r>
              <a:rPr lang="en-US" sz="2000" dirty="0" smtClean="0"/>
              <a:t>Durbin-Watson test is a test against first-order autocorrelation; a test against autocorrelation of other orders may be more suitable, e.g., order four if the model is for quarterly data</a:t>
            </a:r>
          </a:p>
          <a:p>
            <a:pPr marL="469900" indent="-360000">
              <a:defRPr/>
            </a:pPr>
            <a:r>
              <a:rPr lang="en-US" sz="2000" dirty="0" smtClean="0"/>
              <a:t>Use of tables unwieldy</a:t>
            </a:r>
          </a:p>
          <a:p>
            <a:pPr marL="796925" lvl="1" indent="-360000">
              <a:defRPr/>
            </a:pPr>
            <a:r>
              <a:rPr lang="en-US" sz="1800" dirty="0" smtClean="0">
                <a:ea typeface="+mn-ea"/>
                <a:cs typeface="+mn-cs"/>
              </a:rPr>
              <a:t>Limited number of critical </a:t>
            </a:r>
            <a:r>
              <a:rPr lang="en-US" sz="1800" dirty="0" smtClean="0"/>
              <a:t>bounds </a:t>
            </a:r>
            <a:r>
              <a:rPr lang="en-US" sz="1800" dirty="0" smtClean="0">
                <a:ea typeface="+mn-ea"/>
                <a:cs typeface="+mn-cs"/>
              </a:rPr>
              <a:t>(</a:t>
            </a:r>
            <a:r>
              <a:rPr lang="en-US" sz="1800" i="1" dirty="0" smtClean="0">
                <a:ea typeface="+mn-ea"/>
                <a:cs typeface="+mn-cs"/>
              </a:rPr>
              <a:t>K</a:t>
            </a:r>
            <a:r>
              <a:rPr lang="en-US" sz="1800" dirty="0" smtClean="0">
                <a:ea typeface="+mn-ea"/>
                <a:cs typeface="+mn-cs"/>
              </a:rPr>
              <a:t>, </a:t>
            </a:r>
            <a:r>
              <a:rPr lang="en-US" sz="1800" i="1" dirty="0" smtClean="0">
                <a:ea typeface="+mn-ea"/>
                <a:cs typeface="+mn-cs"/>
              </a:rPr>
              <a:t>T</a:t>
            </a:r>
            <a:r>
              <a:rPr lang="en-US" sz="1800" dirty="0" smtClean="0">
                <a:ea typeface="+mn-ea"/>
                <a:cs typeface="+mn-cs"/>
              </a:rPr>
              <a:t>, </a:t>
            </a:r>
            <a:r>
              <a:rPr lang="en-US" sz="1800" dirty="0" smtClean="0">
                <a:latin typeface="Symbol" pitchFamily="18" charset="2"/>
                <a:ea typeface="+mn-ea"/>
                <a:cs typeface="+mn-cs"/>
              </a:rPr>
              <a:t>a</a:t>
            </a:r>
            <a:r>
              <a:rPr lang="en-US" sz="1800" dirty="0" smtClean="0">
                <a:ea typeface="+mn-ea"/>
                <a:cs typeface="+mn-cs"/>
              </a:rPr>
              <a:t>) in tables </a:t>
            </a:r>
          </a:p>
          <a:p>
            <a:pPr marL="796925" lvl="1" indent="-360000">
              <a:defRPr/>
            </a:pPr>
            <a:r>
              <a:rPr lang="en-US" sz="1800" dirty="0" smtClean="0"/>
              <a:t>Inconclusive region</a:t>
            </a:r>
          </a:p>
          <a:p>
            <a:pPr marL="469900" indent="-360000"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GRETL</a:t>
            </a:r>
            <a:r>
              <a:rPr lang="en-US" sz="2000" dirty="0" smtClean="0"/>
              <a:t>: Standard output of the OLS estimation reports the Durbin-Watson statistic; to see the </a:t>
            </a:r>
            <a:r>
              <a:rPr lang="en-US" sz="2000" i="1" dirty="0" smtClean="0"/>
              <a:t>p</a:t>
            </a:r>
            <a:r>
              <a:rPr lang="en-US" sz="2000" dirty="0" smtClean="0"/>
              <a:t>-value: </a:t>
            </a:r>
          </a:p>
          <a:p>
            <a:pPr marL="796925" lvl="1" indent="-360000">
              <a:defRPr/>
            </a:pPr>
            <a:r>
              <a:rPr lang="en-US" sz="1800" dirty="0" smtClean="0"/>
              <a:t>OLS output =&gt; Tests =&gt; Durbin-Watson </a:t>
            </a:r>
            <a:r>
              <a:rPr lang="en-US" sz="1800" i="1" dirty="0" smtClean="0"/>
              <a:t>p</a:t>
            </a:r>
            <a:r>
              <a:rPr lang="en-US" sz="1800" dirty="0" smtClean="0"/>
              <a:t>-value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217DD-4C6C-40CE-8684-F19790EE9959}" type="slidenum">
              <a:rPr lang="de-AT" altLang="en-US"/>
              <a:pPr>
                <a:defRPr/>
              </a:pPr>
              <a:t>81</a:t>
            </a:fld>
            <a:endParaRPr lang="de-AT" alt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Asymptotic Tests</a:t>
            </a:r>
          </a:p>
        </p:txBody>
      </p:sp>
      <p:sp>
        <p:nvSpPr>
          <p:cNvPr id="2765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247063" cy="45212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AR(1) process for error terms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latin typeface="Symbol" pitchFamily="18" charset="2"/>
              </a:rPr>
              <a:t>		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re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Auxiliary regression of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on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and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: produces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smtClean="0"/>
              <a:t>R</a:t>
            </a:r>
            <a:r>
              <a:rPr lang="en-US" sz="2000" baseline="-25000" dirty="0" smtClean="0"/>
              <a:t>e</a:t>
            </a:r>
            <a:r>
              <a:rPr lang="en-US" sz="2000" baseline="30000" dirty="0" smtClean="0"/>
              <a:t>2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Test of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/>
              <a:t>= 0 against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>
                <a:sym typeface="Symbol"/>
              </a:rPr>
              <a:t>&gt;</a:t>
            </a:r>
            <a:r>
              <a:rPr lang="en-US" sz="2000" dirty="0" smtClean="0"/>
              <a:t> 0 or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>
                <a:sym typeface="Symbol"/>
              </a:rPr>
              <a:t></a:t>
            </a:r>
            <a:r>
              <a:rPr lang="en-US" sz="2000" dirty="0" smtClean="0"/>
              <a:t> 0 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err="1" smtClean="0"/>
              <a:t>Breusch</a:t>
            </a:r>
            <a:r>
              <a:rPr lang="en-US" sz="2000" dirty="0" smtClean="0"/>
              <a:t>-Godfrey test (</a:t>
            </a:r>
            <a:r>
              <a:rPr lang="en-US" sz="2000" b="1" dirty="0" smtClean="0">
                <a:solidFill>
                  <a:srgbClr val="C00000"/>
                </a:solidFill>
              </a:rPr>
              <a:t>GRETL</a:t>
            </a:r>
            <a:r>
              <a:rPr lang="en-US" sz="2000" dirty="0" smtClean="0"/>
              <a:t>: OLS output =&gt; Tests =&gt; </a:t>
            </a:r>
            <a:r>
              <a:rPr lang="en-US" sz="2000" dirty="0" err="1" smtClean="0"/>
              <a:t>Autocorr</a:t>
            </a:r>
            <a:r>
              <a:rPr lang="en-US" sz="2000" dirty="0" smtClean="0"/>
              <a:t>.)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/>
              <a:t>R</a:t>
            </a:r>
            <a:r>
              <a:rPr lang="en-US" sz="1800" baseline="-25000" dirty="0" smtClean="0"/>
              <a:t>e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of the auxiliary regression: close to zero if </a:t>
            </a:r>
            <a:r>
              <a:rPr lang="en-US" sz="1800" dirty="0" smtClean="0">
                <a:latin typeface="Symbol" pitchFamily="18" charset="2"/>
              </a:rPr>
              <a:t>r </a:t>
            </a:r>
            <a:r>
              <a:rPr lang="en-US" sz="1800" dirty="0" smtClean="0"/>
              <a:t>= 0</a:t>
            </a:r>
            <a:endParaRPr lang="en-US" sz="1800" baseline="30000" dirty="0" smtClean="0"/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/>
              <a:t>Under 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: </a:t>
            </a:r>
            <a:r>
              <a:rPr lang="en-US" sz="1800" dirty="0" smtClean="0">
                <a:latin typeface="Symbol" pitchFamily="18" charset="2"/>
              </a:rPr>
              <a:t>r </a:t>
            </a:r>
            <a:r>
              <a:rPr lang="en-US" sz="1800" dirty="0" smtClean="0"/>
              <a:t>= 0, (</a:t>
            </a:r>
            <a:r>
              <a:rPr lang="en-US" sz="1800" i="1" dirty="0" smtClean="0"/>
              <a:t>T</a:t>
            </a:r>
            <a:r>
              <a:rPr lang="en-US" sz="1800" dirty="0" smtClean="0"/>
              <a:t>-1) R</a:t>
            </a:r>
            <a:r>
              <a:rPr lang="en-US" sz="1800" baseline="-25000" dirty="0" smtClean="0"/>
              <a:t>e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follows approximately the Chi-squared distribution with 1 </a:t>
            </a:r>
            <a:r>
              <a:rPr lang="en-US" sz="1800" dirty="0" err="1" smtClean="0"/>
              <a:t>d.f</a:t>
            </a:r>
            <a:r>
              <a:rPr lang="en-US" sz="1800" dirty="0" smtClean="0"/>
              <a:t>.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/>
              <a:t>Lagrange multiplier </a:t>
            </a:r>
            <a:r>
              <a:rPr lang="en-US" sz="1800" i="1" dirty="0" smtClean="0"/>
              <a:t>F</a:t>
            </a:r>
            <a:r>
              <a:rPr lang="en-US" sz="1800" dirty="0" smtClean="0"/>
              <a:t> (LMF) statistic: </a:t>
            </a:r>
            <a:r>
              <a:rPr lang="en-US" sz="1800" i="1" dirty="0" smtClean="0"/>
              <a:t>F</a:t>
            </a:r>
            <a:r>
              <a:rPr lang="en-US" sz="1800" dirty="0" smtClean="0"/>
              <a:t>-test for explanatory power of </a:t>
            </a:r>
            <a:r>
              <a:rPr lang="en-US" sz="1800" i="1" dirty="0" smtClean="0"/>
              <a:t>e</a:t>
            </a:r>
            <a:r>
              <a:rPr lang="en-US" sz="1800" baseline="-25000" dirty="0" smtClean="0"/>
              <a:t>t-1</a:t>
            </a:r>
            <a:r>
              <a:rPr lang="en-US" sz="1800" dirty="0" smtClean="0"/>
              <a:t>;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follows approximately the </a:t>
            </a:r>
            <a:r>
              <a:rPr lang="en-US" sz="1800" i="1" dirty="0" smtClean="0"/>
              <a:t>F</a:t>
            </a:r>
            <a:r>
              <a:rPr lang="en-US" sz="1800" dirty="0" smtClean="0"/>
              <a:t>(1, </a:t>
            </a:r>
            <a:r>
              <a:rPr lang="en-US" sz="1800" i="1" dirty="0" smtClean="0"/>
              <a:t>T</a:t>
            </a:r>
            <a:r>
              <a:rPr lang="en-US" sz="1800" dirty="0" smtClean="0"/>
              <a:t>-</a:t>
            </a:r>
            <a:r>
              <a:rPr lang="en-US" sz="1800" i="1" dirty="0" smtClean="0"/>
              <a:t>K</a:t>
            </a:r>
            <a:r>
              <a:rPr lang="en-US" sz="1800" dirty="0" smtClean="0"/>
              <a:t>-1) distribution if </a:t>
            </a:r>
            <a:r>
              <a:rPr lang="en-US" sz="1800" dirty="0" smtClean="0">
                <a:latin typeface="Symbol" pitchFamily="18" charset="2"/>
              </a:rPr>
              <a:t>r </a:t>
            </a:r>
            <a:r>
              <a:rPr lang="en-US" sz="1800" dirty="0" smtClean="0"/>
              <a:t>= 0</a:t>
            </a:r>
            <a:endParaRPr lang="en-US" sz="1800" baseline="-25000" dirty="0" smtClean="0"/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/>
              <a:t>General case of the </a:t>
            </a:r>
            <a:r>
              <a:rPr lang="en-US" sz="1800" dirty="0" err="1" smtClean="0"/>
              <a:t>Breusch</a:t>
            </a:r>
            <a:r>
              <a:rPr lang="en-US" sz="1800" dirty="0" smtClean="0"/>
              <a:t>-Godfrey test: Auxiliary regression based on </a:t>
            </a:r>
            <a:r>
              <a:rPr lang="en-US" sz="1800" dirty="0" smtClean="0"/>
              <a:t>higher </a:t>
            </a:r>
            <a:r>
              <a:rPr lang="en-US" sz="1800" dirty="0" smtClean="0"/>
              <a:t>order autoregressive process</a:t>
            </a:r>
            <a:endParaRPr lang="en-US" sz="1800" baseline="-25000" dirty="0" smtClean="0"/>
          </a:p>
          <a:p>
            <a:pPr marL="342900" lvl="1" indent="-342900" eaLnBrk="1" hangingPunct="1"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12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1BBA5-C742-4B82-B7D0-FD1B69344158}" type="slidenum">
              <a:rPr lang="de-AT" altLang="en-US"/>
              <a:pPr>
                <a:defRPr/>
              </a:pPr>
              <a:t>82</a:t>
            </a:fld>
            <a:endParaRPr lang="de-AT" alt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Asymptotic Tests,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2765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 startAt="2"/>
              <a:defRPr/>
            </a:pPr>
            <a:r>
              <a:rPr lang="en-GB" sz="2000" dirty="0" smtClean="0"/>
              <a:t>Box-Pierce test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sz="1800" dirty="0" smtClean="0"/>
              <a:t>The </a:t>
            </a:r>
            <a:r>
              <a:rPr lang="en-GB" sz="1800" i="1" dirty="0" smtClean="0"/>
              <a:t>t</a:t>
            </a:r>
            <a:r>
              <a:rPr lang="en-GB" sz="1800" dirty="0" smtClean="0"/>
              <a:t>-statistic based on the OLS estimate </a:t>
            </a:r>
            <a:r>
              <a:rPr lang="en-GB" sz="1800" i="1" dirty="0" smtClean="0"/>
              <a:t>r</a:t>
            </a:r>
            <a:r>
              <a:rPr lang="en-GB" sz="1800" dirty="0" smtClean="0"/>
              <a:t> of </a:t>
            </a:r>
            <a:r>
              <a:rPr lang="en-GB" sz="1800" dirty="0" smtClean="0">
                <a:latin typeface="Symbol" pitchFamily="18" charset="2"/>
              </a:rPr>
              <a:t>r </a:t>
            </a:r>
            <a:r>
              <a:rPr lang="en-GB" sz="1800" dirty="0" smtClean="0"/>
              <a:t>from</a:t>
            </a:r>
            <a:r>
              <a:rPr lang="en-GB" sz="1800" dirty="0" smtClean="0">
                <a:latin typeface="Symbol" pitchFamily="18" charset="2"/>
              </a:rPr>
              <a:t> </a:t>
            </a:r>
            <a:r>
              <a:rPr lang="en-US" sz="1800" dirty="0" smtClean="0">
                <a:latin typeface="Symbol" pitchFamily="18" charset="2"/>
              </a:rPr>
              <a:t>e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= </a:t>
            </a:r>
            <a:r>
              <a:rPr lang="en-US" sz="1800" dirty="0" smtClean="0">
                <a:latin typeface="Symbol" pitchFamily="18" charset="2"/>
              </a:rPr>
              <a:t>re</a:t>
            </a:r>
            <a:r>
              <a:rPr lang="en-US" sz="1800" baseline="-25000" dirty="0" smtClean="0"/>
              <a:t>t-1</a:t>
            </a:r>
            <a:r>
              <a:rPr lang="en-US" sz="1800" dirty="0" smtClean="0"/>
              <a:t> + </a:t>
            </a:r>
            <a:r>
              <a:rPr lang="en-US" sz="1800" i="1" dirty="0" err="1" smtClean="0"/>
              <a:t>v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, </a:t>
            </a:r>
            <a:endParaRPr lang="en-GB" sz="1800" dirty="0" smtClean="0"/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1800" dirty="0" smtClean="0"/>
              <a:t>		</a:t>
            </a:r>
            <a:r>
              <a:rPr lang="en-GB" sz="1800" i="1" dirty="0" smtClean="0"/>
              <a:t>t</a:t>
            </a:r>
            <a:r>
              <a:rPr lang="en-GB" sz="1800" dirty="0" smtClean="0"/>
              <a:t> = √(</a:t>
            </a:r>
            <a:r>
              <a:rPr lang="en-GB" sz="1800" i="1" dirty="0" smtClean="0"/>
              <a:t>T</a:t>
            </a:r>
            <a:r>
              <a:rPr lang="en-GB" sz="1800" dirty="0" smtClean="0"/>
              <a:t>) </a:t>
            </a:r>
            <a:r>
              <a:rPr lang="en-GB" sz="1800" i="1" dirty="0" smtClean="0"/>
              <a:t>r</a:t>
            </a:r>
            <a:endParaRPr lang="en-GB" sz="1800" dirty="0" smtClean="0"/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1800" dirty="0" smtClean="0"/>
              <a:t>	follows approximately the </a:t>
            </a:r>
            <a:r>
              <a:rPr lang="en-GB" sz="1800" i="1" dirty="0" smtClean="0"/>
              <a:t>t</a:t>
            </a:r>
            <a:r>
              <a:rPr lang="en-GB" sz="1800" dirty="0" smtClean="0"/>
              <a:t>-distribution, </a:t>
            </a:r>
            <a:r>
              <a:rPr lang="en-GB" sz="1800" i="1" dirty="0" smtClean="0"/>
              <a:t>t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 = </a:t>
            </a:r>
            <a:r>
              <a:rPr lang="en-GB" sz="1800" i="1" dirty="0" smtClean="0"/>
              <a:t>T r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 the Chi-squared distribution with 1 </a:t>
            </a:r>
            <a:r>
              <a:rPr lang="en-GB" sz="1800" dirty="0" err="1" smtClean="0"/>
              <a:t>d.f</a:t>
            </a:r>
            <a:r>
              <a:rPr lang="en-GB" sz="1800" dirty="0" smtClean="0"/>
              <a:t>. if </a:t>
            </a:r>
            <a:r>
              <a:rPr lang="en-GB" sz="1800" dirty="0" smtClean="0">
                <a:latin typeface="Symbol" pitchFamily="18" charset="2"/>
              </a:rPr>
              <a:t>r </a:t>
            </a:r>
            <a:r>
              <a:rPr lang="en-GB" sz="1800" dirty="0" smtClean="0"/>
              <a:t>= 0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sz="1800" dirty="0" smtClean="0"/>
              <a:t>Test based on √(</a:t>
            </a:r>
            <a:r>
              <a:rPr lang="en-GB" sz="1800" i="1" dirty="0" smtClean="0"/>
              <a:t>T</a:t>
            </a:r>
            <a:r>
              <a:rPr lang="en-GB" sz="1800" dirty="0" smtClean="0"/>
              <a:t>)</a:t>
            </a:r>
            <a:r>
              <a:rPr lang="en-GB" sz="1800" baseline="-25000" dirty="0" smtClean="0"/>
              <a:t> </a:t>
            </a:r>
            <a:r>
              <a:rPr lang="en-GB" sz="1800" i="1" dirty="0" smtClean="0"/>
              <a:t>r</a:t>
            </a:r>
            <a:r>
              <a:rPr lang="en-GB" sz="1800" dirty="0" smtClean="0"/>
              <a:t> is a special case of the Box-Pierce test which uses the test statistic </a:t>
            </a:r>
            <a:r>
              <a:rPr lang="en-GB" sz="1800" i="1" dirty="0" err="1" smtClean="0"/>
              <a:t>Q</a:t>
            </a:r>
            <a:r>
              <a:rPr lang="en-GB" sz="1800" baseline="-25000" dirty="0" err="1" smtClean="0"/>
              <a:t>m</a:t>
            </a:r>
            <a:r>
              <a:rPr lang="en-GB" sz="1800" dirty="0" smtClean="0"/>
              <a:t> = </a:t>
            </a:r>
            <a:r>
              <a:rPr lang="en-GB" sz="1800" i="1" dirty="0" smtClean="0"/>
              <a:t>T </a:t>
            </a:r>
            <a:r>
              <a:rPr lang="en-GB" sz="1800" dirty="0" err="1" smtClean="0"/>
              <a:t>Σ</a:t>
            </a:r>
            <a:r>
              <a:rPr lang="en-GB" sz="1800" baseline="-25000" dirty="0" err="1" smtClean="0"/>
              <a:t>s</a:t>
            </a:r>
            <a:r>
              <a:rPr lang="en-GB" sz="1800" baseline="30000" dirty="0" err="1" smtClean="0"/>
              <a:t>m</a:t>
            </a:r>
            <a:r>
              <a:rPr lang="en-GB" sz="1800" dirty="0" smtClean="0"/>
              <a:t> </a:t>
            </a:r>
            <a:r>
              <a:rPr lang="en-GB" sz="1800" i="1" dirty="0" smtClean="0"/>
              <a:t>r</a:t>
            </a:r>
            <a:r>
              <a:rPr lang="en-GB" sz="1800" baseline="-25000" dirty="0" smtClean="0"/>
              <a:t>s</a:t>
            </a:r>
            <a:r>
              <a:rPr lang="en-GB" sz="1800" baseline="30000" dirty="0" smtClean="0"/>
              <a:t>2</a:t>
            </a:r>
          </a:p>
          <a:p>
            <a:pPr marL="457200" lvl="1" indent="-457200" eaLnBrk="1" hangingPunct="1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 startAt="3"/>
              <a:defRPr/>
            </a:pPr>
            <a:r>
              <a:rPr lang="en-GB" sz="2000" dirty="0" smtClean="0"/>
              <a:t>Similar the </a:t>
            </a:r>
            <a:r>
              <a:rPr lang="en-GB" sz="2000" dirty="0" err="1" smtClean="0"/>
              <a:t>Ljung</a:t>
            </a:r>
            <a:r>
              <a:rPr lang="en-GB" sz="2000" dirty="0" smtClean="0"/>
              <a:t>-Box test, based on 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 startAt="2"/>
              <a:defRPr/>
            </a:pPr>
            <a:endParaRPr lang="en-GB" sz="2000" dirty="0" smtClean="0"/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 startAt="2"/>
              <a:defRPr/>
            </a:pPr>
            <a:endParaRPr lang="en-GB" sz="1400" dirty="0" smtClean="0"/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1800" dirty="0" smtClean="0"/>
              <a:t>	follows the Chi-squared distribution with </a:t>
            </a:r>
            <a:r>
              <a:rPr lang="en-GB" sz="1800" i="1" dirty="0" smtClean="0"/>
              <a:t>m</a:t>
            </a:r>
            <a:r>
              <a:rPr lang="en-GB" sz="1800" dirty="0" smtClean="0"/>
              <a:t> </a:t>
            </a:r>
            <a:r>
              <a:rPr lang="en-GB" sz="1800" dirty="0" err="1" smtClean="0"/>
              <a:t>d.f</a:t>
            </a:r>
            <a:r>
              <a:rPr lang="en-GB" sz="1800" dirty="0" smtClean="0"/>
              <a:t>. if </a:t>
            </a:r>
            <a:r>
              <a:rPr lang="en-GB" sz="1800" dirty="0" smtClean="0">
                <a:latin typeface="Symbol" pitchFamily="18" charset="2"/>
              </a:rPr>
              <a:t>r </a:t>
            </a:r>
            <a:r>
              <a:rPr lang="en-GB" sz="1800" dirty="0" smtClean="0"/>
              <a:t>= 0</a:t>
            </a:r>
          </a:p>
          <a:p>
            <a:pPr marL="695325" lvl="2" indent="-34290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C00000"/>
                </a:solidFill>
              </a:rPr>
              <a:t>GRETL</a:t>
            </a:r>
            <a:r>
              <a:rPr lang="en-GB" sz="1800" dirty="0" smtClean="0"/>
              <a:t>: OLS output =&gt; </a:t>
            </a:r>
            <a:r>
              <a:rPr lang="en-US" sz="1800" dirty="0" smtClean="0"/>
              <a:t>Tests =&gt; Autocorrelation</a:t>
            </a:r>
          </a:p>
          <a:p>
            <a:pPr marL="695325" lvl="2" indent="-34290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GB" sz="1800" b="1" dirty="0" smtClean="0">
                <a:solidFill>
                  <a:srgbClr val="C00000"/>
                </a:solidFill>
              </a:rPr>
              <a:t>GRETL</a:t>
            </a:r>
            <a:r>
              <a:rPr lang="en-GB" sz="1800" dirty="0" smtClean="0"/>
              <a:t>: OLS output =&gt; </a:t>
            </a:r>
            <a:r>
              <a:rPr lang="en-US" sz="1800" dirty="0" smtClean="0"/>
              <a:t>Graphs =&gt; Residual </a:t>
            </a:r>
            <a:r>
              <a:rPr lang="en-US" sz="1800" dirty="0" err="1" smtClean="0"/>
              <a:t>correlogram</a:t>
            </a:r>
            <a:endParaRPr lang="en-GB" sz="1800" dirty="0" smtClean="0"/>
          </a:p>
          <a:p>
            <a:pPr marL="695325" lvl="2" indent="-342900">
              <a:buClr>
                <a:schemeClr val="accent2"/>
              </a:buClr>
              <a:buFont typeface="Wingdings" pitchFamily="2" charset="2"/>
              <a:buChar char="q"/>
              <a:defRPr/>
            </a:pPr>
            <a:endParaRPr lang="en-GB" sz="18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 dirty="0"/>
              <a:t>, </a:t>
            </a:r>
            <a:r>
              <a:rPr lang="de-AT" altLang="en-US" dirty="0" err="1"/>
              <a:t>Lecture</a:t>
            </a:r>
            <a:r>
              <a:rPr lang="de-AT" altLang="en-US" dirty="0"/>
              <a:t>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C809A-453D-4BBD-95DB-07D0F8999B4C}" type="slidenum">
              <a:rPr lang="de-AT" altLang="en-US"/>
              <a:pPr>
                <a:defRPr/>
              </a:pPr>
              <a:t>83</a:t>
            </a:fld>
            <a:endParaRPr lang="de-AT" altLang="en-US" dirty="0"/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1403350" y="4227513"/>
          <a:ext cx="2232025" cy="785812"/>
        </p:xfrm>
        <a:graphic>
          <a:graphicData uri="http://schemas.openxmlformats.org/presentationml/2006/ole">
            <p:oleObj spid="_x0000_s33794" name="Equation" r:id="rId4" imgW="119376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Asymptotic Tests, </a:t>
            </a:r>
            <a:r>
              <a:rPr lang="en-US" sz="2400" smtClean="0">
                <a:latin typeface="Verdana" pitchFamily="34" charset="0"/>
              </a:rPr>
              <a:t>cont’d 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2765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104188" cy="4400550"/>
          </a:xfrm>
          <a:solidFill>
            <a:schemeClr val="bg1"/>
          </a:solidFill>
        </p:spPr>
        <p:txBody>
          <a:bodyPr/>
          <a:lstStyle/>
          <a:p>
            <a:pPr marL="669600" lvl="1" indent="-324000" eaLnBrk="1" hangingPunct="1">
              <a:spcBef>
                <a:spcPts val="600"/>
              </a:spcBef>
              <a:defRPr/>
            </a:pPr>
            <a:r>
              <a:rPr lang="en-GB" sz="1800" b="1" dirty="0" smtClean="0">
                <a:solidFill>
                  <a:srgbClr val="C00000"/>
                </a:solidFill>
              </a:rPr>
              <a:t>GRETL</a:t>
            </a:r>
            <a:r>
              <a:rPr lang="en-GB" sz="1800" dirty="0" smtClean="0"/>
              <a:t>: </a:t>
            </a:r>
            <a:r>
              <a:rPr lang="en-GB" sz="1800" dirty="0" err="1" smtClean="0"/>
              <a:t>Ljung</a:t>
            </a:r>
            <a:r>
              <a:rPr lang="en-GB" sz="1800" dirty="0" smtClean="0"/>
              <a:t>-Box test is conducted by</a:t>
            </a:r>
          </a:p>
          <a:p>
            <a:pPr marL="1022025" lvl="2" indent="-324000" eaLnBrk="1" hangingPunct="1">
              <a:spcBef>
                <a:spcPts val="600"/>
              </a:spcBef>
              <a:defRPr/>
            </a:pPr>
            <a:r>
              <a:rPr lang="en-GB" sz="1800" dirty="0" smtClean="0"/>
              <a:t>OLS output =&gt; </a:t>
            </a:r>
            <a:r>
              <a:rPr lang="en-US" sz="1800" dirty="0" smtClean="0"/>
              <a:t>Tests =&gt; Autocorrelation (shows </a:t>
            </a:r>
            <a:r>
              <a:rPr lang="en-GB" sz="1800" dirty="0" err="1" smtClean="0"/>
              <a:t>Ljung</a:t>
            </a:r>
            <a:r>
              <a:rPr lang="en-GB" sz="1800" dirty="0" smtClean="0"/>
              <a:t>-Box statistic)</a:t>
            </a:r>
          </a:p>
          <a:p>
            <a:pPr marL="1022025" lvl="2" indent="-324000" eaLnBrk="1" hangingPunct="1">
              <a:spcBef>
                <a:spcPts val="600"/>
              </a:spcBef>
              <a:defRPr/>
            </a:pPr>
            <a:r>
              <a:rPr lang="en-GB" sz="1800" dirty="0" smtClean="0"/>
              <a:t>OLS output =&gt; Graphs =&gt; Residual </a:t>
            </a:r>
            <a:r>
              <a:rPr lang="en-GB" sz="1800" dirty="0" err="1" smtClean="0"/>
              <a:t>correlogram</a:t>
            </a:r>
            <a:r>
              <a:rPr lang="en-GB" sz="1800" dirty="0" smtClean="0"/>
              <a:t> </a:t>
            </a:r>
            <a:r>
              <a:rPr lang="en-US" sz="1800" dirty="0" smtClean="0"/>
              <a:t>(shows for lag = 1: </a:t>
            </a:r>
            <a:r>
              <a:rPr lang="en-GB" sz="1800" dirty="0" err="1" smtClean="0"/>
              <a:t>Ljung</a:t>
            </a:r>
            <a:r>
              <a:rPr lang="en-GB" sz="1800" dirty="0" smtClean="0"/>
              <a:t>-Box statistic and </a:t>
            </a:r>
            <a:r>
              <a:rPr lang="en-GB" sz="1800" i="1" dirty="0" smtClean="0"/>
              <a:t>p</a:t>
            </a:r>
            <a:r>
              <a:rPr lang="en-GB" sz="1800" dirty="0" smtClean="0"/>
              <a:t>-value)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Remarks</a:t>
            </a:r>
            <a:endParaRPr lang="en-US" sz="2000" dirty="0" smtClean="0">
              <a:sym typeface="Symbol" pitchFamily="18" charset="2"/>
            </a:endParaRPr>
          </a:p>
          <a:p>
            <a:pPr marL="381000" indent="-381000" eaLnBrk="1" hangingPunct="1">
              <a:defRPr/>
            </a:pPr>
            <a:r>
              <a:rPr lang="en-US" sz="2000" dirty="0" smtClean="0"/>
              <a:t>If the model of interest contains lagged values of </a:t>
            </a:r>
            <a:r>
              <a:rPr lang="en-US" sz="2000" i="1" dirty="0" smtClean="0"/>
              <a:t>y</a:t>
            </a:r>
            <a:r>
              <a:rPr lang="en-US" sz="2000" dirty="0" smtClean="0"/>
              <a:t> the auxiliary regression should also include all explanatory variables (just to make sure the distribution of the test is correct) </a:t>
            </a:r>
          </a:p>
          <a:p>
            <a:pPr marL="381000" indent="-381000" eaLnBrk="1" hangingPunct="1">
              <a:defRPr/>
            </a:pPr>
            <a:r>
              <a:rPr lang="en-US" sz="2000" dirty="0" smtClean="0"/>
              <a:t>If heteroskedasticity is suspected, White standard errors may be used in the auxiliary regression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 dirty="0"/>
              <a:t>, </a:t>
            </a:r>
            <a:r>
              <a:rPr lang="de-AT" altLang="en-US" dirty="0" err="1"/>
              <a:t>Lecture</a:t>
            </a:r>
            <a:r>
              <a:rPr lang="de-AT" altLang="en-US" dirty="0"/>
              <a:t>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BC8-9ED7-4F2D-8588-1EAD1F77DAEE}" type="slidenum">
              <a:rPr lang="de-AT" altLang="en-US"/>
              <a:pPr>
                <a:defRPr/>
              </a:pPr>
              <a:t>84</a:t>
            </a:fld>
            <a:endParaRPr lang="de-AT" alt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1306D-A2AE-4AA3-A9D8-09E9DD46576E}" type="slidenum">
              <a:rPr lang="de-AT" altLang="en-US"/>
              <a:pPr>
                <a:defRPr/>
              </a:pPr>
              <a:t>85</a:t>
            </a:fld>
            <a:endParaRPr lang="de-AT" altLang="en-US"/>
          </a:p>
        </p:txBody>
      </p:sp>
      <p:sp>
        <p:nvSpPr>
          <p:cNvPr id="10" name="Rechteck 9"/>
          <p:cNvSpPr/>
          <p:nvPr/>
        </p:nvSpPr>
        <p:spPr>
          <a:xfrm>
            <a:off x="428625" y="1601788"/>
            <a:ext cx="8358188" cy="4232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OLS estimated demand function: Output from </a:t>
            </a:r>
            <a:r>
              <a:rPr lang="en-US" sz="2000" b="1" dirty="0">
                <a:solidFill>
                  <a:srgbClr val="C00000"/>
                </a:solidFill>
              </a:rPr>
              <a:t>GRETL</a:t>
            </a:r>
            <a:endParaRPr lang="de-AT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de-AT" sz="1100" dirty="0"/>
          </a:p>
          <a:p>
            <a:pPr>
              <a:defRPr/>
            </a:pPr>
            <a:endParaRPr lang="de-AT" sz="1400" dirty="0"/>
          </a:p>
          <a:p>
            <a:pPr>
              <a:defRPr/>
            </a:pPr>
            <a:r>
              <a:rPr lang="en-US" sz="1400" dirty="0"/>
              <a:t>Dependent variable : CONS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       	 coefficient   	std. error   		t-ratio    		p-value</a:t>
            </a:r>
          </a:p>
          <a:p>
            <a:pPr>
              <a:defRPr/>
            </a:pPr>
            <a:r>
              <a:rPr lang="en-US" sz="1400" dirty="0"/>
              <a:t>  -------------------------------------------------------------</a:t>
            </a:r>
          </a:p>
          <a:p>
            <a:pPr>
              <a:defRPr/>
            </a:pPr>
            <a:r>
              <a:rPr lang="en-US" sz="1400" dirty="0"/>
              <a:t> const       	 0.197315     	0.270216       	0.7302   		0.4718</a:t>
            </a:r>
          </a:p>
          <a:p>
            <a:pPr>
              <a:defRPr/>
            </a:pPr>
            <a:r>
              <a:rPr lang="en-US" sz="1400" dirty="0"/>
              <a:t> INCOME 	 0.00330776   	0.00117142     	2.824    		0.0090 ***</a:t>
            </a:r>
          </a:p>
          <a:p>
            <a:pPr>
              <a:defRPr/>
            </a:pPr>
            <a:r>
              <a:rPr lang="en-US" sz="1400" dirty="0"/>
              <a:t> PRICE 	 -1.04441      	0.834357      	-1.252    		0.2218</a:t>
            </a:r>
          </a:p>
          <a:p>
            <a:pPr>
              <a:defRPr/>
            </a:pPr>
            <a:r>
              <a:rPr lang="en-US" sz="1400" dirty="0"/>
              <a:t> TEMP	 0.00345843   	0.000445547    	7.762    		3.10e-08 ***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Mean dependent </a:t>
            </a:r>
            <a:r>
              <a:rPr lang="en-US" sz="1400" dirty="0" err="1"/>
              <a:t>var</a:t>
            </a:r>
            <a:r>
              <a:rPr lang="en-US" sz="1400" dirty="0"/>
              <a:t>    		 0.359433  		S.D. dependent </a:t>
            </a:r>
            <a:r>
              <a:rPr lang="en-US" sz="1400" dirty="0" err="1"/>
              <a:t>var</a:t>
            </a:r>
            <a:r>
              <a:rPr lang="en-US" sz="1400" dirty="0"/>
              <a:t>    		 0,065791</a:t>
            </a:r>
          </a:p>
          <a:p>
            <a:pPr>
              <a:defRPr/>
            </a:pPr>
            <a:r>
              <a:rPr lang="en-US" sz="1400" dirty="0"/>
              <a:t>Sum squared </a:t>
            </a:r>
            <a:r>
              <a:rPr lang="en-US" sz="1400" dirty="0" err="1"/>
              <a:t>resid</a:t>
            </a:r>
            <a:r>
              <a:rPr lang="en-US" sz="1400" dirty="0"/>
              <a:t>	     	0,035273   		 S.E. of regression   		 0,036833</a:t>
            </a:r>
          </a:p>
          <a:p>
            <a:pPr>
              <a:defRPr/>
            </a:pPr>
            <a:r>
              <a:rPr lang="en-US" sz="1400" dirty="0"/>
              <a:t>R- squared               		0,718994   		 Adjusted R-squared	 	 0,686570</a:t>
            </a:r>
          </a:p>
          <a:p>
            <a:pPr>
              <a:defRPr/>
            </a:pPr>
            <a:r>
              <a:rPr lang="en-US" sz="1400" dirty="0"/>
              <a:t>F(2, 129)               		22,17489   		 P-value (F)               		  2,45e-07</a:t>
            </a:r>
          </a:p>
          <a:p>
            <a:pPr>
              <a:defRPr/>
            </a:pPr>
            <a:r>
              <a:rPr lang="en-US" sz="1400" dirty="0"/>
              <a:t>Log-likelihood          		58,61944   		</a:t>
            </a:r>
            <a:r>
              <a:rPr lang="en-US" sz="1400" dirty="0" err="1"/>
              <a:t>Akaike</a:t>
            </a:r>
            <a:r>
              <a:rPr lang="en-US" sz="1400" dirty="0"/>
              <a:t> criterion       		-109,2389</a:t>
            </a:r>
          </a:p>
          <a:p>
            <a:pPr>
              <a:defRPr/>
            </a:pPr>
            <a:r>
              <a:rPr lang="en-US" sz="1400" dirty="0"/>
              <a:t>Schwarz criterion      		-103,6341   	</a:t>
            </a:r>
            <a:r>
              <a:rPr lang="en-US" sz="1400" dirty="0" err="1"/>
              <a:t>Hannan</a:t>
            </a:r>
            <a:r>
              <a:rPr lang="en-US" sz="1400" dirty="0"/>
              <a:t>-Quinn		-107,4459</a:t>
            </a:r>
          </a:p>
          <a:p>
            <a:pPr>
              <a:defRPr/>
            </a:pPr>
            <a:r>
              <a:rPr lang="en-US" sz="1400" dirty="0"/>
              <a:t>rho                     		0,400633   		Durbin-Watson	     	 1,021170</a:t>
            </a:r>
          </a:p>
        </p:txBody>
      </p:sp>
      <p:sp>
        <p:nvSpPr>
          <p:cNvPr id="11" name="Rechteck 10"/>
          <p:cNvSpPr/>
          <p:nvPr/>
        </p:nvSpPr>
        <p:spPr>
          <a:xfrm>
            <a:off x="428625" y="2286000"/>
            <a:ext cx="8358188" cy="35194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Test for autocorrelation of error terms</a:t>
            </a:r>
          </a:p>
          <a:p>
            <a:pPr>
              <a:spcBef>
                <a:spcPts val="300"/>
              </a:spcBef>
              <a:defRPr/>
            </a:pPr>
            <a:r>
              <a:rPr lang="en-US" sz="2000" dirty="0" smtClean="0"/>
              <a:t>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/>
              <a:t>= 0,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>
                <a:sym typeface="Symbol"/>
              </a:rPr>
              <a:t></a:t>
            </a:r>
            <a:r>
              <a:rPr lang="en-US" sz="2000" dirty="0" smtClean="0"/>
              <a:t> 0</a:t>
            </a: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sz="2000" i="1" dirty="0" err="1" smtClean="0">
                <a:cs typeface="Arial" charset="0"/>
              </a:rPr>
              <a:t>dw</a:t>
            </a:r>
            <a:r>
              <a:rPr lang="en-US" sz="2000" dirty="0" smtClean="0">
                <a:cs typeface="Arial" charset="0"/>
              </a:rPr>
              <a:t> = 1.02 &lt; 1.21 = </a:t>
            </a:r>
            <a:r>
              <a:rPr lang="en-US" sz="2000" i="1" dirty="0" err="1" smtClean="0">
                <a:cs typeface="Arial" charset="0"/>
              </a:rPr>
              <a:t>d</a:t>
            </a:r>
            <a:r>
              <a:rPr lang="en-US" sz="2000" baseline="-25000" dirty="0" err="1" smtClean="0">
                <a:cs typeface="Arial" charset="0"/>
              </a:rPr>
              <a:t>L</a:t>
            </a:r>
            <a:r>
              <a:rPr lang="en-US" sz="2000" dirty="0" smtClean="0">
                <a:cs typeface="Arial" charset="0"/>
              </a:rPr>
              <a:t> for </a:t>
            </a:r>
            <a:r>
              <a:rPr lang="en-US" sz="2000" i="1" dirty="0" smtClean="0">
                <a:cs typeface="Arial" charset="0"/>
              </a:rPr>
              <a:t>T</a:t>
            </a:r>
            <a:r>
              <a:rPr lang="en-US" sz="2000" dirty="0" smtClean="0">
                <a:cs typeface="Arial" charset="0"/>
              </a:rPr>
              <a:t> = 30, </a:t>
            </a:r>
            <a:r>
              <a:rPr lang="en-US" sz="2000" i="1" dirty="0" smtClean="0">
                <a:cs typeface="Arial" charset="0"/>
              </a:rPr>
              <a:t>K</a:t>
            </a:r>
            <a:r>
              <a:rPr lang="en-US" sz="2000" dirty="0" smtClean="0">
                <a:cs typeface="Arial" charset="0"/>
              </a:rPr>
              <a:t> = 4; </a:t>
            </a:r>
            <a:r>
              <a:rPr lang="en-US" sz="2000" i="1" dirty="0" smtClean="0">
                <a:cs typeface="Arial" charset="0"/>
              </a:rPr>
              <a:t>p</a:t>
            </a:r>
            <a:r>
              <a:rPr lang="en-US" sz="2000" dirty="0" smtClean="0">
                <a:cs typeface="Arial" charset="0"/>
              </a:rPr>
              <a:t> = 0.0003 (in GRETL: 0.0003025); reject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0</a:t>
            </a: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GRETL</a:t>
            </a:r>
            <a:r>
              <a:rPr lang="en-US" sz="2000" dirty="0" smtClean="0">
                <a:cs typeface="Arial" charset="0"/>
              </a:rPr>
              <a:t> also shows the autocorrelation coefficient: </a:t>
            </a:r>
            <a:r>
              <a:rPr lang="en-US" sz="2000" i="1" dirty="0" smtClean="0">
                <a:cs typeface="Arial" charset="0"/>
              </a:rPr>
              <a:t>r </a:t>
            </a:r>
            <a:r>
              <a:rPr lang="en-US" sz="2000" dirty="0" smtClean="0">
                <a:cs typeface="Arial" charset="0"/>
              </a:rPr>
              <a:t>= 0.401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Plot of </a:t>
            </a:r>
            <a:r>
              <a:rPr lang="en-US" sz="2000" dirty="0" smtClean="0"/>
              <a:t>actual (o) and fitted (polygon) values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63A3-CFAF-45E2-9326-24947424E30B}" type="slidenum">
              <a:rPr lang="de-AT" altLang="en-US"/>
              <a:pPr>
                <a:defRPr/>
              </a:pPr>
              <a:t>86</a:t>
            </a:fld>
            <a:endParaRPr lang="de-AT" altLang="en-US"/>
          </a:p>
        </p:txBody>
      </p:sp>
      <p:pic>
        <p:nvPicPr>
          <p:cNvPr id="8295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3716338"/>
            <a:ext cx="5905500" cy="2449512"/>
          </a:xfrm>
          <a:ln w="127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Auxiliary regression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re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: OLS estimation gives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	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0.401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with </a:t>
            </a:r>
            <a:r>
              <a:rPr lang="en-US" sz="2000" dirty="0" err="1" smtClean="0"/>
              <a:t>s.e</a:t>
            </a:r>
            <a:r>
              <a:rPr lang="en-US" sz="2000" dirty="0" smtClean="0"/>
              <a:t>.(</a:t>
            </a:r>
            <a:r>
              <a:rPr lang="en-US" sz="2000" i="1" dirty="0" smtClean="0"/>
              <a:t>r</a:t>
            </a:r>
            <a:r>
              <a:rPr lang="en-US" sz="2000" dirty="0" smtClean="0"/>
              <a:t>) = 0.177,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 0.154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Test of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/>
              <a:t>= 0 against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>
                <a:sym typeface="Symbol"/>
              </a:rPr>
              <a:t>&gt;</a:t>
            </a:r>
            <a:r>
              <a:rPr lang="en-US" sz="2000" dirty="0" smtClean="0"/>
              <a:t> 0</a:t>
            </a:r>
            <a:r>
              <a:rPr lang="en-US" sz="2000" dirty="0" smtClean="0">
                <a:cs typeface="Arial" charset="0"/>
              </a:rPr>
              <a:t> </a:t>
            </a:r>
            <a:endParaRPr lang="en-US" sz="2000" dirty="0" smtClean="0"/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Box-Pierce test:</a:t>
            </a:r>
          </a:p>
          <a:p>
            <a:pPr marL="784225" lvl="1" indent="-457200" eaLnBrk="1" hangingPunct="1">
              <a:spcBef>
                <a:spcPts val="600"/>
              </a:spcBef>
              <a:defRPr/>
            </a:pPr>
            <a:r>
              <a:rPr lang="en-US" sz="1800" i="1" dirty="0" smtClean="0"/>
              <a:t>t</a:t>
            </a:r>
            <a:r>
              <a:rPr lang="en-US" sz="1800" dirty="0" smtClean="0"/>
              <a:t> ≈ √(30) 0.401 = 2.196, </a:t>
            </a:r>
            <a:r>
              <a:rPr lang="en-US" sz="1800" i="1" dirty="0" smtClean="0"/>
              <a:t>p</a:t>
            </a:r>
            <a:r>
              <a:rPr lang="en-US" sz="1800" dirty="0" smtClean="0"/>
              <a:t>-value: 0.018 </a:t>
            </a:r>
          </a:p>
          <a:p>
            <a:pPr marL="784225" lvl="1" indent="-457200" eaLnBrk="1" hangingPunct="1">
              <a:spcBef>
                <a:spcPts val="600"/>
              </a:spcBef>
              <a:defRPr/>
            </a:pPr>
            <a:r>
              <a:rPr lang="en-US" sz="1800" i="1" dirty="0" smtClean="0"/>
              <a:t>t</a:t>
            </a:r>
            <a:r>
              <a:rPr lang="en-US" sz="1800" dirty="0" smtClean="0"/>
              <a:t>-statistic: 2.258, </a:t>
            </a:r>
            <a:r>
              <a:rPr lang="en-US" sz="1800" i="1" dirty="0" smtClean="0"/>
              <a:t>p</a:t>
            </a:r>
            <a:r>
              <a:rPr lang="en-US" sz="1800" dirty="0" smtClean="0"/>
              <a:t>-value: 0.016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err="1" smtClean="0"/>
              <a:t>Breusch</a:t>
            </a:r>
            <a:r>
              <a:rPr lang="en-US" sz="2000" dirty="0" smtClean="0"/>
              <a:t>-Godfrey test </a:t>
            </a:r>
          </a:p>
          <a:p>
            <a:pPr marL="784225" lvl="1" indent="-457200" eaLnBrk="1" hangingPunct="1">
              <a:spcBef>
                <a:spcPts val="600"/>
              </a:spcBef>
              <a:defRPr/>
            </a:pPr>
            <a:r>
              <a:rPr lang="en-US" sz="1800" dirty="0" smtClean="0"/>
              <a:t>LMF = (</a:t>
            </a:r>
            <a:r>
              <a:rPr lang="en-US" sz="1800" i="1" dirty="0" smtClean="0"/>
              <a:t>T</a:t>
            </a:r>
            <a:r>
              <a:rPr lang="en-US" sz="1800" dirty="0" smtClean="0"/>
              <a:t>-1) R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= 4.47, </a:t>
            </a:r>
            <a:r>
              <a:rPr lang="en-US" sz="1800" i="1" dirty="0" smtClean="0"/>
              <a:t>p</a:t>
            </a:r>
            <a:r>
              <a:rPr lang="en-US" sz="1800" dirty="0" smtClean="0"/>
              <a:t>-value: 0.035</a:t>
            </a:r>
          </a:p>
          <a:p>
            <a:pPr marL="457200" indent="-457200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Both reject the null hypothesis</a:t>
            </a:r>
          </a:p>
          <a:p>
            <a:pPr marL="457200" indent="-457200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GRETL:</a:t>
            </a:r>
            <a:r>
              <a:rPr lang="en-US" sz="2000" dirty="0" smtClean="0">
                <a:cs typeface="Arial" charset="0"/>
              </a:rPr>
              <a:t> OLS Output =&gt;</a:t>
            </a:r>
            <a:r>
              <a:rPr lang="en-US" sz="2000" dirty="0" smtClean="0"/>
              <a:t>Tests =&gt; Autocorrelation: similar </a:t>
            </a:r>
            <a:r>
              <a:rPr lang="en-US" sz="2000" i="1" dirty="0" smtClean="0"/>
              <a:t>p</a:t>
            </a:r>
            <a:r>
              <a:rPr lang="en-US" sz="2000" dirty="0" smtClean="0"/>
              <a:t>-value for Box-Pierce (0.040) and </a:t>
            </a:r>
            <a:r>
              <a:rPr lang="en-US" sz="2000" dirty="0" err="1" smtClean="0"/>
              <a:t>Breusch</a:t>
            </a:r>
            <a:r>
              <a:rPr lang="en-US" sz="2000" dirty="0" smtClean="0"/>
              <a:t>-Godfrey test (0.053)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 dirty="0"/>
              <a:t>, </a:t>
            </a:r>
            <a:r>
              <a:rPr lang="de-AT" altLang="en-US" dirty="0" err="1"/>
              <a:t>Lecture</a:t>
            </a:r>
            <a:r>
              <a:rPr lang="de-AT" altLang="en-US" dirty="0"/>
              <a:t>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1EA94-96E2-4344-A3EE-7F1C0B0090EB}" type="slidenum">
              <a:rPr lang="de-AT" altLang="en-US"/>
              <a:pPr>
                <a:defRPr/>
              </a:pPr>
              <a:t>87</a:t>
            </a:fld>
            <a:endParaRPr lang="de-AT" alt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Violations of V{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ε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} = 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  <a:latin typeface="Symbol" pitchFamily="18" charset="2"/>
              </a:rPr>
              <a:t>s</a:t>
            </a:r>
            <a:r>
              <a:rPr lang="en-US" sz="2000" baseline="30000" dirty="0" smtClean="0">
                <a:solidFill>
                  <a:schemeClr val="accent3">
                    <a:lumMod val="65000"/>
                  </a:schemeClr>
                </a:solidFill>
              </a:rPr>
              <a:t>2 </a:t>
            </a:r>
            <a:r>
              <a:rPr lang="en-US" sz="2000" i="1" dirty="0" smtClean="0">
                <a:solidFill>
                  <a:schemeClr val="accent3">
                    <a:lumMod val="65000"/>
                  </a:schemeClr>
                </a:solidFill>
              </a:rPr>
              <a:t>I</a:t>
            </a:r>
            <a:r>
              <a:rPr lang="en-US" sz="2000" baseline="-25000" dirty="0" smtClean="0">
                <a:solidFill>
                  <a:schemeClr val="accent3">
                    <a:lumMod val="6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: Illustrations and Consequences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Heteroskedasticity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Tests against Heteroskedasticity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GLS Estimation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Verdana" pitchFamily="34" charset="0"/>
              </a:rPr>
              <a:t>Inference </a:t>
            </a:r>
            <a:r>
              <a:rPr lang="en-US" sz="2000" dirty="0" smtClean="0"/>
              <a:t>under Autocorrelation</a:t>
            </a:r>
          </a:p>
          <a:p>
            <a:pPr>
              <a:spcBef>
                <a:spcPts val="600"/>
              </a:spcBef>
              <a:defRPr/>
            </a:pPr>
            <a:endParaRPr lang="en-US" sz="28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dirty="0"/>
              <a:t>Hackl,  </a:t>
            </a:r>
            <a:r>
              <a:rPr lang="de-AT" altLang="en-US" dirty="0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40D4B-B648-417A-97E6-74C9AAA1F78D}" type="slidenum">
              <a:rPr lang="de-AT" altLang="en-US"/>
              <a:pPr>
                <a:defRPr/>
              </a:pPr>
              <a:t>88</a:t>
            </a:fld>
            <a:endParaRPr lang="de-AT" altLang="en-US"/>
          </a:p>
        </p:txBody>
      </p:sp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34818" name="Formel" r:id="rId4" imgW="139579" imgH="164957" progId="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34819" name="Formel" r:id="rId5" imgW="114151" imgH="215619" progId="Equation.3">
              <p:embed/>
            </p:oleObj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Inference under Autocorrelation</a:t>
            </a:r>
          </a:p>
        </p:txBody>
      </p:sp>
      <p:sp>
        <p:nvSpPr>
          <p:cNvPr id="94211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Covariance matrix of </a:t>
            </a:r>
            <a:r>
              <a:rPr lang="en-US" sz="2000" i="1" smtClean="0"/>
              <a:t>b</a:t>
            </a:r>
            <a:r>
              <a:rPr lang="en-US" sz="20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	V{</a:t>
            </a:r>
            <a:r>
              <a:rPr lang="en-US" sz="2000" i="1" smtClean="0"/>
              <a:t>b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X'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smtClean="0"/>
              <a:t>X (X'X)</a:t>
            </a:r>
            <a:r>
              <a:rPr lang="en-US" sz="2000" baseline="30000" smtClean="0"/>
              <a:t>-1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Use of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(the standard output of econometric software) instead of V{</a:t>
            </a:r>
            <a:r>
              <a:rPr lang="en-US" sz="2000" i="1" smtClean="0"/>
              <a:t>b</a:t>
            </a:r>
            <a:r>
              <a:rPr lang="en-US" sz="2000" smtClean="0"/>
              <a:t>} for inference on 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may be misleading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smtClean="0"/>
              <a:t>Remedies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Use of correct variances and standard errors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Transformation of the model so that the error terms are uncorrelated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564C4-3F6F-478D-ABEA-E4C78A3A154E}" type="slidenum">
              <a:rPr lang="de-AT" altLang="en-US"/>
              <a:pPr>
                <a:defRPr/>
              </a:pPr>
              <a:t>89</a:t>
            </a:fld>
            <a:endParaRPr lang="de-A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Example: Household Expenditures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Variation of expenditures, increasing with growing income; from </a:t>
            </a:r>
            <a:r>
              <a:rPr lang="en-US" sz="2000" dirty="0" err="1" smtClean="0"/>
              <a:t>Verbeek</a:t>
            </a:r>
            <a:r>
              <a:rPr lang="en-US" sz="2000" dirty="0" smtClean="0"/>
              <a:t>, Fig. 4.1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i="1" dirty="0" smtClean="0">
                <a:cs typeface="Arial" charset="0"/>
              </a:rPr>
              <a:t>		</a:t>
            </a: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8C922-C569-4E14-AD3F-C2751BFFFDD3}" type="slidenum">
              <a:rPr lang="de-AT" altLang="en-US"/>
              <a:pPr>
                <a:defRPr/>
              </a:pPr>
              <a:t>9</a:t>
            </a:fld>
            <a:endParaRPr lang="de-AT" altLang="en-US"/>
          </a:p>
        </p:txBody>
      </p:sp>
      <p:pic>
        <p:nvPicPr>
          <p:cNvPr id="4813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2349500"/>
            <a:ext cx="5184775" cy="3527425"/>
          </a:xfr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HAC-estimator for V{</a:t>
            </a:r>
            <a:r>
              <a:rPr lang="en-US" sz="4000" i="1" smtClean="0">
                <a:latin typeface="Verdana" pitchFamily="34" charset="0"/>
              </a:rPr>
              <a:t>b</a:t>
            </a:r>
            <a:r>
              <a:rPr lang="en-US" sz="4000" smtClean="0">
                <a:latin typeface="Verdana" pitchFamily="34" charset="0"/>
              </a:rPr>
              <a:t>}</a:t>
            </a:r>
          </a:p>
        </p:txBody>
      </p:sp>
      <p:sp>
        <p:nvSpPr>
          <p:cNvPr id="29701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Substitution of 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 in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	V{</a:t>
            </a:r>
            <a:r>
              <a:rPr lang="en-US" sz="2000" i="1" dirty="0" smtClean="0"/>
              <a:t>b</a:t>
            </a:r>
            <a:r>
              <a:rPr lang="en-US" sz="2000" dirty="0" smtClean="0"/>
              <a:t>} 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(X'X)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X'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X (X'X)</a:t>
            </a:r>
            <a:r>
              <a:rPr lang="en-US" sz="2000" baseline="30000" dirty="0" smtClean="0"/>
              <a:t>-1</a:t>
            </a:r>
            <a:endParaRPr lang="en-US" sz="12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by a suitable estimator</a:t>
            </a:r>
          </a:p>
          <a:p>
            <a:pPr marL="495300" indent="-495300">
              <a:defRPr/>
            </a:pPr>
            <a:r>
              <a:rPr lang="en-US" sz="2000" dirty="0" err="1" smtClean="0"/>
              <a:t>Newey</a:t>
            </a:r>
            <a:r>
              <a:rPr lang="en-US" sz="2000" dirty="0" smtClean="0"/>
              <a:t>-West: substitution of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dirty="0" smtClean="0"/>
              <a:t>'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i="1" dirty="0" smtClean="0"/>
              <a:t>X</a:t>
            </a:r>
            <a:r>
              <a:rPr lang="en-US" sz="2000" dirty="0" smtClean="0"/>
              <a:t>)/</a:t>
            </a:r>
            <a:r>
              <a:rPr lang="en-US" sz="2000" i="1" dirty="0" smtClean="0"/>
              <a:t>T</a:t>
            </a:r>
            <a:r>
              <a:rPr lang="en-US" sz="2000" dirty="0" smtClean="0"/>
              <a:t> = (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t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s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ts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‘)/</a:t>
            </a:r>
            <a:r>
              <a:rPr lang="en-US" sz="2000" i="1" dirty="0" smtClean="0"/>
              <a:t>T</a:t>
            </a:r>
            <a:r>
              <a:rPr lang="en-US" sz="2000" dirty="0" smtClean="0"/>
              <a:t> by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495300" indent="-495300">
              <a:buFont typeface="Wingdings" pitchFamily="2" charset="2"/>
              <a:buNone/>
              <a:defRPr/>
            </a:pPr>
            <a:endParaRPr lang="en-US" sz="1200" dirty="0" smtClean="0"/>
          </a:p>
          <a:p>
            <a:pPr marL="495300" indent="-495300">
              <a:buFont typeface="Wingdings" pitchFamily="2" charset="2"/>
              <a:buNone/>
              <a:defRPr/>
            </a:pPr>
            <a:endParaRPr lang="en-US" sz="1200" dirty="0" smtClean="0"/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	with </a:t>
            </a:r>
            <a:r>
              <a:rPr lang="en-US" sz="2000" i="1" dirty="0" err="1" smtClean="0"/>
              <a:t>w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= </a:t>
            </a:r>
            <a:r>
              <a:rPr lang="en-US" sz="2000" i="1" dirty="0" smtClean="0"/>
              <a:t>j</a:t>
            </a:r>
            <a:r>
              <a:rPr lang="en-US" sz="2000" dirty="0" smtClean="0"/>
              <a:t>/(</a:t>
            </a:r>
            <a:r>
              <a:rPr lang="en-US" sz="2000" i="1" dirty="0" smtClean="0"/>
              <a:t>p</a:t>
            </a:r>
            <a:r>
              <a:rPr lang="en-US" sz="2000" dirty="0" smtClean="0"/>
              <a:t>+1); </a:t>
            </a:r>
            <a:r>
              <a:rPr lang="en-US" sz="2000" i="1" dirty="0" smtClean="0"/>
              <a:t>p</a:t>
            </a:r>
            <a:r>
              <a:rPr lang="en-US" sz="2000" dirty="0" smtClean="0"/>
              <a:t>, the </a:t>
            </a:r>
            <a:r>
              <a:rPr lang="en-US" sz="2000" i="1" dirty="0" smtClean="0"/>
              <a:t>truncation lag</a:t>
            </a:r>
            <a:r>
              <a:rPr lang="en-US" sz="2000" dirty="0" smtClean="0"/>
              <a:t>, is to be chosen suitably</a:t>
            </a:r>
          </a:p>
          <a:p>
            <a:pPr>
              <a:defRPr/>
            </a:pPr>
            <a:r>
              <a:rPr lang="en-US" sz="2000" dirty="0" smtClean="0"/>
              <a:t>The estimator </a:t>
            </a:r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1800" dirty="0" smtClean="0"/>
              <a:t>		</a:t>
            </a:r>
            <a:r>
              <a:rPr lang="en-US" sz="2000" i="1" dirty="0" smtClean="0"/>
              <a:t>T</a:t>
            </a:r>
            <a:r>
              <a:rPr lang="en-US" sz="2000" dirty="0" smtClean="0"/>
              <a:t> (</a:t>
            </a:r>
            <a:r>
              <a:rPr lang="en-US" sz="2000" i="1" dirty="0" smtClean="0"/>
              <a:t>X</a:t>
            </a:r>
            <a:r>
              <a:rPr lang="en-US" sz="2000" dirty="0" smtClean="0"/>
              <a:t>'</a:t>
            </a:r>
            <a:r>
              <a:rPr lang="en-US" sz="2000" i="1" dirty="0" smtClean="0"/>
              <a:t>X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r>
              <a:rPr lang="en-US" sz="2000" dirty="0" err="1" smtClean="0">
                <a:cs typeface="Arial" charset="0"/>
              </a:rPr>
              <a:t>Ŝ</a:t>
            </a:r>
            <a:r>
              <a:rPr lang="en-US" sz="2000" baseline="-25000" dirty="0" err="1" smtClean="0">
                <a:cs typeface="Arial" charset="0"/>
              </a:rPr>
              <a:t>x</a:t>
            </a:r>
            <a:r>
              <a:rPr lang="en-US" sz="2000" dirty="0" smtClean="0"/>
              <a:t> (</a:t>
            </a:r>
            <a:r>
              <a:rPr lang="en-US" sz="2000" i="1" dirty="0" smtClean="0"/>
              <a:t>X</a:t>
            </a:r>
            <a:r>
              <a:rPr lang="en-US" sz="2000" dirty="0" smtClean="0"/>
              <a:t>'</a:t>
            </a:r>
            <a:r>
              <a:rPr lang="en-US" sz="2000" i="1" dirty="0" smtClean="0"/>
              <a:t>X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-1</a:t>
            </a:r>
            <a:endParaRPr lang="en-US" sz="1800" baseline="30000" dirty="0" smtClean="0"/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2000" dirty="0" smtClean="0"/>
              <a:t>	for V{</a:t>
            </a:r>
            <a:r>
              <a:rPr lang="en-US" sz="2000" i="1" dirty="0" smtClean="0"/>
              <a:t>b</a:t>
            </a:r>
            <a:r>
              <a:rPr lang="en-US" sz="2000" dirty="0" smtClean="0"/>
              <a:t>} is called </a:t>
            </a:r>
            <a:r>
              <a:rPr lang="en-US" sz="2000" i="1" dirty="0" smtClean="0"/>
              <a:t>heteroskedasticity and autocorrelation consistent (</a:t>
            </a:r>
            <a:r>
              <a:rPr lang="en-US" sz="2000" dirty="0" smtClean="0"/>
              <a:t>HAC) estimator, the corresponding standard errors are the HAC </a:t>
            </a:r>
            <a:r>
              <a:rPr lang="en-US" sz="2000" dirty="0" err="1" smtClean="0"/>
              <a:t>s.e</a:t>
            </a:r>
            <a:r>
              <a:rPr lang="en-US" sz="2000" dirty="0" smtClean="0"/>
              <a:t>.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D6597-9165-4F59-AD69-934FF035382E}" type="slidenum">
              <a:rPr lang="de-AT" altLang="en-US"/>
              <a:pPr>
                <a:defRPr/>
              </a:pPr>
              <a:t>90</a:t>
            </a:fld>
            <a:endParaRPr lang="de-AT" altLang="en-US" dirty="0"/>
          </a:p>
        </p:txBody>
      </p:sp>
      <p:sp>
        <p:nvSpPr>
          <p:cNvPr id="35850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p:oleObj spid="_x0000_s35842" name="Formel" r:id="rId4" imgW="139579" imgH="164957" progId="">
              <p:embed/>
            </p:oleObj>
          </a:graphicData>
        </a:graphic>
      </p:graphicFrame>
      <p:graphicFrame>
        <p:nvGraphicFramePr>
          <p:cNvPr id="35843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p:oleObj spid="_x0000_s35843" name="Formel" r:id="rId5" imgW="114151" imgH="215619" progId="Equation.3">
              <p:embed/>
            </p:oleObj>
          </a:graphicData>
        </a:graphic>
      </p:graphicFrame>
      <p:graphicFrame>
        <p:nvGraphicFramePr>
          <p:cNvPr id="35844" name="Object 10"/>
          <p:cNvGraphicFramePr>
            <a:graphicFrameLocks noChangeAspect="1"/>
          </p:cNvGraphicFramePr>
          <p:nvPr/>
        </p:nvGraphicFramePr>
        <p:xfrm>
          <a:off x="1323975" y="3068638"/>
          <a:ext cx="6992938" cy="779462"/>
        </p:xfrm>
        <a:graphic>
          <a:graphicData uri="http://schemas.openxmlformats.org/presentationml/2006/ole">
            <p:oleObj spid="_x0000_s35844" name="Equation" r:id="rId6" imgW="353052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Demand for  ice cream, measured by </a:t>
            </a:r>
            <a:r>
              <a:rPr lang="en-US" sz="2000" i="1" dirty="0" smtClean="0"/>
              <a:t>cons</a:t>
            </a:r>
            <a:r>
              <a:rPr lang="en-US" sz="2000" dirty="0" smtClean="0"/>
              <a:t>, explained by </a:t>
            </a:r>
            <a:r>
              <a:rPr lang="en-US" sz="2000" i="1" dirty="0" smtClean="0">
                <a:cs typeface="Arial" charset="0"/>
              </a:rPr>
              <a:t>price</a:t>
            </a:r>
            <a:r>
              <a:rPr lang="en-US" sz="2000" dirty="0" smtClean="0"/>
              <a:t>, </a:t>
            </a:r>
            <a:r>
              <a:rPr lang="en-US" sz="2000" i="1" dirty="0" smtClean="0">
                <a:cs typeface="Arial" charset="0"/>
              </a:rPr>
              <a:t>income</a:t>
            </a:r>
            <a:r>
              <a:rPr lang="en-US" sz="2000" dirty="0" smtClean="0">
                <a:cs typeface="Arial" charset="0"/>
              </a:rPr>
              <a:t>, and </a:t>
            </a:r>
            <a:r>
              <a:rPr lang="en-US" sz="2000" i="1" dirty="0" smtClean="0">
                <a:cs typeface="Arial" charset="0"/>
              </a:rPr>
              <a:t>temp,</a:t>
            </a:r>
            <a:r>
              <a:rPr lang="en-US" sz="2000" dirty="0" smtClean="0">
                <a:cs typeface="Arial" charset="0"/>
              </a:rPr>
              <a:t> OLS and HAC standard errors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24E0-8FD9-47E8-A0A9-ED9C3BE27FA8}" type="slidenum">
              <a:rPr lang="de-AT" altLang="en-US"/>
              <a:pPr>
                <a:defRPr/>
              </a:pPr>
              <a:t>91</a:t>
            </a:fld>
            <a:endParaRPr lang="de-AT" altLang="en-US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627313" y="2565400"/>
          <a:ext cx="50405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en-US" sz="2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coeff</a:t>
                      </a:r>
                      <a:endParaRPr kumimoji="0" lang="en-US" sz="20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s.e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i="1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HAC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>
                          <a:latin typeface="+mn-lt"/>
                        </a:rPr>
                        <a:t>constant</a:t>
                      </a:r>
                      <a:endParaRPr lang="en-US" sz="2000" i="1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0.197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0.270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0.288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>
                          <a:latin typeface="+mn-lt"/>
                        </a:rPr>
                        <a:t>price</a:t>
                      </a:r>
                      <a:endParaRPr lang="en-US" sz="2000" i="1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-1.044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0.834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0.876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dirty="0" smtClean="0">
                          <a:latin typeface="+mn-lt"/>
                        </a:rPr>
                        <a:t>income*10</a:t>
                      </a:r>
                      <a:r>
                        <a:rPr lang="en-US" sz="2000" i="1" baseline="30000" noProof="0" dirty="0" smtClean="0">
                          <a:latin typeface="+mn-lt"/>
                        </a:rPr>
                        <a:t>-3</a:t>
                      </a:r>
                      <a:endParaRPr lang="en-US" sz="2000" i="1" baseline="300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3.308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1.171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1.184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noProof="0" dirty="0" smtClean="0">
                          <a:latin typeface="+mn-lt"/>
                        </a:rPr>
                        <a:t>temp*10</a:t>
                      </a:r>
                      <a:r>
                        <a:rPr lang="en-US" sz="2000" i="1" baseline="30000" noProof="0" dirty="0" smtClean="0">
                          <a:latin typeface="+mn-lt"/>
                        </a:rPr>
                        <a:t>-3</a:t>
                      </a:r>
                      <a:endParaRPr lang="en-US" sz="2000" i="1" noProof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3.458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0.446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+mn-lt"/>
                        </a:rPr>
                        <a:t>0.411</a:t>
                      </a:r>
                      <a:endParaRPr lang="en-US" sz="2000" noProof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Cochrane-Orcutt Estimator</a:t>
            </a:r>
          </a:p>
        </p:txBody>
      </p:sp>
      <p:sp>
        <p:nvSpPr>
          <p:cNvPr id="96259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GLS estimator 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With transformed variables </a:t>
            </a:r>
            <a:r>
              <a:rPr lang="en-US" sz="2000" i="1" smtClean="0"/>
              <a:t>y</a:t>
            </a:r>
            <a:r>
              <a:rPr lang="en-US" sz="2000" baseline="-25000" smtClean="0"/>
              <a:t>t</a:t>
            </a:r>
            <a:r>
              <a:rPr lang="en-US" sz="2000" baseline="30000" smtClean="0"/>
              <a:t>*</a:t>
            </a:r>
            <a:r>
              <a:rPr lang="en-US" sz="2000" smtClean="0"/>
              <a:t> =  </a:t>
            </a:r>
            <a:r>
              <a:rPr lang="en-US" sz="2000" i="1" smtClean="0"/>
              <a:t>y</a:t>
            </a:r>
            <a:r>
              <a:rPr lang="en-US" sz="2000" baseline="-25000" smtClean="0"/>
              <a:t>t</a:t>
            </a:r>
            <a:r>
              <a:rPr lang="en-US" sz="2000" smtClean="0"/>
              <a:t> –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i="1" smtClean="0"/>
              <a:t>y</a:t>
            </a:r>
            <a:r>
              <a:rPr lang="en-US" sz="2000" baseline="-25000" smtClean="0"/>
              <a:t>t-1</a:t>
            </a:r>
            <a:r>
              <a:rPr lang="en-US" sz="2000" smtClean="0">
                <a:latin typeface="Verdana" pitchFamily="34" charset="0"/>
              </a:rPr>
              <a:t> and 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baseline="30000" smtClean="0"/>
              <a:t>*</a:t>
            </a:r>
            <a:r>
              <a:rPr lang="en-US" sz="2000" smtClean="0"/>
              <a:t> = 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smtClean="0"/>
              <a:t> –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i="1" smtClean="0"/>
              <a:t>x</a:t>
            </a:r>
            <a:r>
              <a:rPr lang="en-US" sz="2000" baseline="-25000" smtClean="0"/>
              <a:t>t-1</a:t>
            </a:r>
            <a:r>
              <a:rPr lang="en-US" sz="2000" smtClean="0"/>
              <a:t>, also called “quasi-differences”, the model </a:t>
            </a:r>
            <a:r>
              <a:rPr lang="en-US" sz="2000" i="1" smtClean="0"/>
              <a:t>y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smtClean="0"/>
              <a:t>‘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with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can be written as</a:t>
            </a:r>
          </a:p>
          <a:p>
            <a:pPr eaLnBrk="1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i="1" smtClean="0"/>
              <a:t> y</a:t>
            </a:r>
            <a:r>
              <a:rPr lang="en-US" sz="2000" baseline="-25000" smtClean="0"/>
              <a:t>t</a:t>
            </a:r>
            <a:r>
              <a:rPr lang="en-US" sz="2000" smtClean="0"/>
              <a:t> –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i="1" smtClean="0"/>
              <a:t>y</a:t>
            </a:r>
            <a:r>
              <a:rPr lang="en-US" sz="2000" baseline="-25000" smtClean="0"/>
              <a:t>t-1</a:t>
            </a:r>
            <a:r>
              <a:rPr lang="en-US" sz="2000" smtClean="0">
                <a:latin typeface="Verdana" pitchFamily="34" charset="0"/>
              </a:rPr>
              <a:t> </a:t>
            </a:r>
            <a:r>
              <a:rPr lang="en-US" sz="2000" smtClean="0"/>
              <a:t>= </a:t>
            </a:r>
            <a:r>
              <a:rPr lang="en-US" sz="2000" i="1" smtClean="0"/>
              <a:t>y</a:t>
            </a:r>
            <a:r>
              <a:rPr lang="en-US" sz="2000" baseline="-25000" smtClean="0"/>
              <a:t>t</a:t>
            </a:r>
            <a:r>
              <a:rPr lang="en-US" sz="2000" baseline="30000" smtClean="0"/>
              <a:t>*</a:t>
            </a:r>
            <a:r>
              <a:rPr lang="en-US" sz="2000" smtClean="0"/>
              <a:t> = (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smtClean="0"/>
              <a:t> –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i="1" smtClean="0"/>
              <a:t>x</a:t>
            </a:r>
            <a:r>
              <a:rPr lang="en-US" sz="2000" baseline="-25000" smtClean="0"/>
              <a:t>t-1</a:t>
            </a:r>
            <a:r>
              <a:rPr lang="en-US" sz="2000" smtClean="0"/>
              <a:t>)‘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+ v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baseline="30000" smtClean="0"/>
              <a:t>*</a:t>
            </a:r>
            <a:r>
              <a:rPr lang="en-US" sz="2000" smtClean="0"/>
              <a:t>‘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	(A)	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The model in quasi-differences has error terms which fulfill the Gauss-Markov assumptions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Given observations for </a:t>
            </a:r>
            <a:r>
              <a:rPr lang="en-US" sz="2000" i="1" smtClean="0"/>
              <a:t>t</a:t>
            </a:r>
            <a:r>
              <a:rPr lang="en-US" sz="2000" smtClean="0"/>
              <a:t> = 1, …, </a:t>
            </a:r>
            <a:r>
              <a:rPr lang="en-US" sz="2000" i="1" smtClean="0"/>
              <a:t>T</a:t>
            </a:r>
            <a:r>
              <a:rPr lang="en-US" sz="2000" smtClean="0"/>
              <a:t>, model (A) is defined for </a:t>
            </a:r>
            <a:r>
              <a:rPr lang="en-US" sz="2000" i="1" smtClean="0"/>
              <a:t>t</a:t>
            </a:r>
            <a:r>
              <a:rPr lang="en-US" sz="2000" smtClean="0"/>
              <a:t> = 2, …, </a:t>
            </a:r>
            <a:r>
              <a:rPr lang="en-US" sz="2000" i="1" smtClean="0"/>
              <a:t>T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Estimation of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smtClean="0"/>
              <a:t> using, e.g.,</a:t>
            </a:r>
            <a:r>
              <a:rPr lang="en-US" sz="2000" smtClean="0">
                <a:latin typeface="Symbol" pitchFamily="18" charset="2"/>
              </a:rPr>
              <a:t> </a:t>
            </a:r>
            <a:r>
              <a:rPr lang="en-US" sz="2000" smtClean="0"/>
              <a:t>the auxiliary regression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gives the estimate </a:t>
            </a:r>
            <a:r>
              <a:rPr lang="en-US" sz="2000" i="1" smtClean="0"/>
              <a:t>r</a:t>
            </a:r>
            <a:r>
              <a:rPr lang="en-US" sz="2000" smtClean="0"/>
              <a:t>; substitution of </a:t>
            </a:r>
            <a:r>
              <a:rPr lang="en-US" sz="2000" i="1" smtClean="0"/>
              <a:t>r</a:t>
            </a:r>
            <a:r>
              <a:rPr lang="en-US" sz="2000" smtClean="0"/>
              <a:t> in (A) for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smtClean="0"/>
              <a:t> results in FGLS estimators for </a:t>
            </a:r>
            <a:r>
              <a:rPr lang="en-US" sz="2000" smtClean="0">
                <a:latin typeface="Symbol" pitchFamily="18" charset="2"/>
              </a:rPr>
              <a:t>b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The FGLS estimator is called Cochrane-Orcutt estimator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52C7A-433D-4873-8A50-BE670D55D4F0}" type="slidenum">
              <a:rPr lang="de-AT" altLang="en-US"/>
              <a:pPr>
                <a:defRPr/>
              </a:pPr>
              <a:t>92</a:t>
            </a:fld>
            <a:endParaRPr lang="de-AT" alt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Cochrane-Orcutt Estimation</a:t>
            </a:r>
          </a:p>
        </p:txBody>
      </p:sp>
      <p:sp>
        <p:nvSpPr>
          <p:cNvPr id="30724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In following steps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OLS estimation of </a:t>
            </a:r>
            <a:r>
              <a:rPr lang="en-US" sz="2000" i="1" dirty="0" smtClean="0"/>
              <a:t>b</a:t>
            </a:r>
            <a:r>
              <a:rPr lang="en-US" sz="2000" dirty="0" smtClean="0"/>
              <a:t> for </a:t>
            </a:r>
            <a:r>
              <a:rPr lang="en-US" sz="2000" dirty="0" smtClean="0">
                <a:latin typeface="Symbol" pitchFamily="18" charset="2"/>
              </a:rPr>
              <a:t>b </a:t>
            </a:r>
            <a:r>
              <a:rPr lang="en-US" sz="2000" dirty="0" smtClean="0"/>
              <a:t>from 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, </a:t>
            </a:r>
            <a:r>
              <a:rPr lang="en-US" sz="2000" i="1" dirty="0" smtClean="0"/>
              <a:t>t</a:t>
            </a:r>
            <a:r>
              <a:rPr lang="en-US" sz="2000" dirty="0" smtClean="0"/>
              <a:t> = 1, …, </a:t>
            </a:r>
            <a:r>
              <a:rPr lang="en-US" sz="2000" i="1" dirty="0" smtClean="0"/>
              <a:t>T</a:t>
            </a:r>
            <a:endParaRPr lang="en-US" sz="2000" dirty="0" smtClean="0"/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Estimation of </a:t>
            </a:r>
            <a:r>
              <a:rPr lang="en-US" sz="2000" i="1" dirty="0" smtClean="0"/>
              <a:t>r</a:t>
            </a:r>
            <a:r>
              <a:rPr lang="en-US" sz="2000" dirty="0" smtClean="0"/>
              <a:t>  for </a:t>
            </a:r>
            <a:r>
              <a:rPr lang="en-US" sz="2000" dirty="0" smtClean="0">
                <a:latin typeface="Symbol" pitchFamily="18" charset="2"/>
              </a:rPr>
              <a:t>r</a:t>
            </a:r>
            <a:r>
              <a:rPr lang="en-US" sz="2000" dirty="0" smtClean="0"/>
              <a:t> from the auxiliary regression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re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Calculation of quasi-differences 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t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=  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– </a:t>
            </a:r>
            <a:r>
              <a:rPr lang="en-US" sz="2000" i="1" dirty="0" smtClean="0"/>
              <a:t>ry</a:t>
            </a:r>
            <a:r>
              <a:rPr lang="en-US" sz="2000" baseline="-25000" dirty="0" smtClean="0"/>
              <a:t>t-1</a:t>
            </a:r>
            <a:r>
              <a:rPr lang="en-US" sz="2000" dirty="0" smtClean="0">
                <a:latin typeface="Verdana" pitchFamily="34" charset="0"/>
              </a:rPr>
              <a:t> and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– </a:t>
            </a:r>
            <a:r>
              <a:rPr lang="en-US" sz="2000" i="1" dirty="0" smtClean="0"/>
              <a:t>rx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OLS estimation of </a:t>
            </a:r>
            <a:r>
              <a:rPr lang="en-US" sz="2000" dirty="0" smtClean="0">
                <a:latin typeface="Symbol" pitchFamily="18" charset="2"/>
              </a:rPr>
              <a:t>b </a:t>
            </a:r>
            <a:r>
              <a:rPr lang="en-US" sz="2000" dirty="0" smtClean="0"/>
              <a:t>from 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dirty="0" smtClean="0"/>
              <a:t>		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t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‘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, </a:t>
            </a:r>
            <a:r>
              <a:rPr lang="en-US" sz="2000" i="1" dirty="0" smtClean="0"/>
              <a:t>t</a:t>
            </a:r>
            <a:r>
              <a:rPr lang="en-US" sz="2000" dirty="0" smtClean="0"/>
              <a:t> = 2, …, </a:t>
            </a:r>
            <a:r>
              <a:rPr lang="en-US" sz="2000" i="1" dirty="0" smtClean="0"/>
              <a:t>T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 resulting in the Cochrane-</a:t>
            </a:r>
            <a:r>
              <a:rPr lang="en-US" sz="2000" dirty="0" err="1" smtClean="0"/>
              <a:t>Orcutt</a:t>
            </a:r>
            <a:r>
              <a:rPr lang="en-US" sz="2000" dirty="0" smtClean="0"/>
              <a:t> estimators </a:t>
            </a:r>
            <a:endParaRPr lang="en-US" sz="2000" i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Steps 2. to 4. can be repeated in order to improve the estimate </a:t>
            </a:r>
            <a:r>
              <a:rPr lang="en-US" sz="2000" i="1" dirty="0" smtClean="0"/>
              <a:t>r </a:t>
            </a:r>
            <a:r>
              <a:rPr lang="en-US" sz="2000" dirty="0" smtClean="0"/>
              <a:t>: iterated Cochrane-</a:t>
            </a:r>
            <a:r>
              <a:rPr lang="en-US" sz="2000" dirty="0" err="1" smtClean="0"/>
              <a:t>Orcutt</a:t>
            </a:r>
            <a:r>
              <a:rPr lang="en-US" sz="2000" dirty="0" smtClean="0"/>
              <a:t> estimator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AT" sz="2000" b="1" dirty="0" smtClean="0">
                <a:solidFill>
                  <a:srgbClr val="C00000"/>
                </a:solidFill>
              </a:rPr>
              <a:t>GRETL</a:t>
            </a:r>
            <a:r>
              <a:rPr lang="de-AT" sz="2000" dirty="0" smtClean="0"/>
              <a:t> </a:t>
            </a:r>
            <a:r>
              <a:rPr lang="en-US" sz="2000" dirty="0" smtClean="0"/>
              <a:t>provides the iterated Cochrane-</a:t>
            </a:r>
            <a:r>
              <a:rPr lang="en-US" sz="2000" dirty="0" err="1" smtClean="0"/>
              <a:t>Orcutt</a:t>
            </a:r>
            <a:r>
              <a:rPr lang="en-US" sz="2000" dirty="0" smtClean="0"/>
              <a:t> estimator: </a:t>
            </a:r>
          </a:p>
          <a:p>
            <a:pPr marL="342900" lvl="1" indent="-342900">
              <a:buClr>
                <a:schemeClr val="accent1"/>
              </a:buClr>
              <a:buSzPct val="65000"/>
              <a:buNone/>
              <a:defRPr/>
            </a:pPr>
            <a:r>
              <a:rPr lang="en-US" sz="2000" dirty="0" smtClean="0"/>
              <a:t>	Model =&gt; Time series =&gt; Autoregressive estimation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8CA-9401-4919-AB3E-DBD933AC77AE}" type="slidenum">
              <a:rPr lang="de-AT" altLang="en-US"/>
              <a:pPr>
                <a:defRPr/>
              </a:pPr>
              <a:t>93</a:t>
            </a:fld>
            <a:endParaRPr lang="de-AT" alt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Iterated Cochrane-</a:t>
            </a:r>
            <a:r>
              <a:rPr lang="en-US" sz="2000" dirty="0" err="1" smtClean="0"/>
              <a:t>Orcutt</a:t>
            </a:r>
            <a:r>
              <a:rPr lang="en-US" sz="2000" dirty="0" smtClean="0"/>
              <a:t> estimator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Durbin-Watson test: </a:t>
            </a:r>
            <a:r>
              <a:rPr lang="en-US" sz="2000" i="1" dirty="0" err="1" smtClean="0">
                <a:cs typeface="Arial" charset="0"/>
              </a:rPr>
              <a:t>dw</a:t>
            </a:r>
            <a:r>
              <a:rPr lang="en-US" sz="2000" dirty="0" smtClean="0">
                <a:cs typeface="Arial" charset="0"/>
              </a:rPr>
              <a:t> = 1.55; </a:t>
            </a:r>
            <a:r>
              <a:rPr lang="en-US" sz="2000" i="1" dirty="0" err="1" smtClean="0">
                <a:cs typeface="Arial" charset="0"/>
              </a:rPr>
              <a:t>d</a:t>
            </a:r>
            <a:r>
              <a:rPr lang="en-US" sz="2000" baseline="-25000" dirty="0" err="1" smtClean="0">
                <a:cs typeface="Arial" charset="0"/>
              </a:rPr>
              <a:t>L</a:t>
            </a:r>
            <a:r>
              <a:rPr lang="en-US" sz="2000" dirty="0" smtClean="0">
                <a:cs typeface="Arial" charset="0"/>
              </a:rPr>
              <a:t>=1.21 &lt; </a:t>
            </a:r>
            <a:r>
              <a:rPr lang="en-US" sz="2000" i="1" dirty="0" err="1" smtClean="0">
                <a:cs typeface="Arial" charset="0"/>
              </a:rPr>
              <a:t>dw</a:t>
            </a:r>
            <a:r>
              <a:rPr lang="en-US" sz="2000" dirty="0" smtClean="0">
                <a:cs typeface="Arial" charset="0"/>
              </a:rPr>
              <a:t> &lt; 1.65 = </a:t>
            </a:r>
            <a:r>
              <a:rPr lang="en-US" sz="2000" i="1" dirty="0" err="1" smtClean="0">
                <a:cs typeface="Arial" charset="0"/>
              </a:rPr>
              <a:t>d</a:t>
            </a:r>
            <a:r>
              <a:rPr lang="en-US" sz="2000" baseline="-25000" dirty="0" err="1" smtClean="0">
                <a:cs typeface="Arial" charset="0"/>
              </a:rPr>
              <a:t>U</a:t>
            </a: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E4A3D-3515-4A21-9B9C-B70F2E4D6EA0}" type="slidenum">
              <a:rPr lang="de-AT" altLang="en-US"/>
              <a:pPr>
                <a:defRPr/>
              </a:pPr>
              <a:t>94</a:t>
            </a:fld>
            <a:endParaRPr lang="de-AT" altLang="en-US" dirty="0"/>
          </a:p>
        </p:txBody>
      </p:sp>
      <p:pic>
        <p:nvPicPr>
          <p:cNvPr id="983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1775" y="2062163"/>
            <a:ext cx="6500813" cy="3527425"/>
          </a:xfr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Demand for ice cream, measured by </a:t>
            </a:r>
            <a:r>
              <a:rPr lang="en-US" sz="2000" i="1" dirty="0" smtClean="0"/>
              <a:t>cons</a:t>
            </a:r>
            <a:r>
              <a:rPr lang="en-US" sz="2000" dirty="0" smtClean="0"/>
              <a:t>, explained by </a:t>
            </a:r>
            <a:r>
              <a:rPr lang="en-US" sz="2000" i="1" dirty="0" smtClean="0">
                <a:cs typeface="Arial" charset="0"/>
              </a:rPr>
              <a:t>price</a:t>
            </a:r>
            <a:r>
              <a:rPr lang="en-US" sz="2000" dirty="0" smtClean="0"/>
              <a:t>, </a:t>
            </a:r>
            <a:r>
              <a:rPr lang="en-US" sz="2000" i="1" dirty="0" smtClean="0">
                <a:cs typeface="Arial" charset="0"/>
              </a:rPr>
              <a:t>income</a:t>
            </a:r>
            <a:r>
              <a:rPr lang="en-US" sz="2000" dirty="0" smtClean="0">
                <a:cs typeface="Arial" charset="0"/>
              </a:rPr>
              <a:t>, and </a:t>
            </a:r>
            <a:r>
              <a:rPr lang="en-US" sz="2000" i="1" dirty="0" smtClean="0">
                <a:cs typeface="Arial" charset="0"/>
              </a:rPr>
              <a:t>temp,</a:t>
            </a:r>
            <a:r>
              <a:rPr lang="en-US" sz="2000" dirty="0" smtClean="0">
                <a:cs typeface="Arial" charset="0"/>
              </a:rPr>
              <a:t> OLS and HAC standard errors (se), and Cochrane-</a:t>
            </a:r>
            <a:r>
              <a:rPr lang="en-US" sz="2000" dirty="0" err="1" smtClean="0">
                <a:cs typeface="Arial" charset="0"/>
              </a:rPr>
              <a:t>Orcutt</a:t>
            </a:r>
            <a:r>
              <a:rPr lang="en-US" sz="2000" dirty="0" smtClean="0">
                <a:cs typeface="Arial" charset="0"/>
              </a:rPr>
              <a:t> estimates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2545-B4E4-4D9E-ADCF-BE70856CA485}" type="slidenum">
              <a:rPr lang="de-AT" altLang="en-US"/>
              <a:pPr>
                <a:defRPr/>
              </a:pPr>
              <a:t>95</a:t>
            </a:fld>
            <a:endParaRPr lang="de-AT" altLang="en-US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979613" y="2835275"/>
          <a:ext cx="5976663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68"/>
                <a:gridCol w="935279"/>
                <a:gridCol w="935279"/>
                <a:gridCol w="935279"/>
                <a:gridCol w="935279"/>
                <a:gridCol w="935279"/>
              </a:tblGrid>
              <a:tr h="450726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OLS-estimation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0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Cochrane-Orcutt</a:t>
                      </a:r>
                      <a:endParaRPr kumimoji="0" lang="en-US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</a:t>
                      </a:r>
                      <a:endParaRPr kumimoji="0" lang="en-US" sz="20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HAC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</a:t>
                      </a:r>
                      <a:endParaRPr kumimoji="0" lang="en-US" sz="20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</a:t>
                      </a: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/>
                        <a:t>constant</a:t>
                      </a:r>
                      <a:endParaRPr lang="en-US" sz="20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0.197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0.270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0.288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0.157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0.300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/>
                        <a:t>price</a:t>
                      </a:r>
                      <a:endParaRPr lang="en-US" sz="20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-1.044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0.834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0.881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-0.892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noProof="0" dirty="0" smtClean="0"/>
                        <a:t>0.830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/>
                        <a:t>income</a:t>
                      </a:r>
                      <a:endParaRPr lang="en-US" sz="20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3.308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1.171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1.151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3.203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noProof="0" dirty="0" smtClean="0"/>
                        <a:t>1.546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noProof="0" smtClean="0"/>
                        <a:t>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3.458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0.446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0.449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3.558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noProof="0" dirty="0" smtClean="0"/>
                        <a:t>0.555</a:t>
                      </a:r>
                      <a:endParaRPr lang="en-US" sz="20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Model extended by </a:t>
            </a:r>
            <a:r>
              <a:rPr lang="en-US" sz="2000" i="1" dirty="0" smtClean="0"/>
              <a:t>temp</a:t>
            </a:r>
            <a:r>
              <a:rPr lang="en-US" sz="2000" baseline="-25000" dirty="0" smtClean="0"/>
              <a:t>-1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de-AT" sz="2000" dirty="0" err="1" smtClean="0"/>
              <a:t>Durbin</a:t>
            </a:r>
            <a:r>
              <a:rPr lang="de-AT" sz="2000" dirty="0" smtClean="0"/>
              <a:t>-Watson  </a:t>
            </a:r>
            <a:r>
              <a:rPr lang="de-AT" sz="2000" dirty="0" err="1" smtClean="0"/>
              <a:t>test</a:t>
            </a:r>
            <a:r>
              <a:rPr lang="de-AT" sz="2000" dirty="0" smtClean="0"/>
              <a:t>: </a:t>
            </a:r>
            <a:r>
              <a:rPr lang="en-US" sz="2000" i="1" dirty="0" err="1" smtClean="0">
                <a:cs typeface="Arial" charset="0"/>
              </a:rPr>
              <a:t>dw</a:t>
            </a:r>
            <a:r>
              <a:rPr lang="en-US" sz="2000" dirty="0" smtClean="0">
                <a:cs typeface="Arial" charset="0"/>
              </a:rPr>
              <a:t> = 1.58; </a:t>
            </a:r>
            <a:r>
              <a:rPr lang="en-US" sz="2000" i="1" dirty="0" err="1" smtClean="0">
                <a:cs typeface="Arial" charset="0"/>
              </a:rPr>
              <a:t>d</a:t>
            </a:r>
            <a:r>
              <a:rPr lang="en-US" sz="2000" baseline="-25000" dirty="0" err="1" smtClean="0">
                <a:cs typeface="Arial" charset="0"/>
              </a:rPr>
              <a:t>L</a:t>
            </a:r>
            <a:r>
              <a:rPr lang="en-US" sz="2000" dirty="0" smtClean="0">
                <a:cs typeface="Arial" charset="0"/>
              </a:rPr>
              <a:t>=1.21 &lt; </a:t>
            </a:r>
            <a:r>
              <a:rPr lang="en-US" sz="2000" i="1" dirty="0" err="1" smtClean="0">
                <a:cs typeface="Arial" charset="0"/>
              </a:rPr>
              <a:t>dw</a:t>
            </a:r>
            <a:r>
              <a:rPr lang="en-US" sz="2000" dirty="0" smtClean="0">
                <a:cs typeface="Arial" charset="0"/>
              </a:rPr>
              <a:t> &lt; 1.65 = </a:t>
            </a:r>
            <a:r>
              <a:rPr lang="en-US" sz="2000" i="1" dirty="0" err="1" smtClean="0">
                <a:cs typeface="Arial" charset="0"/>
              </a:rPr>
              <a:t>d</a:t>
            </a:r>
            <a:r>
              <a:rPr lang="en-US" sz="2000" baseline="-25000" dirty="0" err="1" smtClean="0">
                <a:cs typeface="Arial" charset="0"/>
              </a:rPr>
              <a:t>U</a:t>
            </a: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C9BF3-C8BF-453A-8A3D-96AC90D7267E}" type="slidenum">
              <a:rPr lang="de-AT" altLang="en-US"/>
              <a:pPr>
                <a:defRPr/>
              </a:pPr>
              <a:t>96</a:t>
            </a:fld>
            <a:endParaRPr lang="de-AT" altLang="en-US" dirty="0"/>
          </a:p>
        </p:txBody>
      </p:sp>
      <p:pic>
        <p:nvPicPr>
          <p:cNvPr id="100359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5575" y="2027238"/>
            <a:ext cx="6675438" cy="3562350"/>
          </a:xfr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Demand for ice cream, measured by </a:t>
            </a:r>
            <a:r>
              <a:rPr lang="en-US" sz="2000" i="1" dirty="0" smtClean="0"/>
              <a:t>cons</a:t>
            </a:r>
            <a:r>
              <a:rPr lang="en-US" sz="2000" dirty="0" smtClean="0"/>
              <a:t>, explained by </a:t>
            </a:r>
            <a:r>
              <a:rPr lang="en-US" sz="2000" i="1" dirty="0" smtClean="0">
                <a:cs typeface="Arial" charset="0"/>
              </a:rPr>
              <a:t>price</a:t>
            </a:r>
            <a:r>
              <a:rPr lang="en-US" sz="2000" dirty="0" smtClean="0"/>
              <a:t>, </a:t>
            </a:r>
            <a:r>
              <a:rPr lang="en-US" sz="2000" i="1" dirty="0" smtClean="0">
                <a:cs typeface="Arial" charset="0"/>
              </a:rPr>
              <a:t>income</a:t>
            </a:r>
            <a:r>
              <a:rPr lang="en-US" sz="2000" dirty="0" smtClean="0">
                <a:cs typeface="Arial" charset="0"/>
              </a:rPr>
              <a:t>, and </a:t>
            </a:r>
            <a:r>
              <a:rPr lang="en-US" sz="2000" i="1" dirty="0" smtClean="0">
                <a:cs typeface="Arial" charset="0"/>
              </a:rPr>
              <a:t>temp,</a:t>
            </a:r>
            <a:r>
              <a:rPr lang="en-US" sz="2000" dirty="0" smtClean="0">
                <a:cs typeface="Arial" charset="0"/>
              </a:rPr>
              <a:t> OLS and HAC standard errors, Cochrane-</a:t>
            </a:r>
            <a:r>
              <a:rPr lang="en-US" sz="2000" dirty="0" err="1" smtClean="0">
                <a:cs typeface="Arial" charset="0"/>
              </a:rPr>
              <a:t>Orcutt</a:t>
            </a:r>
            <a:r>
              <a:rPr lang="en-US" sz="2000" dirty="0" smtClean="0">
                <a:cs typeface="Arial" charset="0"/>
              </a:rPr>
              <a:t> estimates, and OLS estimates for the extended model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cs typeface="Arial" charset="0"/>
              </a:rPr>
              <a:t>Adding </a:t>
            </a:r>
            <a:r>
              <a:rPr lang="en-US" sz="2000" i="1" dirty="0" smtClean="0"/>
              <a:t>temp</a:t>
            </a:r>
            <a:r>
              <a:rPr lang="en-US" sz="2000" baseline="-25000" dirty="0" smtClean="0"/>
              <a:t>-1</a:t>
            </a:r>
            <a:r>
              <a:rPr lang="en-US" sz="2000" dirty="0" smtClean="0">
                <a:cs typeface="Arial" charset="0"/>
              </a:rPr>
              <a:t> improves the </a:t>
            </a:r>
            <a:r>
              <a:rPr lang="en-US" sz="2000" dirty="0" err="1" smtClean="0">
                <a:cs typeface="Arial" charset="0"/>
              </a:rPr>
              <a:t>adj</a:t>
            </a:r>
            <a:r>
              <a:rPr lang="en-US" sz="2000" dirty="0" smtClean="0">
                <a:cs typeface="Arial" charset="0"/>
              </a:rPr>
              <a:t> R</a:t>
            </a:r>
            <a:r>
              <a:rPr lang="en-US" sz="2000" baseline="30000" dirty="0" smtClean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 from 0.687 to 0.800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5D13D-BBDB-404C-B1A1-73919C4F1EAC}" type="slidenum">
              <a:rPr lang="de-AT" altLang="en-US"/>
              <a:pPr>
                <a:defRPr/>
              </a:pPr>
              <a:t>97</a:t>
            </a:fld>
            <a:endParaRPr lang="de-AT" altLang="en-US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476375" y="2690813"/>
          <a:ext cx="6696745" cy="291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785"/>
                <a:gridCol w="906160"/>
                <a:gridCol w="906160"/>
                <a:gridCol w="906160"/>
                <a:gridCol w="906160"/>
                <a:gridCol w="906160"/>
                <a:gridCol w="906160"/>
              </a:tblGrid>
              <a:tr h="701040">
                <a:tc>
                  <a:txBody>
                    <a:bodyPr/>
                    <a:lstStyle/>
                    <a:p>
                      <a:endParaRPr lang="en-US" sz="18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Cochrane-Orcutt</a:t>
                      </a:r>
                      <a:endParaRPr kumimoji="0" lang="en-US" sz="1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OLS</a:t>
                      </a:r>
                      <a:endParaRPr kumimoji="0" lang="en-US" sz="1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</a:t>
                      </a:r>
                      <a:endParaRPr kumimoji="0" lang="en-US" sz="18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HAC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</a:t>
                      </a:r>
                      <a:endParaRPr kumimoji="0" lang="en-US" sz="18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</a:t>
                      </a:r>
                      <a:endParaRPr kumimoji="0" lang="en-US" sz="18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noProof="0" smtClean="0"/>
                        <a:t>constant</a:t>
                      </a:r>
                      <a:endParaRPr lang="en-US" sz="18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0.197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0.288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0.157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0.300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noProof="0" dirty="0" smtClean="0"/>
                        <a:t>0.189</a:t>
                      </a:r>
                      <a:endParaRPr lang="en-US" sz="18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noProof="0" dirty="0" smtClean="0"/>
                        <a:t>0.232</a:t>
                      </a:r>
                      <a:endParaRPr lang="en-US" sz="1800" noProof="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noProof="0" smtClean="0"/>
                        <a:t>price</a:t>
                      </a:r>
                      <a:endParaRPr lang="en-US" sz="18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-1.044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0.881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-0.892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0.830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-0.838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0.688</a:t>
                      </a:r>
                      <a:endParaRPr lang="en-US" sz="18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noProof="0" smtClean="0"/>
                        <a:t>income</a:t>
                      </a:r>
                      <a:endParaRPr lang="en-US" sz="18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3.308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1.151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3.203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1.546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2.867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1.053</a:t>
                      </a:r>
                      <a:endParaRPr lang="en-US" sz="1800" noProof="0" dirty="0"/>
                    </a:p>
                  </a:txBody>
                  <a:tcPr anchor="ctr"/>
                </a:tc>
              </a:tr>
              <a:tr h="324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dirty="0" smtClean="0"/>
                        <a:t>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3.458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0.449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3.558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0.555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5.332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0.670</a:t>
                      </a:r>
                      <a:endParaRPr lang="en-US" sz="1800" noProof="0" dirty="0"/>
                    </a:p>
                  </a:txBody>
                  <a:tcPr anchor="ctr"/>
                </a:tc>
              </a:tr>
              <a:tr h="324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dirty="0" smtClean="0"/>
                        <a:t>temp</a:t>
                      </a:r>
                      <a:r>
                        <a:rPr lang="en-US" sz="1800" i="1" baseline="-25000" noProof="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-2.204</a:t>
                      </a:r>
                      <a:endParaRPr lang="en-US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dirty="0" smtClean="0"/>
                        <a:t>0.731</a:t>
                      </a:r>
                      <a:endParaRPr lang="en-US" sz="18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General Autocorrelation Structures</a:t>
            </a:r>
          </a:p>
        </p:txBody>
      </p:sp>
      <p:sp>
        <p:nvSpPr>
          <p:cNvPr id="31749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Generalization of model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i="1" dirty="0" smtClean="0"/>
              <a:t>		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t</a:t>
            </a:r>
            <a:endParaRPr lang="en-US" sz="2000" dirty="0" smtClean="0"/>
          </a:p>
          <a:p>
            <a:pPr marL="457200" indent="-457200" eaLnBrk="1" hangingPunct="1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dirty="0" smtClean="0"/>
              <a:t>	with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re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Alternative dependence structures of error terms </a:t>
            </a:r>
          </a:p>
          <a:p>
            <a:pPr eaLnBrk="1" hangingPunct="1">
              <a:defRPr/>
            </a:pPr>
            <a:r>
              <a:rPr lang="en-US" sz="2000" dirty="0" smtClean="0"/>
              <a:t>Autocorrelation of higher order than 1</a:t>
            </a:r>
          </a:p>
          <a:p>
            <a:pPr eaLnBrk="1" hangingPunct="1">
              <a:defRPr/>
            </a:pPr>
            <a:r>
              <a:rPr lang="en-US" sz="2000" dirty="0" smtClean="0"/>
              <a:t>Moving average pattern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AEB38-62CC-42A1-929D-4B8146E00314}" type="slidenum">
              <a:rPr lang="de-AT" altLang="en-US"/>
              <a:pPr>
                <a:defRPr/>
              </a:pPr>
              <a:t>98</a:t>
            </a:fld>
            <a:endParaRPr lang="de-AT" altLang="en-US" dirty="0"/>
          </a:p>
        </p:txBody>
      </p:sp>
      <p:sp>
        <p:nvSpPr>
          <p:cNvPr id="102407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Higher Order Autocorrelation</a:t>
            </a:r>
            <a:endParaRPr lang="en-US" sz="400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3427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For quarterly data, error terms may develop according to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ge</a:t>
            </a:r>
            <a:r>
              <a:rPr lang="en-US" sz="2000" baseline="-25000" smtClean="0"/>
              <a:t>t-4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	or - more generally - to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g</a:t>
            </a:r>
            <a:r>
              <a:rPr lang="en-US" sz="2000" baseline="-25000" smtClean="0">
                <a:latin typeface="Symbol" pitchFamily="18" charset="2"/>
              </a:rPr>
              <a:t>1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t-1</a:t>
            </a:r>
            <a:r>
              <a:rPr lang="en-US" sz="2000" smtClean="0"/>
              <a:t> + … + </a:t>
            </a:r>
            <a:r>
              <a:rPr lang="en-US" sz="2000" smtClean="0">
                <a:latin typeface="Symbol" pitchFamily="18" charset="2"/>
              </a:rPr>
              <a:t>g</a:t>
            </a:r>
            <a:r>
              <a:rPr lang="en-US" sz="2000" baseline="-25000" smtClean="0">
                <a:latin typeface="Symbol" pitchFamily="18" charset="2"/>
              </a:rPr>
              <a:t>4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t-4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endParaRPr lang="en-US" sz="2000" smtClean="0"/>
          </a:p>
          <a:p>
            <a:pPr eaLnBrk="1" hangingPunct="1"/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follows an AR(4) process, an autoregressive process of order 4</a:t>
            </a:r>
          </a:p>
          <a:p>
            <a:pPr eaLnBrk="1" hangingPunct="1"/>
            <a:r>
              <a:rPr lang="en-US" sz="2000" smtClean="0"/>
              <a:t>More complex structures of correlations between variables with autocorrelation of order 4 are possible than with that of order 1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25, 2016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  <a:endParaRPr lang="de-AT" altLang="en-US" dirty="0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B00FB-4C2B-4B99-A25C-DE186DABFAF5}" type="slidenum">
              <a:rPr lang="de-AT" altLang="en-US"/>
              <a:pPr>
                <a:defRPr/>
              </a:pPr>
              <a:t>99</a:t>
            </a:fld>
            <a:endParaRPr lang="de-AT" altLang="en-US" dirty="0"/>
          </a:p>
        </p:txBody>
      </p:sp>
      <p:sp>
        <p:nvSpPr>
          <p:cNvPr id="103431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e">
  <a:themeElements>
    <a:clrScheme name="Kant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5455</Words>
  <Application>Microsoft Office PowerPoint</Application>
  <PresentationFormat>Bildschirmpräsentation (4:3)</PresentationFormat>
  <Paragraphs>1636</Paragraphs>
  <Slides>103</Slides>
  <Notes>103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103</vt:i4>
      </vt:variant>
    </vt:vector>
  </HeadingPairs>
  <TitlesOfParts>
    <vt:vector size="112" baseType="lpstr">
      <vt:lpstr>Arial</vt:lpstr>
      <vt:lpstr>Garamond</vt:lpstr>
      <vt:lpstr>Wingdings</vt:lpstr>
      <vt:lpstr>Verdana</vt:lpstr>
      <vt:lpstr>Symbol</vt:lpstr>
      <vt:lpstr>Monotype Sorts</vt:lpstr>
      <vt:lpstr>Kante</vt:lpstr>
      <vt:lpstr>Formel</vt:lpstr>
      <vt:lpstr>MathType 6.0 Equation</vt:lpstr>
      <vt:lpstr>Econometrics - Lecture 4  Heteroskedasticity and Autocorrelation </vt:lpstr>
      <vt:lpstr>Contents</vt:lpstr>
      <vt:lpstr>Gauss-Markov Assumptions </vt:lpstr>
      <vt:lpstr>OLS Estimator: Properties</vt:lpstr>
      <vt:lpstr>Violations of V{e} = s2IN</vt:lpstr>
      <vt:lpstr>Example: Household Income and Expenditures</vt:lpstr>
      <vt:lpstr>Household Income and Expenditures, cont‘d</vt:lpstr>
      <vt:lpstr>Typical Situations for Heteroskedasticity</vt:lpstr>
      <vt:lpstr>Example: Household Expenditures</vt:lpstr>
      <vt:lpstr>Autocorrelation of Economic Time-series</vt:lpstr>
      <vt:lpstr>Example: Imports</vt:lpstr>
      <vt:lpstr>Example: Import Function</vt:lpstr>
      <vt:lpstr>Import Function, cont‘d</vt:lpstr>
      <vt:lpstr>Import Function, cont‘d</vt:lpstr>
      <vt:lpstr>Typical Situations for Autocorrelation</vt:lpstr>
      <vt:lpstr>Import Functions</vt:lpstr>
      <vt:lpstr>Consequences of V{e}  s2IN for OLS estimators</vt:lpstr>
      <vt:lpstr>Consequences of V{e}  s2IN for Applications</vt:lpstr>
      <vt:lpstr>Contents</vt:lpstr>
      <vt:lpstr>Example: Labor Demand</vt:lpstr>
      <vt:lpstr>Labor Demand and Potential Regressors</vt:lpstr>
      <vt:lpstr>Inference under Heteroskedasticity</vt:lpstr>
      <vt:lpstr>The Correct Variances</vt:lpstr>
      <vt:lpstr>White’s Standard Errors</vt:lpstr>
      <vt:lpstr>Labor Demand Function</vt:lpstr>
      <vt:lpstr>Labor Demand Function, cont’d</vt:lpstr>
      <vt:lpstr>Labor Demand Function: Residuals vs output </vt:lpstr>
      <vt:lpstr>Labor Demand Function, cont’d</vt:lpstr>
      <vt:lpstr>Labor Demand Function, cont’d</vt:lpstr>
      <vt:lpstr>Labor Demand Function, cont’d</vt:lpstr>
      <vt:lpstr>An Alternative Estimator for b</vt:lpstr>
      <vt:lpstr>An Example</vt:lpstr>
      <vt:lpstr>Weighted Least Squares Estimator</vt:lpstr>
      <vt:lpstr>Labor Demand Function, cont’d</vt:lpstr>
      <vt:lpstr>Labor Demand Function, cont’d</vt:lpstr>
      <vt:lpstr>Contents</vt:lpstr>
      <vt:lpstr>Tests against Heteroskedasticity</vt:lpstr>
      <vt:lpstr>Breusch-Pagan Test</vt:lpstr>
      <vt:lpstr>Breusch-Pagan Test, cont‘d</vt:lpstr>
      <vt:lpstr>Labor Demand Function, cont’d</vt:lpstr>
      <vt:lpstr>Goldfeld-Quandt Test</vt:lpstr>
      <vt:lpstr>Goldfeld-Quandt Test, cont‘d</vt:lpstr>
      <vt:lpstr>White Test</vt:lpstr>
      <vt:lpstr>Labor Demand Function, cont’d</vt:lpstr>
      <vt:lpstr>Contents</vt:lpstr>
      <vt:lpstr>Transformed Model Satisfying Gauss-Markov Assumptions</vt:lpstr>
      <vt:lpstr>Properties of GLS Estimators</vt:lpstr>
      <vt:lpstr>Generalized Least Squares Estimator</vt:lpstr>
      <vt:lpstr>Feasible GLS Estimator</vt:lpstr>
      <vt:lpstr>Multiplicative Heteroskedasticity</vt:lpstr>
      <vt:lpstr>FGLS Estimation</vt:lpstr>
      <vt:lpstr>FGLS Estimation in GRETL</vt:lpstr>
      <vt:lpstr>Labor Demand Function</vt:lpstr>
      <vt:lpstr>Labor Demand Function, cont’d</vt:lpstr>
      <vt:lpstr>Labor Demand Function, cont’d</vt:lpstr>
      <vt:lpstr>Labor Demand Function, cont’d</vt:lpstr>
      <vt:lpstr>Labor Demand Function, cont’d</vt:lpstr>
      <vt:lpstr>Labor Demand Function, cont’d</vt:lpstr>
      <vt:lpstr>Contents</vt:lpstr>
      <vt:lpstr>Example: Demand for Ice Cream</vt:lpstr>
      <vt:lpstr>Demand for Ice Cream, cont’d</vt:lpstr>
      <vt:lpstr>Demand for Ice Cream, cont’d</vt:lpstr>
      <vt:lpstr>Autocorrelation</vt:lpstr>
      <vt:lpstr>Demand for Ice Cream, cont’d</vt:lpstr>
      <vt:lpstr>Demand for Ice Cream, cont’d</vt:lpstr>
      <vt:lpstr>Demand for Ice Cream, cont’d</vt:lpstr>
      <vt:lpstr>Demand for Ice Cream, cont’d</vt:lpstr>
      <vt:lpstr>A Model with AR(1) Errors</vt:lpstr>
      <vt:lpstr>Properties of AR(1) Processes </vt:lpstr>
      <vt:lpstr>AR(1) Process, cont’d</vt:lpstr>
      <vt:lpstr>Consequences of V{e}  s2IT</vt:lpstr>
      <vt:lpstr>Inference in Case of Autocorrelation</vt:lpstr>
      <vt:lpstr>Estimation of r</vt:lpstr>
      <vt:lpstr>Autocorrelation Function</vt:lpstr>
      <vt:lpstr>Example: Ice Cream Demand</vt:lpstr>
      <vt:lpstr>Example: Ice Cream Demand</vt:lpstr>
      <vt:lpstr>Contents</vt:lpstr>
      <vt:lpstr>Tests for Autocorrelation of Error Terms</vt:lpstr>
      <vt:lpstr>Durbin-Watson Test</vt:lpstr>
      <vt:lpstr>Durbin-Watson Test: Bounds for Critical Limits</vt:lpstr>
      <vt:lpstr>Durbin-Watson Test: Remarks</vt:lpstr>
      <vt:lpstr>Asymptotic Tests</vt:lpstr>
      <vt:lpstr>Asymptotic Tests, cont’d</vt:lpstr>
      <vt:lpstr>Asymptotic Tests, cont’d </vt:lpstr>
      <vt:lpstr>Demand for Ice Cream, cont’d</vt:lpstr>
      <vt:lpstr>Demand for Ice Cream, cont’d</vt:lpstr>
      <vt:lpstr>Demand for Ice Cream, cont’d</vt:lpstr>
      <vt:lpstr>Contents</vt:lpstr>
      <vt:lpstr>Inference under Autocorrelation</vt:lpstr>
      <vt:lpstr>HAC-estimator for V{b}</vt:lpstr>
      <vt:lpstr>Demand for Ice Cream, cont’d</vt:lpstr>
      <vt:lpstr>Cochrane-Orcutt Estimator</vt:lpstr>
      <vt:lpstr>Cochrane-Orcutt Estimation</vt:lpstr>
      <vt:lpstr>Demand for Ice Cream, cont’d</vt:lpstr>
      <vt:lpstr>Demand for Ice Cream, cont’d</vt:lpstr>
      <vt:lpstr>Demand for Ice Cream, cont’d</vt:lpstr>
      <vt:lpstr>Demand for Ice Cream, cont’d</vt:lpstr>
      <vt:lpstr>General Autocorrelation Structures</vt:lpstr>
      <vt:lpstr>Higher Order Autocorrelation</vt:lpstr>
      <vt:lpstr>Moving Average Processes</vt:lpstr>
      <vt:lpstr>Remedies against Autocorrelation</vt:lpstr>
      <vt:lpstr>Your Homework</vt:lpstr>
      <vt:lpstr>Your Homework, cont’d</vt:lpstr>
    </vt:vector>
  </TitlesOfParts>
  <Company>WU-WIEN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Ökonometrie  AWI, 10.12.03</dc:title>
  <dc:creator>hackl</dc:creator>
  <cp:lastModifiedBy>PHackl</cp:lastModifiedBy>
  <cp:revision>570</cp:revision>
  <cp:lastPrinted>1601-01-01T00:00:00Z</cp:lastPrinted>
  <dcterms:created xsi:type="dcterms:W3CDTF">2003-12-05T13:14:44Z</dcterms:created>
  <dcterms:modified xsi:type="dcterms:W3CDTF">2016-11-23T16:41:11Z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