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7"/>
  </p:notesMasterIdLst>
  <p:sldIdLst>
    <p:sldId id="287" r:id="rId3"/>
    <p:sldId id="344" r:id="rId4"/>
    <p:sldId id="293" r:id="rId5"/>
    <p:sldId id="297" r:id="rId6"/>
    <p:sldId id="299" r:id="rId7"/>
    <p:sldId id="295" r:id="rId8"/>
    <p:sldId id="291" r:id="rId9"/>
    <p:sldId id="292" r:id="rId10"/>
    <p:sldId id="339" r:id="rId11"/>
    <p:sldId id="338" r:id="rId12"/>
    <p:sldId id="329" r:id="rId13"/>
    <p:sldId id="332" r:id="rId14"/>
    <p:sldId id="335" r:id="rId15"/>
    <p:sldId id="318" r:id="rId16"/>
    <p:sldId id="333" r:id="rId17"/>
    <p:sldId id="307" r:id="rId18"/>
    <p:sldId id="337" r:id="rId19"/>
    <p:sldId id="334" r:id="rId20"/>
    <p:sldId id="324" r:id="rId21"/>
    <p:sldId id="320" r:id="rId22"/>
    <p:sldId id="340" r:id="rId23"/>
    <p:sldId id="328" r:id="rId24"/>
    <p:sldId id="321" r:id="rId25"/>
    <p:sldId id="322" r:id="rId26"/>
    <p:sldId id="327" r:id="rId27"/>
    <p:sldId id="323" r:id="rId28"/>
    <p:sldId id="289" r:id="rId29"/>
    <p:sldId id="330" r:id="rId30"/>
    <p:sldId id="326" r:id="rId31"/>
    <p:sldId id="305" r:id="rId32"/>
    <p:sldId id="331" r:id="rId33"/>
    <p:sldId id="345" r:id="rId34"/>
    <p:sldId id="314" r:id="rId35"/>
    <p:sldId id="346" r:id="rId36"/>
  </p:sldIdLst>
  <p:sldSz cx="9144000" cy="6858000" type="screen4x3"/>
  <p:notesSz cx="6796088" cy="98567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34" autoAdjust="0"/>
  </p:normalViewPr>
  <p:slideViewPr>
    <p:cSldViewPr>
      <p:cViewPr>
        <p:scale>
          <a:sx n="117" d="100"/>
          <a:sy n="117" d="100"/>
        </p:scale>
        <p:origin x="-1266" y="-5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60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038" y="739775"/>
            <a:ext cx="4926012" cy="36941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7188" cy="4433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61488"/>
            <a:ext cx="294481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E687CA-1F92-470E-8436-7CD2BCB632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9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30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3D</a:t>
            </a:r>
            <a:r>
              <a:rPr lang="cs-CZ" baseline="0" dirty="0" smtClean="0"/>
              <a:t> grafy </a:t>
            </a:r>
            <a:r>
              <a:rPr lang="cs-CZ" baseline="0" dirty="0" err="1" smtClean="0"/>
              <a:t>su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naozaj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zbytocne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7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12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3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http://www.econ.muni.cz/veda-a-vyzkum/stredisko-vedeckych-informaci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sk-SK" b="1" dirty="0" err="1" smtClean="0"/>
              <a:t>American</a:t>
            </a:r>
            <a:r>
              <a:rPr lang="sk-SK" b="1" dirty="0" smtClean="0"/>
              <a:t> </a:t>
            </a:r>
            <a:r>
              <a:rPr lang="sk-SK" b="1" dirty="0" err="1" smtClean="0"/>
              <a:t>Psychological</a:t>
            </a:r>
            <a:r>
              <a:rPr lang="sk-SK" b="1" dirty="0" smtClean="0"/>
              <a:t> </a:t>
            </a:r>
            <a:r>
              <a:rPr lang="sk-SK" b="1" dirty="0" err="1" smtClean="0"/>
              <a:t>Association</a:t>
            </a:r>
            <a:r>
              <a:rPr lang="sk-SK" b="1" dirty="0" smtClean="0"/>
              <a:t> (APA) </a:t>
            </a:r>
            <a:r>
              <a:rPr lang="sk-SK" b="1" dirty="0" err="1" smtClean="0"/>
              <a:t>Style</a:t>
            </a:r>
            <a:endParaRPr lang="sk-SK" b="1" dirty="0" smtClean="0"/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Takto to </a:t>
            </a:r>
            <a:r>
              <a:rPr lang="sk-SK" dirty="0" err="1" smtClean="0"/>
              <a:t>nerobit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3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Zly </a:t>
            </a:r>
            <a:r>
              <a:rPr lang="cs-CZ" dirty="0" err="1" smtClean="0"/>
              <a:t>priklad</a:t>
            </a:r>
            <a:r>
              <a:rPr lang="cs-CZ" dirty="0" smtClean="0"/>
              <a:t>,</a:t>
            </a:r>
            <a:r>
              <a:rPr lang="cs-CZ" baseline="0" dirty="0" smtClean="0"/>
              <a:t> tabulky s </a:t>
            </a:r>
            <a:r>
              <a:rPr lang="cs-CZ" baseline="0" dirty="0" err="1" smtClean="0"/>
              <a:t>presnostou</a:t>
            </a:r>
            <a:r>
              <a:rPr lang="cs-CZ" baseline="0" dirty="0" smtClean="0"/>
              <a:t> na 9 </a:t>
            </a:r>
            <a:r>
              <a:rPr lang="cs-CZ" baseline="0" dirty="0" err="1" smtClean="0"/>
              <a:t>desati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Miest</a:t>
            </a:r>
            <a:endParaRPr lang="cs-CZ" baseline="0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09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Popis grafu pod </a:t>
            </a:r>
            <a:r>
              <a:rPr lang="cs-CZ" dirty="0" err="1" smtClean="0"/>
              <a:t>grafov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9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2C1F-82E3-47BC-81A2-7E9D1ACCD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8744-C114-447B-971E-DB91ADBC7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34275" y="2708275"/>
            <a:ext cx="1608138" cy="55387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06688" y="2708275"/>
            <a:ext cx="4675187" cy="55387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B928-9C4A-4B75-B83A-9B9C5C6EE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C18F5-11CC-42E6-8127-B1C43ABEE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EE68-9B2F-40BF-9E15-FD08DF4DF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98E-F104-470E-A5D2-2F315A17D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9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BDEA-D217-442A-AF92-A5956A06B5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DD4E-9CC0-4399-9741-F4EC4A0462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C843-D044-470F-A17E-BC5693EA1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A90C-2541-43DF-8E1C-040E0D7E28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11CA-9045-41D6-AF05-BEA5F29BA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42EF-05D9-4252-A468-52DBD01538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77A3-0E01-4F3A-8479-6C1E1D1B6D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DD13-CB05-4D81-93F9-3BA4CA5118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8938" y="1125538"/>
            <a:ext cx="1946275" cy="5003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8525" y="1125538"/>
            <a:ext cx="5688013" cy="5003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130B-B893-4507-8FB0-82CEE1E21B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898525" y="1773238"/>
            <a:ext cx="7772400" cy="43561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416-D79B-44F6-A173-22366F970D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98525" y="1125538"/>
            <a:ext cx="7786688" cy="500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860E-04A6-4C20-BF90-1CD1ECE574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197A-3F3A-43C2-8D4A-19817F88E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06688" y="6858000"/>
            <a:ext cx="3141662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00750" y="6858000"/>
            <a:ext cx="3141663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0D8E-6166-4C77-9E5A-DE428653B6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77027-7BB9-445A-AEAB-4EAFAF9AB2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59AE-0899-42A9-955A-8FE9BC7BB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7FF7-0652-43B3-9AA0-7E30415E9F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041-0FBB-4933-8433-F6C8AAF220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83AE-215A-4B2B-AD06-D13076F042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CECE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706688" y="6438900"/>
            <a:ext cx="47799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69225" y="6438900"/>
            <a:ext cx="915988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1EDD575D-F5F1-491A-B579-5B1CFBA092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325" y="517525"/>
            <a:ext cx="15430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74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6688" y="6858000"/>
            <a:ext cx="64357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buChar char="•"/>
        <a:defRPr sz="800" b="1">
          <a:solidFill>
            <a:srgbClr val="7D1E1E"/>
          </a:solidFill>
          <a:latin typeface="+mn-lt"/>
          <a:ea typeface="+mn-ea"/>
          <a:cs typeface="+mn-cs"/>
        </a:defRPr>
      </a:lvl1pPr>
      <a:lvl2pPr marL="825500" indent="-28575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2pPr>
      <a:lvl3pPr marL="1233488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•"/>
        <a:defRPr sz="800">
          <a:solidFill>
            <a:srgbClr val="000000"/>
          </a:solidFill>
          <a:latin typeface="+mn-lt"/>
        </a:defRPr>
      </a:lvl3pPr>
      <a:lvl4pPr marL="1641475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»"/>
        <a:defRPr sz="8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0E0E0"/>
            </a:gs>
            <a:gs pos="100000">
              <a:srgbClr val="EAEAE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08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773238"/>
            <a:ext cx="7772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06688" y="6442075"/>
            <a:ext cx="452913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6438900"/>
            <a:ext cx="800100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7239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0E169E65-EBA3-4BBB-8A03-41EBE471C6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5pPr>
            <a:lvl6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6pPr>
            <a:lvl7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7pPr>
            <a:lvl8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8pPr>
            <a:lvl9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spcBef>
                <a:spcPts val="75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defRPr/>
            </a:pPr>
            <a:r>
              <a:rPr lang="cs-CZ" sz="1200" b="1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7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65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3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26280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cap="none" dirty="0" err="1" smtClean="0">
                <a:latin typeface="Arial" charset="0"/>
              </a:rPr>
              <a:t>Diplomov</a:t>
            </a:r>
            <a:r>
              <a:rPr lang="sk-SK" cap="none" dirty="0" smtClean="0">
                <a:latin typeface="Arial" charset="0"/>
              </a:rPr>
              <a:t>ý s</a:t>
            </a:r>
            <a:r>
              <a:rPr lang="cs-CZ" cap="none" dirty="0" err="1" smtClean="0">
                <a:latin typeface="Arial" charset="0"/>
              </a:rPr>
              <a:t>eminář</a:t>
            </a:r>
            <a:r>
              <a:rPr lang="en-US" cap="none" dirty="0">
                <a:latin typeface="Arial" charset="0"/>
              </a:rPr>
              <a:t/>
            </a:r>
            <a:br>
              <a:rPr lang="en-US" cap="none" dirty="0">
                <a:latin typeface="Arial" charset="0"/>
              </a:rPr>
            </a:br>
            <a:r>
              <a:rPr lang="en-US" cap="none" dirty="0" err="1" smtClean="0">
                <a:latin typeface="Arial" charset="0"/>
              </a:rPr>
              <a:t>Baka</a:t>
            </a:r>
            <a:r>
              <a:rPr lang="sk-SK" cap="none" dirty="0" err="1" smtClean="0">
                <a:latin typeface="Arial" charset="0"/>
              </a:rPr>
              <a:t>lářský</a:t>
            </a:r>
            <a:r>
              <a:rPr lang="sk-SK" cap="none" dirty="0" smtClean="0">
                <a:latin typeface="Arial" charset="0"/>
              </a:rPr>
              <a:t> s</a:t>
            </a:r>
            <a:r>
              <a:rPr lang="cs-CZ" cap="none" dirty="0" err="1">
                <a:latin typeface="Arial" charset="0"/>
              </a:rPr>
              <a:t>eminář</a:t>
            </a:r>
            <a:r>
              <a:rPr lang="cs-CZ" cap="none" dirty="0" smtClean="0">
                <a:latin typeface="Arial" charset="0"/>
              </a:rPr>
              <a:t/>
            </a:r>
            <a:br>
              <a:rPr lang="cs-CZ" cap="none" dirty="0" smtClean="0">
                <a:latin typeface="Arial" charset="0"/>
              </a:rPr>
            </a:br>
            <a:r>
              <a:rPr lang="cs-CZ" sz="2800" b="0" i="1" cap="none" dirty="0" smtClean="0">
                <a:latin typeface="Arial" charset="0"/>
              </a:rPr>
              <a:t>ÚPRAVA A </a:t>
            </a:r>
            <a:r>
              <a:rPr lang="en-US" sz="2800" b="0" i="1" dirty="0" err="1" smtClean="0"/>
              <a:t>StyL</a:t>
            </a:r>
            <a:r>
              <a:rPr lang="en-US" sz="2800" b="0" i="1" dirty="0" smtClean="0"/>
              <a:t> PR</a:t>
            </a:r>
            <a:r>
              <a:rPr lang="cs-CZ" sz="2800" b="0" i="1" dirty="0" err="1" smtClean="0"/>
              <a:t>Áce</a:t>
            </a:r>
            <a:endParaRPr lang="cs-CZ" sz="3200" b="0" i="1" cap="none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Nepřímá</a:t>
            </a:r>
            <a:r>
              <a:rPr lang="sk-SK" b="1" dirty="0" smtClean="0"/>
              <a:t> </a:t>
            </a:r>
            <a:r>
              <a:rPr lang="sk-SK" b="1" dirty="0" err="1"/>
              <a:t>citace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Parafráze </a:t>
            </a:r>
            <a:r>
              <a:rPr lang="sk-SK" sz="2200" dirty="0"/>
              <a:t>obsahu myšlenek nebo informací původního dokumentu, vyjádřená vlastními </a:t>
            </a:r>
            <a:r>
              <a:rPr lang="sk-SK" sz="2200" dirty="0" smtClean="0"/>
              <a:t>slovy.</a:t>
            </a:r>
          </a:p>
          <a:p>
            <a:r>
              <a:rPr lang="sk-SK" sz="2200" dirty="0" err="1"/>
              <a:t>Nepřímá</a:t>
            </a:r>
            <a:r>
              <a:rPr lang="sk-SK" sz="2200" dirty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 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1800" dirty="0" smtClean="0"/>
              <a:t>    </a:t>
            </a:r>
            <a:r>
              <a:rPr lang="sk-SK" sz="1800" dirty="0" err="1"/>
              <a:t>Podle</a:t>
            </a:r>
            <a:r>
              <a:rPr lang="sk-SK" sz="1800" dirty="0"/>
              <a:t> Nováka (2010, s. 87 a </a:t>
            </a:r>
            <a:r>
              <a:rPr lang="sk-SK" sz="1800" dirty="0" err="1"/>
              <a:t>násl</a:t>
            </a:r>
            <a:r>
              <a:rPr lang="sk-SK" sz="1800" dirty="0"/>
              <a:t>.) je </a:t>
            </a:r>
            <a:r>
              <a:rPr lang="sk-SK" sz="1800" dirty="0" err="1"/>
              <a:t>dělení</a:t>
            </a:r>
            <a:r>
              <a:rPr lang="sk-SK" sz="1800" dirty="0"/>
              <a:t> </a:t>
            </a:r>
            <a:r>
              <a:rPr lang="sk-SK" sz="1800" dirty="0" err="1"/>
              <a:t>následující</a:t>
            </a:r>
            <a:r>
              <a:rPr lang="sk-SK" sz="1800" dirty="0"/>
              <a:t>…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Výzkumy</a:t>
            </a:r>
            <a:r>
              <a:rPr lang="sk-SK" sz="1800" dirty="0"/>
              <a:t> </a:t>
            </a:r>
            <a:r>
              <a:rPr lang="sk-SK" sz="1800" dirty="0" err="1"/>
              <a:t>ukázaly</a:t>
            </a:r>
            <a:r>
              <a:rPr lang="sk-SK" sz="1800" dirty="0"/>
              <a:t>… (Novák, 2010, s. 87–102)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Srov</a:t>
            </a:r>
            <a:r>
              <a:rPr lang="sk-SK" sz="1800" dirty="0"/>
              <a:t>. s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více</a:t>
            </a:r>
            <a:r>
              <a:rPr lang="sk-SK" sz="1800" dirty="0"/>
              <a:t> </a:t>
            </a:r>
            <a:r>
              <a:rPr lang="sk-SK" sz="1800" dirty="0" err="1"/>
              <a:t>příkladů</a:t>
            </a:r>
            <a:r>
              <a:rPr lang="sk-SK" sz="1800" dirty="0"/>
              <a:t> k </a:t>
            </a:r>
            <a:r>
              <a:rPr lang="sk-SK" sz="1800" dirty="0" err="1"/>
              <a:t>této</a:t>
            </a:r>
            <a:r>
              <a:rPr lang="sk-SK" sz="1800" dirty="0"/>
              <a:t> </a:t>
            </a:r>
            <a:r>
              <a:rPr lang="sk-SK" sz="1800" dirty="0" err="1"/>
              <a:t>problematice</a:t>
            </a:r>
            <a:r>
              <a:rPr lang="sk-SK" sz="1800" dirty="0"/>
              <a:t> </a:t>
            </a:r>
            <a:r>
              <a:rPr lang="sk-SK" sz="1800" dirty="0" err="1"/>
              <a:t>uvádí</a:t>
            </a:r>
            <a:r>
              <a:rPr lang="sk-SK" sz="1800" dirty="0"/>
              <a:t> </a:t>
            </a:r>
            <a:r>
              <a:rPr lang="sk-SK" sz="1800" dirty="0" err="1"/>
              <a:t>např</a:t>
            </a:r>
            <a:r>
              <a:rPr lang="sk-SK" sz="1800" dirty="0"/>
              <a:t>. Novák (2010,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podrobně</a:t>
            </a:r>
            <a:r>
              <a:rPr lang="sk-SK" sz="1800" dirty="0"/>
              <a:t> </a:t>
            </a:r>
            <a:r>
              <a:rPr lang="sk-SK" sz="1800" dirty="0" err="1"/>
              <a:t>viz</a:t>
            </a:r>
            <a:r>
              <a:rPr lang="sk-SK" sz="1800" dirty="0"/>
              <a:t>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jak </a:t>
            </a:r>
            <a:r>
              <a:rPr lang="sk-SK" sz="1800" dirty="0" err="1"/>
              <a:t>uvádějí</a:t>
            </a:r>
            <a:r>
              <a:rPr lang="sk-SK" sz="1800" dirty="0"/>
              <a:t> Novák (2010) a Kučera (2009)…</a:t>
            </a:r>
          </a:p>
          <a:p>
            <a:pPr marL="457200" lvl="1" indent="0">
              <a:buNone/>
            </a:pPr>
            <a:r>
              <a:rPr lang="sk-SK" sz="1800" dirty="0"/>
              <a:t>    … to je </a:t>
            </a:r>
            <a:r>
              <a:rPr lang="sk-SK" sz="1800" dirty="0" err="1"/>
              <a:t>zřejmé</a:t>
            </a:r>
            <a:r>
              <a:rPr lang="sk-SK" sz="1800" dirty="0"/>
              <a:t> z </a:t>
            </a:r>
            <a:r>
              <a:rPr lang="sk-SK" sz="1800" dirty="0" err="1"/>
              <a:t>již</a:t>
            </a:r>
            <a:r>
              <a:rPr lang="sk-SK" sz="1800" dirty="0"/>
              <a:t> </a:t>
            </a:r>
            <a:r>
              <a:rPr lang="sk-SK" sz="1800" dirty="0" err="1"/>
              <a:t>proběhlých</a:t>
            </a:r>
            <a:r>
              <a:rPr lang="sk-SK" sz="1800" dirty="0"/>
              <a:t> </a:t>
            </a:r>
            <a:r>
              <a:rPr lang="sk-SK" sz="1800" dirty="0" err="1"/>
              <a:t>šetření</a:t>
            </a:r>
            <a:r>
              <a:rPr lang="sk-SK" sz="1800" dirty="0"/>
              <a:t> (Novák, 2010; Kučera, 2010; Svoboda, 2009).</a:t>
            </a:r>
          </a:p>
          <a:p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 smtClean="0"/>
              <a:t>mají</a:t>
            </a:r>
            <a:r>
              <a:rPr lang="sk-SK" sz="2200" dirty="0" smtClean="0"/>
              <a:t> </a:t>
            </a:r>
            <a:r>
              <a:rPr lang="sk-SK" sz="2200" dirty="0" err="1" smtClean="0"/>
              <a:t>podpořit</a:t>
            </a:r>
            <a:r>
              <a:rPr lang="sk-SK" sz="2200" dirty="0" smtClean="0"/>
              <a:t> </a:t>
            </a:r>
            <a:r>
              <a:rPr lang="sk-SK" sz="2200" dirty="0" err="1"/>
              <a:t>myšlenky</a:t>
            </a:r>
            <a:r>
              <a:rPr lang="sk-SK" sz="2200" dirty="0"/>
              <a:t> autora textu. </a:t>
            </a:r>
          </a:p>
        </p:txBody>
      </p:sp>
    </p:spTree>
    <p:extLst>
      <p:ext uri="{BB962C8B-B14F-4D97-AF65-F5344CB8AC3E}">
        <p14:creationId xmlns:p14="http://schemas.microsoft.com/office/powerpoint/2010/main" val="23602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Harvardské citování</a:t>
            </a:r>
            <a:r>
              <a:rPr lang="en-US" dirty="0" smtClean="0"/>
              <a:t> (</a:t>
            </a:r>
            <a:r>
              <a:rPr lang="en-US" dirty="0" err="1" smtClean="0"/>
              <a:t>preferov</a:t>
            </a:r>
            <a:r>
              <a:rPr lang="cs-CZ" dirty="0" smtClean="0"/>
              <a:t>á</a:t>
            </a:r>
            <a:r>
              <a:rPr lang="en-US" dirty="0" smtClean="0"/>
              <a:t>n</a:t>
            </a:r>
            <a:r>
              <a:rPr lang="cs-CZ" dirty="0"/>
              <a:t>o</a:t>
            </a:r>
            <a:r>
              <a:rPr lang="cs-CZ" dirty="0" smtClean="0"/>
              <a:t>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Uvede </a:t>
            </a:r>
            <a:r>
              <a:rPr lang="sk-SK" sz="2200" dirty="0"/>
              <a:t>se jméno autora bez iniciál a rok </a:t>
            </a:r>
            <a:r>
              <a:rPr lang="sk-SK" sz="2200" dirty="0" smtClean="0"/>
              <a:t>publikace</a:t>
            </a:r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(1998) </a:t>
            </a:r>
            <a:r>
              <a:rPr lang="sk-SK" sz="2000" i="1" dirty="0" err="1"/>
              <a:t>zjistil</a:t>
            </a:r>
            <a:r>
              <a:rPr lang="sk-SK" sz="2000" i="1" dirty="0"/>
              <a:t>, že </a:t>
            </a:r>
            <a:r>
              <a:rPr lang="sk-SK" sz="2000" i="1" dirty="0" smtClean="0"/>
              <a:t>….. </a:t>
            </a:r>
          </a:p>
          <a:p>
            <a:pPr marL="457200" lvl="1" indent="0" algn="ctr">
              <a:buNone/>
            </a:pPr>
            <a:r>
              <a:rPr lang="sk-SK" sz="2000" i="1" dirty="0" smtClean="0"/>
              <a:t>… </a:t>
            </a:r>
            <a:r>
              <a:rPr lang="sk-SK" sz="2000" i="1" dirty="0" err="1" smtClean="0"/>
              <a:t>bylo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zjištěno</a:t>
            </a:r>
            <a:r>
              <a:rPr lang="sk-SK" sz="2000" i="1" dirty="0" smtClean="0"/>
              <a:t>, že … (Novák, 1998)</a:t>
            </a:r>
          </a:p>
          <a:p>
            <a:r>
              <a:rPr lang="cs-CZ" sz="2200" dirty="0" smtClean="0"/>
              <a:t>Více autorů</a:t>
            </a:r>
            <a:endParaRPr lang="sk-SK" sz="2200" dirty="0"/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a </a:t>
            </a:r>
            <a:r>
              <a:rPr lang="sk-SK" sz="2000" i="1" dirty="0" err="1"/>
              <a:t>Janoušek</a:t>
            </a:r>
            <a:r>
              <a:rPr lang="sk-SK" sz="2000" i="1" dirty="0"/>
              <a:t> (1998) </a:t>
            </a:r>
            <a:r>
              <a:rPr lang="sk-SK" sz="2000" i="1" dirty="0" err="1"/>
              <a:t>zjistil</a:t>
            </a:r>
            <a:r>
              <a:rPr lang="sk-SK" sz="2000" i="1" dirty="0"/>
              <a:t>, že …..</a:t>
            </a:r>
          </a:p>
          <a:p>
            <a:pPr marL="457200" lvl="1" indent="0" algn="ctr">
              <a:buNone/>
            </a:pPr>
            <a:r>
              <a:rPr lang="fi-FI" sz="2000" i="1" dirty="0" smtClean="0"/>
              <a:t>… </a:t>
            </a:r>
            <a:r>
              <a:rPr lang="fi-FI" sz="2000" i="1" dirty="0"/>
              <a:t>bylo zjištěno, že … (Ptáček aj., 2001) </a:t>
            </a:r>
            <a:endParaRPr lang="cs-CZ" sz="2000" i="1" dirty="0"/>
          </a:p>
          <a:p>
            <a:pPr marL="400050" indent="-342900"/>
            <a:r>
              <a:rPr lang="cs-CZ" sz="2200" dirty="0"/>
              <a:t>Více </a:t>
            </a:r>
            <a:r>
              <a:rPr lang="cs-CZ" sz="2200" dirty="0" smtClean="0"/>
              <a:t>prací</a:t>
            </a:r>
            <a:endParaRPr lang="cs-CZ" sz="2000" i="1" dirty="0" smtClean="0"/>
          </a:p>
          <a:p>
            <a:pPr marL="457200" lvl="1" indent="0" algn="ctr">
              <a:buNone/>
            </a:pPr>
            <a:r>
              <a:rPr lang="cs-CZ" sz="2000" i="1" dirty="0" smtClean="0"/>
              <a:t>… </a:t>
            </a:r>
            <a:r>
              <a:rPr lang="cs-CZ" sz="2000" i="1" dirty="0"/>
              <a:t>diagnostika původců onemocnění je založena na metodě PCR (Novák, 1998; Málek </a:t>
            </a:r>
            <a:r>
              <a:rPr lang="cs-CZ" sz="2000" i="1" dirty="0" smtClean="0"/>
              <a:t>a Pátek</a:t>
            </a:r>
            <a:r>
              <a:rPr lang="cs-CZ" sz="2000" i="1" dirty="0"/>
              <a:t>, 2000; Ptáček aj., 2001)</a:t>
            </a:r>
          </a:p>
          <a:p>
            <a:pPr marL="400050" indent="-342900"/>
            <a:r>
              <a:rPr lang="en-US" sz="2200" dirty="0" err="1" smtClean="0"/>
              <a:t>Pozor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sk-SK" sz="2200" dirty="0" smtClean="0"/>
              <a:t>(Králik</a:t>
            </a:r>
            <a:r>
              <a:rPr lang="sk-SK" sz="2200" dirty="0"/>
              <a:t>, 2001a</a:t>
            </a:r>
            <a:r>
              <a:rPr lang="sk-SK" sz="2200" dirty="0" smtClean="0"/>
              <a:t>) a (</a:t>
            </a:r>
            <a:r>
              <a:rPr lang="sk-SK" sz="2200" dirty="0" err="1"/>
              <a:t>Králík</a:t>
            </a:r>
            <a:r>
              <a:rPr lang="sk-SK" sz="2200" dirty="0"/>
              <a:t>, </a:t>
            </a:r>
            <a:r>
              <a:rPr lang="sk-SK" sz="2200" dirty="0" smtClean="0"/>
              <a:t>2001b),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ale </a:t>
            </a:r>
            <a:r>
              <a:rPr lang="pl-PL" sz="2200" dirty="0" smtClean="0"/>
              <a:t>(Králik</a:t>
            </a:r>
            <a:r>
              <a:rPr lang="pl-PL" sz="2200" dirty="0"/>
              <a:t>, 2001; Králík a spol. 2001</a:t>
            </a:r>
            <a:r>
              <a:rPr lang="pl-PL" sz="2200" dirty="0" smtClean="0"/>
              <a:t>).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7450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Správné</a:t>
            </a:r>
            <a:r>
              <a:rPr lang="sk-SK" dirty="0"/>
              <a:t> kladení </a:t>
            </a:r>
            <a:r>
              <a:rPr lang="sk-SK" dirty="0" err="1"/>
              <a:t>citací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„</a:t>
            </a:r>
            <a:r>
              <a:rPr lang="sk-SK" sz="2200" dirty="0"/>
              <a:t>citlivé“ kladení </a:t>
            </a:r>
            <a:r>
              <a:rPr lang="sk-SK" sz="2200" dirty="0" err="1"/>
              <a:t>citací</a:t>
            </a:r>
            <a:r>
              <a:rPr lang="sk-SK" sz="2200" dirty="0"/>
              <a:t> – </a:t>
            </a:r>
            <a:r>
              <a:rPr lang="sk-SK" sz="2200" dirty="0" err="1"/>
              <a:t>tedy</a:t>
            </a:r>
            <a:r>
              <a:rPr lang="sk-SK" sz="2200" dirty="0"/>
              <a:t> tam, kam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endParaRPr lang="sk-SK" sz="2200" dirty="0" smtClean="0"/>
          </a:p>
          <a:p>
            <a:r>
              <a:rPr lang="sk-SK" sz="2200" dirty="0" err="1" smtClean="0"/>
              <a:t>jakmile</a:t>
            </a:r>
            <a:r>
              <a:rPr lang="sk-SK" sz="2200" dirty="0" smtClean="0"/>
              <a:t> </a:t>
            </a:r>
            <a:r>
              <a:rPr lang="sk-SK" sz="2200" dirty="0"/>
              <a:t>je </a:t>
            </a:r>
            <a:r>
              <a:rPr lang="sk-SK" sz="2200" dirty="0" err="1"/>
              <a:t>zmíněn</a:t>
            </a:r>
            <a:r>
              <a:rPr lang="sk-SK" sz="2200" dirty="0"/>
              <a:t> </a:t>
            </a:r>
            <a:r>
              <a:rPr lang="sk-SK" sz="2200" dirty="0" err="1"/>
              <a:t>poznatek</a:t>
            </a:r>
            <a:r>
              <a:rPr lang="sk-SK" sz="2200" dirty="0"/>
              <a:t> uvedený </a:t>
            </a:r>
            <a:r>
              <a:rPr lang="sk-SK" sz="2200" dirty="0" smtClean="0"/>
              <a:t>v </a:t>
            </a:r>
            <a:r>
              <a:rPr lang="sk-SK" sz="2200" dirty="0" err="1" smtClean="0"/>
              <a:t>nějakém</a:t>
            </a:r>
            <a:r>
              <a:rPr lang="sk-SK" sz="2200" dirty="0" smtClean="0"/>
              <a:t> </a:t>
            </a:r>
            <a:r>
              <a:rPr lang="sk-SK" sz="2200" dirty="0"/>
              <a:t>článku, </a:t>
            </a:r>
            <a:r>
              <a:rPr lang="sk-SK" sz="2200" dirty="0" err="1"/>
              <a:t>nejpozději</a:t>
            </a:r>
            <a:r>
              <a:rPr lang="sk-SK" sz="2200" dirty="0"/>
              <a:t> na konci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uvádí</a:t>
            </a:r>
            <a:r>
              <a:rPr lang="sk-SK" sz="2200" dirty="0"/>
              <a:t> </a:t>
            </a:r>
            <a:r>
              <a:rPr lang="sk-SK" sz="2200" dirty="0" err="1" smtClean="0"/>
              <a:t>citace</a:t>
            </a:r>
            <a:r>
              <a:rPr lang="sk-SK" sz="2200" dirty="0" smtClean="0"/>
              <a:t> </a:t>
            </a:r>
            <a:r>
              <a:rPr lang="sk-SK" sz="2200" dirty="0" err="1" smtClean="0"/>
              <a:t>tohoto</a:t>
            </a:r>
            <a:r>
              <a:rPr lang="sk-SK" sz="2200" dirty="0" smtClean="0"/>
              <a:t> </a:t>
            </a:r>
            <a:r>
              <a:rPr lang="sk-SK" sz="2200" dirty="0"/>
              <a:t>článku</a:t>
            </a:r>
          </a:p>
          <a:p>
            <a:r>
              <a:rPr lang="sk-SK" sz="2200" dirty="0" err="1" smtClean="0"/>
              <a:t>pokud</a:t>
            </a:r>
            <a:r>
              <a:rPr lang="sk-SK" sz="2200" dirty="0" smtClean="0"/>
              <a:t> </a:t>
            </a:r>
            <a:r>
              <a:rPr lang="sk-SK" sz="2200" dirty="0"/>
              <a:t>v </a:t>
            </a:r>
            <a:r>
              <a:rPr lang="sk-SK" sz="2200" dirty="0" err="1"/>
              <a:t>dalších</a:t>
            </a:r>
            <a:r>
              <a:rPr lang="sk-SK" sz="2200" dirty="0"/>
              <a:t> </a:t>
            </a:r>
            <a:r>
              <a:rPr lang="sk-SK" sz="2200" dirty="0" err="1"/>
              <a:t>větách</a:t>
            </a:r>
            <a:r>
              <a:rPr lang="sk-SK" sz="2200" dirty="0"/>
              <a:t> čerpáme </a:t>
            </a:r>
            <a:r>
              <a:rPr lang="sk-SK" sz="2200" dirty="0" err="1"/>
              <a:t>informace</a:t>
            </a:r>
            <a:r>
              <a:rPr lang="sk-SK" sz="2200" dirty="0"/>
              <a:t> z </a:t>
            </a:r>
            <a:r>
              <a:rPr lang="sk-SK" sz="2200" dirty="0" err="1"/>
              <a:t>téhož</a:t>
            </a:r>
            <a:r>
              <a:rPr lang="sk-SK" sz="2200" dirty="0"/>
              <a:t> článku, </a:t>
            </a:r>
            <a:r>
              <a:rPr lang="sk-SK" sz="2200" dirty="0" err="1"/>
              <a:t>již</a:t>
            </a:r>
            <a:r>
              <a:rPr lang="sk-SK" sz="2200" dirty="0"/>
              <a:t> </a:t>
            </a:r>
            <a:r>
              <a:rPr lang="sk-SK" sz="2200" dirty="0" err="1"/>
              <a:t>citaci</a:t>
            </a:r>
            <a:r>
              <a:rPr lang="sk-SK" sz="2200" dirty="0"/>
              <a:t> znovu </a:t>
            </a:r>
            <a:r>
              <a:rPr lang="sk-SK" sz="2200" dirty="0" err="1"/>
              <a:t>neuvádíme</a:t>
            </a:r>
            <a:r>
              <a:rPr lang="sk-SK" sz="2200" dirty="0"/>
              <a:t> </a:t>
            </a:r>
            <a:r>
              <a:rPr lang="sk-SK" sz="2200" dirty="0" smtClean="0"/>
              <a:t>až do </a:t>
            </a:r>
            <a:r>
              <a:rPr lang="sk-SK" sz="2200" dirty="0"/>
              <a:t>chvíle, </a:t>
            </a:r>
            <a:r>
              <a:rPr lang="sk-SK" sz="2200" dirty="0" err="1"/>
              <a:t>kdy</a:t>
            </a:r>
            <a:r>
              <a:rPr lang="sk-SK" sz="2200" dirty="0"/>
              <a:t> </a:t>
            </a:r>
            <a:r>
              <a:rPr lang="sk-SK" sz="2200" dirty="0" err="1"/>
              <a:t>uvádíme</a:t>
            </a:r>
            <a:r>
              <a:rPr lang="sk-SK" sz="2200" dirty="0"/>
              <a:t> </a:t>
            </a:r>
            <a:r>
              <a:rPr lang="sk-SK" sz="2200" dirty="0" err="1"/>
              <a:t>informaci</a:t>
            </a:r>
            <a:r>
              <a:rPr lang="sk-SK" sz="2200" dirty="0"/>
              <a:t> z </a:t>
            </a:r>
            <a:r>
              <a:rPr lang="sk-SK" sz="2200" dirty="0" err="1"/>
              <a:t>jiného</a:t>
            </a:r>
            <a:r>
              <a:rPr lang="sk-SK" sz="2200" dirty="0"/>
              <a:t> zdroje</a:t>
            </a:r>
          </a:p>
          <a:p>
            <a:r>
              <a:rPr lang="sk-SK" sz="2200" dirty="0" smtClean="0"/>
              <a:t>chybou </a:t>
            </a:r>
            <a:r>
              <a:rPr lang="sk-SK" sz="2200" dirty="0"/>
              <a:t>je kladení </a:t>
            </a:r>
            <a:r>
              <a:rPr lang="sk-SK" sz="2200" dirty="0" err="1"/>
              <a:t>citací</a:t>
            </a:r>
            <a:r>
              <a:rPr lang="sk-SK" sz="2200" dirty="0"/>
              <a:t> až na </a:t>
            </a:r>
            <a:r>
              <a:rPr lang="sk-SK" sz="2200" dirty="0" err="1"/>
              <a:t>konec</a:t>
            </a:r>
            <a:r>
              <a:rPr lang="sk-SK" sz="2200" dirty="0"/>
              <a:t> poslední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odstavce</a:t>
            </a:r>
            <a:r>
              <a:rPr lang="sk-SK" sz="2200" dirty="0"/>
              <a:t> nebo až za poslední </a:t>
            </a:r>
            <a:r>
              <a:rPr lang="sk-SK" sz="2200" dirty="0" err="1" smtClean="0"/>
              <a:t>větu</a:t>
            </a:r>
            <a:r>
              <a:rPr lang="sk-SK" sz="2200" dirty="0" smtClean="0"/>
              <a:t> </a:t>
            </a:r>
            <a:r>
              <a:rPr lang="sk-SK" sz="2200" dirty="0" err="1" smtClean="0"/>
              <a:t>odstavce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433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000" dirty="0"/>
              <a:t>In this paper I focus on four types of labour market institutions: minimum wages, employment protection regulation, unions, and mandated benefits </a:t>
            </a:r>
            <a:r>
              <a:rPr lang="en-GB" sz="2000" b="1" dirty="0"/>
              <a:t>(</a:t>
            </a:r>
            <a:r>
              <a:rPr lang="en-GB" sz="2000" b="1" dirty="0" err="1"/>
              <a:t>Betcherman</a:t>
            </a:r>
            <a:r>
              <a:rPr lang="en-GB" sz="2000" b="1" dirty="0"/>
              <a:t>, 2013)</a:t>
            </a:r>
            <a:r>
              <a:rPr lang="en-GB" sz="2000" dirty="0"/>
              <a:t>. </a:t>
            </a:r>
            <a:r>
              <a:rPr lang="en-GB" sz="2000" dirty="0" smtClean="0"/>
              <a:t>The </a:t>
            </a:r>
            <a:r>
              <a:rPr lang="en-GB" sz="2000" dirty="0"/>
              <a:t>minimum wage can have ambiguous effects on immigrants’ composition and presence </a:t>
            </a:r>
            <a:r>
              <a:rPr lang="en-GB" sz="2000" b="1" dirty="0"/>
              <a:t>(</a:t>
            </a:r>
            <a:r>
              <a:rPr lang="en-GB" sz="2000" b="1" dirty="0" err="1"/>
              <a:t>Giulietti</a:t>
            </a:r>
            <a:r>
              <a:rPr lang="en-GB" sz="2000" b="1" dirty="0"/>
              <a:t>, 2014)</a:t>
            </a:r>
            <a:r>
              <a:rPr lang="en-GB" sz="2000" dirty="0"/>
              <a:t>;  on the one hand, the minimum wage increases the average wage </a:t>
            </a:r>
            <a:r>
              <a:rPr lang="en-GB" sz="2000" b="1" dirty="0"/>
              <a:t>(Cortes, 2004)</a:t>
            </a:r>
            <a:r>
              <a:rPr lang="en-GB" sz="2000" dirty="0"/>
              <a:t>, thus  attracting  and retaining  more  immigrants;  on  the  other  hand,  the minimum wage could also worsen immigrants’ employment prospects if it has adverse effect on employment levels </a:t>
            </a:r>
            <a:r>
              <a:rPr lang="en-GB" sz="2000" b="1" dirty="0"/>
              <a:t>(</a:t>
            </a:r>
            <a:r>
              <a:rPr lang="en-GB" sz="2000" b="1" dirty="0" err="1"/>
              <a:t>Neumark</a:t>
            </a:r>
            <a:r>
              <a:rPr lang="en-GB" sz="2000" b="1" dirty="0"/>
              <a:t> and </a:t>
            </a:r>
            <a:r>
              <a:rPr lang="en-GB" sz="2000" b="1" dirty="0" err="1"/>
              <a:t>Wascher</a:t>
            </a:r>
            <a:r>
              <a:rPr lang="en-GB" sz="2000" b="1" dirty="0"/>
              <a:t>, 2006)</a:t>
            </a:r>
            <a:r>
              <a:rPr lang="en-GB" sz="2000" dirty="0"/>
              <a:t>. The empirical literature provides evidence that the minimum wage represents an important determinant of immigrants’ location decisions, but the sign of its effect remains ambiguous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1" dirty="0" smtClean="0"/>
              <a:t>(</a:t>
            </a:r>
            <a:r>
              <a:rPr lang="en-GB" sz="2000" b="1" dirty="0" err="1"/>
              <a:t>Cadena</a:t>
            </a:r>
            <a:r>
              <a:rPr lang="en-GB" sz="2000" b="1" dirty="0"/>
              <a:t>, 2014; </a:t>
            </a:r>
            <a:r>
              <a:rPr lang="en-GB" sz="2000" b="1" dirty="0" err="1"/>
              <a:t>Boffy</a:t>
            </a:r>
            <a:r>
              <a:rPr lang="en-GB" sz="2000" b="1" dirty="0"/>
              <a:t>-Ramirez, 2013)</a:t>
            </a:r>
            <a:r>
              <a:rPr lang="en-GB" sz="2000" dirty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984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89925" cy="501650"/>
          </a:xfrm>
        </p:spPr>
        <p:txBody>
          <a:bodyPr/>
          <a:lstStyle/>
          <a:p>
            <a:r>
              <a:rPr lang="cs-CZ" dirty="0" smtClean="0"/>
              <a:t>Metody citace – poznámka pod čarou (náročnější)</a:t>
            </a:r>
            <a:endParaRPr 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75637" cy="4356100"/>
          </a:xfrm>
        </p:spPr>
        <p:txBody>
          <a:bodyPr/>
          <a:lstStyle/>
          <a:p>
            <a:pPr marL="341313" lvl="1" indent="-341313" algn="just">
              <a:spcBef>
                <a:spcPts val="700"/>
              </a:spcBef>
              <a:defRPr/>
            </a:pPr>
            <a:r>
              <a:rPr lang="cs-CZ" sz="2200" dirty="0"/>
              <a:t>Nadměrné daňové břemeno je ztráta „čistého blahobytu jedince, neboť přesahuje částku nezbytnou pro financování určitého množství veřejného </a:t>
            </a:r>
            <a:r>
              <a:rPr lang="cs-CZ" sz="2200" dirty="0" smtClean="0"/>
              <a:t>statku“</a:t>
            </a:r>
            <a:r>
              <a:rPr lang="cs-CZ" sz="2200" b="1" baseline="30000" dirty="0" smtClean="0">
                <a:solidFill>
                  <a:srgbClr val="800000"/>
                </a:solidFill>
              </a:rPr>
              <a:t>134</a:t>
            </a:r>
            <a:r>
              <a:rPr lang="cs-CZ" sz="2200" dirty="0" smtClean="0"/>
              <a:t>. Poněvadž </a:t>
            </a:r>
            <a:r>
              <a:rPr lang="cs-CZ" sz="2200" dirty="0"/>
              <a:t>kromě paušální daně je každá daň do určité míry distorzní, je nadměrné daňové břemeno v určité výši objektivně nutné</a:t>
            </a:r>
            <a:r>
              <a:rPr lang="cs-CZ" sz="2200" dirty="0" smtClean="0"/>
              <a:t>.</a:t>
            </a:r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endParaRPr lang="cs-CZ" sz="2200" dirty="0" smtClean="0"/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baseline="30000" dirty="0" smtClean="0"/>
              <a:t>134</a:t>
            </a:r>
            <a:r>
              <a:rPr lang="cs-CZ" dirty="0" smtClean="0"/>
              <a:t> </a:t>
            </a:r>
            <a:r>
              <a:rPr lang="cs-CZ" dirty="0"/>
              <a:t>BUCHANAN, James M</a:t>
            </a:r>
            <a:r>
              <a:rPr lang="cs-CZ" dirty="0" smtClean="0"/>
              <a:t>.: </a:t>
            </a:r>
            <a:r>
              <a:rPr lang="cs-CZ" i="1" dirty="0"/>
              <a:t>Veřejné finance v demokratickém systému</a:t>
            </a:r>
            <a:r>
              <a:rPr lang="cs-CZ" dirty="0"/>
              <a:t>. </a:t>
            </a:r>
            <a:r>
              <a:rPr lang="cs-CZ" dirty="0" smtClean="0"/>
              <a:t>str.44</a:t>
            </a:r>
          </a:p>
          <a:p>
            <a:pPr marL="457200" lvl="1" indent="-457200" algn="just">
              <a:spcBef>
                <a:spcPts val="700"/>
              </a:spcBef>
              <a:defRPr/>
            </a:pPr>
            <a:r>
              <a:rPr lang="cs-CZ" dirty="0" smtClean="0"/>
              <a:t>BUCHANAN</a:t>
            </a:r>
            <a:r>
              <a:rPr lang="cs-CZ" dirty="0"/>
              <a:t>, James M. </a:t>
            </a:r>
            <a:r>
              <a:rPr lang="cs-CZ" i="1" dirty="0"/>
              <a:t>Veřejné finance v demokratickém systému</a:t>
            </a:r>
            <a:r>
              <a:rPr lang="cs-CZ" dirty="0"/>
              <a:t>. Vyd. 1.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1998, </a:t>
            </a:r>
            <a:r>
              <a:rPr lang="cs-CZ" dirty="0" err="1"/>
              <a:t>xvi</a:t>
            </a:r>
            <a:r>
              <a:rPr lang="cs-CZ" dirty="0"/>
              <a:t>, 324 s. ISBN 80-722-6116-9.</a:t>
            </a:r>
          </a:p>
          <a:p>
            <a:pPr marL="341313" lvl="1" indent="-341313">
              <a:spcBef>
                <a:spcPts val="700"/>
              </a:spcBef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Seznam</a:t>
            </a:r>
            <a:r>
              <a:rPr lang="sk-SK" dirty="0"/>
              <a:t> použité </a:t>
            </a:r>
            <a:r>
              <a:rPr lang="sk-SK" dirty="0" err="1"/>
              <a:t>literatury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Doporučeno </a:t>
            </a:r>
            <a:r>
              <a:rPr lang="cs-CZ" sz="2000" dirty="0">
                <a:solidFill>
                  <a:schemeClr val="tx1"/>
                </a:solidFill>
              </a:rPr>
              <a:t>použít software (</a:t>
            </a:r>
            <a:r>
              <a:rPr lang="cs-CZ" sz="2000" dirty="0" err="1">
                <a:solidFill>
                  <a:schemeClr val="tx1"/>
                </a:solidFill>
              </a:rPr>
              <a:t>Zotero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Mendeley</a:t>
            </a:r>
            <a:r>
              <a:rPr lang="cs-CZ" sz="2000" dirty="0" smtClean="0">
                <a:solidFill>
                  <a:schemeClr val="tx1"/>
                </a:solidFill>
              </a:rPr>
              <a:t>, citace.com)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sk-SK" sz="2000" dirty="0" err="1" smtClean="0"/>
              <a:t>Uvést</a:t>
            </a:r>
            <a:r>
              <a:rPr lang="sk-SK" sz="2000" dirty="0" smtClean="0"/>
              <a:t> </a:t>
            </a:r>
            <a:r>
              <a:rPr lang="sk-SK" sz="2000" dirty="0" err="1" smtClean="0"/>
              <a:t>jména</a:t>
            </a:r>
            <a:r>
              <a:rPr lang="sk-SK" sz="2000" dirty="0" smtClean="0"/>
              <a:t> </a:t>
            </a:r>
            <a:r>
              <a:rPr lang="sk-SK" sz="2000" dirty="0" err="1"/>
              <a:t>všech</a:t>
            </a:r>
            <a:r>
              <a:rPr lang="sk-SK" sz="2000" dirty="0"/>
              <a:t> </a:t>
            </a:r>
            <a:r>
              <a:rPr lang="sk-SK" sz="2000" dirty="0" err="1"/>
              <a:t>autorů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všemi</a:t>
            </a:r>
            <a:r>
              <a:rPr lang="sk-SK" sz="2000" dirty="0"/>
              <a:t> iniciálami, plný </a:t>
            </a:r>
            <a:r>
              <a:rPr lang="sk-SK" sz="2000" dirty="0" err="1"/>
              <a:t>název</a:t>
            </a:r>
            <a:r>
              <a:rPr lang="sk-SK" sz="2000" dirty="0"/>
              <a:t> článku, plný </a:t>
            </a:r>
            <a:r>
              <a:rPr lang="sk-SK" sz="2000" dirty="0" err="1"/>
              <a:t>název</a:t>
            </a:r>
            <a:r>
              <a:rPr lang="sk-SK" sz="2000" dirty="0"/>
              <a:t> časopisu, </a:t>
            </a:r>
            <a:r>
              <a:rPr lang="sk-SK" sz="2000" dirty="0" err="1" smtClean="0"/>
              <a:t>svazek</a:t>
            </a:r>
            <a:r>
              <a:rPr lang="sk-SK" sz="2000" dirty="0" smtClean="0"/>
              <a:t>, </a:t>
            </a:r>
            <a:r>
              <a:rPr lang="sk-SK" sz="2000" dirty="0" err="1" smtClean="0"/>
              <a:t>první</a:t>
            </a:r>
            <a:r>
              <a:rPr lang="sk-SK" sz="2000" dirty="0" smtClean="0"/>
              <a:t> </a:t>
            </a:r>
            <a:r>
              <a:rPr lang="sk-SK" sz="2000" dirty="0"/>
              <a:t>a poslední stránka, rok </a:t>
            </a:r>
            <a:r>
              <a:rPr lang="sk-SK" sz="2000" dirty="0" err="1"/>
              <a:t>vydání</a:t>
            </a:r>
            <a:endParaRPr lang="sk-SK" sz="2000" dirty="0"/>
          </a:p>
          <a:p>
            <a:r>
              <a:rPr lang="sk-SK" sz="2000" dirty="0"/>
              <a:t>V </a:t>
            </a:r>
            <a:r>
              <a:rPr lang="sk-SK" sz="2000" dirty="0" err="1"/>
              <a:t>časopisech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lze</a:t>
            </a:r>
            <a:r>
              <a:rPr lang="sk-SK" sz="2000" dirty="0"/>
              <a:t> </a:t>
            </a:r>
            <a:r>
              <a:rPr lang="sk-SK" sz="2000" dirty="0" err="1"/>
              <a:t>setkat</a:t>
            </a:r>
            <a:r>
              <a:rPr lang="sk-SK" sz="2000" dirty="0"/>
              <a:t> s </a:t>
            </a:r>
            <a:r>
              <a:rPr lang="sk-SK" sz="2000" dirty="0" err="1"/>
              <a:t>velkým</a:t>
            </a:r>
            <a:r>
              <a:rPr lang="sk-SK" sz="2000" dirty="0"/>
              <a:t> </a:t>
            </a:r>
            <a:r>
              <a:rPr lang="sk-SK" sz="2000" dirty="0" err="1"/>
              <a:t>počtem</a:t>
            </a:r>
            <a:r>
              <a:rPr lang="sk-SK" sz="2000" dirty="0"/>
              <a:t> </a:t>
            </a:r>
            <a:r>
              <a:rPr lang="sk-SK" sz="2000" dirty="0" err="1"/>
              <a:t>způsobů</a:t>
            </a:r>
            <a:r>
              <a:rPr lang="sk-SK" sz="2000" dirty="0"/>
              <a:t> </a:t>
            </a:r>
            <a:r>
              <a:rPr lang="sk-SK" sz="2000" dirty="0" err="1"/>
              <a:t>citování</a:t>
            </a:r>
            <a:r>
              <a:rPr lang="sk-SK" sz="2000" dirty="0"/>
              <a:t> </a:t>
            </a:r>
            <a:r>
              <a:rPr lang="sk-SK" sz="2000" dirty="0" err="1" smtClean="0"/>
              <a:t>literatury</a:t>
            </a:r>
            <a:r>
              <a:rPr lang="sk-SK" sz="2000" dirty="0"/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" y="3861048"/>
            <a:ext cx="9029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2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(Harvard </a:t>
            </a:r>
            <a:r>
              <a:rPr lang="en-US" sz="2400" b="1" dirty="0" err="1" smtClean="0"/>
              <a:t>styl</a:t>
            </a:r>
            <a:r>
              <a:rPr lang="sk-SK" sz="2400" b="1" dirty="0" smtClean="0"/>
              <a:t>e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 2013, ‘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’,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vol. </a:t>
            </a:r>
            <a:r>
              <a:rPr lang="cs-CZ" sz="1600" dirty="0" smtClean="0">
                <a:solidFill>
                  <a:schemeClr val="tx1"/>
                </a:solidFill>
              </a:rPr>
              <a:t>64</a:t>
            </a:r>
            <a:r>
              <a:rPr lang="en-US" sz="1600" dirty="0" smtClean="0">
                <a:solidFill>
                  <a:schemeClr val="tx1"/>
                </a:solidFill>
              </a:rPr>
              <a:t>, no. </a:t>
            </a:r>
            <a:r>
              <a:rPr lang="cs-CZ" sz="1600" dirty="0" smtClean="0">
                <a:solidFill>
                  <a:schemeClr val="tx1"/>
                </a:solidFill>
              </a:rPr>
              <a:t>5, </a:t>
            </a:r>
            <a:r>
              <a:rPr lang="en-US" sz="1600" dirty="0" smtClean="0">
                <a:solidFill>
                  <a:schemeClr val="tx1"/>
                </a:solidFill>
              </a:rPr>
              <a:t>pp. </a:t>
            </a:r>
            <a:r>
              <a:rPr lang="cs-CZ" sz="1600" dirty="0" smtClean="0">
                <a:solidFill>
                  <a:schemeClr val="tx1"/>
                </a:solidFill>
              </a:rPr>
              <a:t>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R 2004, </a:t>
            </a:r>
            <a:r>
              <a:rPr lang="en-US" sz="1600" i="1" dirty="0">
                <a:solidFill>
                  <a:schemeClr val="tx1"/>
                </a:solidFill>
              </a:rPr>
              <a:t>Media, politics and the network society</a:t>
            </a:r>
            <a:r>
              <a:rPr lang="en-US" sz="1600" dirty="0">
                <a:solidFill>
                  <a:schemeClr val="tx1"/>
                </a:solidFill>
              </a:rPr>
              <a:t>, Open University Press, Maidenhead.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[3] Cooke, D.J. and Philip, L. 2001. To treat or not to treat? An empirical perspective. In: </a:t>
            </a:r>
            <a:r>
              <a:rPr lang="en-US" sz="1600" dirty="0" err="1" smtClean="0"/>
              <a:t>Hollin</a:t>
            </a:r>
            <a:r>
              <a:rPr lang="en-US" sz="1600" dirty="0" smtClean="0"/>
              <a:t>, C.R. ed. </a:t>
            </a:r>
            <a:r>
              <a:rPr lang="en-US" sz="1600" i="1" dirty="0" smtClean="0"/>
              <a:t>Handbook of offender assessment and treatment</a:t>
            </a:r>
            <a:r>
              <a:rPr lang="en-US" sz="1600" dirty="0" smtClean="0"/>
              <a:t>. </a:t>
            </a:r>
            <a:r>
              <a:rPr lang="en-US" sz="1600" dirty="0" err="1" smtClean="0"/>
              <a:t>Chichester</a:t>
            </a:r>
            <a:r>
              <a:rPr lang="en-US" sz="1600" dirty="0" smtClean="0"/>
              <a:t>: Wiley, pp. 3-15.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>
                <a:solidFill>
                  <a:schemeClr val="tx1"/>
                </a:solidFill>
              </a:rPr>
              <a:t>Greenblatt, S 2002, A special letter from Stephen Greenblatt, viewed 25th March 2010, &lt;http://mla.org/scholarly_pub</a:t>
            </a:r>
            <a:r>
              <a:rPr lang="en-US" sz="1600" dirty="0" smtClean="0">
                <a:solidFill>
                  <a:schemeClr val="tx1"/>
                </a:solidFill>
              </a:rPr>
              <a:t>&gt;.</a:t>
            </a:r>
            <a:endParaRPr lang="sk-SK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 err="1" smtClean="0">
                <a:solidFill>
                  <a:schemeClr val="tx1"/>
                </a:solidFill>
              </a:rPr>
              <a:t>Kissane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K </a:t>
            </a:r>
            <a:r>
              <a:rPr lang="en-US" sz="1600" dirty="0">
                <a:solidFill>
                  <a:schemeClr val="tx1"/>
                </a:solidFill>
              </a:rPr>
              <a:t>2008, 'Brumby calls for tough sentences', </a:t>
            </a:r>
            <a:r>
              <a:rPr lang="en-US" sz="1600" i="1" dirty="0">
                <a:solidFill>
                  <a:schemeClr val="tx1"/>
                </a:solidFill>
              </a:rPr>
              <a:t>The Age</a:t>
            </a:r>
            <a:r>
              <a:rPr lang="en-US" sz="1600" dirty="0">
                <a:solidFill>
                  <a:schemeClr val="tx1"/>
                </a:solidFill>
              </a:rPr>
              <a:t>, 29 October, p. 8.</a:t>
            </a:r>
            <a:endParaRPr lang="cs-CZ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[6] </a:t>
            </a:r>
            <a:r>
              <a:rPr lang="en-US" sz="1600" dirty="0"/>
              <a:t>Kraus, </a:t>
            </a:r>
            <a:r>
              <a:rPr lang="en-US" sz="1600" dirty="0" smtClean="0"/>
              <a:t>L. </a:t>
            </a:r>
            <a:r>
              <a:rPr lang="en-US" sz="1600" dirty="0"/>
              <a:t>(2010, July 1). Great animation on motivation [Web log post]. Retrieved from http://www.leekrausonline.com/</a:t>
            </a:r>
            <a:endParaRPr lang="en-US" sz="1600" dirty="0" smtClean="0"/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/>
              <a:t>[4</a:t>
            </a:r>
            <a:r>
              <a:rPr lang="cs-CZ" sz="1100" dirty="0" smtClean="0"/>
              <a:t>] - [6]  </a:t>
            </a:r>
            <a:r>
              <a:rPr lang="cs-CZ" sz="1100" dirty="0"/>
              <a:t>představuje příklad odkazu na </a:t>
            </a:r>
            <a:r>
              <a:rPr lang="cs-CZ" sz="1100" dirty="0" smtClean="0"/>
              <a:t>www, novinový článek </a:t>
            </a:r>
            <a:r>
              <a:rPr lang="en-US" sz="1100" dirty="0" smtClean="0"/>
              <a:t>a </a:t>
            </a:r>
            <a:r>
              <a:rPr lang="sk-SK" sz="1100" dirty="0" err="1" smtClean="0"/>
              <a:t>blog</a:t>
            </a:r>
            <a:endParaRPr lang="cs-CZ" sz="1100" dirty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(APA </a:t>
            </a:r>
            <a:r>
              <a:rPr lang="en-US" sz="2400" b="1" dirty="0" err="1" smtClean="0"/>
              <a:t>styl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M. (2013). 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64</a:t>
            </a:r>
            <a:r>
              <a:rPr lang="en-US" sz="1600" dirty="0" smtClean="0">
                <a:solidFill>
                  <a:schemeClr val="tx1"/>
                </a:solidFill>
              </a:rPr>
              <a:t>(5),</a:t>
            </a:r>
            <a:r>
              <a:rPr lang="cs-CZ" sz="1600" dirty="0" smtClean="0">
                <a:solidFill>
                  <a:schemeClr val="tx1"/>
                </a:solidFill>
              </a:rPr>
              <a:t> 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</a:t>
            </a:r>
            <a:r>
              <a:rPr lang="en-US" sz="1600" dirty="0" smtClean="0">
                <a:solidFill>
                  <a:schemeClr val="tx1"/>
                </a:solidFill>
              </a:rPr>
              <a:t>R. </a:t>
            </a:r>
            <a:r>
              <a:rPr lang="en-US" sz="1600" dirty="0">
                <a:solidFill>
                  <a:schemeClr val="tx1"/>
                </a:solidFill>
              </a:rPr>
              <a:t>(2004). Media, politics and the network society. Maidenhead, England: Open University Press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</a:t>
            </a:r>
            <a:r>
              <a:rPr lang="en-US" sz="1600" dirty="0"/>
              <a:t>] Daniels, P. J. (1993). Australia's foreign debt: Searching for the benefits.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 </a:t>
            </a:r>
            <a:r>
              <a:rPr lang="en-US" sz="1600" dirty="0"/>
              <a:t>P. Maxwell &amp; S. Hopkins (Eds.), Macroeconomics: Contemporary Australian readings (pp. 200-250). </a:t>
            </a:r>
            <a:r>
              <a:rPr lang="en-US" sz="1600" dirty="0" err="1"/>
              <a:t>Pymble</a:t>
            </a:r>
            <a:r>
              <a:rPr lang="en-US" sz="1600" dirty="0"/>
              <a:t>, Australia: Harper Educational. 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 err="1">
                <a:solidFill>
                  <a:schemeClr val="tx1"/>
                </a:solidFill>
              </a:rPr>
              <a:t>Klass</a:t>
            </a:r>
            <a:r>
              <a:rPr lang="en-US" sz="1600" dirty="0">
                <a:solidFill>
                  <a:schemeClr val="tx1"/>
                </a:solidFill>
              </a:rPr>
              <a:t>, P. (2011, July 11). Guarding privacy may not always protect patients. The New York Times, Retrieved from http://www.nytimes.com.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/>
              <a:t>In an email dated 6 May 2011, </a:t>
            </a:r>
            <a:r>
              <a:rPr lang="en-US" sz="1600" dirty="0" err="1"/>
              <a:t>Ms</a:t>
            </a:r>
            <a:r>
              <a:rPr lang="en-US" sz="1600" dirty="0"/>
              <a:t> C Jones wrote “the crime was committed during daylight hours</a:t>
            </a:r>
            <a:r>
              <a:rPr lang="en-US" sz="1600" dirty="0" smtClean="0"/>
              <a:t>.” OR  It </a:t>
            </a:r>
            <a:r>
              <a:rPr lang="en-US" sz="1600" dirty="0"/>
              <a:t>was confirmed recently that the crime was committed during daylight hours (C Jones 2011, pers. comm., 6 May</a:t>
            </a:r>
            <a:r>
              <a:rPr lang="en-US" sz="1600" dirty="0" smtClean="0"/>
              <a:t>).</a:t>
            </a:r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 smtClean="0"/>
              <a:t>[4], [5]  představuje příklad odkazu na novinový článek </a:t>
            </a:r>
            <a:r>
              <a:rPr lang="en-US" sz="1100" dirty="0" smtClean="0"/>
              <a:t>a </a:t>
            </a:r>
            <a:r>
              <a:rPr lang="en-US" sz="1100" dirty="0" err="1" smtClean="0"/>
              <a:t>osobn</a:t>
            </a:r>
            <a:r>
              <a:rPr lang="sk-SK" sz="1100" dirty="0" smtClean="0"/>
              <a:t>í </a:t>
            </a:r>
            <a:r>
              <a:rPr lang="sk-SK" sz="1100" dirty="0" err="1" smtClean="0"/>
              <a:t>komunikaci</a:t>
            </a:r>
            <a:r>
              <a:rPr lang="sk-SK" sz="1100" dirty="0" smtClean="0"/>
              <a:t> (email)</a:t>
            </a:r>
            <a:endParaRPr lang="cs-CZ" sz="1100" dirty="0" smtClean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Časté chyby v </a:t>
            </a:r>
            <a:r>
              <a:rPr lang="sk-SK" b="1" dirty="0" err="1" smtClean="0"/>
              <a:t>seznamu</a:t>
            </a:r>
            <a:r>
              <a:rPr lang="sk-SK" b="1" dirty="0" smtClean="0"/>
              <a:t> </a:t>
            </a:r>
            <a:r>
              <a:rPr lang="sk-SK" b="1" dirty="0" err="1" smtClean="0"/>
              <a:t>literatury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chybějící</a:t>
            </a:r>
            <a:r>
              <a:rPr lang="sk-SK" dirty="0"/>
              <a:t> nebo </a:t>
            </a:r>
            <a:r>
              <a:rPr lang="sk-SK" dirty="0" err="1"/>
              <a:t>přebývající</a:t>
            </a:r>
            <a:r>
              <a:rPr lang="sk-SK" dirty="0"/>
              <a:t> </a:t>
            </a:r>
            <a:r>
              <a:rPr lang="sk-SK" dirty="0" err="1"/>
              <a:t>citace</a:t>
            </a:r>
            <a:r>
              <a:rPr lang="sk-SK" dirty="0"/>
              <a:t> oproti </a:t>
            </a:r>
            <a:r>
              <a:rPr lang="sk-SK" dirty="0" err="1"/>
              <a:t>citacím</a:t>
            </a:r>
            <a:r>
              <a:rPr lang="sk-SK" dirty="0"/>
              <a:t> v textu práce</a:t>
            </a:r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i="1" dirty="0" err="1"/>
              <a:t>et</a:t>
            </a:r>
            <a:r>
              <a:rPr lang="sk-SK" i="1" dirty="0"/>
              <a:t> al.</a:t>
            </a:r>
            <a:r>
              <a:rPr lang="sk-SK" dirty="0"/>
              <a:t> </a:t>
            </a:r>
            <a:r>
              <a:rPr lang="sk-SK" dirty="0" err="1"/>
              <a:t>namísto</a:t>
            </a:r>
            <a:r>
              <a:rPr lang="sk-SK" dirty="0"/>
              <a:t> uvedení </a:t>
            </a:r>
            <a:r>
              <a:rPr lang="sk-SK" dirty="0" err="1"/>
              <a:t>všech</a:t>
            </a:r>
            <a:r>
              <a:rPr lang="sk-SK" dirty="0"/>
              <a:t> </a:t>
            </a:r>
            <a:r>
              <a:rPr lang="sk-SK" dirty="0" err="1" smtClean="0"/>
              <a:t>autorů</a:t>
            </a:r>
            <a:endParaRPr lang="sk-SK" dirty="0"/>
          </a:p>
          <a:p>
            <a:r>
              <a:rPr lang="sk-SK" dirty="0" err="1" smtClean="0"/>
              <a:t>neuspořádání</a:t>
            </a:r>
            <a:r>
              <a:rPr lang="sk-SK" dirty="0" smtClean="0"/>
              <a:t> </a:t>
            </a:r>
            <a:r>
              <a:rPr lang="sk-SK" dirty="0" err="1"/>
              <a:t>dle</a:t>
            </a:r>
            <a:r>
              <a:rPr lang="sk-SK" dirty="0"/>
              <a:t> abecedy a roku </a:t>
            </a:r>
            <a:r>
              <a:rPr lang="sk-SK" dirty="0" err="1"/>
              <a:t>publikace</a:t>
            </a:r>
            <a:endParaRPr lang="sk-SK" dirty="0"/>
          </a:p>
          <a:p>
            <a:r>
              <a:rPr lang="sk-SK" dirty="0" err="1" smtClean="0"/>
              <a:t>nesouhlasí</a:t>
            </a:r>
            <a:r>
              <a:rPr lang="sk-SK" dirty="0" smtClean="0"/>
              <a:t> </a:t>
            </a:r>
            <a:r>
              <a:rPr lang="sk-SK" dirty="0"/>
              <a:t>rok nebo </a:t>
            </a:r>
            <a:r>
              <a:rPr lang="sk-SK" dirty="0" err="1"/>
              <a:t>jméno</a:t>
            </a:r>
            <a:r>
              <a:rPr lang="sk-SK" dirty="0"/>
              <a:t> (komolení) v textu a v </a:t>
            </a:r>
            <a:r>
              <a:rPr lang="sk-SK" dirty="0" err="1"/>
              <a:t>přehledu</a:t>
            </a:r>
            <a:r>
              <a:rPr lang="sk-SK" dirty="0"/>
              <a:t> </a:t>
            </a:r>
            <a:r>
              <a:rPr lang="sk-SK" dirty="0" err="1"/>
              <a:t>literatury</a:t>
            </a:r>
            <a:endParaRPr lang="sk-SK" dirty="0"/>
          </a:p>
          <a:p>
            <a:r>
              <a:rPr lang="sk-SK" dirty="0" smtClean="0"/>
              <a:t>nejednotná </a:t>
            </a:r>
            <a:r>
              <a:rPr lang="sk-SK" dirty="0"/>
              <a:t>forma </a:t>
            </a:r>
            <a:r>
              <a:rPr lang="sk-SK" dirty="0" err="1"/>
              <a:t>citací</a:t>
            </a:r>
            <a:endParaRPr lang="sk-SK" dirty="0"/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dirty="0"/>
              <a:t>akademických a </a:t>
            </a:r>
            <a:r>
              <a:rPr lang="sk-SK" dirty="0" err="1"/>
              <a:t>vědeckých</a:t>
            </a:r>
            <a:r>
              <a:rPr lang="sk-SK" dirty="0"/>
              <a:t> </a:t>
            </a:r>
            <a:r>
              <a:rPr lang="sk-SK" dirty="0" err="1" smtClean="0"/>
              <a:t>titulů</a:t>
            </a:r>
            <a:endParaRPr lang="sk-SK" dirty="0" smtClean="0"/>
          </a:p>
          <a:p>
            <a:r>
              <a:rPr lang="sk-SK" dirty="0"/>
              <a:t>o</a:t>
            </a:r>
            <a:r>
              <a:rPr lang="sk-SK" dirty="0" smtClean="0"/>
              <a:t>ptimálni je jeden </a:t>
            </a:r>
            <a:r>
              <a:rPr lang="sk-SK" dirty="0" err="1" smtClean="0"/>
              <a:t>seznam</a:t>
            </a:r>
            <a:r>
              <a:rPr lang="sk-SK" dirty="0" smtClean="0"/>
              <a:t> </a:t>
            </a:r>
            <a:r>
              <a:rPr lang="sk-SK" dirty="0" err="1" smtClean="0"/>
              <a:t>literatury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02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55776" y="836712"/>
            <a:ext cx="4612382" cy="5885309"/>
            <a:chOff x="1012751" y="1042988"/>
            <a:chExt cx="4612382" cy="58853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042988"/>
              <a:ext cx="458152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66306"/>
              <a:ext cx="448627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083" y="4243388"/>
              <a:ext cx="4495800" cy="162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751" y="5842447"/>
              <a:ext cx="451485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1584176" cy="895648"/>
          </a:xfrm>
        </p:spPr>
        <p:txBody>
          <a:bodyPr/>
          <a:lstStyle/>
          <a:p>
            <a:r>
              <a:rPr lang="sk-SK" dirty="0" err="1" smtClean="0"/>
              <a:t>Takle</a:t>
            </a:r>
            <a:r>
              <a:rPr lang="sk-SK" dirty="0" smtClean="0"/>
              <a:t> ne!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66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BDX_AKAP </a:t>
            </a:r>
            <a:r>
              <a:rPr lang="cs-CZ" dirty="0" smtClean="0"/>
              <a:t>Akademické </a:t>
            </a:r>
            <a:r>
              <a:rPr lang="cs-CZ" dirty="0"/>
              <a:t>psaní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Kurz </a:t>
            </a:r>
            <a:r>
              <a:rPr lang="cs-CZ" sz="2000" dirty="0"/>
              <a:t>je výhradně elektronický a probíhá bez přímé výuky. 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 smtClean="0"/>
              <a:t>Pokud </a:t>
            </a:r>
            <a:r>
              <a:rPr lang="cs-CZ" sz="2000" dirty="0"/>
              <a:t>jste předmět neabsolvovali, výrazně doporučuji si ho zapsat. Pokud jste ho absolvovali, doporučuji si informace v něm obsažené </a:t>
            </a:r>
            <a:r>
              <a:rPr lang="cs-CZ" sz="2000" dirty="0" smtClean="0"/>
              <a:t>oživit.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20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Grafy a obrázky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Jednoduší je číslovaní podle kapitol (1.X, 2.X,...)</a:t>
            </a:r>
          </a:p>
          <a:p>
            <a:r>
              <a:rPr lang="cs-CZ" sz="2400" dirty="0" smtClean="0"/>
              <a:t>Vždy uvést zdroj (např. převzaté, vlastní zpracovaní)</a:t>
            </a:r>
          </a:p>
          <a:p>
            <a:r>
              <a:rPr lang="cs-CZ" sz="2400" dirty="0" smtClean="0"/>
              <a:t>Software na grafy (</a:t>
            </a:r>
            <a:r>
              <a:rPr lang="cs-CZ" sz="2400" dirty="0" err="1" smtClean="0"/>
              <a:t>Powerpoint</a:t>
            </a:r>
            <a:r>
              <a:rPr lang="cs-CZ" sz="2400" dirty="0" smtClean="0"/>
              <a:t>, </a:t>
            </a:r>
            <a:r>
              <a:rPr lang="cs-CZ" sz="2400" dirty="0" err="1" smtClean="0"/>
              <a:t>GeoGebra</a:t>
            </a:r>
            <a:r>
              <a:rPr lang="cs-CZ" sz="2400" dirty="0" smtClean="0"/>
              <a:t>, </a:t>
            </a:r>
            <a:r>
              <a:rPr lang="cs-CZ" sz="2400" dirty="0" err="1" smtClean="0"/>
              <a:t>InkSpace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Adekvátní kvalita obrázku pro tisk.</a:t>
            </a:r>
          </a:p>
          <a:p>
            <a:r>
              <a:rPr lang="sk-SK" sz="2400" dirty="0" smtClean="0"/>
              <a:t>Grafy </a:t>
            </a:r>
            <a:r>
              <a:rPr lang="sk-SK" sz="2400" dirty="0" err="1" smtClean="0"/>
              <a:t>stažené</a:t>
            </a:r>
            <a:r>
              <a:rPr lang="sk-SK" sz="2400" dirty="0" smtClean="0"/>
              <a:t> </a:t>
            </a:r>
            <a:r>
              <a:rPr lang="sk-SK" sz="2400" dirty="0"/>
              <a:t>z internetu </a:t>
            </a:r>
            <a:r>
              <a:rPr lang="sk-SK" sz="2400" dirty="0" err="1"/>
              <a:t>jsou</a:t>
            </a:r>
            <a:r>
              <a:rPr lang="sk-SK" sz="2400" dirty="0"/>
              <a:t> </a:t>
            </a:r>
            <a:r>
              <a:rPr lang="sk-SK" sz="2400" dirty="0" err="1" smtClean="0"/>
              <a:t>nevyhovující</a:t>
            </a:r>
            <a:r>
              <a:rPr lang="sk-SK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Šetříte přírodu – sivá barva nebo rastr místo černé.</a:t>
            </a:r>
          </a:p>
          <a:p>
            <a:r>
              <a:rPr lang="cs-CZ" sz="2400" dirty="0" smtClean="0"/>
              <a:t>Koláčové grafy a 3D grafy ne!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en-US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  <p:pic>
        <p:nvPicPr>
          <p:cNvPr id="1026" name="Picture 2" descr="http://osiprodweuodcspstoa01.blob.core.windows.net/sk-sk/media/6f444128-f10a-41fd-b1d4-0b2ae46f5c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íklad dvojrozmerného a priestorového rozlo&amp;zcaron;eného kolá&amp;ccaron;ového gra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10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97321"/>
            <a:ext cx="3979540" cy="11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s://pbs.twimg.com/media/CHK0GWwUAAAffd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72440"/>
            <a:ext cx="7596024" cy="54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</a:t>
            </a:r>
            <a:r>
              <a:rPr lang="sk-SK" dirty="0" err="1"/>
              <a:t>formátování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err="1" smtClean="0"/>
              <a:t>černá</a:t>
            </a:r>
            <a:r>
              <a:rPr lang="sk-SK" sz="2000" dirty="0" smtClean="0"/>
              <a:t> </a:t>
            </a:r>
            <a:r>
              <a:rPr lang="sk-SK" sz="2000" dirty="0" err="1"/>
              <a:t>barva</a:t>
            </a:r>
            <a:r>
              <a:rPr lang="sk-SK" sz="2000" dirty="0"/>
              <a:t>, jeden typ </a:t>
            </a:r>
            <a:r>
              <a:rPr lang="sk-SK" sz="2000" dirty="0" err="1"/>
              <a:t>čáry</a:t>
            </a:r>
            <a:r>
              <a:rPr lang="sk-SK" sz="2000" dirty="0"/>
              <a:t>, </a:t>
            </a:r>
            <a:r>
              <a:rPr lang="sk-SK" sz="2000" dirty="0" err="1"/>
              <a:t>formátování</a:t>
            </a:r>
            <a:r>
              <a:rPr lang="sk-SK" sz="2000" dirty="0"/>
              <a:t> </a:t>
            </a:r>
            <a:r>
              <a:rPr lang="sk-SK" sz="2000" dirty="0" smtClean="0"/>
              <a:t>textu, </a:t>
            </a:r>
            <a:br>
              <a:rPr lang="sk-SK" sz="2000" dirty="0" smtClean="0"/>
            </a:br>
            <a:r>
              <a:rPr lang="sk-SK" sz="2000" dirty="0" err="1" smtClean="0"/>
              <a:t>nepoužívejte</a:t>
            </a:r>
            <a:r>
              <a:rPr lang="sk-SK" sz="2000" dirty="0" smtClean="0"/>
              <a:t> </a:t>
            </a:r>
            <a:r>
              <a:rPr lang="sk-SK" sz="2000" dirty="0" err="1"/>
              <a:t>žádné</a:t>
            </a:r>
            <a:r>
              <a:rPr lang="sk-SK" sz="2000" dirty="0"/>
              <a:t> </a:t>
            </a:r>
            <a:r>
              <a:rPr lang="sk-SK" sz="2000" dirty="0" err="1"/>
              <a:t>stínování</a:t>
            </a:r>
            <a:r>
              <a:rPr lang="sk-SK" sz="2000" dirty="0"/>
              <a:t> nebo </a:t>
            </a:r>
            <a:r>
              <a:rPr lang="sk-SK" sz="2000" dirty="0" err="1"/>
              <a:t>několikeré</a:t>
            </a:r>
            <a:r>
              <a:rPr lang="sk-SK" sz="2000" dirty="0"/>
              <a:t> typy čar. </a:t>
            </a:r>
            <a:endParaRPr lang="sk-SK" sz="2000" dirty="0" smtClean="0"/>
          </a:p>
          <a:p>
            <a:r>
              <a:rPr lang="cs-CZ" dirty="0" smtClean="0"/>
              <a:t>Tabulky </a:t>
            </a:r>
            <a:r>
              <a:rPr lang="cs-CZ" dirty="0"/>
              <a:t>musí být </a:t>
            </a:r>
            <a:r>
              <a:rPr lang="cs-CZ" i="1" dirty="0" err="1"/>
              <a:t>self-explanatory</a:t>
            </a:r>
            <a:r>
              <a:rPr lang="cs-CZ" i="1" dirty="0"/>
              <a:t>.</a:t>
            </a:r>
          </a:p>
          <a:p>
            <a:r>
              <a:rPr lang="cs-CZ" dirty="0" smtClean="0"/>
              <a:t>Používat poznámky </a:t>
            </a:r>
            <a:r>
              <a:rPr lang="cs-CZ" dirty="0"/>
              <a:t>pod </a:t>
            </a:r>
            <a:r>
              <a:rPr lang="cs-CZ" dirty="0" smtClean="0"/>
              <a:t>tabulkou.</a:t>
            </a:r>
          </a:p>
          <a:p>
            <a:r>
              <a:rPr lang="cs-CZ" dirty="0" smtClean="0"/>
              <a:t>Vždy uvést zdroj.</a:t>
            </a:r>
          </a:p>
          <a:p>
            <a:r>
              <a:rPr lang="cs-CZ" dirty="0" smtClean="0"/>
              <a:t>Zvážit počet desetinných míst u čísel.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41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se </a:t>
            </a:r>
            <a:br>
              <a:rPr lang="cs-CZ" dirty="0" smtClean="0"/>
            </a:br>
            <a:r>
              <a:rPr lang="cs-CZ" dirty="0" smtClean="0"/>
              <a:t>vyvarovat?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5688632" cy="58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92480" cy="39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dirty="0" smtClean="0"/>
              <a:t>Pozitivní příklady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04219"/>
              </p:ext>
            </p:extLst>
          </p:nvPr>
        </p:nvGraphicFramePr>
        <p:xfrm>
          <a:off x="1115616" y="1036956"/>
          <a:ext cx="7352374" cy="574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4" imgW="5759710" imgH="4498002" progId="Word.Document.12">
                  <p:embed/>
                </p:oleObj>
              </mc:Choice>
              <mc:Fallback>
                <p:oleObj name="Document" r:id="rId4" imgW="5759710" imgH="4498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1036956"/>
                        <a:ext cx="7352374" cy="574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1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6" y="908720"/>
            <a:ext cx="7831072" cy="5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75637" cy="501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 smtClean="0"/>
              <a:t>Technické aspekty psaní</a:t>
            </a:r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773238"/>
            <a:ext cx="7776864" cy="4895850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Pište v první osobě jednotného čísla („já“) </a:t>
            </a:r>
            <a:br>
              <a:rPr lang="cs-CZ" sz="2400" dirty="0" smtClean="0"/>
            </a:br>
            <a:r>
              <a:rPr lang="cs-CZ" sz="2400" dirty="0" smtClean="0"/>
              <a:t>nebo v třetí osobě</a:t>
            </a:r>
          </a:p>
          <a:p>
            <a:pPr>
              <a:defRPr/>
            </a:pPr>
            <a:r>
              <a:rPr lang="cs-CZ" sz="2400" dirty="0" smtClean="0"/>
              <a:t>Poznámky pod čarou používat s mírou</a:t>
            </a:r>
          </a:p>
          <a:p>
            <a:pPr>
              <a:defRPr/>
            </a:pPr>
            <a:r>
              <a:rPr lang="cs-CZ" sz="2400" dirty="0" smtClean="0"/>
              <a:t>Nepodtrhávejte ani ke zdůraznění nepoužívejte </a:t>
            </a:r>
            <a:br>
              <a:rPr lang="cs-CZ" sz="2400" dirty="0" smtClean="0"/>
            </a:br>
            <a:r>
              <a:rPr lang="cs-CZ" sz="2400" dirty="0" smtClean="0"/>
              <a:t>tučný font.</a:t>
            </a:r>
          </a:p>
          <a:p>
            <a:pPr>
              <a:defRPr/>
            </a:pPr>
            <a:r>
              <a:rPr lang="cs-CZ" sz="2400" dirty="0" smtClean="0"/>
              <a:t>Používejte jen všeobecně používané zkratky (HDP). </a:t>
            </a:r>
          </a:p>
          <a:p>
            <a:r>
              <a:rPr lang="cs-CZ" sz="2400" dirty="0" smtClean="0"/>
              <a:t>Tón </a:t>
            </a:r>
            <a:r>
              <a:rPr lang="cs-CZ" sz="2400" dirty="0"/>
              <a:t>práce by měl být nezaujatý, </a:t>
            </a:r>
            <a:r>
              <a:rPr lang="cs-CZ" sz="2400" dirty="0" smtClean="0"/>
              <a:t>bez </a:t>
            </a:r>
            <a:r>
              <a:rPr lang="cs-CZ" sz="2400" dirty="0"/>
              <a:t>hovorových </a:t>
            </a:r>
            <a:r>
              <a:rPr lang="cs-CZ" sz="2400" dirty="0" smtClean="0"/>
              <a:t>výrazu.</a:t>
            </a:r>
            <a:endParaRPr lang="cs-CZ" sz="2400" dirty="0"/>
          </a:p>
          <a:p>
            <a:pPr>
              <a:defRPr/>
            </a:pPr>
            <a:r>
              <a:rPr lang="cs-CZ" sz="2400" dirty="0" smtClean="0"/>
              <a:t>Nepoužívejte vykřičníky. </a:t>
            </a:r>
          </a:p>
          <a:p>
            <a:pPr>
              <a:defRPr/>
            </a:pPr>
            <a:r>
              <a:rPr lang="cs-CZ" sz="2400" dirty="0"/>
              <a:t>Na konci pročistěte svůj text. Mnoho slov je možné vypustit bez ztráty významu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 psaní a jazyk akademického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Práce je akademický text (ne sloh ani esej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Držte se faktu, nespekulujte. </a:t>
            </a:r>
            <a:r>
              <a:rPr lang="cs-CZ" sz="2400" dirty="0"/>
              <a:t>Buďte věcný. </a:t>
            </a:r>
            <a:endParaRPr lang="cs-CZ" sz="2400" dirty="0" smtClean="0"/>
          </a:p>
          <a:p>
            <a:r>
              <a:rPr lang="cs-CZ" sz="2400" dirty="0" smtClean="0"/>
              <a:t>Zbytečně se neopakujte (výjimkou jsou úvod a závěr). </a:t>
            </a:r>
          </a:p>
          <a:p>
            <a:r>
              <a:rPr lang="cs-CZ" sz="2400" dirty="0" smtClean="0"/>
              <a:t>Neodbočujte </a:t>
            </a:r>
            <a:r>
              <a:rPr lang="cs-CZ" sz="2400" dirty="0"/>
              <a:t>od tématu</a:t>
            </a:r>
            <a:r>
              <a:rPr lang="cs-CZ" sz="2400" dirty="0" smtClean="0"/>
              <a:t>. Text by měl držet pohromadě.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394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Mluvte a diskutujte o svém výzkumu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773238"/>
            <a:ext cx="7772400" cy="496813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Udržujte kontakt </a:t>
            </a:r>
            <a:r>
              <a:rPr lang="cs-CZ" sz="2200" dirty="0"/>
              <a:t>s vedoucím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Dodržujte domluvený systém konzultací,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buďte aktivní, dávejte o sobě vědět,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choďte s konkrétními </a:t>
            </a:r>
            <a:r>
              <a:rPr lang="cs-CZ" sz="2000" dirty="0" smtClean="0"/>
              <a:t>dotazy.</a:t>
            </a: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Konzultujte </a:t>
            </a:r>
            <a:r>
              <a:rPr lang="cs-CZ" sz="2000" dirty="0"/>
              <a:t>průběžně, opravdu nezvládneme připomínkovat Vaši práci za jeden den, a ještě k tomu jeden den před odevzdáním.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Průběžná kontrola cíle a </a:t>
            </a:r>
            <a:r>
              <a:rPr lang="cs-CZ" sz="2000" dirty="0" smtClean="0"/>
              <a:t>obsahu.</a:t>
            </a:r>
            <a:endParaRPr lang="sk-SK" dirty="0" smtClean="0"/>
          </a:p>
          <a:p>
            <a:pPr algn="just">
              <a:lnSpc>
                <a:spcPct val="80000"/>
              </a:lnSpc>
              <a:defRPr/>
            </a:pPr>
            <a:r>
              <a:rPr lang="cs-CZ" sz="2200" dirty="0"/>
              <a:t>Zapracování připomínek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Pokud už vám vedoucí poradí, snažte se jeho připomínky do práce zapracovat, myslí to s vámi dobře, má více zkušeností než Vy</a:t>
            </a:r>
            <a:r>
              <a:rPr lang="cs-CZ" sz="2000" dirty="0" smtClean="0"/>
              <a:t>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Diskutujte </a:t>
            </a:r>
            <a:r>
              <a:rPr lang="cs-CZ" sz="2200" dirty="0"/>
              <a:t>s kolegy a s učiteli o </a:t>
            </a:r>
            <a:r>
              <a:rPr lang="cs-CZ" sz="2200" dirty="0" smtClean="0"/>
              <a:t>výzkumu.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Přijďte na MUES přednášky:</a:t>
            </a:r>
            <a:endParaRPr lang="cs-CZ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sz="2400" dirty="0" smtClean="0"/>
              <a:t>				http</a:t>
            </a:r>
            <a:r>
              <a:rPr lang="cs-CZ" sz="2400" dirty="0"/>
              <a:t>://mues.econ.muni.cz/</a:t>
            </a:r>
          </a:p>
          <a:p>
            <a:pPr algn="just">
              <a:lnSpc>
                <a:spcPct val="80000"/>
              </a:lnSpc>
              <a:defRPr/>
            </a:pPr>
            <a:endParaRPr lang="cs-CZ" sz="22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 smtClean="0"/>
          </a:p>
        </p:txBody>
      </p:sp>
      <p:pic>
        <p:nvPicPr>
          <p:cNvPr id="4" name="Picture 2" descr="D:\Documents\Dropbox\MUES\logo\M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05412"/>
            <a:ext cx="1308051" cy="6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6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marL="342900" indent="-342900" algn="just" defTabSz="914400"/>
            <a:r>
              <a:rPr lang="cs-CZ" b="1" dirty="0" smtClean="0"/>
              <a:t>Směrnice č. 9/2014 k odevzdávání a zveřejňování závěrečných prací</a:t>
            </a:r>
          </a:p>
          <a:p>
            <a:pPr marL="742950" lvl="1" indent="-285750" defTabSz="914400"/>
            <a:r>
              <a:rPr lang="cs-CZ" dirty="0" smtClean="0"/>
              <a:t>důležité termíny</a:t>
            </a:r>
          </a:p>
          <a:p>
            <a:pPr marL="742950" lvl="1" indent="-285750" algn="just" defTabSz="914400"/>
            <a:r>
              <a:rPr lang="cs-CZ" dirty="0" smtClean="0"/>
              <a:t>formát (struktura práce, typ a velikost písma)</a:t>
            </a:r>
          </a:p>
          <a:p>
            <a:pPr marL="742950" lvl="1" indent="-285750" defTabSz="914400"/>
            <a:r>
              <a:rPr lang="cs-CZ" dirty="0" smtClean="0"/>
              <a:t>rozsah práce</a:t>
            </a:r>
          </a:p>
          <a:p>
            <a:pPr marL="742950" lvl="1" indent="-285750" defTabSz="914400"/>
            <a:r>
              <a:rPr lang="cs-CZ" dirty="0" smtClean="0"/>
              <a:t>odevzdání (způsob vazby a tisku)</a:t>
            </a:r>
          </a:p>
          <a:p>
            <a:pPr marL="742950" lvl="1" indent="-285750" defTabSz="914400"/>
            <a:r>
              <a:rPr lang="cs-CZ" dirty="0"/>
              <a:t>p</a:t>
            </a:r>
            <a:r>
              <a:rPr lang="cs-CZ" dirty="0" smtClean="0"/>
              <a:t>lagiátorství</a:t>
            </a:r>
          </a:p>
          <a:p>
            <a:pPr marL="742950" lvl="1" indent="-285750" defTabSz="914400"/>
            <a:r>
              <a:rPr lang="cs-CZ" dirty="0" smtClean="0"/>
              <a:t>technika citování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Dobré rady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772400" cy="4356100"/>
          </a:xfrm>
        </p:spPr>
        <p:txBody>
          <a:bodyPr/>
          <a:lstStyle/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Neopisujte zákony a učebnice.</a:t>
            </a:r>
          </a:p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Hledejte literaturu na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https</a:t>
            </a:r>
            <a:r>
              <a:rPr lang="cs-CZ" sz="2400" dirty="0">
                <a:solidFill>
                  <a:schemeClr val="tx1"/>
                </a:solidFill>
                <a:latin typeface="Arial" charset="0"/>
                <a:cs typeface="Arial" charset="0"/>
              </a:rPr>
              <a:t>://scholar.google.cz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/ nebo </a:t>
            </a:r>
            <a:r>
              <a:rPr lang="cs-CZ" sz="2400" dirty="0"/>
              <a:t>EBSCO Discovery </a:t>
            </a:r>
            <a:r>
              <a:rPr lang="cs-CZ" sz="2400" dirty="0" smtClean="0"/>
              <a:t>Service (odkaz na webu SVI ESF)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Statistické údaje citujte z prvotních zdrojů.</a:t>
            </a:r>
          </a:p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Čerpejte i ze zahraničních zdrojů.</a:t>
            </a:r>
          </a:p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Pište si poznámky průběžně. </a:t>
            </a:r>
          </a:p>
          <a:p>
            <a:pPr marL="444500" lvl="1" indent="-266700"/>
            <a:r>
              <a:rPr lang="cs-CZ" sz="2200" dirty="0" smtClean="0"/>
              <a:t>Jazyk práce musí odpovídat vědecké práci.</a:t>
            </a:r>
          </a:p>
          <a:p>
            <a:pPr marL="444500" lvl="1" indent="-266700"/>
            <a:r>
              <a:rPr lang="cs-CZ" sz="2200" dirty="0" smtClean="0"/>
              <a:t>Grafy a tabulky musejí mít uvedený zdroj a popis.</a:t>
            </a:r>
          </a:p>
          <a:p>
            <a:pPr marL="444500" lvl="1" indent="-266700"/>
            <a:r>
              <a:rPr lang="cs-CZ" sz="2200" dirty="0" smtClean="0"/>
              <a:t>Úvod k práci napište nakonec.</a:t>
            </a:r>
          </a:p>
          <a:p>
            <a:pPr marL="444500" lvl="1" indent="-266700"/>
            <a:r>
              <a:rPr lang="cs-CZ" sz="2200" dirty="0" smtClean="0"/>
              <a:t>Plánujte první draft celého textu v únoru 2017.</a:t>
            </a:r>
          </a:p>
          <a:p>
            <a:pPr marL="444500" lvl="1" indent="-266700"/>
            <a:r>
              <a:rPr lang="cs-CZ" sz="2200" dirty="0"/>
              <a:t>Před vazbou </a:t>
            </a:r>
            <a:r>
              <a:rPr lang="cs-CZ" sz="2200" dirty="0" smtClean="0"/>
              <a:t>práce </a:t>
            </a:r>
            <a:r>
              <a:rPr lang="cs-CZ" sz="2200" dirty="0"/>
              <a:t>důkladně </a:t>
            </a:r>
            <a:r>
              <a:rPr lang="cs-CZ" sz="2200" dirty="0" smtClean="0"/>
              <a:t>zkontrolujte, </a:t>
            </a:r>
            <a:r>
              <a:rPr lang="cs-CZ" sz="2200" dirty="0"/>
              <a:t>zda jsou všechny citace v textu </a:t>
            </a:r>
            <a:r>
              <a:rPr lang="cs-CZ" sz="2200" dirty="0" smtClean="0"/>
              <a:t>citovány také </a:t>
            </a:r>
            <a:r>
              <a:rPr lang="cs-CZ" sz="2200" dirty="0"/>
              <a:t>v přehledu literatury a naopak</a:t>
            </a:r>
            <a:r>
              <a:rPr lang="cs-CZ" sz="2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práce po formální stránce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Formální zpracovaní vypovídá o kvalitě práce</a:t>
            </a:r>
          </a:p>
          <a:p>
            <a:r>
              <a:rPr lang="pl-PL" sz="2200" dirty="0" smtClean="0"/>
              <a:t>Struktura </a:t>
            </a:r>
            <a:r>
              <a:rPr lang="pl-PL" sz="2200" dirty="0"/>
              <a:t>výkladu. Je struktura práce logická? </a:t>
            </a:r>
            <a:endParaRPr lang="pl-PL" sz="2200" dirty="0" smtClean="0"/>
          </a:p>
          <a:p>
            <a:r>
              <a:rPr lang="sk-SK" sz="2200" dirty="0" smtClean="0"/>
              <a:t>Obsahuje </a:t>
            </a:r>
            <a:r>
              <a:rPr lang="sk-SK" sz="2200" dirty="0"/>
              <a:t>text irelevantní </a:t>
            </a:r>
            <a:r>
              <a:rPr lang="sk-SK" sz="2200" dirty="0" smtClean="0"/>
              <a:t>balastní pasáže?</a:t>
            </a:r>
          </a:p>
          <a:p>
            <a:r>
              <a:rPr lang="pl-PL" sz="2200" dirty="0"/>
              <a:t>Je u všech převzatých informací </a:t>
            </a:r>
            <a:r>
              <a:rPr lang="pl-PL" sz="2200" dirty="0" smtClean="0"/>
              <a:t>uveden jejich zdroj?</a:t>
            </a:r>
          </a:p>
          <a:p>
            <a:r>
              <a:rPr lang="sk-SK" sz="2200" dirty="0"/>
              <a:t>K </a:t>
            </a:r>
            <a:r>
              <a:rPr lang="sk-SK" sz="2200" dirty="0" err="1"/>
              <a:t>nejzávažnějším</a:t>
            </a:r>
            <a:r>
              <a:rPr lang="sk-SK" sz="2200" dirty="0"/>
              <a:t> etickým </a:t>
            </a:r>
            <a:r>
              <a:rPr lang="sk-SK" sz="2200" dirty="0" err="1"/>
              <a:t>prohřeškům</a:t>
            </a:r>
            <a:r>
              <a:rPr lang="sk-SK" sz="2200" dirty="0"/>
              <a:t>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r>
              <a:rPr lang="sk-SK" sz="2200" dirty="0" err="1"/>
              <a:t>plagiátorství</a:t>
            </a:r>
            <a:r>
              <a:rPr lang="sk-SK" sz="2200" dirty="0"/>
              <a:t>, </a:t>
            </a:r>
            <a:r>
              <a:rPr lang="sk-SK" sz="2200" dirty="0" err="1"/>
              <a:t>tj</a:t>
            </a:r>
            <a:r>
              <a:rPr lang="sk-SK" sz="2200" dirty="0"/>
              <a:t>. (byť i </a:t>
            </a:r>
            <a:r>
              <a:rPr lang="sk-SK" sz="2200" dirty="0" err="1"/>
              <a:t>nezáměrné</a:t>
            </a:r>
            <a:r>
              <a:rPr lang="sk-SK" sz="2200" dirty="0" smtClean="0"/>
              <a:t>).</a:t>
            </a:r>
          </a:p>
          <a:p>
            <a:r>
              <a:rPr lang="cs-CZ" sz="2200" dirty="0" smtClean="0"/>
              <a:t>Kvalitní seznam použitých zdrojů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872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Obhajoba záverečné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4" y="1773238"/>
            <a:ext cx="7705924" cy="4356100"/>
          </a:xfrm>
        </p:spPr>
        <p:txBody>
          <a:bodyPr/>
          <a:lstStyle/>
          <a:p>
            <a:r>
              <a:rPr lang="cs-CZ" sz="2000" dirty="0" smtClean="0"/>
              <a:t>Na </a:t>
            </a:r>
            <a:r>
              <a:rPr lang="cs-CZ" sz="2000" dirty="0"/>
              <a:t>obhajobu je </a:t>
            </a:r>
            <a:r>
              <a:rPr lang="cs-CZ" sz="2000" dirty="0" smtClean="0"/>
              <a:t>vymezeno </a:t>
            </a:r>
            <a:r>
              <a:rPr lang="cs-CZ" sz="2000" dirty="0"/>
              <a:t>15 </a:t>
            </a:r>
            <a:r>
              <a:rPr lang="cs-CZ" sz="2000" dirty="0" smtClean="0"/>
              <a:t>minut </a:t>
            </a:r>
            <a:br>
              <a:rPr lang="cs-CZ" sz="2000" dirty="0" smtClean="0"/>
            </a:br>
            <a:r>
              <a:rPr lang="cs-CZ" sz="2000" dirty="0" smtClean="0"/>
              <a:t>(součástí je Vaše prezentace, čtení posudků, Vaše reakce </a:t>
            </a:r>
            <a:r>
              <a:rPr lang="cs-CZ" sz="2000" dirty="0"/>
              <a:t>na </a:t>
            </a:r>
            <a:r>
              <a:rPr lang="cs-CZ" sz="2000" dirty="0" smtClean="0"/>
              <a:t>posudky, otázky </a:t>
            </a:r>
            <a:r>
              <a:rPr lang="cs-CZ" sz="2000" dirty="0"/>
              <a:t>z posudků a </a:t>
            </a:r>
            <a:r>
              <a:rPr lang="cs-CZ" sz="2000" dirty="0" smtClean="0"/>
              <a:t>rozprava). </a:t>
            </a:r>
          </a:p>
          <a:p>
            <a:r>
              <a:rPr lang="cs-CZ" sz="2000" dirty="0" smtClean="0"/>
              <a:t>Reálně </a:t>
            </a:r>
            <a:r>
              <a:rPr lang="cs-CZ" sz="2000" dirty="0"/>
              <a:t>tak můžete počítat s 5-8 minutami na </a:t>
            </a:r>
            <a:r>
              <a:rPr lang="cs-CZ" sz="2000" dirty="0" smtClean="0"/>
              <a:t>prezentaci</a:t>
            </a:r>
          </a:p>
          <a:p>
            <a:r>
              <a:rPr lang="cs-CZ" sz="2000" dirty="0" smtClean="0"/>
              <a:t>Doporučuji Vám zkusit </a:t>
            </a:r>
            <a:r>
              <a:rPr lang="cs-CZ" sz="2000" dirty="0"/>
              <a:t>si prezentaci nanečisto - zkusit si nahlas mluvit, </a:t>
            </a:r>
            <a:r>
              <a:rPr lang="cs-CZ" sz="2000" dirty="0" smtClean="0"/>
              <a:t>pokud možno mít </a:t>
            </a:r>
            <a:r>
              <a:rPr lang="cs-CZ" sz="2000" dirty="0"/>
              <a:t>i posluchače a </a:t>
            </a:r>
            <a:r>
              <a:rPr lang="cs-CZ" sz="2000" dirty="0" smtClean="0"/>
              <a:t>hlídat </a:t>
            </a:r>
            <a:r>
              <a:rPr lang="cs-CZ" sz="2000" dirty="0"/>
              <a:t>čas</a:t>
            </a:r>
            <a:r>
              <a:rPr lang="cs-CZ" sz="2000" dirty="0" smtClean="0"/>
              <a:t>.</a:t>
            </a:r>
          </a:p>
          <a:p>
            <a:r>
              <a:rPr lang="cs-CZ" sz="2000" dirty="0">
                <a:latin typeface="+mj-lt"/>
              </a:rPr>
              <a:t>Design prezentace (ESF layout)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062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prezentovat práci</a:t>
            </a:r>
          </a:p>
        </p:txBody>
      </p:sp>
      <p:sp>
        <p:nvSpPr>
          <p:cNvPr id="573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Prezentujete </a:t>
            </a:r>
            <a:r>
              <a:rPr lang="cs-CZ" sz="2000" dirty="0"/>
              <a:t>pro komisi, které se snažíte co nejvíce usnadnit hodnocení Vaší práce. Není čas vysvětlovat detaily, naopak byste se měli věnovat zásadním věcem jako:</a:t>
            </a:r>
          </a:p>
          <a:p>
            <a:pPr marL="400050" lvl="1" indent="0">
              <a:buNone/>
            </a:pPr>
            <a:r>
              <a:rPr lang="cs-CZ" sz="1600" dirty="0"/>
              <a:t>Jaký je cíl práce</a:t>
            </a:r>
          </a:p>
          <a:p>
            <a:pPr marL="400050" lvl="1" indent="0">
              <a:buNone/>
            </a:pPr>
            <a:r>
              <a:rPr lang="cs-CZ" sz="1600" dirty="0"/>
              <a:t>Na jaké prameny jste navazovali</a:t>
            </a:r>
          </a:p>
          <a:p>
            <a:pPr marL="400050" lvl="1" indent="0">
              <a:buNone/>
            </a:pPr>
            <a:r>
              <a:rPr lang="cs-CZ" sz="1600" dirty="0"/>
              <a:t>Jak jste postupovali při </a:t>
            </a:r>
            <a:r>
              <a:rPr lang="cs-CZ" sz="1600" dirty="0" smtClean="0"/>
              <a:t>zpracování</a:t>
            </a:r>
          </a:p>
          <a:p>
            <a:pPr marL="400050" lvl="1" indent="0">
              <a:buNone/>
            </a:pPr>
            <a:r>
              <a:rPr lang="cs-CZ" sz="1600" dirty="0">
                <a:solidFill>
                  <a:schemeClr val="tx1"/>
                </a:solidFill>
                <a:latin typeface="Arial" charset="0"/>
              </a:rPr>
              <a:t>S jakými problémy jste se 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</a:rPr>
              <a:t>při </a:t>
            </a:r>
            <a:r>
              <a:rPr lang="cs-CZ" sz="1600" dirty="0">
                <a:solidFill>
                  <a:schemeClr val="tx1"/>
                </a:solidFill>
                <a:latin typeface="Arial" charset="0"/>
              </a:rPr>
              <a:t>zpracování </a:t>
            </a:r>
            <a:r>
              <a:rPr lang="cs-CZ" sz="1600" dirty="0" smtClean="0">
                <a:solidFill>
                  <a:schemeClr val="tx1"/>
                </a:solidFill>
                <a:latin typeface="Arial" charset="0"/>
              </a:rPr>
              <a:t>setkali</a:t>
            </a:r>
            <a:endParaRPr lang="cs-CZ" sz="1600" dirty="0"/>
          </a:p>
          <a:p>
            <a:pPr marL="400050" lvl="1" indent="0">
              <a:buNone/>
            </a:pPr>
            <a:r>
              <a:rPr lang="cs-CZ" sz="1600" dirty="0"/>
              <a:t>Jaké jsou závěry </a:t>
            </a:r>
            <a:r>
              <a:rPr lang="cs-CZ" sz="1600" dirty="0" smtClean="0"/>
              <a:t>práce, Co </a:t>
            </a:r>
            <a:r>
              <a:rPr lang="cs-CZ" sz="1600" dirty="0"/>
              <a:t>jste </a:t>
            </a:r>
            <a:r>
              <a:rPr lang="cs-CZ" sz="1600" dirty="0" smtClean="0"/>
              <a:t>zjistili</a:t>
            </a:r>
            <a:endParaRPr lang="cs-CZ" sz="1600" dirty="0"/>
          </a:p>
          <a:p>
            <a:pPr marL="400050" lvl="1" indent="0">
              <a:buNone/>
            </a:pPr>
            <a:r>
              <a:rPr lang="cs-CZ" sz="1600" dirty="0"/>
              <a:t>Jakou má práce přidanou hodnotu resp. jaký je Váš </a:t>
            </a:r>
            <a:r>
              <a:rPr lang="cs-CZ" sz="1600" dirty="0" smtClean="0"/>
              <a:t>přínos</a:t>
            </a:r>
            <a:endParaRPr lang="cs-CZ" sz="2400" dirty="0" smtClean="0">
              <a:latin typeface="Arial" charset="0"/>
            </a:endParaRPr>
          </a:p>
          <a:p>
            <a:r>
              <a:rPr lang="cs-CZ" sz="2200" dirty="0">
                <a:latin typeface="Arial" charset="0"/>
              </a:rPr>
              <a:t>Vyhnout se „omáčce“ (struktura práce apod.)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Arial" charset="0"/>
              </a:rPr>
              <a:t>Připravte si slides i k otázkám z posudku</a:t>
            </a:r>
          </a:p>
          <a:p>
            <a:endParaRPr lang="cs-CZ" dirty="0" smtClean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Obecný manuál k závěrečným </a:t>
            </a:r>
            <a:r>
              <a:rPr lang="cs-CZ" sz="1800" dirty="0" smtClean="0"/>
              <a:t>pracím</a:t>
            </a:r>
            <a:endParaRPr lang="cs-CZ" sz="1800" dirty="0"/>
          </a:p>
          <a:p>
            <a:pPr marL="400050" lvl="1" indent="0">
              <a:buNone/>
            </a:pPr>
            <a:r>
              <a:rPr lang="cs-CZ" sz="1600" dirty="0"/>
              <a:t>http://www.econ.muni.cz/studenti/bc-a-mgr-studium/manual-studenta/radne-ukonceni-studia/zaverecna-bakalarska-diplomova-disertacni-prace</a:t>
            </a:r>
          </a:p>
          <a:p>
            <a:r>
              <a:rPr lang="cs-CZ" sz="1800" dirty="0"/>
              <a:t>Informační zdroje (knihovna ESF)</a:t>
            </a:r>
          </a:p>
          <a:p>
            <a:pPr marL="400050" lvl="1" indent="0">
              <a:buNone/>
            </a:pPr>
            <a:r>
              <a:rPr lang="cs-CZ" sz="1600" dirty="0"/>
              <a:t>http://</a:t>
            </a:r>
            <a:r>
              <a:rPr lang="cs-CZ" sz="1600" dirty="0" smtClean="0"/>
              <a:t>www.econ.muni.cz/stredisko-vedeckych-informaci/infozdroje</a:t>
            </a:r>
          </a:p>
          <a:p>
            <a:pPr marL="285750" indent="-285750"/>
            <a:r>
              <a:rPr lang="cs-CZ" sz="1800" dirty="0" smtClean="0"/>
              <a:t> Akademické </a:t>
            </a:r>
            <a:r>
              <a:rPr lang="cs-CZ" sz="1800" dirty="0"/>
              <a:t>psaní</a:t>
            </a:r>
            <a:endParaRPr lang="cs-CZ" sz="1800" dirty="0" smtClean="0"/>
          </a:p>
          <a:p>
            <a:pPr marL="400050" lvl="1" indent="0">
              <a:buNone/>
            </a:pPr>
            <a:r>
              <a:rPr lang="cs-CZ" sz="1600" dirty="0" smtClean="0"/>
              <a:t>https</a:t>
            </a:r>
            <a:r>
              <a:rPr lang="cs-CZ" sz="1600" dirty="0"/>
              <a:t>://is.muni.cz/auth/predmet/econ/podzim2016/BDX_AKAP</a:t>
            </a:r>
          </a:p>
          <a:p>
            <a:r>
              <a:rPr lang="cs-CZ" sz="1800" dirty="0"/>
              <a:t>Příběh výzkumníka Josefa </a:t>
            </a:r>
            <a:r>
              <a:rPr lang="cs-CZ" sz="1800" dirty="0" smtClean="0"/>
              <a:t>K. - odlehčená forma pracovního postupu při výzkumu (knihovna ESF)</a:t>
            </a:r>
          </a:p>
          <a:p>
            <a:pPr marL="400050" lvl="1" indent="0">
              <a:buNone/>
            </a:pPr>
            <a:r>
              <a:rPr lang="cs-CZ" sz="1600" dirty="0" smtClean="0"/>
              <a:t>http</a:t>
            </a:r>
            <a:r>
              <a:rPr lang="cs-CZ" sz="1600" dirty="0"/>
              <a:t>://josefk.svi.econ.muni.cz/</a:t>
            </a:r>
          </a:p>
        </p:txBody>
      </p:sp>
    </p:spTree>
    <p:extLst>
      <p:ext uri="{BB962C8B-B14F-4D97-AF65-F5344CB8AC3E}">
        <p14:creationId xmlns:p14="http://schemas.microsoft.com/office/powerpoint/2010/main" val="557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465637"/>
          </a:xfrm>
        </p:spPr>
        <p:txBody>
          <a:bodyPr lIns="91440" tIns="45720" rIns="91440" bIns="45720">
            <a:normAutofit lnSpcReduction="10000"/>
          </a:bodyPr>
          <a:lstStyle/>
          <a:p>
            <a:pPr marL="342900" indent="-342900" defTabSz="914400">
              <a:lnSpc>
                <a:spcPct val="8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Struktura práce</a:t>
            </a:r>
          </a:p>
          <a:p>
            <a:pPr marL="742950" lvl="1" indent="-285750" defTabSz="914400">
              <a:defRPr/>
            </a:pPr>
            <a:r>
              <a:rPr lang="cs-CZ" sz="2300" dirty="0"/>
              <a:t>ú</a:t>
            </a:r>
            <a:r>
              <a:rPr lang="cs-CZ" sz="2300" dirty="0" smtClean="0"/>
              <a:t>vodní strany (desky, titulní strany, </a:t>
            </a:r>
            <a:br>
              <a:rPr lang="cs-CZ" sz="2300" dirty="0" smtClean="0"/>
            </a:br>
            <a:r>
              <a:rPr lang="cs-CZ" sz="2300" cap="all" dirty="0" smtClean="0">
                <a:solidFill>
                  <a:srgbClr val="990000"/>
                </a:solidFill>
              </a:rPr>
              <a:t>zadání závěrečné práce</a:t>
            </a:r>
            <a:r>
              <a:rPr lang="cs-CZ" sz="2300" dirty="0" smtClean="0"/>
              <a:t>, bibliografické identifikace, prohlášení autora, poděkování)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o</a:t>
            </a:r>
            <a:r>
              <a:rPr lang="cs-CZ" sz="2300" dirty="0" smtClean="0"/>
              <a:t>bsah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ú</a:t>
            </a:r>
            <a:r>
              <a:rPr lang="cs-CZ" sz="2300" dirty="0" smtClean="0"/>
              <a:t>vod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t</a:t>
            </a:r>
            <a:r>
              <a:rPr lang="cs-CZ" sz="2300" dirty="0" smtClean="0"/>
              <a:t>ext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z</a:t>
            </a:r>
            <a:r>
              <a:rPr lang="cs-CZ" sz="2300" dirty="0" smtClean="0"/>
              <a:t>ávěr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zdrojů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eznamy tabulek, grafů, obrázků, schémat (povinné)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zkratek (nepovinné)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příloh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229600" cy="4352925"/>
          </a:xfrm>
        </p:spPr>
        <p:txBody>
          <a:bodyPr lIns="91440" tIns="45720" rIns="91440" bIns="45720"/>
          <a:lstStyle/>
          <a:p>
            <a:pPr marL="342900" indent="-342900" defTabSz="914400">
              <a:defRPr/>
            </a:pPr>
            <a:r>
              <a:rPr lang="cs-CZ" dirty="0">
                <a:solidFill>
                  <a:srgbClr val="990000"/>
                </a:solidFill>
              </a:rPr>
              <a:t>Odevzdání práce</a:t>
            </a:r>
            <a:endParaRPr lang="cs-CZ" dirty="0" smtClean="0">
              <a:solidFill>
                <a:srgbClr val="990000"/>
              </a:solidFill>
            </a:endParaRPr>
          </a:p>
          <a:p>
            <a:pPr marL="742950" lvl="1" indent="-285750" defTabSz="914400">
              <a:defRPr/>
            </a:pPr>
            <a:r>
              <a:rPr lang="cs-CZ" dirty="0" smtClean="0"/>
              <a:t>dva výtisky  v nerozebíratelné pevné vazbě</a:t>
            </a:r>
          </a:p>
          <a:p>
            <a:pPr marL="742950" lvl="1" indent="-285750" defTabSz="914400">
              <a:defRPr/>
            </a:pPr>
            <a:r>
              <a:rPr lang="cs-CZ" dirty="0" smtClean="0"/>
              <a:t>ve stanovený termín sekretářce katedry</a:t>
            </a:r>
          </a:p>
          <a:p>
            <a:pPr marL="742950" lvl="1" indent="-285750" defTabSz="914400">
              <a:defRPr/>
            </a:pPr>
            <a:r>
              <a:rPr lang="cs-CZ" dirty="0"/>
              <a:t>s</a:t>
            </a:r>
            <a:r>
              <a:rPr lang="cs-CZ" dirty="0" smtClean="0"/>
              <a:t>oučástí je </a:t>
            </a:r>
            <a:r>
              <a:rPr lang="cs-CZ" dirty="0" smtClean="0">
                <a:solidFill>
                  <a:srgbClr val="990000"/>
                </a:solidFill>
              </a:rPr>
              <a:t>Zadání diplomové práce </a:t>
            </a:r>
          </a:p>
          <a:p>
            <a:pPr marL="457200" lvl="1" indent="0" algn="just" defTabSz="914400">
              <a:buFont typeface="Wingdings" pitchFamily="2" charset="2"/>
              <a:buNone/>
              <a:defRPr/>
            </a:pPr>
            <a:endParaRPr lang="cs-CZ" sz="2000" i="1" dirty="0" smtClean="0"/>
          </a:p>
          <a:p>
            <a:pPr marL="342900" indent="-342900" defTabSz="914400">
              <a:defRPr/>
            </a:pPr>
            <a:r>
              <a:rPr lang="cs-CZ" dirty="0" smtClean="0">
                <a:solidFill>
                  <a:srgbClr val="990000"/>
                </a:solidFill>
              </a:rPr>
              <a:t>Archivace práce v IS MU</a:t>
            </a:r>
          </a:p>
          <a:p>
            <a:pPr marL="742950" lvl="1" indent="-285750" defTabSz="914400">
              <a:defRPr/>
            </a:pPr>
            <a:r>
              <a:rPr lang="cs-CZ" dirty="0"/>
              <a:t>c</a:t>
            </a:r>
            <a:r>
              <a:rPr lang="cs-CZ" dirty="0" smtClean="0"/>
              <a:t>elá práce (bez zadání)</a:t>
            </a:r>
          </a:p>
          <a:p>
            <a:pPr marL="742950" lvl="1" indent="-285750" defTabSz="914400">
              <a:defRPr/>
            </a:pPr>
            <a:r>
              <a:rPr lang="cs-CZ" dirty="0"/>
              <a:t>v</a:t>
            </a:r>
            <a:r>
              <a:rPr lang="cs-CZ" dirty="0" smtClean="0"/>
              <a:t>ždy dřív než se odevzdají výtisky na katedru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 idx="4294967295"/>
          </p:nvPr>
        </p:nvSpPr>
        <p:spPr>
          <a:xfrm>
            <a:off x="539750" y="1125538"/>
            <a:ext cx="8145463" cy="501650"/>
          </a:xfrm>
        </p:spPr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844675"/>
            <a:ext cx="8229600" cy="4281488"/>
          </a:xfrm>
        </p:spPr>
        <p:txBody>
          <a:bodyPr lIns="91440" tIns="45720" rIns="91440" bIns="45720">
            <a:normAutofit/>
          </a:bodyPr>
          <a:lstStyle/>
          <a:p>
            <a:pPr marL="342900" indent="-342900" algn="just" defTabSz="914400">
              <a:lnSpc>
                <a:spcPct val="9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JEDNOTNÁ GRAFICKÁ ÚPRAVA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Bílý papír, A4, tisk oboustranně</a:t>
            </a:r>
            <a:r>
              <a:rPr lang="cs-CZ" sz="2300" dirty="0"/>
              <a:t>, </a:t>
            </a:r>
            <a:r>
              <a:rPr lang="cs-CZ" sz="2300" dirty="0" smtClean="0"/>
              <a:t>řádkování </a:t>
            </a:r>
            <a:r>
              <a:rPr lang="cs-CZ" sz="2300" dirty="0"/>
              <a:t>1</a:t>
            </a:r>
            <a:r>
              <a:rPr lang="en-US" sz="2300" dirty="0"/>
              <a:t>,0 </a:t>
            </a:r>
            <a:r>
              <a:rPr lang="sk-SK" sz="2300" dirty="0"/>
              <a:t>- </a:t>
            </a:r>
            <a:r>
              <a:rPr lang="cs-CZ" sz="2300" dirty="0" smtClean="0"/>
              <a:t>1,5</a:t>
            </a:r>
            <a:endParaRPr lang="en-US" sz="2300" dirty="0" smtClean="0"/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Rozsah </a:t>
            </a:r>
            <a:r>
              <a:rPr lang="en-US" sz="2300" dirty="0" smtClean="0"/>
              <a:t>35-45(BP</a:t>
            </a:r>
            <a:r>
              <a:rPr lang="en-US" sz="2300" dirty="0"/>
              <a:t>)/</a:t>
            </a:r>
            <a:r>
              <a:rPr lang="cs-CZ" sz="2300" dirty="0"/>
              <a:t>60-80</a:t>
            </a:r>
            <a:r>
              <a:rPr lang="en-US" sz="2300" dirty="0" smtClean="0"/>
              <a:t>(DP)</a:t>
            </a:r>
            <a:r>
              <a:rPr lang="cs-CZ" sz="2300" dirty="0"/>
              <a:t> stran (bez příloh</a:t>
            </a:r>
            <a:r>
              <a:rPr lang="cs-CZ" sz="2300" dirty="0" smtClean="0"/>
              <a:t>) 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Patkové písmo velikost 11pt nebo 12pt</a:t>
            </a:r>
            <a:r>
              <a:rPr lang="sk-SK" sz="2300" dirty="0" smtClean="0"/>
              <a:t> 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Text zarovnán na oba okraje (do bloku)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Číslování (pozor některé strany se nečíslují)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400" dirty="0" smtClean="0"/>
              <a:t>Kapitoly se </a:t>
            </a:r>
            <a:r>
              <a:rPr lang="cs-CZ" sz="2400" dirty="0"/>
              <a:t>začínají psát na novém listu </a:t>
            </a:r>
            <a:r>
              <a:rPr lang="cs-CZ" sz="2400" dirty="0" smtClean="0"/>
              <a:t>papíru</a:t>
            </a:r>
            <a:endParaRPr lang="cs-CZ" sz="2300" dirty="0" smtClean="0"/>
          </a:p>
          <a:p>
            <a:pPr marL="742950" lvl="1" indent="-285750" defTabSz="914400"/>
            <a:r>
              <a:rPr lang="cs-CZ" sz="2400" dirty="0" smtClean="0"/>
              <a:t>Kapitoly (16pt)- podkapitoly (14pt) </a:t>
            </a:r>
            <a:endParaRPr lang="en-US" sz="2400" dirty="0" smtClean="0"/>
          </a:p>
          <a:p>
            <a:pPr marL="742950" lvl="1" indent="-285750" defTabSz="914400"/>
            <a:r>
              <a:rPr lang="cs-CZ" sz="2400" dirty="0" smtClean="0"/>
              <a:t>Maximálně </a:t>
            </a:r>
            <a:r>
              <a:rPr lang="cs-CZ" sz="2400" dirty="0"/>
              <a:t>tří úrovní </a:t>
            </a:r>
            <a:r>
              <a:rPr lang="cs-CZ" sz="2400" dirty="0" smtClean="0"/>
              <a:t>členění kapitol (1 </a:t>
            </a:r>
            <a:r>
              <a:rPr lang="cs-CZ" sz="2400" dirty="0"/>
              <a:t>– 1.1 – 1.1.1</a:t>
            </a:r>
            <a:r>
              <a:rPr lang="cs-CZ" sz="2400" dirty="0" smtClean="0"/>
              <a:t>)</a:t>
            </a:r>
          </a:p>
          <a:p>
            <a:pPr lvl="1" algn="just">
              <a:lnSpc>
                <a:spcPct val="80000"/>
              </a:lnSpc>
            </a:pPr>
            <a:r>
              <a:rPr lang="cs-CZ" sz="2400" dirty="0" smtClean="0"/>
              <a:t>Grafy a tabulky musejí mít uvedený zdroj a popis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Literatura</a:t>
            </a:r>
            <a:r>
              <a:rPr lang="sk-SK" dirty="0" smtClean="0"/>
              <a:t> a zdroje</a:t>
            </a:r>
            <a:endParaRPr lang="cs-CZ" dirty="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772400" cy="43561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Čtením se učíte psát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Optimální minimum je 50 zdrojů v DP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Kvalitní primární zdroje </a:t>
            </a:r>
            <a:b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aktuální texty‚ renomované časopisy, </a:t>
            </a:r>
            <a:b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pozor na odborné monografie v ČR, které neprocházejí recenzním řízením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Omezit sekundární zdroje (</a:t>
            </a:r>
            <a:r>
              <a:rPr lang="cs-CZ" sz="2200" dirty="0" smtClean="0"/>
              <a:t>wikipedie.cz</a:t>
            </a:r>
            <a:r>
              <a:rPr lang="cs-CZ" sz="2200" dirty="0"/>
              <a:t>, </a:t>
            </a:r>
            <a:r>
              <a:rPr lang="cs-CZ" sz="2200" dirty="0" smtClean="0"/>
              <a:t>aktualne.cz)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Skriptum </a:t>
            </a:r>
            <a:r>
              <a:rPr lang="cs-CZ" i="1" dirty="0">
                <a:solidFill>
                  <a:schemeClr val="tx1"/>
                </a:solidFill>
                <a:latin typeface="Arial" charset="0"/>
                <a:cs typeface="Arial" charset="0"/>
              </a:rPr>
              <a:t>Sociálně-ekonomické informace a práce s nimi, </a:t>
            </a: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Kuželíková L, Nekuda J a Poláček J, 2008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1313" lvl="1" indent="-341313">
              <a:spcBef>
                <a:spcPts val="700"/>
              </a:spcBef>
            </a:pP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https://scholar.google.cz/</a:t>
            </a:r>
            <a:endParaRPr lang="cs-CZ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916113"/>
            <a:ext cx="7772400" cy="4213225"/>
          </a:xfrm>
        </p:spPr>
        <p:txBody>
          <a:bodyPr/>
          <a:lstStyle/>
          <a:p>
            <a:pPr algn="just"/>
            <a:r>
              <a:rPr lang="cs-CZ" sz="2200" dirty="0" smtClean="0"/>
              <a:t>Používat citace jednotně </a:t>
            </a:r>
            <a:r>
              <a:rPr lang="cs-CZ" sz="2200" dirty="0"/>
              <a:t>v </a:t>
            </a:r>
            <a:r>
              <a:rPr lang="cs-CZ" sz="2200" dirty="0" smtClean="0"/>
              <a:t>celé práci</a:t>
            </a:r>
          </a:p>
          <a:p>
            <a:pPr algn="just">
              <a:defRPr/>
            </a:pPr>
            <a:r>
              <a:rPr lang="cs-CZ" sz="2200" dirty="0"/>
              <a:t>Existují nejen přímé ale také nepřímé citace, i ty je potřeba odcitovat. V případě, že necitujete myšlenky někoho jiného dopouštíte se </a:t>
            </a:r>
            <a:r>
              <a:rPr lang="cs-CZ" sz="2200" dirty="0" smtClean="0"/>
              <a:t>plagiátorství (</a:t>
            </a:r>
            <a:r>
              <a:rPr lang="cs-CZ" sz="2200" dirty="0" err="1" smtClean="0"/>
              <a:t>vi</a:t>
            </a:r>
            <a:r>
              <a:rPr lang="sk-SK" sz="2200" dirty="0" smtClean="0"/>
              <a:t>z</a:t>
            </a:r>
            <a:r>
              <a:rPr lang="cs-CZ" sz="2200" dirty="0" smtClean="0"/>
              <a:t> směrnice).</a:t>
            </a:r>
            <a:endParaRPr lang="cs-CZ" sz="2200" dirty="0"/>
          </a:p>
          <a:p>
            <a:pPr algn="just">
              <a:defRPr/>
            </a:pPr>
            <a:r>
              <a:rPr lang="cs-CZ" sz="2200" dirty="0"/>
              <a:t>Citujte průběžně: když to necháte nakonec, může se Vám stát, že zdroj už nedohledáte.</a:t>
            </a:r>
          </a:p>
          <a:p>
            <a:pPr algn="just">
              <a:defRPr/>
            </a:pPr>
            <a:r>
              <a:rPr lang="cs-CZ" sz="2200" dirty="0"/>
              <a:t>I internetové zdroje musíte odcitovat dle citační normy, nestačí jen </a:t>
            </a:r>
            <a:r>
              <a:rPr lang="cs-CZ" sz="2200" dirty="0" smtClean="0"/>
              <a:t>odkaz. </a:t>
            </a:r>
            <a:endParaRPr lang="cs-CZ" sz="2200" dirty="0"/>
          </a:p>
          <a:p>
            <a:pPr algn="just"/>
            <a:endParaRPr lang="cs-CZ" sz="2200" dirty="0"/>
          </a:p>
          <a:p>
            <a:pPr algn="just"/>
            <a:endParaRPr lang="cs-CZ" sz="2200" dirty="0" smtClean="0"/>
          </a:p>
          <a:p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citace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Doslovné </a:t>
            </a:r>
            <a:r>
              <a:rPr lang="sk-SK" sz="2200" dirty="0" err="1"/>
              <a:t>převzetí</a:t>
            </a:r>
            <a:r>
              <a:rPr lang="sk-SK" sz="2200" dirty="0"/>
              <a:t> textu </a:t>
            </a:r>
            <a:r>
              <a:rPr lang="sk-SK" sz="2200" dirty="0" smtClean="0"/>
              <a:t>autora</a:t>
            </a:r>
            <a:r>
              <a:rPr lang="sk-SK" sz="2200" dirty="0"/>
              <a:t>.</a:t>
            </a:r>
            <a:endParaRPr lang="sk-SK" sz="2200" dirty="0" smtClean="0"/>
          </a:p>
          <a:p>
            <a:r>
              <a:rPr lang="cs-CZ" sz="2200" dirty="0" smtClean="0"/>
              <a:t>Citovaný text odlište buď uvozovkami nebo odsazením (pro delší citáty), ne oboje současně.  Každou citaci označte.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Text </a:t>
            </a:r>
            <a:r>
              <a:rPr lang="cs-CZ" sz="2200" dirty="0"/>
              <a:t>italikou slouží ke zvýraznění, ne k </a:t>
            </a:r>
            <a:r>
              <a:rPr lang="cs-CZ" sz="2200" dirty="0" smtClean="0"/>
              <a:t>citaci.</a:t>
            </a:r>
            <a:endParaRPr lang="cs-CZ" sz="2200" dirty="0"/>
          </a:p>
          <a:p>
            <a:r>
              <a:rPr lang="sk-SK" sz="2200" dirty="0" err="1" smtClean="0"/>
              <a:t>Přímá</a:t>
            </a:r>
            <a:r>
              <a:rPr lang="sk-SK" sz="2200" dirty="0" smtClean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 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2200" dirty="0"/>
              <a:t>Novák (2010, s. 87) tvrdí, že …</a:t>
            </a:r>
          </a:p>
          <a:p>
            <a:pPr marL="457200" lvl="1" indent="0">
              <a:buNone/>
            </a:pPr>
            <a:r>
              <a:rPr lang="sk-SK" sz="2200" dirty="0" err="1"/>
              <a:t>Podle</a:t>
            </a:r>
            <a:r>
              <a:rPr lang="sk-SK" sz="2200" dirty="0"/>
              <a:t> Nováka (2010, s. 87) je …</a:t>
            </a:r>
          </a:p>
          <a:p>
            <a:pPr marL="457200" lvl="1" indent="0">
              <a:buNone/>
            </a:pPr>
            <a:r>
              <a:rPr lang="sk-SK" sz="2200" dirty="0"/>
              <a:t>Jak </a:t>
            </a:r>
            <a:r>
              <a:rPr lang="sk-SK" sz="2200" dirty="0" err="1"/>
              <a:t>uvádí</a:t>
            </a:r>
            <a:r>
              <a:rPr lang="sk-SK" sz="2200" dirty="0"/>
              <a:t> Novák (2010), </a:t>
            </a:r>
            <a:r>
              <a:rPr lang="sk-SK" sz="2200" dirty="0" err="1"/>
              <a:t>všechny</a:t>
            </a:r>
            <a:r>
              <a:rPr lang="sk-SK" sz="2200" dirty="0"/>
              <a:t>…</a:t>
            </a:r>
          </a:p>
          <a:p>
            <a:pPr marL="457200" lvl="1" indent="0">
              <a:buNone/>
            </a:pPr>
            <a:r>
              <a:rPr lang="sk-SK" sz="2200" dirty="0"/>
              <a:t>… je </a:t>
            </a:r>
            <a:r>
              <a:rPr lang="sk-SK" sz="2200" dirty="0" err="1"/>
              <a:t>zcela</a:t>
            </a:r>
            <a:r>
              <a:rPr lang="sk-SK" sz="2200" dirty="0"/>
              <a:t> zásadní.“ (Novák, 2010, s. </a:t>
            </a:r>
            <a:r>
              <a:rPr lang="sk-SK" sz="2200" dirty="0" smtClean="0"/>
              <a:t>87)</a:t>
            </a:r>
          </a:p>
          <a:p>
            <a:r>
              <a:rPr lang="sk-SK" sz="2200" dirty="0" smtClean="0"/>
              <a:t>v práci by </a:t>
            </a:r>
            <a:r>
              <a:rPr lang="sk-SK" sz="2200" dirty="0" err="1" smtClean="0"/>
              <a:t>nemělo</a:t>
            </a:r>
            <a:r>
              <a:rPr lang="sk-SK" sz="2200" dirty="0" smtClean="0"/>
              <a:t> </a:t>
            </a:r>
            <a:r>
              <a:rPr lang="sk-SK" sz="2200" dirty="0" err="1" smtClean="0"/>
              <a:t>být</a:t>
            </a:r>
            <a:r>
              <a:rPr lang="sk-SK" sz="2200" dirty="0" smtClean="0"/>
              <a:t> </a:t>
            </a:r>
            <a:r>
              <a:rPr lang="sk-SK" sz="2200" dirty="0" err="1" smtClean="0"/>
              <a:t>více</a:t>
            </a:r>
            <a:r>
              <a:rPr lang="sk-SK" sz="2200" dirty="0" smtClean="0"/>
              <a:t> než 10 % </a:t>
            </a:r>
            <a:r>
              <a:rPr lang="sk-SK" sz="2200" dirty="0" err="1" smtClean="0"/>
              <a:t>přímých</a:t>
            </a:r>
            <a:r>
              <a:rPr lang="sk-SK" sz="2200" dirty="0" smtClean="0"/>
              <a:t> </a:t>
            </a:r>
            <a:r>
              <a:rPr lang="sk-SK" sz="2200" dirty="0" err="1" smtClean="0"/>
              <a:t>citacích</a:t>
            </a:r>
            <a:r>
              <a:rPr lang="sk-SK" sz="2200" dirty="0" smtClean="0"/>
              <a:t>, </a:t>
            </a:r>
            <a:r>
              <a:rPr lang="sk-SK" sz="2200" dirty="0" err="1" smtClean="0"/>
              <a:t>doporučuje</a:t>
            </a:r>
            <a:r>
              <a:rPr lang="sk-SK" sz="2200" dirty="0" smtClean="0"/>
              <a:t> </a:t>
            </a:r>
            <a:r>
              <a:rPr lang="sk-SK" sz="2200" dirty="0" err="1" smtClean="0"/>
              <a:t>se</a:t>
            </a:r>
            <a:r>
              <a:rPr lang="sk-SK" sz="2200" dirty="0" smtClean="0"/>
              <a:t> kolem 5 %</a:t>
            </a:r>
          </a:p>
          <a:p>
            <a:pPr marL="457200" lvl="1" indent="0">
              <a:buNone/>
            </a:pPr>
            <a:endParaRPr lang="sk-SK" sz="2200" dirty="0" smtClean="0"/>
          </a:p>
          <a:p>
            <a:pPr marL="457200" lvl="1" indent="0">
              <a:buNone/>
            </a:pPr>
            <a:endParaRPr lang="sk-SK" sz="2200" dirty="0"/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156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1443</Words>
  <Application>Microsoft Office PowerPoint</Application>
  <PresentationFormat>On-screen Show (4:3)</PresentationFormat>
  <Paragraphs>236</Paragraphs>
  <Slides>34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Výchozí návrh</vt:lpstr>
      <vt:lpstr>Výchozí návrh</vt:lpstr>
      <vt:lpstr>Document</vt:lpstr>
      <vt:lpstr>Diplomový seminář Bakalářský seminář ÚPRAVA A StyL PRÁce</vt:lpstr>
      <vt:lpstr>BDX_AKAP Akademické psaní</vt:lpstr>
      <vt:lpstr>PowerPoint Presentation</vt:lpstr>
      <vt:lpstr>PowerPoint Presentation</vt:lpstr>
      <vt:lpstr>PowerPoint Presentation</vt:lpstr>
      <vt:lpstr>PowerPoint Presentation</vt:lpstr>
      <vt:lpstr>Literatura a zdroje</vt:lpstr>
      <vt:lpstr>Citace</vt:lpstr>
      <vt:lpstr>Přímá citace</vt:lpstr>
      <vt:lpstr>Nepřímá citace </vt:lpstr>
      <vt:lpstr>Harvardské citování (preferováno)</vt:lpstr>
      <vt:lpstr>Správné kladení citací </vt:lpstr>
      <vt:lpstr>PowerPoint Presentation</vt:lpstr>
      <vt:lpstr>Metody citace – poznámka pod čarou (náročnější)</vt:lpstr>
      <vt:lpstr>Seznam použité literatury</vt:lpstr>
      <vt:lpstr>Seznam použité literatury (Harvard style)</vt:lpstr>
      <vt:lpstr>Seznam použité literatury (APA styl)</vt:lpstr>
      <vt:lpstr>Časté chyby v seznamu literatury </vt:lpstr>
      <vt:lpstr>Takle ne!</vt:lpstr>
      <vt:lpstr>Grafy a obrázky</vt:lpstr>
      <vt:lpstr>PowerPoint Presentation</vt:lpstr>
      <vt:lpstr>Tabulky</vt:lpstr>
      <vt:lpstr>Čeho se  vyvarovat?</vt:lpstr>
      <vt:lpstr>Pozitivní příklady </vt:lpstr>
      <vt:lpstr>PowerPoint Presentation</vt:lpstr>
      <vt:lpstr>PowerPoint Presentation</vt:lpstr>
      <vt:lpstr>Technické aspekty psaní</vt:lpstr>
      <vt:lpstr>Styl psaní a jazyk akademického textu</vt:lpstr>
      <vt:lpstr>Mluvte a diskutujte o svém výzkumu</vt:lpstr>
      <vt:lpstr>Dobré rady</vt:lpstr>
      <vt:lpstr>Hodnocení práce po formální stránce</vt:lpstr>
      <vt:lpstr>Obhajoba záverečné práce</vt:lpstr>
      <vt:lpstr>Jak prezentovat práci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Zpráva děkana o činnosti fakulty v roce 2004</dc:title>
  <dc:creator>Roman Horňák</dc:creator>
  <cp:lastModifiedBy>sekcov</cp:lastModifiedBy>
  <cp:revision>144</cp:revision>
  <dcterms:modified xsi:type="dcterms:W3CDTF">2016-10-06T19:49:49Z</dcterms:modified>
</cp:coreProperties>
</file>