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8" r:id="rId3"/>
    <p:sldId id="259" r:id="rId4"/>
    <p:sldId id="316" r:id="rId5"/>
    <p:sldId id="317" r:id="rId6"/>
    <p:sldId id="374" r:id="rId7"/>
    <p:sldId id="319" r:id="rId8"/>
    <p:sldId id="322" r:id="rId9"/>
    <p:sldId id="324" r:id="rId10"/>
    <p:sldId id="325" r:id="rId11"/>
    <p:sldId id="326" r:id="rId12"/>
    <p:sldId id="311" r:id="rId13"/>
    <p:sldId id="320" r:id="rId14"/>
    <p:sldId id="328" r:id="rId15"/>
    <p:sldId id="329" r:id="rId16"/>
    <p:sldId id="330" r:id="rId17"/>
    <p:sldId id="333" r:id="rId18"/>
    <p:sldId id="334" r:id="rId19"/>
    <p:sldId id="335" r:id="rId20"/>
    <p:sldId id="336" r:id="rId21"/>
    <p:sldId id="338" r:id="rId22"/>
    <p:sldId id="339" r:id="rId23"/>
    <p:sldId id="375" r:id="rId24"/>
    <p:sldId id="341" r:id="rId25"/>
    <p:sldId id="343" r:id="rId26"/>
    <p:sldId id="344" r:id="rId27"/>
    <p:sldId id="345" r:id="rId28"/>
    <p:sldId id="312" r:id="rId29"/>
    <p:sldId id="347" r:id="rId30"/>
    <p:sldId id="348" r:id="rId31"/>
    <p:sldId id="349" r:id="rId32"/>
    <p:sldId id="350" r:id="rId33"/>
    <p:sldId id="313" r:id="rId34"/>
    <p:sldId id="314" r:id="rId35"/>
    <p:sldId id="354" r:id="rId36"/>
    <p:sldId id="355" r:id="rId37"/>
    <p:sldId id="356" r:id="rId38"/>
    <p:sldId id="357" r:id="rId39"/>
    <p:sldId id="358" r:id="rId40"/>
    <p:sldId id="359" r:id="rId41"/>
    <p:sldId id="360" r:id="rId42"/>
    <p:sldId id="361" r:id="rId43"/>
    <p:sldId id="363" r:id="rId44"/>
    <p:sldId id="364" r:id="rId45"/>
    <p:sldId id="365" r:id="rId46"/>
    <p:sldId id="366" r:id="rId47"/>
    <p:sldId id="367" r:id="rId48"/>
    <p:sldId id="369" r:id="rId49"/>
    <p:sldId id="279" r:id="rId50"/>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24" autoAdjust="0"/>
  </p:normalViewPr>
  <p:slideViewPr>
    <p:cSldViewPr>
      <p:cViewPr varScale="1">
        <p:scale>
          <a:sx n="65" d="100"/>
          <a:sy n="65" d="100"/>
        </p:scale>
        <p:origin x="-1434" y="-108"/>
      </p:cViewPr>
      <p:guideLst>
        <p:guide orient="horz" pos="2160"/>
        <p:guide pos="2880"/>
      </p:guideLst>
    </p:cSldViewPr>
  </p:slideViewPr>
  <p:outlineViewPr>
    <p:cViewPr>
      <p:scale>
        <a:sx n="25" d="100"/>
        <a:sy n="25" d="100"/>
      </p:scale>
      <p:origin x="36" y="4768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47800" y="3505200"/>
            <a:ext cx="7315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Auditing – Lecture 8</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Part III. Audit process by cycle: Sales and collection cycle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Business functions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912813" indent="1588">
              <a:buNone/>
              <a:defRPr/>
            </a:pPr>
            <a:r>
              <a:rPr lang="en-US" sz="2000" b="1" dirty="0" smtClean="0"/>
              <a:t>sales journal </a:t>
            </a:r>
            <a:r>
              <a:rPr lang="en-US" sz="2000" dirty="0" smtClean="0"/>
              <a:t>and, along </a:t>
            </a:r>
            <a:r>
              <a:rPr lang="en-US" sz="2000" b="1" dirty="0" smtClean="0"/>
              <a:t>with cash receipts and miscellaneous credits</a:t>
            </a:r>
            <a:r>
              <a:rPr lang="en-US" sz="2000" dirty="0" smtClean="0"/>
              <a:t>, to prepare the </a:t>
            </a:r>
            <a:r>
              <a:rPr lang="en-US" sz="2000" b="1" dirty="0" smtClean="0"/>
              <a:t>accounts receivable trial balance.</a:t>
            </a:r>
          </a:p>
          <a:p>
            <a:pPr marL="912813">
              <a:buFont typeface="Wingdings" pitchFamily="2" charset="2"/>
              <a:buChar char="q"/>
              <a:defRPr/>
            </a:pPr>
            <a:r>
              <a:rPr lang="en-US" sz="2000" b="1" dirty="0" smtClean="0"/>
              <a:t>Processing and recording cash receipts</a:t>
            </a:r>
            <a:r>
              <a:rPr lang="ru-RU" sz="2000" b="1" dirty="0" smtClean="0"/>
              <a:t> </a:t>
            </a:r>
            <a:r>
              <a:rPr lang="ru-RU" sz="2000" dirty="0" smtClean="0"/>
              <a:t>- </a:t>
            </a:r>
            <a:r>
              <a:rPr lang="en-US" sz="2000" dirty="0" smtClean="0"/>
              <a:t>the </a:t>
            </a:r>
            <a:r>
              <a:rPr lang="en-US" sz="2000" b="1" dirty="0" smtClean="0"/>
              <a:t>four</a:t>
            </a:r>
            <a:r>
              <a:rPr lang="en-US" sz="2000" dirty="0" smtClean="0"/>
              <a:t> sales </a:t>
            </a:r>
            <a:r>
              <a:rPr lang="en-US" sz="2000" b="1" dirty="0" smtClean="0"/>
              <a:t>transaction functions </a:t>
            </a:r>
            <a:r>
              <a:rPr lang="en-US" sz="2000" dirty="0" smtClean="0"/>
              <a:t>are necessary for </a:t>
            </a:r>
            <a:r>
              <a:rPr lang="en-US" sz="2000" b="1" dirty="0" smtClean="0"/>
              <a:t>getting the goods into the hands of customers</a:t>
            </a:r>
            <a:r>
              <a:rPr lang="en-US" sz="2000" dirty="0" smtClean="0"/>
              <a:t>, correctly billing them, and </a:t>
            </a:r>
            <a:r>
              <a:rPr lang="en-US" sz="2000" b="1" dirty="0" smtClean="0"/>
              <a:t>reflecting the information </a:t>
            </a:r>
            <a:r>
              <a:rPr lang="en-US" sz="2000" dirty="0" smtClean="0"/>
              <a:t>in the accounting records. The </a:t>
            </a:r>
            <a:r>
              <a:rPr lang="en-US" sz="2000" b="1" dirty="0" smtClean="0"/>
              <a:t>remaining four functions </a:t>
            </a:r>
            <a:r>
              <a:rPr lang="en-US" sz="2000" dirty="0" smtClean="0"/>
              <a:t>involve the </a:t>
            </a:r>
            <a:r>
              <a:rPr lang="en-US" sz="2000" b="1" dirty="0" smtClean="0"/>
              <a:t>collection and recording of cash, sales returns and allowances, write-off of uncollectible accounts, and providing for bad debt expense</a:t>
            </a:r>
            <a:r>
              <a:rPr lang="en-US" sz="2000" dirty="0" smtClean="0"/>
              <a:t>. </a:t>
            </a:r>
            <a:r>
              <a:rPr lang="en-US" sz="2000" b="1" dirty="0" smtClean="0"/>
              <a:t>Processing and recording cash receipts </a:t>
            </a:r>
            <a:r>
              <a:rPr lang="en-US" sz="2000" dirty="0" smtClean="0"/>
              <a:t>includes </a:t>
            </a:r>
            <a:r>
              <a:rPr lang="en-US" sz="2000" b="1" dirty="0" smtClean="0"/>
              <a:t>receiving, depositing, and recording cash</a:t>
            </a:r>
            <a:r>
              <a:rPr lang="en-US" sz="2000" dirty="0" smtClean="0"/>
              <a:t>. </a:t>
            </a:r>
            <a:r>
              <a:rPr lang="en-US" sz="2000" b="1" dirty="0" smtClean="0"/>
              <a:t>Cash</a:t>
            </a:r>
            <a:r>
              <a:rPr lang="en-US" sz="2000" dirty="0" smtClean="0"/>
              <a:t> includes </a:t>
            </a:r>
            <a:r>
              <a:rPr lang="en-US" sz="2000" b="1" dirty="0" smtClean="0"/>
              <a:t>currency, checks, and electronic funds transfers</a:t>
            </a:r>
            <a:r>
              <a:rPr lang="en-US" sz="2000" dirty="0" smtClean="0"/>
              <a:t>. The most important </a:t>
            </a:r>
            <a:r>
              <a:rPr lang="en-US" sz="2000" b="1" dirty="0" smtClean="0"/>
              <a:t>concern</a:t>
            </a:r>
            <a:r>
              <a:rPr lang="en-US" sz="2000" dirty="0" smtClean="0"/>
              <a:t> is the </a:t>
            </a:r>
            <a:r>
              <a:rPr lang="en-US" sz="2000" b="1" dirty="0" smtClean="0"/>
              <a:t>possibility of theft</a:t>
            </a:r>
            <a:r>
              <a:rPr lang="en-US" sz="2000" dirty="0" smtClean="0"/>
              <a:t>. It is important that </a:t>
            </a:r>
            <a:r>
              <a:rPr lang="en-US" sz="2000" b="1" dirty="0" smtClean="0"/>
              <a:t>all cash receipts are deposited in the bank at the proper amount on a timely basis </a:t>
            </a:r>
            <a:r>
              <a:rPr lang="en-US" sz="2000" dirty="0" smtClean="0"/>
              <a:t>and </a:t>
            </a:r>
            <a:r>
              <a:rPr lang="en-US" sz="2000" b="1" dirty="0" smtClean="0"/>
              <a:t>recorded in the cash receipts transaction file</a:t>
            </a:r>
            <a:r>
              <a:rPr lang="en-US" sz="2000" dirty="0" smtClean="0"/>
              <a:t>. This file is used </a:t>
            </a:r>
            <a:r>
              <a:rPr lang="en-US" sz="2000" b="1" dirty="0" smtClean="0"/>
              <a:t>to prepare </a:t>
            </a:r>
            <a:r>
              <a:rPr lang="en-US" sz="2000" dirty="0" smtClean="0"/>
              <a:t>the </a:t>
            </a:r>
            <a:r>
              <a:rPr lang="en-US" sz="2000" b="1" dirty="0" smtClean="0"/>
              <a:t>cash receipts journal</a:t>
            </a:r>
            <a:r>
              <a:rPr lang="en-US" sz="2000" dirty="0" smtClean="0"/>
              <a:t> and </a:t>
            </a:r>
            <a:r>
              <a:rPr lang="en-US" sz="2000" b="1" dirty="0" smtClean="0"/>
              <a:t>update the accounts receivable and general ledger master files.</a:t>
            </a:r>
          </a:p>
          <a:p>
            <a:pPr marL="912813">
              <a:buFont typeface="Wingdings" pitchFamily="2" charset="2"/>
              <a:buChar char="q"/>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Business functions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867400"/>
          </a:xfrm>
        </p:spPr>
        <p:txBody>
          <a:bodyPr/>
          <a:lstStyle/>
          <a:p>
            <a:pPr marL="912813">
              <a:buFont typeface="Wingdings" pitchFamily="2" charset="2"/>
              <a:buChar char="q"/>
              <a:defRPr/>
            </a:pPr>
            <a:r>
              <a:rPr lang="en-US" sz="2000" b="1" dirty="0" smtClean="0"/>
              <a:t>Processing and recording sales returns and allowances</a:t>
            </a:r>
            <a:r>
              <a:rPr lang="ru-RU" sz="2000" b="1" dirty="0" smtClean="0"/>
              <a:t> </a:t>
            </a:r>
            <a:r>
              <a:rPr lang="ru-RU" sz="2000" dirty="0" smtClean="0"/>
              <a:t>- </a:t>
            </a:r>
            <a:r>
              <a:rPr lang="en-US" sz="2000" dirty="0" smtClean="0"/>
              <a:t>when </a:t>
            </a:r>
            <a:r>
              <a:rPr lang="en-US" sz="2000" b="1" dirty="0" smtClean="0"/>
              <a:t>a customer is dissatisfied </a:t>
            </a:r>
            <a:r>
              <a:rPr lang="en-US" sz="2000" dirty="0" smtClean="0"/>
              <a:t>with the goods, the seller often accepts the </a:t>
            </a:r>
            <a:r>
              <a:rPr lang="en-US" sz="2000" b="1" dirty="0" smtClean="0"/>
              <a:t>return of the goods</a:t>
            </a:r>
            <a:r>
              <a:rPr lang="en-US" sz="2000" dirty="0" smtClean="0"/>
              <a:t> or grants </a:t>
            </a:r>
            <a:r>
              <a:rPr lang="en-US" sz="2000" b="1" dirty="0" smtClean="0"/>
              <a:t>a reduction in the charges. </a:t>
            </a:r>
            <a:r>
              <a:rPr lang="en-US" sz="2000" dirty="0" smtClean="0"/>
              <a:t>The company prepares </a:t>
            </a:r>
            <a:r>
              <a:rPr lang="en-US" sz="2000" b="1" dirty="0" smtClean="0"/>
              <a:t>a receiving report for returned goods</a:t>
            </a:r>
            <a:r>
              <a:rPr lang="en-US" sz="2000" dirty="0" smtClean="0"/>
              <a:t> and returns them to storage. </a:t>
            </a:r>
            <a:r>
              <a:rPr lang="en-US" sz="2000" b="1" dirty="0" smtClean="0"/>
              <a:t>Returns and allowances are recorded in the sales returns and allowances transaction file</a:t>
            </a:r>
            <a:r>
              <a:rPr lang="en-US" sz="2000" dirty="0" smtClean="0"/>
              <a:t>, as well as the </a:t>
            </a:r>
            <a:r>
              <a:rPr lang="en-US" sz="2000" b="1" dirty="0" smtClean="0"/>
              <a:t>accounts receivable master file</a:t>
            </a:r>
            <a:r>
              <a:rPr lang="en-US" sz="2000" dirty="0" smtClean="0"/>
              <a:t>. </a:t>
            </a:r>
            <a:r>
              <a:rPr lang="en-US" sz="2000" b="1" dirty="0" smtClean="0"/>
              <a:t>Credit memos </a:t>
            </a:r>
            <a:r>
              <a:rPr lang="en-US" sz="2000" dirty="0" smtClean="0"/>
              <a:t>are issued for returns and allowances </a:t>
            </a:r>
            <a:r>
              <a:rPr lang="en-US" sz="2000" b="1" dirty="0" smtClean="0"/>
              <a:t>to aid in maintaining control.</a:t>
            </a:r>
            <a:endParaRPr lang="en-US" sz="2000" dirty="0" smtClean="0"/>
          </a:p>
          <a:p>
            <a:pPr marL="912813">
              <a:buFont typeface="Wingdings" pitchFamily="2" charset="2"/>
              <a:buChar char="q"/>
              <a:defRPr/>
            </a:pPr>
            <a:r>
              <a:rPr lang="en-US" sz="2000" b="1" dirty="0" smtClean="0"/>
              <a:t>Writing off uncollectible accounts receivable</a:t>
            </a:r>
            <a:r>
              <a:rPr lang="ru-RU" sz="2000" b="1" dirty="0" smtClean="0"/>
              <a:t> </a:t>
            </a:r>
            <a:r>
              <a:rPr lang="ru-RU" sz="2000" dirty="0" smtClean="0"/>
              <a:t>- </a:t>
            </a:r>
            <a:r>
              <a:rPr lang="en-US" sz="2000" dirty="0" smtClean="0"/>
              <a:t>regardless of the diligence of credit departments, some customers do not pay their bills. </a:t>
            </a:r>
            <a:r>
              <a:rPr lang="en-US" sz="2000" b="1" dirty="0" smtClean="0"/>
              <a:t>After concluding that an amount cannot be collected, the company must write it off</a:t>
            </a:r>
            <a:r>
              <a:rPr lang="en-US" sz="2000" dirty="0" smtClean="0"/>
              <a:t>. Typically, this occurs after </a:t>
            </a:r>
            <a:r>
              <a:rPr lang="en-US" sz="2000" b="1" dirty="0" smtClean="0"/>
              <a:t>a customer files for bankruptcy or the account is turned over to a collection agency.</a:t>
            </a:r>
            <a:r>
              <a:rPr lang="en-US" sz="2000" dirty="0" smtClean="0"/>
              <a:t> </a:t>
            </a:r>
          </a:p>
          <a:p>
            <a:pPr marL="912813">
              <a:buFont typeface="Wingdings" pitchFamily="2" charset="2"/>
              <a:buChar char="q"/>
              <a:defRPr/>
            </a:pPr>
            <a:r>
              <a:rPr lang="en-US" sz="2000" b="1" dirty="0" smtClean="0"/>
              <a:t>Providing for bad debts</a:t>
            </a:r>
            <a:r>
              <a:rPr lang="ru-RU" sz="2000" b="1" dirty="0" smtClean="0"/>
              <a:t> </a:t>
            </a:r>
            <a:r>
              <a:rPr lang="ru-RU" sz="2000" dirty="0" smtClean="0"/>
              <a:t>- </a:t>
            </a:r>
            <a:r>
              <a:rPr lang="en-US" sz="2000" dirty="0" smtClean="0"/>
              <a:t>because companies cannot expect to collect on 100% of their sales, accounting principles require them to </a:t>
            </a:r>
            <a:r>
              <a:rPr lang="en-US" sz="2000" b="1" dirty="0" smtClean="0"/>
              <a:t>record bad debt expense for the amount they do not expect to collect.</a:t>
            </a:r>
            <a:r>
              <a:rPr lang="en-US" sz="2000" dirty="0" smtClean="0"/>
              <a:t> </a:t>
            </a:r>
          </a:p>
          <a:p>
            <a:pPr marL="912813">
              <a:buFont typeface="Wingdings" pitchFamily="2" charset="2"/>
              <a:buChar char="q"/>
              <a:defRPr/>
            </a:pPr>
            <a:endParaRPr lang="en-US" sz="2000" dirty="0" smtClean="0"/>
          </a:p>
          <a:p>
            <a:pPr marL="912813">
              <a:buFont typeface="Wingdings" pitchFamily="2" charset="2"/>
              <a:buChar char="q"/>
              <a:defRPr/>
            </a:pPr>
            <a:endParaRPr lang="en-US" sz="2000" dirty="0" smtClean="0"/>
          </a:p>
          <a:p>
            <a:pPr marL="912813">
              <a:buFont typeface="Wingdings" pitchFamily="2" charset="2"/>
              <a:buChar char="q"/>
              <a:defRPr/>
            </a:pPr>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pic>
        <p:nvPicPr>
          <p:cNvPr id="3074" name="Picture 2"/>
          <p:cNvPicPr>
            <a:picLocks noChangeAspect="1" noChangeArrowheads="1"/>
          </p:cNvPicPr>
          <p:nvPr/>
        </p:nvPicPr>
        <p:blipFill>
          <a:blip r:embed="rId2" cstate="print"/>
          <a:srcRect/>
          <a:stretch>
            <a:fillRect/>
          </a:stretch>
        </p:blipFill>
        <p:spPr bwMode="auto">
          <a:xfrm>
            <a:off x="990600" y="1066800"/>
            <a:ext cx="7170504" cy="54102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a:defRPr/>
            </a:pPr>
            <a:r>
              <a:rPr lang="en-US" sz="2000" b="1" dirty="0" smtClean="0"/>
              <a:t>Methodology for designing TT for sales</a:t>
            </a:r>
          </a:p>
          <a:p>
            <a:pPr marL="912813">
              <a:buFont typeface="Wingdings" pitchFamily="2" charset="2"/>
              <a:buChar char="q"/>
              <a:defRPr/>
            </a:pPr>
            <a:r>
              <a:rPr lang="en-US" sz="2000" b="1" dirty="0" smtClean="0"/>
              <a:t>Understanding IC</a:t>
            </a:r>
            <a:r>
              <a:rPr lang="ru-RU" sz="2000" dirty="0" smtClean="0"/>
              <a:t> - </a:t>
            </a:r>
            <a:r>
              <a:rPr lang="en-US" sz="2000" dirty="0" smtClean="0"/>
              <a:t>How do auditors obtain an understanding of internal control? Using one typical approach for sales, auditors </a:t>
            </a:r>
            <a:r>
              <a:rPr lang="en-US" sz="2000" b="1" dirty="0" smtClean="0"/>
              <a:t>study the client’s flowcharts, make inquiries of the client using an internal control questionnaire, and perform walkthrough tests of sales</a:t>
            </a:r>
            <a:r>
              <a:rPr lang="en-US" sz="2000" dirty="0" smtClean="0"/>
              <a:t>. </a:t>
            </a:r>
          </a:p>
          <a:p>
            <a:pPr marL="912813">
              <a:buFont typeface="Wingdings" pitchFamily="2" charset="2"/>
              <a:buChar char="q"/>
              <a:defRPr/>
            </a:pPr>
            <a:r>
              <a:rPr lang="en-US" sz="2000" b="1" dirty="0" smtClean="0"/>
              <a:t>Assessment of planned control risk</a:t>
            </a:r>
            <a:r>
              <a:rPr lang="ru-RU" sz="2000" b="1" dirty="0" smtClean="0"/>
              <a:t> </a:t>
            </a:r>
            <a:r>
              <a:rPr lang="ru-RU" sz="2000" dirty="0" smtClean="0"/>
              <a:t>- </a:t>
            </a:r>
            <a:r>
              <a:rPr lang="en-US" sz="2000" dirty="0" smtClean="0"/>
              <a:t>the auditor uses the </a:t>
            </a:r>
            <a:r>
              <a:rPr lang="en-US" sz="2000" b="1" dirty="0" smtClean="0"/>
              <a:t>information obtained in understanding internal control to assess control risk</a:t>
            </a:r>
            <a:r>
              <a:rPr lang="en-US" sz="2000" dirty="0" smtClean="0"/>
              <a:t>. There are four steps for this:</a:t>
            </a:r>
          </a:p>
          <a:p>
            <a:pPr marL="1374775">
              <a:buFont typeface="Wingdings" pitchFamily="2" charset="2"/>
              <a:buChar char="Ø"/>
            </a:pPr>
            <a:r>
              <a:rPr lang="en-US" sz="2000" b="1" dirty="0" smtClean="0"/>
              <a:t>1. step </a:t>
            </a:r>
            <a:r>
              <a:rPr lang="en-US" sz="2000" dirty="0" smtClean="0"/>
              <a:t>- the auditor needs </a:t>
            </a:r>
            <a:r>
              <a:rPr lang="en-US" sz="2000" b="1" dirty="0" smtClean="0"/>
              <a:t>a framework for assessing control risk.</a:t>
            </a:r>
            <a:r>
              <a:rPr lang="en-US" sz="2000" dirty="0" smtClean="0"/>
              <a:t> The six transaction-related audit objectives provide this framework. These </a:t>
            </a:r>
            <a:r>
              <a:rPr lang="en-US" sz="2000" b="1" dirty="0" smtClean="0"/>
              <a:t>objectives are the same </a:t>
            </a:r>
            <a:r>
              <a:rPr lang="en-US" sz="2000" dirty="0" smtClean="0"/>
              <a:t>for all sales and collection cycles </a:t>
            </a:r>
            <a:r>
              <a:rPr lang="en-US" sz="2000" b="1" dirty="0" smtClean="0"/>
              <a:t>in all companies</a:t>
            </a:r>
            <a:r>
              <a:rPr lang="en-US" sz="2000" dirty="0" smtClean="0"/>
              <a:t>.</a:t>
            </a:r>
          </a:p>
          <a:p>
            <a:pPr marL="1374775">
              <a:buFont typeface="Wingdings" pitchFamily="2" charset="2"/>
              <a:buChar char="Ø"/>
            </a:pPr>
            <a:r>
              <a:rPr lang="en-US" sz="2000" b="1" dirty="0" smtClean="0"/>
              <a:t>2. step</a:t>
            </a:r>
            <a:r>
              <a:rPr lang="en-US" sz="2000" dirty="0" smtClean="0"/>
              <a:t> - the auditor must identify the </a:t>
            </a:r>
            <a:r>
              <a:rPr lang="en-US" sz="2000" b="1" dirty="0" smtClean="0"/>
              <a:t>key internal controls and deficiencies for sales. </a:t>
            </a:r>
            <a:r>
              <a:rPr lang="en-US" sz="2000" dirty="0" smtClean="0"/>
              <a:t>These will differ for every audit because </a:t>
            </a:r>
            <a:r>
              <a:rPr lang="en-US" sz="2000" b="1" dirty="0" smtClean="0"/>
              <a:t>every client has different internal controls. </a:t>
            </a:r>
            <a:endParaRPr lang="en-US" sz="2000" dirty="0" smtClean="0"/>
          </a:p>
          <a:p>
            <a:pPr marL="1374775">
              <a:buFont typeface="Wingdings" pitchFamily="2" charset="2"/>
              <a:buChar char="Ø"/>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
        <p:nvSpPr>
          <p:cNvPr id="1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1374775">
              <a:buFont typeface="Wingdings" pitchFamily="2" charset="2"/>
              <a:buChar char="Ø"/>
            </a:pPr>
            <a:r>
              <a:rPr lang="en-US" sz="2000" b="1" dirty="0" smtClean="0"/>
              <a:t>3. step</a:t>
            </a:r>
            <a:r>
              <a:rPr lang="en-US" sz="2000" dirty="0" smtClean="0"/>
              <a:t> - after identifying the </a:t>
            </a:r>
            <a:r>
              <a:rPr lang="en-US" sz="2000" b="1" dirty="0" smtClean="0"/>
              <a:t>controls and deficiencies</a:t>
            </a:r>
            <a:r>
              <a:rPr lang="en-US" sz="2000" dirty="0" smtClean="0"/>
              <a:t>, the </a:t>
            </a:r>
            <a:r>
              <a:rPr lang="en-US" sz="2000" b="1" dirty="0" smtClean="0"/>
              <a:t>auditor associates them with the objectives</a:t>
            </a:r>
            <a:r>
              <a:rPr lang="en-US" sz="2000" dirty="0" smtClean="0"/>
              <a:t>.</a:t>
            </a:r>
          </a:p>
          <a:p>
            <a:pPr marL="1374775">
              <a:buFont typeface="Wingdings" pitchFamily="2" charset="2"/>
              <a:buChar char="Ø"/>
            </a:pPr>
            <a:r>
              <a:rPr lang="en-US" sz="2000" b="1" dirty="0" smtClean="0"/>
              <a:t>4. step</a:t>
            </a:r>
            <a:r>
              <a:rPr lang="en-US" sz="2000" dirty="0" smtClean="0"/>
              <a:t> - the auditor </a:t>
            </a:r>
            <a:r>
              <a:rPr lang="en-US" sz="2000" b="1" dirty="0" smtClean="0"/>
              <a:t>assesses control risk for each objective by evaluating the controls and deficiencies for each objective</a:t>
            </a:r>
            <a:r>
              <a:rPr lang="en-US" sz="2000" dirty="0" smtClean="0"/>
              <a:t>. This step is critical because </a:t>
            </a:r>
            <a:r>
              <a:rPr lang="en-US" sz="2000" b="1" dirty="0" smtClean="0"/>
              <a:t>it affects the auditor’s decisions about both tests of controls and substantive tests</a:t>
            </a:r>
            <a:r>
              <a:rPr lang="en-US" sz="2000" dirty="0" smtClean="0"/>
              <a:t>. It is a highly subjective decision. </a:t>
            </a:r>
          </a:p>
          <a:p>
            <a:pPr marL="912813">
              <a:buFont typeface="Wingdings" pitchFamily="2" charset="2"/>
              <a:buChar char="q"/>
              <a:defRPr/>
            </a:pPr>
            <a:r>
              <a:rPr lang="en-US" sz="2000" b="1" dirty="0" smtClean="0"/>
              <a:t>Determining the extent of testing controls</a:t>
            </a:r>
            <a:r>
              <a:rPr lang="ru-RU" sz="2000" b="1" dirty="0" smtClean="0"/>
              <a:t> </a:t>
            </a:r>
            <a:r>
              <a:rPr lang="ru-RU" sz="2000" dirty="0" smtClean="0"/>
              <a:t>- </a:t>
            </a:r>
            <a:r>
              <a:rPr lang="en-US" sz="2000" dirty="0" smtClean="0"/>
              <a:t>after auditors identify the key internal controls and control deficiencies, they </a:t>
            </a:r>
            <a:r>
              <a:rPr lang="en-US" sz="2000" b="1" dirty="0" smtClean="0"/>
              <a:t>assess control risk</a:t>
            </a:r>
            <a:r>
              <a:rPr lang="en-US" sz="2000" dirty="0" smtClean="0"/>
              <a:t>. For audits of </a:t>
            </a:r>
            <a:r>
              <a:rPr lang="en-US" sz="2000" b="1" dirty="0" smtClean="0"/>
              <a:t>accelerated filer public companies</a:t>
            </a:r>
            <a:r>
              <a:rPr lang="en-US" sz="2000" dirty="0" smtClean="0"/>
              <a:t>, the auditor must </a:t>
            </a:r>
            <a:r>
              <a:rPr lang="en-US" sz="2000" b="1" dirty="0" smtClean="0"/>
              <a:t>perform extensive tests of key controls and evaluate the impact of the deficiencies </a:t>
            </a:r>
            <a:r>
              <a:rPr lang="en-US" sz="2000" dirty="0" smtClean="0"/>
              <a:t>on the auditor’s report on internal control over financial reporting. The extent of testing of controls in audits of </a:t>
            </a:r>
            <a:r>
              <a:rPr lang="en-US" sz="2000" b="1" dirty="0" err="1" smtClean="0"/>
              <a:t>nonaccelerated</a:t>
            </a:r>
            <a:r>
              <a:rPr lang="en-US" sz="2000" b="1" dirty="0" smtClean="0"/>
              <a:t> filers and nonpublic companies</a:t>
            </a:r>
            <a:r>
              <a:rPr lang="en-US" sz="2000" dirty="0" smtClean="0"/>
              <a:t> depends on </a:t>
            </a:r>
            <a:r>
              <a:rPr lang="en-US" sz="2000" b="1" dirty="0" smtClean="0"/>
              <a:t>the effectiveness of the controls and the extent to which the auditor believes they can be relied on to reduce control risk. </a:t>
            </a:r>
            <a:r>
              <a:rPr lang="en-US" sz="2000" dirty="0" smtClean="0"/>
              <a:t>In determining the extent of reliance to place on controls, the auditor also</a:t>
            </a:r>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indent="1588">
              <a:buNone/>
              <a:defRPr/>
            </a:pPr>
            <a:r>
              <a:rPr lang="en-US" sz="2000" dirty="0" smtClean="0"/>
              <a:t>considers the </a:t>
            </a:r>
            <a:r>
              <a:rPr lang="en-US" sz="2000" b="1" dirty="0" smtClean="0"/>
              <a:t>cost of the increased tests of controls compared to the potential reduction in substantive tests.</a:t>
            </a:r>
            <a:r>
              <a:rPr lang="en-US" sz="2000" dirty="0" smtClean="0"/>
              <a:t> A </a:t>
            </a:r>
            <a:r>
              <a:rPr lang="en-US" sz="2000" b="1" dirty="0" smtClean="0"/>
              <a:t>lower assessed level of control risk </a:t>
            </a:r>
            <a:r>
              <a:rPr lang="en-US" sz="2000" dirty="0" smtClean="0"/>
              <a:t>will result in </a:t>
            </a:r>
            <a:r>
              <a:rPr lang="en-US" sz="2000" b="1" dirty="0" smtClean="0"/>
              <a:t>increased testing of controls to support the lower control risk, with a corresponding increase in detection risk and decrease in the amount of substantive tests.</a:t>
            </a:r>
          </a:p>
          <a:p>
            <a:pPr marL="912813">
              <a:buFont typeface="Wingdings" pitchFamily="2" charset="2"/>
              <a:buChar char="q"/>
              <a:defRPr/>
            </a:pPr>
            <a:r>
              <a:rPr lang="en-US" sz="2000" b="1" dirty="0" smtClean="0"/>
              <a:t>Design of tests of controls for sales and STT for sales</a:t>
            </a:r>
            <a:r>
              <a:rPr lang="ru-RU" sz="2000" dirty="0" smtClean="0"/>
              <a:t> – </a:t>
            </a:r>
            <a:endParaRPr lang="en-US" sz="2000" dirty="0" smtClean="0"/>
          </a:p>
          <a:p>
            <a:pPr marL="1370013" defTabSz="1312863">
              <a:buFont typeface="Wingdings" pitchFamily="2" charset="2"/>
              <a:buChar char="Ø"/>
              <a:defRPr/>
            </a:pPr>
            <a:r>
              <a:rPr lang="en-US" sz="2000" b="1" dirty="0" smtClean="0"/>
              <a:t>For each key control, one or more tests of controls must be designed to verify its effectiveness</a:t>
            </a:r>
            <a:r>
              <a:rPr lang="en-US" sz="2000" dirty="0" smtClean="0"/>
              <a:t>. In most audits, it is relatively easy to </a:t>
            </a:r>
            <a:r>
              <a:rPr lang="en-US" sz="2000" b="1" dirty="0" smtClean="0"/>
              <a:t>determine the nature of the test of the control from the nature of the control. </a:t>
            </a:r>
            <a:r>
              <a:rPr lang="en-US" sz="2000" dirty="0" smtClean="0"/>
              <a:t>For example, if the internal control is to initial customer orders after they have been approved for credit, the test of control is to examine the customer order for proper initials. For example, one key internal control for the </a:t>
            </a:r>
            <a:r>
              <a:rPr lang="en-US" sz="2000" b="1" dirty="0" smtClean="0"/>
              <a:t>occurrence objective is “sales are supported by authorized shipping documents and approved customer orders.” The test of control </a:t>
            </a:r>
            <a:r>
              <a:rPr lang="en-US" sz="2000" dirty="0" smtClean="0"/>
              <a:t>is to </a:t>
            </a:r>
            <a:r>
              <a:rPr lang="en-US" sz="2000" b="1" dirty="0" smtClean="0"/>
              <a:t>“examine sales invoice for</a:t>
            </a:r>
          </a:p>
          <a:p>
            <a:pPr marL="912813">
              <a:buFont typeface="Wingdings" pitchFamily="2" charset="2"/>
              <a:buChar char="q"/>
              <a:defRPr/>
            </a:pPr>
            <a:endParaRPr lang="en-US" sz="2000" dirty="0" smtClean="0"/>
          </a:p>
          <a:p>
            <a:pPr marL="912813">
              <a:buFont typeface="Wingdings" pitchFamily="2" charset="2"/>
              <a:buChar char="q"/>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dirty="0"/>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1370013" indent="1588">
              <a:buNone/>
              <a:defRPr/>
            </a:pPr>
            <a:r>
              <a:rPr lang="en-US" sz="2000" b="1" dirty="0" smtClean="0"/>
              <a:t>supporting bill of lading and customer order.” </a:t>
            </a:r>
            <a:r>
              <a:rPr lang="en-US" sz="2000" dirty="0" smtClean="0"/>
              <a:t>For this test, the </a:t>
            </a:r>
            <a:r>
              <a:rPr lang="en-US" sz="2000" b="1" dirty="0" smtClean="0"/>
              <a:t>auditor should start with sales invoices and examine documents in support of the sales invoices rather than going in the opposite direction.</a:t>
            </a:r>
            <a:r>
              <a:rPr lang="en-US" sz="2000" dirty="0" smtClean="0"/>
              <a:t> </a:t>
            </a:r>
            <a:r>
              <a:rPr lang="en-US" sz="2000" b="1" dirty="0" smtClean="0"/>
              <a:t>If the auditor traced from shipping documents to sales invoices, it is a test of completeness. </a:t>
            </a:r>
            <a:r>
              <a:rPr lang="en-US" sz="2000" dirty="0" smtClean="0"/>
              <a:t>As for the </a:t>
            </a:r>
            <a:r>
              <a:rPr lang="en-US" sz="2000" b="1" dirty="0" smtClean="0"/>
              <a:t>completeness objective</a:t>
            </a:r>
            <a:r>
              <a:rPr lang="en-US" sz="2000" dirty="0" smtClean="0"/>
              <a:t>, a common test of control for sales is </a:t>
            </a:r>
            <a:r>
              <a:rPr lang="en-US" sz="2000" b="1" dirty="0" smtClean="0"/>
              <a:t>to account for a sequence of various types of documents</a:t>
            </a:r>
            <a:r>
              <a:rPr lang="en-US" sz="2000" dirty="0" smtClean="0"/>
              <a:t>. For example, accounting for </a:t>
            </a:r>
            <a:r>
              <a:rPr lang="en-US" sz="2000" b="1" dirty="0" smtClean="0"/>
              <a:t>a sequence of shipping documents and tracing each one to the duplicate sales invoice and recording in the sales journal provides evidence of completeness. To simultaneously provide evidence of both the occurrence and completeness objectives</a:t>
            </a:r>
            <a:r>
              <a:rPr lang="en-US" sz="2000" dirty="0" smtClean="0"/>
              <a:t>, an auditor can </a:t>
            </a:r>
            <a:r>
              <a:rPr lang="en-US" sz="2000" b="1" dirty="0" smtClean="0"/>
              <a:t>check the sequence of sales invoices selected from the sales journal and watch for duplicate and omitted numbers or invoices outside the normal sequence</a:t>
            </a:r>
            <a:r>
              <a:rPr lang="en-US" sz="2000" dirty="0" smtClean="0"/>
              <a:t>. Assume the auditor selects sales invoices #18100 to #18199. The completeness objective for this</a:t>
            </a:r>
          </a:p>
          <a:p>
            <a:pPr marL="912813" indent="1588">
              <a:buNone/>
              <a:defRPr/>
            </a:pPr>
            <a:endParaRPr lang="en-US" sz="2000" b="1" dirty="0" smtClean="0"/>
          </a:p>
          <a:p>
            <a:pPr marL="912813">
              <a:buFont typeface="Wingdings" pitchFamily="2" charset="2"/>
              <a:buChar char="q"/>
              <a:defRPr/>
            </a:pPr>
            <a:endParaRPr lang="en-US" sz="2000"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1370013" indent="1588">
              <a:buNone/>
              <a:defRPr/>
            </a:pPr>
            <a:r>
              <a:rPr lang="en-US" sz="2000" dirty="0" smtClean="0"/>
              <a:t>procedure will be satisfied if all 100 sales invoices are recorded. The occurrence objective will be satisfied if there is no duplicate.</a:t>
            </a:r>
          </a:p>
          <a:p>
            <a:pPr marL="1371600" indent="-339725">
              <a:buFont typeface="Wingdings" pitchFamily="2" charset="2"/>
              <a:buChar char="Ø"/>
              <a:defRPr/>
            </a:pPr>
            <a:r>
              <a:rPr lang="en-US" sz="2000" dirty="0" smtClean="0"/>
              <a:t>In deciding </a:t>
            </a:r>
            <a:r>
              <a:rPr lang="en-US" sz="2000" b="1" dirty="0" smtClean="0"/>
              <a:t>substantive tests of transactions</a:t>
            </a:r>
            <a:r>
              <a:rPr lang="en-US" sz="2000" dirty="0" smtClean="0"/>
              <a:t>, auditors commonly use some </a:t>
            </a:r>
            <a:r>
              <a:rPr lang="en-US" sz="2000" b="1" dirty="0" smtClean="0"/>
              <a:t>procedures on every audit regardless of the circumstances, whereas others are dependent on the adequacy of the controls and the results of the tests of controls</a:t>
            </a:r>
            <a:r>
              <a:rPr lang="en-US" sz="2000" dirty="0" smtClean="0"/>
              <a:t>. The </a:t>
            </a:r>
            <a:r>
              <a:rPr lang="en-US" sz="2000" b="1" dirty="0" smtClean="0"/>
              <a:t>substantive tests of transactions are related to the transaction-related audit objectives </a:t>
            </a:r>
            <a:r>
              <a:rPr lang="en-US" sz="2000" dirty="0" smtClean="0"/>
              <a:t>and </a:t>
            </a:r>
            <a:r>
              <a:rPr lang="en-US" sz="2000" b="1" dirty="0" smtClean="0"/>
              <a:t>are designed to determine whether any monetary misstatements for that objective exist in the transaction. </a:t>
            </a:r>
            <a:r>
              <a:rPr lang="en-US" sz="2000" dirty="0" smtClean="0"/>
              <a:t>The audit procedures used are affected by the internal controls and tests of controls for that objective. </a:t>
            </a:r>
            <a:r>
              <a:rPr lang="en-US" sz="2000" b="1" dirty="0" smtClean="0"/>
              <a:t>Materiality and results of the prior year also influence the procedures used. Determining the proper substantive tests of transactions procedures for sales is relatively difficult because they vary considerably depending on the circumstances</a:t>
            </a:r>
            <a:r>
              <a:rPr lang="en-US" sz="2000" dirty="0" smtClean="0"/>
              <a:t>. </a:t>
            </a:r>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8200"/>
            <a:ext cx="8229600" cy="5257800"/>
          </a:xfrm>
        </p:spPr>
        <p:txBody>
          <a:bodyPr/>
          <a:lstStyle/>
          <a:p>
            <a:pPr marL="1371600" indent="0">
              <a:buNone/>
              <a:defRPr/>
            </a:pPr>
            <a:r>
              <a:rPr lang="en-US" sz="2000" dirty="0" smtClean="0"/>
              <a:t>The following paragraphs discuss </a:t>
            </a:r>
            <a:r>
              <a:rPr lang="en-US" sz="2000" b="1" dirty="0" smtClean="0"/>
              <a:t>substantive tests of transaction audit procedures that are done only when there are specific circumstances</a:t>
            </a:r>
            <a:r>
              <a:rPr lang="en-US" sz="2000" dirty="0" smtClean="0"/>
              <a:t> that require special audit attention, such as when there is </a:t>
            </a:r>
            <a:r>
              <a:rPr lang="en-US" sz="2000" b="1" dirty="0" smtClean="0"/>
              <a:t>a deficiency in internal control.</a:t>
            </a:r>
            <a:endParaRPr lang="ru-RU" sz="2000" b="1" dirty="0" smtClean="0"/>
          </a:p>
          <a:p>
            <a:pPr marL="1828800" indent="-457200">
              <a:buFont typeface="Wingdings" pitchFamily="2" charset="2"/>
              <a:buChar char="ü"/>
              <a:defRPr/>
            </a:pPr>
            <a:r>
              <a:rPr lang="en-US" sz="2000" b="1" dirty="0" smtClean="0"/>
              <a:t>Recorded sales occurred </a:t>
            </a:r>
            <a:r>
              <a:rPr lang="en-US" sz="2000" dirty="0" smtClean="0"/>
              <a:t>- for this objective, the auditor is concerned with the possibility of three types of misstatements: (1) sales included in the journals for which </a:t>
            </a:r>
            <a:r>
              <a:rPr lang="en-US" sz="2000" b="1" dirty="0" smtClean="0"/>
              <a:t>no shipment was made</a:t>
            </a:r>
            <a:r>
              <a:rPr lang="en-US" sz="2000" dirty="0" smtClean="0"/>
              <a:t>; (2) sales </a:t>
            </a:r>
            <a:r>
              <a:rPr lang="en-US" sz="2000" b="1" dirty="0" smtClean="0"/>
              <a:t>recorded more than once</a:t>
            </a:r>
            <a:r>
              <a:rPr lang="en-US" sz="2000" dirty="0" smtClean="0"/>
              <a:t>; (3) shipments made </a:t>
            </a:r>
            <a:r>
              <a:rPr lang="en-US" sz="2000" b="1" dirty="0" smtClean="0"/>
              <a:t>to nonexistent customers </a:t>
            </a:r>
            <a:r>
              <a:rPr lang="en-US" sz="2000" dirty="0" smtClean="0"/>
              <a:t>and recorded as sales. </a:t>
            </a:r>
            <a:r>
              <a:rPr lang="en-US" sz="2000" b="1" dirty="0" smtClean="0"/>
              <a:t>The first two types of misstatements</a:t>
            </a:r>
            <a:r>
              <a:rPr lang="en-US" sz="2000" dirty="0" smtClean="0"/>
              <a:t> </a:t>
            </a:r>
            <a:r>
              <a:rPr lang="en-US" sz="2000" b="1" dirty="0" smtClean="0"/>
              <a:t>can</a:t>
            </a:r>
            <a:r>
              <a:rPr lang="en-US" sz="2000" dirty="0" smtClean="0"/>
              <a:t> </a:t>
            </a:r>
            <a:r>
              <a:rPr lang="en-US" sz="2000" b="1" dirty="0" smtClean="0"/>
              <a:t>be due to an error or fraud.</a:t>
            </a:r>
            <a:r>
              <a:rPr lang="en-US" sz="2000" dirty="0" smtClean="0"/>
              <a:t> The </a:t>
            </a:r>
            <a:r>
              <a:rPr lang="en-US" sz="2000" b="1" dirty="0" smtClean="0"/>
              <a:t>last type is always a fraud</a:t>
            </a:r>
            <a:r>
              <a:rPr lang="en-US" sz="2000" dirty="0" smtClean="0"/>
              <a:t>. The potential consequences of all three are significant because </a:t>
            </a:r>
            <a:r>
              <a:rPr lang="en-US" sz="2000" b="1" dirty="0" smtClean="0"/>
              <a:t>they lead to an overstatement of assets and income. Unintentional overstatements of sales are typically more easily discovered than fraudulent overstatements</a:t>
            </a:r>
            <a:r>
              <a:rPr lang="en-US" sz="2000" dirty="0" smtClean="0"/>
              <a:t>. An unintentional overstatement normally also results in an </a:t>
            </a:r>
            <a:r>
              <a:rPr lang="en-US" sz="2000" b="1" dirty="0" smtClean="0"/>
              <a:t>overstatement of</a:t>
            </a:r>
          </a:p>
          <a:p>
            <a:pPr marL="2289175">
              <a:buFont typeface="Arial" pitchFamily="34" charset="0"/>
              <a:buChar char="•"/>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1827213" indent="1588">
              <a:buNone/>
              <a:defRPr/>
            </a:pPr>
            <a:r>
              <a:rPr lang="en-US" sz="2000" b="1" dirty="0" smtClean="0"/>
              <a:t>accounts receivable, </a:t>
            </a:r>
            <a:r>
              <a:rPr lang="en-US" sz="2000" dirty="0" smtClean="0"/>
              <a:t>which the client can detect by sending monthly statements to customers. With </a:t>
            </a:r>
            <a:r>
              <a:rPr lang="en-US" sz="2000" b="1" dirty="0" smtClean="0"/>
              <a:t>fraudulent overstatements</a:t>
            </a:r>
            <a:r>
              <a:rPr lang="en-US" sz="2000" dirty="0" smtClean="0"/>
              <a:t>, the perpetrator will attempt to conceal the overstatement, making it more difficult for auditors to find</a:t>
            </a:r>
            <a:r>
              <a:rPr lang="en-US" sz="2000" b="1" dirty="0" smtClean="0"/>
              <a:t>. Substantive tests of transactions may be necessary to discover overstated sales in these circumstances. </a:t>
            </a:r>
          </a:p>
          <a:p>
            <a:pPr marL="1827213" indent="1588">
              <a:buNone/>
              <a:defRPr/>
            </a:pPr>
            <a:r>
              <a:rPr lang="en-US" sz="2000" dirty="0" smtClean="0"/>
              <a:t>The appropriate </a:t>
            </a:r>
            <a:r>
              <a:rPr lang="en-US" sz="2000" b="1" dirty="0" smtClean="0"/>
              <a:t>substantive tests of transactions </a:t>
            </a:r>
            <a:r>
              <a:rPr lang="en-US" sz="2000" dirty="0" smtClean="0"/>
              <a:t>for testing </a:t>
            </a:r>
            <a:r>
              <a:rPr lang="en-US" sz="2000" b="1" dirty="0" smtClean="0"/>
              <a:t>the occurrence objective </a:t>
            </a:r>
            <a:r>
              <a:rPr lang="en-US" sz="2000" dirty="0" smtClean="0"/>
              <a:t>depend on </a:t>
            </a:r>
            <a:r>
              <a:rPr lang="en-US" sz="2000" b="1" dirty="0" smtClean="0"/>
              <a:t>whether the auditor believes misstatements are likely</a:t>
            </a:r>
            <a:r>
              <a:rPr lang="en-US" sz="2000" dirty="0" smtClean="0"/>
              <a:t>. Many auditors do substantive tests of transactions for the occurrence objective </a:t>
            </a:r>
            <a:r>
              <a:rPr lang="en-US" sz="2000" b="1" dirty="0" smtClean="0"/>
              <a:t>only if they believe that a control deficiency exists.</a:t>
            </a:r>
            <a:r>
              <a:rPr lang="en-US" sz="2000" dirty="0" smtClean="0"/>
              <a:t> </a:t>
            </a:r>
          </a:p>
          <a:p>
            <a:pPr marL="2284413" lvl="0" indent="-338138">
              <a:buFont typeface="Arial" pitchFamily="34" charset="0"/>
              <a:buChar char="•"/>
              <a:defRPr/>
            </a:pPr>
            <a:r>
              <a:rPr lang="en-US" sz="2000" b="1" dirty="0" smtClean="0"/>
              <a:t>Recorded sale for which there was no shipment </a:t>
            </a:r>
            <a:r>
              <a:rPr lang="en-US" sz="2000" dirty="0" smtClean="0"/>
              <a:t>- the auditor can vouch selected entries in the sales journal to related copies of shipping and other supporting documents to make sure they occurred. If the auditor is concerned about the</a:t>
            </a:r>
          </a:p>
          <a:p>
            <a:pPr marL="1827213" indent="1588">
              <a:buNone/>
              <a:defRPr/>
            </a:pPr>
            <a:endParaRPr lang="en-US" sz="2000" dirty="0" smtClean="0"/>
          </a:p>
          <a:p>
            <a:pPr marL="912813" indent="1588">
              <a:buNone/>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en-US" sz="2000" dirty="0" smtClean="0"/>
              <a:t>Accounts and classes of transactions</a:t>
            </a:r>
          </a:p>
          <a:p>
            <a:r>
              <a:rPr lang="en-US" sz="2000" dirty="0" smtClean="0"/>
              <a:t>Business functions</a:t>
            </a:r>
          </a:p>
          <a:p>
            <a:r>
              <a:rPr lang="en-US" sz="2000" dirty="0" smtClean="0"/>
              <a:t>Tests of transactions for sales, cash receipts and write-offs</a:t>
            </a:r>
          </a:p>
          <a:p>
            <a:r>
              <a:rPr lang="en-US" sz="2000" dirty="0" smtClean="0"/>
              <a:t>Effect of tests of transactions</a:t>
            </a:r>
          </a:p>
          <a:p>
            <a:r>
              <a:rPr lang="en-US" sz="2000" dirty="0" smtClean="0"/>
              <a:t>Tests of details of balances</a:t>
            </a:r>
          </a:p>
          <a:p>
            <a:r>
              <a:rPr lang="en-US" sz="2000" dirty="0" smtClean="0"/>
              <a:t>Recommended reading</a:t>
            </a:r>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2284413" indent="1588">
              <a:buNone/>
              <a:defRPr/>
            </a:pPr>
            <a:r>
              <a:rPr lang="en-US" sz="2000" dirty="0" smtClean="0"/>
              <a:t>possibility of a fictitious duplicate copy of a shipping document, it may be necessary to trace the amounts to the perpetual inventory records as a test of whether inventory was reduced.</a:t>
            </a:r>
          </a:p>
          <a:p>
            <a:pPr marL="2284413" lvl="0" indent="-338138">
              <a:buFont typeface="Arial" pitchFamily="34" charset="0"/>
              <a:buChar char="•"/>
              <a:defRPr/>
            </a:pPr>
            <a:r>
              <a:rPr lang="en-US" sz="2000" b="1" dirty="0" smtClean="0"/>
              <a:t>Sale recorded more than once </a:t>
            </a:r>
            <a:r>
              <a:rPr lang="en-US" sz="2000" dirty="0" smtClean="0"/>
              <a:t>- duplicate sales can be determined by reviewing a numerically sorted list of recorded sales transactions for duplicate numbers. The auditor can also test for the proper cancellation of shipping documents. </a:t>
            </a:r>
          </a:p>
          <a:p>
            <a:pPr marL="2284413" indent="-338138">
              <a:buFont typeface="Arial" pitchFamily="34" charset="0"/>
              <a:buChar char="•"/>
              <a:defRPr/>
            </a:pPr>
            <a:r>
              <a:rPr lang="en-US" sz="2000" b="1" dirty="0" smtClean="0"/>
              <a:t>Shipment made to nonexistent customers</a:t>
            </a:r>
            <a:r>
              <a:rPr lang="en-US" sz="2000" dirty="0" smtClean="0"/>
              <a:t> - this type of fraud normally occurs only when the person recording sales is also in a position to authorize shipments. Deficient internal controls make it difficult to detect fictitious shipments, such as shipments to other locations of the company. To test for nonexistent customers, the auditor can trace customer information on the sales invoice to the customer master file. These revenue frauds are often referred to as “sham sales.”</a:t>
            </a:r>
          </a:p>
          <a:p>
            <a:pPr marL="2284413" lvl="0" indent="-338138">
              <a:buFont typeface="Arial" pitchFamily="34" charset="0"/>
              <a:buChar char="•"/>
              <a:defRPr/>
            </a:pPr>
            <a:endParaRPr lang="ru-RU"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1374775">
              <a:buFont typeface="Wingdings" pitchFamily="2" charset="2"/>
              <a:buChar char="Ø"/>
            </a:pPr>
            <a:r>
              <a:rPr lang="en-US" sz="2000" b="1" dirty="0" smtClean="0"/>
              <a:t>Existing sales transactions are recorded </a:t>
            </a:r>
            <a:r>
              <a:rPr lang="en-US" sz="2000" dirty="0" smtClean="0"/>
              <a:t>- in many audits, </a:t>
            </a:r>
            <a:r>
              <a:rPr lang="en-US" sz="2000" b="1" dirty="0" smtClean="0"/>
              <a:t>no substantive tests of transactions are done for the completeness objective.</a:t>
            </a:r>
            <a:r>
              <a:rPr lang="en-US" sz="2000" dirty="0" smtClean="0"/>
              <a:t> This is because </a:t>
            </a:r>
            <a:r>
              <a:rPr lang="en-US" sz="2000" b="1" dirty="0" smtClean="0"/>
              <a:t>overstatements of assets and income from sales transactions are more likely than understatements, and overstatements also represent a greater source of audit risk.</a:t>
            </a:r>
            <a:r>
              <a:rPr lang="en-US" sz="2000" dirty="0" smtClean="0"/>
              <a:t> To test for unbilled shipments, auditors can </a:t>
            </a:r>
            <a:r>
              <a:rPr lang="en-US" sz="2000" b="1" dirty="0" smtClean="0"/>
              <a:t>trace selected shipping documents from a file in the shipping department to related duplicate sales invoices and the sales journal</a:t>
            </a:r>
            <a:r>
              <a:rPr lang="en-US" sz="2000" dirty="0" smtClean="0"/>
              <a:t>. To conduct a meaningful test using this procedure, </a:t>
            </a:r>
            <a:r>
              <a:rPr lang="en-US" sz="2000" b="1" dirty="0" smtClean="0"/>
              <a:t>the auditor must be confident that all shipping documents are included in the file</a:t>
            </a:r>
            <a:r>
              <a:rPr lang="en-US" sz="2000" dirty="0" smtClean="0"/>
              <a:t>. This can be done by accounting for a numerical sequence of the documents. Generalized audit software tools, such as ACL or IDEA, can be used to efficiently identify duplicates and gaps in the numerical sequence of electronic records.</a:t>
            </a:r>
          </a:p>
          <a:p>
            <a:pPr marL="1374775">
              <a:buFont typeface="Wingdings" pitchFamily="2" charset="2"/>
              <a:buChar char="Ø"/>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1374775" indent="-3175">
              <a:buNone/>
            </a:pPr>
            <a:r>
              <a:rPr lang="en-US" sz="2000" b="1" dirty="0" smtClean="0"/>
              <a:t>Direction of tests </a:t>
            </a:r>
            <a:r>
              <a:rPr lang="en-US" sz="2000" dirty="0" smtClean="0"/>
              <a:t>- auditors need to understand the </a:t>
            </a:r>
            <a:r>
              <a:rPr lang="en-US" sz="2000" b="1" dirty="0" smtClean="0"/>
              <a:t>difference between tracing from source documents to the journals and vouching from the journals back to source documents</a:t>
            </a:r>
            <a:r>
              <a:rPr lang="en-US" sz="2000" dirty="0" smtClean="0"/>
              <a:t>. The </a:t>
            </a:r>
            <a:r>
              <a:rPr lang="en-US" sz="2000" b="1" dirty="0" smtClean="0"/>
              <a:t>former</a:t>
            </a:r>
            <a:r>
              <a:rPr lang="en-US" sz="2000" dirty="0" smtClean="0"/>
              <a:t> tests for </a:t>
            </a:r>
            <a:r>
              <a:rPr lang="en-US" sz="2000" b="1" dirty="0" smtClean="0"/>
              <a:t>omitted transactions (completeness objective)</a:t>
            </a:r>
            <a:r>
              <a:rPr lang="en-US" sz="2000" dirty="0" smtClean="0"/>
              <a:t>; the </a:t>
            </a:r>
            <a:r>
              <a:rPr lang="en-US" sz="2000" b="1" dirty="0" smtClean="0"/>
              <a:t>latter</a:t>
            </a:r>
            <a:r>
              <a:rPr lang="en-US" sz="2000" dirty="0" smtClean="0"/>
              <a:t> tests for </a:t>
            </a:r>
            <a:r>
              <a:rPr lang="en-US" sz="2000" b="1" dirty="0" smtClean="0"/>
              <a:t>nonexistent transactions (occurrence objective).</a:t>
            </a:r>
          </a:p>
          <a:p>
            <a:pPr marL="1374775" indent="-3175">
              <a:buNone/>
            </a:pPr>
            <a:r>
              <a:rPr lang="en-US" sz="2000" dirty="0" smtClean="0"/>
              <a:t>To test for the </a:t>
            </a:r>
            <a:r>
              <a:rPr lang="en-US" sz="2000" b="1" dirty="0" smtClean="0"/>
              <a:t>occurrence objective</a:t>
            </a:r>
            <a:r>
              <a:rPr lang="en-US" sz="2000" dirty="0" smtClean="0"/>
              <a:t>, the auditor starts by selecting </a:t>
            </a:r>
            <a:r>
              <a:rPr lang="en-US" sz="2000" b="1" dirty="0" smtClean="0"/>
              <a:t>a sample of invoice numbers from the journal </a:t>
            </a:r>
            <a:r>
              <a:rPr lang="en-US" sz="2000" dirty="0" smtClean="0"/>
              <a:t>and vouches them </a:t>
            </a:r>
            <a:r>
              <a:rPr lang="en-US" sz="2000" b="1" dirty="0" smtClean="0"/>
              <a:t>to duplicate sales invoices, shipping documents, and customer orders</a:t>
            </a:r>
            <a:r>
              <a:rPr lang="en-US" sz="2000" dirty="0" smtClean="0"/>
              <a:t>. In testing for the </a:t>
            </a:r>
            <a:r>
              <a:rPr lang="en-US" sz="2000" b="1" dirty="0" smtClean="0"/>
              <a:t>completeness objective</a:t>
            </a:r>
            <a:r>
              <a:rPr lang="en-US" sz="2000" dirty="0" smtClean="0"/>
              <a:t>, the auditor typically starts by </a:t>
            </a:r>
            <a:r>
              <a:rPr lang="en-US" sz="2000" b="1" dirty="0" smtClean="0"/>
              <a:t>selecting a sample of shipping documents and traces them to duplicate sales invoices and the sales journal as a test of omissions.</a:t>
            </a:r>
          </a:p>
          <a:p>
            <a:pPr marL="1374775" lvl="0">
              <a:buFont typeface="Wingdings" pitchFamily="2" charset="2"/>
              <a:buChar char="Ø"/>
            </a:pPr>
            <a:r>
              <a:rPr lang="en-US" sz="2000" b="1" dirty="0" smtClean="0"/>
              <a:t>Sales are accurately recorded </a:t>
            </a:r>
            <a:r>
              <a:rPr lang="en-US" sz="2000" dirty="0" smtClean="0"/>
              <a:t>- the accurate recording of sales transactions concerns:</a:t>
            </a:r>
          </a:p>
          <a:p>
            <a:pPr marL="1831975">
              <a:buFont typeface="Wingdings" pitchFamily="2" charset="2"/>
              <a:buChar char="ü"/>
            </a:pPr>
            <a:r>
              <a:rPr lang="en-US" sz="2000" b="1" dirty="0" smtClean="0"/>
              <a:t>Shipping the amount of goods ordered</a:t>
            </a:r>
          </a:p>
          <a:p>
            <a:pPr marL="1374775" indent="-3175">
              <a:buNone/>
            </a:pPr>
            <a:endParaRPr lang="ru-RU" sz="2000" dirty="0" smtClean="0"/>
          </a:p>
          <a:p>
            <a:pPr marL="1374775" indent="-3175">
              <a:buNone/>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pic>
        <p:nvPicPr>
          <p:cNvPr id="5122" name="Picture 2"/>
          <p:cNvPicPr>
            <a:picLocks noChangeAspect="1" noChangeArrowheads="1"/>
          </p:cNvPicPr>
          <p:nvPr/>
        </p:nvPicPr>
        <p:blipFill>
          <a:blip r:embed="rId2" cstate="print"/>
          <a:srcRect/>
          <a:stretch>
            <a:fillRect/>
          </a:stretch>
        </p:blipFill>
        <p:spPr bwMode="auto">
          <a:xfrm>
            <a:off x="228600" y="2183490"/>
            <a:ext cx="8686800" cy="2679023"/>
          </a:xfrm>
          <a:prstGeom prst="rect">
            <a:avLst/>
          </a:prstGeom>
          <a:noFill/>
          <a:ln w="9525">
            <a:noFill/>
            <a:miter lim="800000"/>
            <a:headEnd/>
            <a:tailEnd/>
          </a:ln>
        </p:spPr>
      </p:pic>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1831975">
              <a:buFont typeface="Wingdings" pitchFamily="2" charset="2"/>
              <a:buChar char="ü"/>
            </a:pPr>
            <a:r>
              <a:rPr lang="en-US" sz="2000" b="1" dirty="0" smtClean="0"/>
              <a:t>Accurately billing</a:t>
            </a:r>
            <a:r>
              <a:rPr lang="en-US" sz="2000" dirty="0" smtClean="0"/>
              <a:t> for the amount of goods shipped</a:t>
            </a:r>
          </a:p>
          <a:p>
            <a:pPr marL="1831975">
              <a:buFont typeface="Wingdings" pitchFamily="2" charset="2"/>
              <a:buChar char="ü"/>
            </a:pPr>
            <a:r>
              <a:rPr lang="en-US" sz="2000" b="1" dirty="0" smtClean="0"/>
              <a:t>Accurately recording the amount billed </a:t>
            </a:r>
            <a:r>
              <a:rPr lang="en-US" sz="2000" dirty="0" smtClean="0"/>
              <a:t>in the accounting records</a:t>
            </a:r>
          </a:p>
          <a:p>
            <a:pPr marL="1374775" indent="-3175">
              <a:buNone/>
            </a:pPr>
            <a:r>
              <a:rPr lang="en-US" sz="2000" dirty="0" smtClean="0"/>
              <a:t>Auditors typically do </a:t>
            </a:r>
            <a:r>
              <a:rPr lang="en-US" sz="2000" b="1" dirty="0" smtClean="0"/>
              <a:t>substantive tests of transactions </a:t>
            </a:r>
            <a:r>
              <a:rPr lang="en-US" sz="2000" dirty="0" smtClean="0"/>
              <a:t>in every audit </a:t>
            </a:r>
            <a:r>
              <a:rPr lang="en-US" sz="2000" b="1" dirty="0" smtClean="0"/>
              <a:t>to ensure that each of these three aspects of accuracy are done correctly</a:t>
            </a:r>
            <a:r>
              <a:rPr lang="en-US" sz="2000" dirty="0" smtClean="0"/>
              <a:t> by recalculating information in the accounting records and comparing information on different documents. Auditors commonly </a:t>
            </a:r>
            <a:r>
              <a:rPr lang="en-US" sz="2000" b="1" dirty="0" smtClean="0"/>
              <a:t>compare prices on duplicate sales invoices with an approved price list, recalculate extensions and footings, and compare the details on the invoices with shipping records for description, quantity, and customer identification.</a:t>
            </a:r>
            <a:r>
              <a:rPr lang="en-US" sz="2000" dirty="0" smtClean="0"/>
              <a:t> Often, auditors also examine customer orders and sales orders for the same information.</a:t>
            </a:r>
          </a:p>
          <a:p>
            <a:pPr marL="1374775">
              <a:buFont typeface="Wingdings" pitchFamily="2" charset="2"/>
              <a:buChar char="Ø"/>
            </a:pPr>
            <a:r>
              <a:rPr lang="en-US" sz="2000" b="1" dirty="0" smtClean="0"/>
              <a:t>Sales transactions are correctly included in the master file and correctly summarized</a:t>
            </a:r>
            <a:r>
              <a:rPr lang="en-US" sz="2000" dirty="0" smtClean="0"/>
              <a:t> - the proper inclusion of all sales transactions in the accounts receivable master file </a:t>
            </a:r>
            <a:endParaRPr lang="en-US" sz="2000" b="1" dirty="0" smtClean="0"/>
          </a:p>
          <a:p>
            <a:pPr marL="1374775" indent="-3175">
              <a:buNone/>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1374775" indent="-3175">
              <a:buNone/>
            </a:pPr>
            <a:r>
              <a:rPr lang="en-US" sz="2000" dirty="0" smtClean="0"/>
              <a:t>is essential because </a:t>
            </a:r>
            <a:r>
              <a:rPr lang="en-US" sz="2000" b="1" dirty="0" smtClean="0"/>
              <a:t>the accuracy of these records affects the client’s ability to collect outstanding receivables.</a:t>
            </a:r>
            <a:r>
              <a:rPr lang="en-US" sz="2000" dirty="0" smtClean="0"/>
              <a:t> Similarly, the sales journal must be correctly totaled and posted to the general ledger if the financial statements are to be correct. In most engagements, auditors perform some </a:t>
            </a:r>
            <a:r>
              <a:rPr lang="en-US" sz="2000" b="1" dirty="0" smtClean="0"/>
              <a:t>clerical accuracy tests</a:t>
            </a:r>
            <a:r>
              <a:rPr lang="en-US" sz="2000" dirty="0" smtClean="0"/>
              <a:t>, such as footing the journals and tracing the totals and details to the general ledger and the master file, to check whether there are errors or fraud in the processing of sales transactions. The extent to which such tests are needed is determined by the quality of internal controls. Generalized audit software allows for efficient testing of the accuracy of electronic journals and records. </a:t>
            </a:r>
          </a:p>
          <a:p>
            <a:pPr marL="1374775" indent="-3175">
              <a:buNone/>
            </a:pPr>
            <a:r>
              <a:rPr lang="en-US" sz="2000" b="1" dirty="0" smtClean="0"/>
              <a:t>Posting and summarization tests </a:t>
            </a:r>
            <a:r>
              <a:rPr lang="en-US" sz="2000" dirty="0" smtClean="0"/>
              <a:t>differ from those for other transaction-related audit objectives because they include footing journals, master file records, and ledgers, and tracing from one to the other among these three.</a:t>
            </a:r>
          </a:p>
          <a:p>
            <a:pPr marL="1831975" indent="-3175">
              <a:buNone/>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1374775">
              <a:buFont typeface="Wingdings" pitchFamily="2" charset="2"/>
              <a:buChar char="Ø"/>
            </a:pPr>
            <a:r>
              <a:rPr lang="en-US" sz="2000" b="1" dirty="0" smtClean="0"/>
              <a:t>Recorded sales are correctly classified</a:t>
            </a:r>
            <a:r>
              <a:rPr lang="en-US" sz="2000" dirty="0" smtClean="0"/>
              <a:t> - although it is less of a problem in sales than in some transaction cycles, auditors must still be concerned that </a:t>
            </a:r>
            <a:r>
              <a:rPr lang="en-US" sz="2000" b="1" dirty="0" smtClean="0"/>
              <a:t>transactions are charged to the correct general ledger account</a:t>
            </a:r>
            <a:r>
              <a:rPr lang="en-US" sz="2000" dirty="0" smtClean="0"/>
              <a:t>. </a:t>
            </a:r>
            <a:r>
              <a:rPr lang="en-US" sz="2000" b="1" dirty="0" smtClean="0"/>
              <a:t>With cash and credit sales</a:t>
            </a:r>
            <a:r>
              <a:rPr lang="en-US" sz="2000" dirty="0" smtClean="0"/>
              <a:t>, company personnel </a:t>
            </a:r>
            <a:r>
              <a:rPr lang="en-US" sz="2000" b="1" dirty="0" smtClean="0"/>
              <a:t>should not debit accounts receivable for a cash sale or credit sales for collection of a receivable</a:t>
            </a:r>
            <a:r>
              <a:rPr lang="en-US" sz="2000" dirty="0" smtClean="0"/>
              <a:t>. They should also </a:t>
            </a:r>
            <a:r>
              <a:rPr lang="en-US" sz="2000" b="1" dirty="0" smtClean="0"/>
              <a:t>not classify sales of operating assets, such as buildings, as sales.</a:t>
            </a:r>
            <a:r>
              <a:rPr lang="en-US" sz="2000" dirty="0" smtClean="0"/>
              <a:t> For those companies using more than one sales classification, such as companies issuing segmented earnings statements, proper classification is essential. </a:t>
            </a:r>
            <a:r>
              <a:rPr lang="en-US" sz="2000" b="1" dirty="0" smtClean="0"/>
              <a:t>Auditors commonly test sales for proper classification as part of testing for accuracy</a:t>
            </a:r>
            <a:r>
              <a:rPr lang="en-US" sz="2000" dirty="0" smtClean="0"/>
              <a:t>. They examine supporting documents to determine the proper classification of a given transaction and compare this with the actual account to which it is charged.</a:t>
            </a:r>
          </a:p>
          <a:p>
            <a:pPr marL="1374775" lvl="0">
              <a:buFont typeface="Wingdings" pitchFamily="2" charset="2"/>
              <a:buChar char="Ø"/>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1374775">
              <a:buFont typeface="Wingdings" pitchFamily="2" charset="2"/>
              <a:buChar char="Ø"/>
            </a:pPr>
            <a:r>
              <a:rPr lang="en-US" sz="2000" b="1" dirty="0" smtClean="0"/>
              <a:t>Sales are recorded on the correct dates</a:t>
            </a:r>
            <a:r>
              <a:rPr lang="en-US" sz="2000" dirty="0" smtClean="0"/>
              <a:t> - </a:t>
            </a:r>
            <a:r>
              <a:rPr lang="en-US" sz="2000" b="1" dirty="0" smtClean="0"/>
              <a:t>sales should be billed and recorded as soon after shipment takes place as possible to prevent the unintentional omission of transactions from the records </a:t>
            </a:r>
            <a:r>
              <a:rPr lang="en-US" sz="2000" dirty="0" smtClean="0"/>
              <a:t>and to make sure that sales are recorded in the proper period. </a:t>
            </a:r>
            <a:r>
              <a:rPr lang="en-US" sz="2000" b="1" dirty="0" smtClean="0"/>
              <a:t>Timely recorded transactions are also less likely to contain misstatements. </a:t>
            </a:r>
            <a:r>
              <a:rPr lang="en-US" sz="2000" dirty="0" smtClean="0"/>
              <a:t>When auditors do substantive tests of transactions procedures for accuracy they commonly </a:t>
            </a:r>
            <a:r>
              <a:rPr lang="en-US" sz="2000" b="1" dirty="0" smtClean="0"/>
              <a:t>compare the date on selected bills of lading </a:t>
            </a:r>
            <a:r>
              <a:rPr lang="en-US" sz="2000" dirty="0" smtClean="0"/>
              <a:t>or other shipping documents </a:t>
            </a:r>
            <a:r>
              <a:rPr lang="en-US" sz="2000" b="1" dirty="0" smtClean="0"/>
              <a:t>with the date on related duplicate sales invoices, the sales journal, and the accounts receivable master file</a:t>
            </a:r>
            <a:r>
              <a:rPr lang="en-US" sz="2000" dirty="0" smtClean="0"/>
              <a:t>. </a:t>
            </a:r>
            <a:r>
              <a:rPr lang="en-US" sz="2000" b="1" dirty="0" smtClean="0"/>
              <a:t>Significant differences </a:t>
            </a:r>
            <a:r>
              <a:rPr lang="en-US" sz="2000" dirty="0" smtClean="0"/>
              <a:t>indicate potential </a:t>
            </a:r>
            <a:r>
              <a:rPr lang="en-US" sz="2000" b="1" dirty="0" smtClean="0"/>
              <a:t>cutoff problems </a:t>
            </a:r>
            <a:r>
              <a:rPr lang="en-US" sz="2000" dirty="0" smtClean="0"/>
              <a:t>in the test of year-end balances.</a:t>
            </a:r>
          </a:p>
          <a:p>
            <a:pPr marL="1374775" lvl="0">
              <a:buFont typeface="Wingdings" pitchFamily="2" charset="2"/>
              <a:buChar char="Ø"/>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sales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r>
              <a:rPr lang="en-US" sz="2000" b="1" dirty="0" smtClean="0"/>
              <a:t>Methodology for designing </a:t>
            </a:r>
            <a:r>
              <a:rPr lang="en-US" sz="2000" b="1" dirty="0" err="1" smtClean="0"/>
              <a:t>ToC</a:t>
            </a:r>
            <a:r>
              <a:rPr lang="en-US" sz="2000" b="1" dirty="0" smtClean="0"/>
              <a:t> and ST for cash receipts</a:t>
            </a:r>
            <a:r>
              <a:rPr lang="ru-RU" sz="2000" dirty="0" smtClean="0"/>
              <a:t> - </a:t>
            </a:r>
            <a:r>
              <a:rPr lang="en-US" sz="2000" dirty="0" smtClean="0"/>
              <a:t>auditors use the </a:t>
            </a:r>
            <a:r>
              <a:rPr lang="en-US" sz="2000" b="1" dirty="0" smtClean="0"/>
              <a:t>same methodology for designing tests of controls and substantive tests of transactions for cash receipts as they use for sales.</a:t>
            </a:r>
            <a:r>
              <a:rPr lang="en-US" sz="2000" dirty="0" smtClean="0"/>
              <a:t> </a:t>
            </a:r>
            <a:r>
              <a:rPr lang="en-US" sz="2000" b="1" dirty="0" smtClean="0"/>
              <a:t>Cash receipts tests of controls and substantive tests of transactions audit procedures are developed around the same framework used for sales, but of course the specific objectives are applied to cash receipts</a:t>
            </a:r>
            <a:r>
              <a:rPr lang="en-US" sz="2000" dirty="0" smtClean="0"/>
              <a:t>. Given the transaction-related audit objectives, the auditor follows this process:</a:t>
            </a:r>
          </a:p>
          <a:p>
            <a:pPr marL="912813">
              <a:buFont typeface="Wingdings" pitchFamily="2" charset="2"/>
              <a:buChar char="q"/>
              <a:defRPr/>
            </a:pPr>
            <a:r>
              <a:rPr lang="en-US" sz="2000" dirty="0" smtClean="0"/>
              <a:t>Determine </a:t>
            </a:r>
            <a:r>
              <a:rPr lang="en-US" sz="2000" b="1" dirty="0" smtClean="0"/>
              <a:t>key internal controls</a:t>
            </a:r>
            <a:r>
              <a:rPr lang="en-US" sz="2000" dirty="0" smtClean="0"/>
              <a:t> </a:t>
            </a:r>
            <a:r>
              <a:rPr lang="en-US" sz="2000" b="1" dirty="0" smtClean="0"/>
              <a:t>for each audit objective</a:t>
            </a:r>
          </a:p>
          <a:p>
            <a:pPr marL="912813">
              <a:buFont typeface="Wingdings" pitchFamily="2" charset="2"/>
              <a:buChar char="q"/>
              <a:defRPr/>
            </a:pPr>
            <a:r>
              <a:rPr lang="en-US" sz="2000" dirty="0" smtClean="0"/>
              <a:t>Design </a:t>
            </a:r>
            <a:r>
              <a:rPr lang="en-US" sz="2000" b="1" dirty="0" smtClean="0"/>
              <a:t>tests of control for each control used </a:t>
            </a:r>
            <a:r>
              <a:rPr lang="en-US" sz="2000" dirty="0" smtClean="0"/>
              <a:t>to support a reduced control risk</a:t>
            </a:r>
          </a:p>
          <a:p>
            <a:pPr marL="912813">
              <a:buFont typeface="Wingdings" pitchFamily="2" charset="2"/>
              <a:buChar char="q"/>
              <a:defRPr/>
            </a:pPr>
            <a:r>
              <a:rPr lang="en-US" sz="2000" dirty="0" smtClean="0"/>
              <a:t>Design </a:t>
            </a:r>
            <a:r>
              <a:rPr lang="en-US" sz="2000" b="1" dirty="0" smtClean="0"/>
              <a:t>substantive tests of transactions to test for monetary misstatements</a:t>
            </a:r>
            <a:r>
              <a:rPr lang="en-US" sz="2000" dirty="0" smtClean="0"/>
              <a:t> </a:t>
            </a:r>
            <a:r>
              <a:rPr lang="en-US" sz="2000" b="1" dirty="0" smtClean="0"/>
              <a:t>for each objective</a:t>
            </a:r>
          </a:p>
          <a:p>
            <a:pPr indent="-3175">
              <a:buNone/>
            </a:pPr>
            <a:r>
              <a:rPr lang="en-US" sz="2000" dirty="0" smtClean="0"/>
              <a:t>As in all other audit areas, the </a:t>
            </a:r>
            <a:r>
              <a:rPr lang="en-US" sz="2000" b="1" dirty="0" smtClean="0"/>
              <a:t>tests of controls depend on the controls the auditor identifies</a:t>
            </a:r>
            <a:r>
              <a:rPr lang="en-US" sz="2000" dirty="0" smtClean="0"/>
              <a:t>, </a:t>
            </a:r>
            <a:r>
              <a:rPr lang="en-US" sz="2000" b="1" dirty="0" smtClean="0"/>
              <a:t>the extent they will be relied on to reduce assessed control risk, and whether the company being audited is publicly traded.</a:t>
            </a:r>
            <a:endParaRPr lang="en-US" b="1"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
        <p:nvSpPr>
          <p:cNvPr id="8" name="Заголовок 1"/>
          <p:cNvSpPr>
            <a:spLocks noGrp="1"/>
          </p:cNvSpPr>
          <p:nvPr>
            <p:ph type="title"/>
          </p:nvPr>
        </p:nvSpPr>
        <p:spPr>
          <a:xfrm>
            <a:off x="381000" y="277813"/>
            <a:ext cx="8763000" cy="1139825"/>
          </a:xfrm>
        </p:spPr>
        <p:txBody>
          <a:bodyPr/>
          <a:lstStyle/>
          <a:p>
            <a:r>
              <a:rPr lang="en-US" sz="4000" dirty="0" smtClean="0">
                <a:latin typeface="Verdana" pitchFamily="34" charset="0"/>
                <a:ea typeface="Verdana" pitchFamily="34" charset="0"/>
                <a:cs typeface="Verdana" pitchFamily="34" charset="0"/>
              </a:rPr>
              <a:t>Tests of trans-s for cash receipts </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8200"/>
            <a:ext cx="8229600" cy="5257800"/>
          </a:xfrm>
        </p:spPr>
        <p:txBody>
          <a:bodyPr/>
          <a:lstStyle/>
          <a:p>
            <a:pPr indent="-3175">
              <a:buNone/>
            </a:pPr>
            <a:r>
              <a:rPr lang="en-US" sz="2000" dirty="0" smtClean="0"/>
              <a:t>Because the methodology for cash receipts is similar to that for sales, our discussion is not as detailed as our discussion of the internal controls, tests of controls, and substantive tests of transactions for the audit of sales. Instead, we focus on the substantive audit procedures that are most likely to be misunderstood</a:t>
            </a:r>
            <a:r>
              <a:rPr lang="en-US" sz="2000" b="1" dirty="0" smtClean="0"/>
              <a:t>.</a:t>
            </a:r>
            <a:r>
              <a:rPr lang="en-US" sz="2000" dirty="0" smtClean="0"/>
              <a:t> An essential part of the auditor’s responsibility in auditing cash receipts is </a:t>
            </a:r>
            <a:r>
              <a:rPr lang="en-US" sz="2000" b="1" dirty="0" smtClean="0"/>
              <a:t>to identify deficiencies in internal control that increase the likelihood of fraud. It is done by means of the following actions:</a:t>
            </a:r>
          </a:p>
          <a:p>
            <a:pPr marL="912813">
              <a:buFont typeface="Wingdings" pitchFamily="2" charset="2"/>
              <a:buChar char="q"/>
              <a:defRPr/>
            </a:pPr>
            <a:r>
              <a:rPr lang="en-US" sz="2000" b="1" dirty="0" smtClean="0"/>
              <a:t>Determining whether cash receipt was recorded</a:t>
            </a:r>
            <a:r>
              <a:rPr lang="ru-RU" sz="2000" b="1" dirty="0" smtClean="0"/>
              <a:t> </a:t>
            </a:r>
            <a:r>
              <a:rPr lang="ru-RU" sz="2000" dirty="0" smtClean="0"/>
              <a:t>- </a:t>
            </a:r>
            <a:r>
              <a:rPr lang="en-US" sz="2000" b="1" dirty="0" smtClean="0"/>
              <a:t>the most difficult type of cash embezzlement for auditors to detect is when it occurs before the cash is recorded in the cash receipts journal or other cash listing, especially if the sale and cash receipt are recorded simultaneously</a:t>
            </a:r>
            <a:r>
              <a:rPr lang="en-US" sz="2000" dirty="0" smtClean="0"/>
              <a:t>. For example, if a grocery store clerk takes cash and intentionally fails to record the sale and receipt of cash on the cash register, it is extremely difficult to discover the theft. </a:t>
            </a:r>
            <a:r>
              <a:rPr lang="en-US" sz="2000" b="1" dirty="0" smtClean="0"/>
              <a:t>To prevent this type of fraud, special internal controls </a:t>
            </a:r>
            <a:r>
              <a:rPr lang="en-US" sz="2000" dirty="0" smtClean="0"/>
              <a:t>are implemented by many companies. The type of control will, of course, depend</a:t>
            </a:r>
          </a:p>
          <a:p>
            <a:pPr indent="-3175">
              <a:buNone/>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
        <p:nvSpPr>
          <p:cNvPr id="8" name="Заголовок 1"/>
          <p:cNvSpPr>
            <a:spLocks noGrp="1"/>
          </p:cNvSpPr>
          <p:nvPr>
            <p:ph type="title"/>
          </p:nvPr>
        </p:nvSpPr>
        <p:spPr>
          <a:xfrm>
            <a:off x="381000" y="277813"/>
            <a:ext cx="8763000" cy="1139825"/>
          </a:xfrm>
        </p:spPr>
        <p:txBody>
          <a:bodyPr/>
          <a:lstStyle/>
          <a:p>
            <a:r>
              <a:rPr lang="en-US" sz="4000" dirty="0" smtClean="0">
                <a:latin typeface="Verdana" pitchFamily="34" charset="0"/>
                <a:ea typeface="Verdana" pitchFamily="34" charset="0"/>
                <a:cs typeface="Verdana" pitchFamily="34" charset="0"/>
              </a:rPr>
              <a:t>Tests of trans-s for cash receipts </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Accounts and classes of </a:t>
            </a:r>
            <a:r>
              <a:rPr lang="en-US" sz="4000" dirty="0" err="1" smtClean="0">
                <a:latin typeface="Verdana" pitchFamily="34" charset="0"/>
                <a:ea typeface="Verdana" pitchFamily="34" charset="0"/>
                <a:cs typeface="Verdana" pitchFamily="34" charset="0"/>
              </a:rPr>
              <a:t>tran</a:t>
            </a:r>
            <a:r>
              <a:rPr lang="en-US" sz="4000" dirty="0" smtClean="0">
                <a:latin typeface="Verdana" pitchFamily="34" charset="0"/>
                <a:ea typeface="Verdana" pitchFamily="34" charset="0"/>
                <a:cs typeface="Verdana" pitchFamily="34" charset="0"/>
              </a:rPr>
              <a:t>-ns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867400"/>
          </a:xfrm>
        </p:spPr>
        <p:txBody>
          <a:bodyPr/>
          <a:lstStyle/>
          <a:p>
            <a:r>
              <a:rPr lang="en-US" sz="2000" b="1" dirty="0" smtClean="0"/>
              <a:t>Accounts and classes of transactions</a:t>
            </a:r>
            <a:r>
              <a:rPr lang="ru-RU" sz="2000" b="1" dirty="0" smtClean="0"/>
              <a:t> </a:t>
            </a:r>
            <a:r>
              <a:rPr lang="ru-RU" sz="2000" dirty="0" smtClean="0"/>
              <a:t>- </a:t>
            </a:r>
            <a:r>
              <a:rPr lang="en-US" sz="2000" b="1" dirty="0" smtClean="0"/>
              <a:t>the overall objective </a:t>
            </a:r>
            <a:r>
              <a:rPr lang="en-US" sz="2000" dirty="0" smtClean="0"/>
              <a:t>in the </a:t>
            </a:r>
            <a:r>
              <a:rPr lang="en-US" sz="2000" b="1" dirty="0" smtClean="0"/>
              <a:t>audit of the sales and collection cycle </a:t>
            </a:r>
            <a:r>
              <a:rPr lang="en-US" sz="2000" dirty="0" smtClean="0"/>
              <a:t>is </a:t>
            </a:r>
            <a:r>
              <a:rPr lang="en-US" sz="2000" b="1" dirty="0" smtClean="0"/>
              <a:t>to evaluate whether the account balances affected by the cycle are fairly presented in accordance with accounting standards</a:t>
            </a:r>
            <a:r>
              <a:rPr lang="en-US" sz="2000" dirty="0" smtClean="0"/>
              <a:t>. The </a:t>
            </a:r>
            <a:r>
              <a:rPr lang="en-US" sz="2000" b="1" dirty="0" smtClean="0"/>
              <a:t>nature of the accounts may vary</a:t>
            </a:r>
            <a:r>
              <a:rPr lang="en-US" sz="2000" dirty="0" smtClean="0"/>
              <a:t>, of course, </a:t>
            </a:r>
            <a:r>
              <a:rPr lang="en-US" sz="2000" b="1" dirty="0" smtClean="0"/>
              <a:t>depending on the industry and client involved. </a:t>
            </a:r>
            <a:r>
              <a:rPr lang="en-US" sz="2000" dirty="0" smtClean="0"/>
              <a:t>There are differences in the nature and account titles for a service industry, a retail company, and an insurance company, but the key concepts remain the same. To provide a frame of reference for understanding the material in this lecture, let’s assume we’re dealing with a wholesale merchandising company. </a:t>
            </a:r>
            <a:r>
              <a:rPr lang="en-US" sz="2000" b="1" dirty="0" smtClean="0"/>
              <a:t>There are five classes of transactions in the sales and collection cycle: </a:t>
            </a:r>
          </a:p>
          <a:p>
            <a:pPr marL="912813">
              <a:buFont typeface="Wingdings" pitchFamily="2" charset="2"/>
              <a:buChar char="q"/>
              <a:defRPr/>
            </a:pPr>
            <a:r>
              <a:rPr lang="en-US" sz="2000" b="1" dirty="0" smtClean="0"/>
              <a:t>sales (cash and sales on account)</a:t>
            </a:r>
          </a:p>
          <a:p>
            <a:pPr marL="912813">
              <a:buFont typeface="Wingdings" pitchFamily="2" charset="2"/>
              <a:buChar char="q"/>
              <a:defRPr/>
            </a:pPr>
            <a:r>
              <a:rPr lang="en-US" sz="2000" b="1" dirty="0" smtClean="0"/>
              <a:t>cash receipts; </a:t>
            </a:r>
          </a:p>
          <a:p>
            <a:pPr marL="912813">
              <a:buFont typeface="Wingdings" pitchFamily="2" charset="2"/>
              <a:buChar char="q"/>
              <a:defRPr/>
            </a:pPr>
            <a:r>
              <a:rPr lang="en-US" sz="2000" b="1" dirty="0" smtClean="0"/>
              <a:t>sales returns and allowances; </a:t>
            </a:r>
          </a:p>
          <a:p>
            <a:pPr marL="912813">
              <a:buFont typeface="Wingdings" pitchFamily="2" charset="2"/>
              <a:buChar char="q"/>
              <a:defRPr/>
            </a:pPr>
            <a:r>
              <a:rPr lang="en-US" sz="2000" b="1" dirty="0" smtClean="0"/>
              <a:t>write-off of uncollectible accounts; </a:t>
            </a:r>
          </a:p>
          <a:p>
            <a:pPr marL="912813">
              <a:buFont typeface="Wingdings" pitchFamily="2" charset="2"/>
              <a:buChar char="q"/>
              <a:defRPr/>
            </a:pPr>
            <a:r>
              <a:rPr lang="en-US" sz="2000" b="1" dirty="0" smtClean="0"/>
              <a:t>estimate of bad debt expense.</a:t>
            </a:r>
          </a:p>
          <a:p>
            <a:pPr>
              <a:buNone/>
            </a:pPr>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indent="1588">
              <a:buNone/>
              <a:defRPr/>
            </a:pPr>
            <a:r>
              <a:rPr lang="en-US" sz="2000" dirty="0" smtClean="0"/>
              <a:t>on the type of business. For example, the </a:t>
            </a:r>
            <a:r>
              <a:rPr lang="en-US" sz="2000" b="1" dirty="0" smtClean="0"/>
              <a:t>controls for a retail store in which the cash is received by the same person who sells the merchandise and enters cash receipts in a cash register should be different from the controls for a company in which all receipts are received through the mail several weeks after the sales have taken place</a:t>
            </a:r>
            <a:r>
              <a:rPr lang="en-US" sz="2000" dirty="0" smtClean="0"/>
              <a:t>. It is normal practice </a:t>
            </a:r>
            <a:r>
              <a:rPr lang="en-US" sz="2000" b="1" dirty="0" smtClean="0"/>
              <a:t>to trace from </a:t>
            </a:r>
            <a:r>
              <a:rPr lang="en-US" sz="2000" b="1" dirty="0" err="1" smtClean="0"/>
              <a:t>prenumbered</a:t>
            </a:r>
            <a:r>
              <a:rPr lang="en-US" sz="2000" b="1" dirty="0" smtClean="0"/>
              <a:t> remittance advices or prelists of cash receipts to the cash receipts journal and subsidiary accounts receivable records as a substantive test of the recording of actual cash received.</a:t>
            </a:r>
            <a:r>
              <a:rPr lang="en-US" sz="2000" dirty="0" smtClean="0"/>
              <a:t> </a:t>
            </a:r>
            <a:r>
              <a:rPr lang="en-US" sz="2000" b="1" dirty="0" smtClean="0"/>
              <a:t>This test will be effective only if a cash register tape or some other prelisting was prepared at the time cash was received.</a:t>
            </a:r>
          </a:p>
          <a:p>
            <a:pPr marL="912813">
              <a:buFont typeface="Wingdings" pitchFamily="2" charset="2"/>
              <a:buChar char="q"/>
              <a:defRPr/>
            </a:pPr>
            <a:r>
              <a:rPr lang="en-US" sz="2000" b="1" dirty="0" smtClean="0"/>
              <a:t>Preparing proof of cash receipt</a:t>
            </a:r>
            <a:r>
              <a:rPr lang="ru-RU" sz="2000" b="1" dirty="0" smtClean="0"/>
              <a:t> </a:t>
            </a:r>
            <a:r>
              <a:rPr lang="ru-RU" sz="2000" dirty="0" smtClean="0"/>
              <a:t>- </a:t>
            </a:r>
            <a:r>
              <a:rPr lang="en-US" sz="2000" dirty="0" smtClean="0"/>
              <a:t>a useful audit procedure to test </a:t>
            </a:r>
            <a:r>
              <a:rPr lang="en-US" sz="2000" b="1" dirty="0" smtClean="0"/>
              <a:t>whether all recorded cash receipts have been deposited in the bank account is a proof of cash receipts. </a:t>
            </a:r>
            <a:r>
              <a:rPr lang="en-US" sz="2000" dirty="0" smtClean="0"/>
              <a:t>In this test, </a:t>
            </a:r>
            <a:r>
              <a:rPr lang="en-US" sz="2000" b="1" dirty="0" smtClean="0"/>
              <a:t>the total cash receipts recorded in the cash receipts journal for a given period</a:t>
            </a:r>
            <a:r>
              <a:rPr lang="en-US" sz="2000" dirty="0" smtClean="0"/>
              <a:t>, such as a month, are</a:t>
            </a:r>
          </a:p>
          <a:p>
            <a:pPr marL="912813" indent="1588">
              <a:buNone/>
              <a:defRPr/>
            </a:pPr>
            <a:endParaRPr lang="en-US" sz="2000" b="1" dirty="0" smtClean="0"/>
          </a:p>
          <a:p>
            <a:pPr marL="912813" indent="1588">
              <a:buNone/>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
        <p:nvSpPr>
          <p:cNvPr id="9" name="Заголовок 1"/>
          <p:cNvSpPr>
            <a:spLocks noGrp="1"/>
          </p:cNvSpPr>
          <p:nvPr>
            <p:ph type="title"/>
          </p:nvPr>
        </p:nvSpPr>
        <p:spPr>
          <a:xfrm>
            <a:off x="381000" y="277813"/>
            <a:ext cx="8763000" cy="1139825"/>
          </a:xfrm>
        </p:spPr>
        <p:txBody>
          <a:bodyPr/>
          <a:lstStyle/>
          <a:p>
            <a:r>
              <a:rPr lang="en-US" sz="4000" dirty="0" smtClean="0">
                <a:latin typeface="Verdana" pitchFamily="34" charset="0"/>
                <a:ea typeface="Verdana" pitchFamily="34" charset="0"/>
                <a:cs typeface="Verdana" pitchFamily="34" charset="0"/>
              </a:rPr>
              <a:t>Tests of trans-s for cash receipts </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indent="1588">
              <a:buNone/>
              <a:defRPr/>
            </a:pPr>
            <a:r>
              <a:rPr lang="en-US" sz="2000" b="1" dirty="0" smtClean="0"/>
              <a:t>reconciled with the actual deposits made to the bank during the same period.</a:t>
            </a:r>
            <a:r>
              <a:rPr lang="en-US" sz="2000" dirty="0" smtClean="0"/>
              <a:t> </a:t>
            </a:r>
            <a:r>
              <a:rPr lang="en-US" sz="2000" b="1" dirty="0" smtClean="0"/>
              <a:t>A difference in the two </a:t>
            </a:r>
            <a:r>
              <a:rPr lang="en-US" sz="2000" dirty="0" smtClean="0"/>
              <a:t>may be the </a:t>
            </a:r>
            <a:r>
              <a:rPr lang="en-US" sz="2000" b="1" dirty="0" smtClean="0"/>
              <a:t>result of deposits in transit and other items, but the amounts can be reconciled and compared. </a:t>
            </a:r>
            <a:r>
              <a:rPr lang="en-US" sz="2000" dirty="0" smtClean="0"/>
              <a:t>This procedure is not useful in discovering cash receipts that have not been recorded in the journals or time lags in making deposits, but </a:t>
            </a:r>
            <a:r>
              <a:rPr lang="en-US" sz="2000" b="1" dirty="0" smtClean="0"/>
              <a:t>it can help uncover recorded cash receipts that have not been deposited, unrecorded deposits, unrecorded loans, bank loans deposited directly into the bank account, and similar misstatements</a:t>
            </a:r>
            <a:r>
              <a:rPr lang="en-US" sz="2000" dirty="0" smtClean="0"/>
              <a:t>. </a:t>
            </a:r>
            <a:r>
              <a:rPr lang="en-US" sz="2000" b="1" dirty="0" smtClean="0"/>
              <a:t>Ordinarily, this somewhat time-consuming procedure is used only when the controls are deficient</a:t>
            </a:r>
            <a:r>
              <a:rPr lang="en-US" sz="2000" dirty="0" smtClean="0"/>
              <a:t>. </a:t>
            </a:r>
          </a:p>
          <a:p>
            <a:pPr marL="912813">
              <a:buFont typeface="Wingdings" pitchFamily="2" charset="2"/>
              <a:buChar char="q"/>
              <a:defRPr/>
            </a:pPr>
            <a:r>
              <a:rPr lang="en-US" sz="2000" b="1" dirty="0" smtClean="0"/>
              <a:t>Testing to discover lapping of accounts receivable </a:t>
            </a:r>
            <a:r>
              <a:rPr lang="ru-RU" sz="2000" dirty="0" smtClean="0"/>
              <a:t>- </a:t>
            </a:r>
            <a:r>
              <a:rPr lang="en-US" sz="2000" b="1" dirty="0" smtClean="0"/>
              <a:t>lapping of accounts receivable is the postponement of entries for the collection of receivables to conceal an existing cash shortage</a:t>
            </a:r>
            <a:r>
              <a:rPr lang="en-US" sz="2000" dirty="0" smtClean="0"/>
              <a:t>. </a:t>
            </a:r>
            <a:r>
              <a:rPr lang="en-US" sz="2000" b="1" dirty="0" smtClean="0"/>
              <a:t>The embezzlement is perpetrated by a person who handles cash receipts and then enters them into the computer system. </a:t>
            </a:r>
            <a:r>
              <a:rPr lang="en-US" sz="2000" dirty="0" smtClean="0"/>
              <a:t>He or she defers recording</a:t>
            </a:r>
          </a:p>
          <a:p>
            <a:pPr marL="912813" indent="1588">
              <a:buNone/>
              <a:defRPr/>
            </a:pPr>
            <a:endParaRPr lang="en-US" sz="2000" dirty="0" smtClean="0"/>
          </a:p>
          <a:p>
            <a:pPr marL="912813" indent="1588">
              <a:buNone/>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
        <p:nvSpPr>
          <p:cNvPr id="9" name="Заголовок 1"/>
          <p:cNvSpPr>
            <a:spLocks noGrp="1"/>
          </p:cNvSpPr>
          <p:nvPr>
            <p:ph type="title"/>
          </p:nvPr>
        </p:nvSpPr>
        <p:spPr>
          <a:xfrm>
            <a:off x="381000" y="277813"/>
            <a:ext cx="8763000" cy="1139825"/>
          </a:xfrm>
        </p:spPr>
        <p:txBody>
          <a:bodyPr/>
          <a:lstStyle/>
          <a:p>
            <a:r>
              <a:rPr lang="en-US" sz="4000" dirty="0" smtClean="0">
                <a:latin typeface="Verdana" pitchFamily="34" charset="0"/>
                <a:ea typeface="Verdana" pitchFamily="34" charset="0"/>
                <a:cs typeface="Verdana" pitchFamily="34" charset="0"/>
              </a:rPr>
              <a:t>Tests of trans-s for cash receipts </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912813" indent="1588">
              <a:buNone/>
              <a:defRPr/>
            </a:pPr>
            <a:r>
              <a:rPr lang="en-US" sz="2000" b="1" dirty="0" smtClean="0"/>
              <a:t>the cash receipts from one customer and covers the shortages with receipts of another</a:t>
            </a:r>
            <a:r>
              <a:rPr lang="en-US" sz="2000" dirty="0" smtClean="0"/>
              <a:t>. </a:t>
            </a:r>
            <a:r>
              <a:rPr lang="en-US" sz="2000" b="1" dirty="0" smtClean="0"/>
              <a:t>These in turn are covered from the receipts of a third customer a few days later</a:t>
            </a:r>
            <a:r>
              <a:rPr lang="en-US" sz="2000" dirty="0" smtClean="0"/>
              <a:t>. The employee must continue to cover the shortage through repeated lapping, replace the stolen money, or find another way to conceal the shortage.</a:t>
            </a:r>
          </a:p>
          <a:p>
            <a:pPr marL="912813" indent="1588">
              <a:buNone/>
              <a:defRPr/>
            </a:pPr>
            <a:r>
              <a:rPr lang="en-US" sz="2000" b="1" dirty="0" smtClean="0"/>
              <a:t>This embezzlement can be easily prevented by separation of duties and a mandatory vacation policy for employees who both handle cash and enter cash receipts into the system</a:t>
            </a:r>
            <a:r>
              <a:rPr lang="en-US" sz="2000" dirty="0" smtClean="0"/>
              <a:t>. It can be detected by comparing the name, amount, and dates shown on remittance advices with cash receipts journal entries and related duplicate deposit slips. </a:t>
            </a:r>
            <a:r>
              <a:rPr lang="en-US" sz="2000" b="1" dirty="0" smtClean="0"/>
              <a:t>Because this procedure is relatively time-consuming, it is ordinarily performed only when specific concerns with embezzlement exist because of a deficiency in internal control.</a:t>
            </a:r>
          </a:p>
          <a:p>
            <a:pPr marL="912813" indent="1588">
              <a:buNone/>
              <a:defRPr/>
            </a:pPr>
            <a:endParaRPr lang="en-US" sz="2000" dirty="0" smtClean="0"/>
          </a:p>
          <a:p>
            <a:endParaRPr lang="en-US" sz="2000" dirty="0" smtClean="0"/>
          </a:p>
          <a:p>
            <a:pPr marL="912813">
              <a:buFont typeface="Wingdings" pitchFamily="2" charset="2"/>
              <a:buChar char="q"/>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
        <p:nvSpPr>
          <p:cNvPr id="9" name="Заголовок 1"/>
          <p:cNvSpPr>
            <a:spLocks noGrp="1"/>
          </p:cNvSpPr>
          <p:nvPr>
            <p:ph type="title"/>
          </p:nvPr>
        </p:nvSpPr>
        <p:spPr>
          <a:xfrm>
            <a:off x="381000" y="277813"/>
            <a:ext cx="8763000" cy="1139825"/>
          </a:xfrm>
        </p:spPr>
        <p:txBody>
          <a:bodyPr/>
          <a:lstStyle/>
          <a:p>
            <a:r>
              <a:rPr lang="en-US" sz="4000" dirty="0" smtClean="0">
                <a:latin typeface="Verdana" pitchFamily="34" charset="0"/>
                <a:ea typeface="Verdana" pitchFamily="34" charset="0"/>
                <a:cs typeface="Verdana" pitchFamily="34" charset="0"/>
              </a:rPr>
              <a:t>Tests of trans-s for cash receipts </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trans-s for write-offs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257800"/>
          </a:xfrm>
        </p:spPr>
        <p:txBody>
          <a:bodyPr/>
          <a:lstStyle/>
          <a:p>
            <a:r>
              <a:rPr lang="en-US" sz="2000" b="1" dirty="0" smtClean="0"/>
              <a:t>Audit tests for write-offs</a:t>
            </a:r>
            <a:r>
              <a:rPr lang="ru-RU" sz="2000" dirty="0" smtClean="0"/>
              <a:t> - </a:t>
            </a:r>
            <a:r>
              <a:rPr lang="en-US" sz="2000" dirty="0" smtClean="0"/>
              <a:t>the same as for sales returns and allowances, the auditor’s primary concern in the audit </a:t>
            </a:r>
            <a:r>
              <a:rPr lang="en-US" sz="2000" b="1" dirty="0" smtClean="0"/>
              <a:t>of the write-off of uncollectible accounts receivable</a:t>
            </a:r>
            <a:r>
              <a:rPr lang="en-US" sz="2000" dirty="0" smtClean="0"/>
              <a:t> is the </a:t>
            </a:r>
            <a:r>
              <a:rPr lang="en-US" sz="2000" b="1" dirty="0" smtClean="0"/>
              <a:t>possibility of client personnel covering up an embezzlement by writing off accounts receivable that have already been</a:t>
            </a:r>
            <a:r>
              <a:rPr lang="en-US" sz="2000" dirty="0" smtClean="0"/>
              <a:t>. The major control for preventing this fraud is </a:t>
            </a:r>
            <a:r>
              <a:rPr lang="en-US" sz="2000" b="1" dirty="0" smtClean="0"/>
              <a:t>proper authorization of the write-off of uncollectible accounts by a designated level of management only after a thorough investigation of the reason the customer has not paid.</a:t>
            </a:r>
          </a:p>
          <a:p>
            <a:pPr indent="-3175">
              <a:buNone/>
            </a:pPr>
            <a:r>
              <a:rPr lang="en-US" sz="2000" b="1" dirty="0" smtClean="0"/>
              <a:t>Normally, verification of the accounts written off takes relatively little time. Typically, the auditor examines approvals by the appropriate persons</a:t>
            </a:r>
            <a:r>
              <a:rPr lang="en-US" sz="2000" dirty="0" smtClean="0"/>
              <a:t>. For a sample of accounts written off, it is also usually necessary for the auditor to examine correspondence in the client’s files establishing their </a:t>
            </a:r>
            <a:r>
              <a:rPr lang="en-US" sz="2000" dirty="0" err="1" smtClean="0"/>
              <a:t>uncollectibility</a:t>
            </a:r>
            <a:r>
              <a:rPr lang="en-US" sz="2000" dirty="0" smtClean="0"/>
              <a:t>. In some cases, the auditor also examines credit reports. </a:t>
            </a:r>
            <a:r>
              <a:rPr lang="en-US" sz="2000" b="1" dirty="0" smtClean="0"/>
              <a:t>After the auditor has concluded that the accounts written off</a:t>
            </a:r>
            <a:r>
              <a:rPr lang="en-US" sz="2000" dirty="0" smtClean="0"/>
              <a:t> by general journal entries are proper, </a:t>
            </a:r>
            <a:r>
              <a:rPr lang="en-US" sz="2000" b="1" dirty="0" smtClean="0"/>
              <a:t>selected items should be traced to the accounts receivable master file to test whether the write-off was properly recorded.</a:t>
            </a:r>
          </a:p>
          <a:p>
            <a:pPr indent="-3175">
              <a:buNone/>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Effect of tests of trans-s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257800"/>
          </a:xfrm>
        </p:spPr>
        <p:txBody>
          <a:bodyPr/>
          <a:lstStyle/>
          <a:p>
            <a:r>
              <a:rPr lang="en-US" sz="2000" b="1" dirty="0" smtClean="0"/>
              <a:t>The results of the tests of controls and substantive tests of transactions have a significant effect on the remainder of the audit, especially on substantive tests of details of balances</a:t>
            </a:r>
            <a:r>
              <a:rPr lang="en-US" sz="2000" dirty="0" smtClean="0"/>
              <a:t>. </a:t>
            </a:r>
            <a:r>
              <a:rPr lang="en-US" sz="2000" b="1" dirty="0" smtClean="0"/>
              <a:t>The parts of the audit most affected </a:t>
            </a:r>
            <a:r>
              <a:rPr lang="en-US" sz="2000" dirty="0" smtClean="0"/>
              <a:t>by the tests of controls and substantive tests of transactions for the sales and collection cycle </a:t>
            </a:r>
            <a:r>
              <a:rPr lang="en-US" sz="2000" b="1" dirty="0" smtClean="0"/>
              <a:t>are the balances in accounts receivable, cash, bad debt expense, and allowance for doubtful accounts.</a:t>
            </a:r>
          </a:p>
          <a:p>
            <a:pPr indent="-3175">
              <a:buNone/>
            </a:pPr>
            <a:r>
              <a:rPr lang="en-US" sz="2000" dirty="0" smtClean="0"/>
              <a:t>Furthermore, </a:t>
            </a:r>
            <a:r>
              <a:rPr lang="en-US" sz="2000" b="1" dirty="0" smtClean="0"/>
              <a:t>if the test results are unsatisfactory, it is necessary to do additional substantive testing of sales, sales returns and allowances, write-off of uncollectible accounts, and processing cash receipts.</a:t>
            </a:r>
            <a:r>
              <a:rPr lang="en-US" sz="2000" dirty="0" smtClean="0"/>
              <a:t> Auditors of accelerated filer public companies must also consider the impact of the unsatisfactory test results on the audit of internal control over financial reporting.</a:t>
            </a:r>
          </a:p>
          <a:p>
            <a:pPr indent="-3175">
              <a:buNone/>
            </a:pPr>
            <a:r>
              <a:rPr lang="en-US" sz="2000" b="1" dirty="0" smtClean="0"/>
              <a:t>At the completion of the tests of controls and substantive tests of transactions, auditors must analyze each exception, for both public and nonpublic audits, to determine its cause and the implication of the exception on assessed control risk, which may affect the supported detection risk and related remaining substantive tests.</a:t>
            </a:r>
            <a:endParaRPr lang="en-US" sz="2000" b="1"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pic>
        <p:nvPicPr>
          <p:cNvPr id="4098" name="Picture 2"/>
          <p:cNvPicPr>
            <a:picLocks noChangeAspect="1" noChangeArrowheads="1"/>
          </p:cNvPicPr>
          <p:nvPr/>
        </p:nvPicPr>
        <p:blipFill>
          <a:blip r:embed="rId2" cstate="print"/>
          <a:srcRect/>
          <a:stretch>
            <a:fillRect/>
          </a:stretch>
        </p:blipFill>
        <p:spPr bwMode="auto">
          <a:xfrm>
            <a:off x="1361302" y="990600"/>
            <a:ext cx="6487298" cy="53340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r>
              <a:rPr lang="en-US" sz="2000" b="1" dirty="0" smtClean="0"/>
              <a:t>The appropriate evidence to be obtained from tests of details of balances must be decided on an objective-by-objective basis.</a:t>
            </a:r>
            <a:r>
              <a:rPr lang="en-US" sz="2000" dirty="0" smtClean="0"/>
              <a:t> Because several interactions affect the need for evidence from test of details of balances, this audit decision can be complex. For example, </a:t>
            </a:r>
            <a:r>
              <a:rPr lang="en-US" sz="2000" b="1" dirty="0" smtClean="0"/>
              <a:t>the auditor must evaluate the potential for fraud </a:t>
            </a:r>
            <a:r>
              <a:rPr lang="en-US" sz="2000" dirty="0" smtClean="0"/>
              <a:t>and also </a:t>
            </a:r>
            <a:r>
              <a:rPr lang="en-US" sz="2000" b="1" dirty="0" smtClean="0"/>
              <a:t>consider inherent risk</a:t>
            </a:r>
            <a:r>
              <a:rPr lang="en-US" sz="2000" dirty="0" smtClean="0"/>
              <a:t>, which may vary by objective, </a:t>
            </a:r>
            <a:r>
              <a:rPr lang="en-US" sz="2000" b="1" dirty="0" smtClean="0"/>
              <a:t>as well as the results of tests of controls and the related control risk assessment</a:t>
            </a:r>
            <a:r>
              <a:rPr lang="en-US" sz="2000" dirty="0" smtClean="0"/>
              <a:t>, which also may vary by objective. The auditor must also </a:t>
            </a:r>
            <a:r>
              <a:rPr lang="en-US" sz="2000" b="1" dirty="0" smtClean="0"/>
              <a:t>consider the results of substantive tests of sales and cash receipts</a:t>
            </a:r>
            <a:r>
              <a:rPr lang="en-US" sz="2000" dirty="0" smtClean="0"/>
              <a:t>. In </a:t>
            </a:r>
            <a:r>
              <a:rPr lang="en-US" sz="2000" b="1" dirty="0" smtClean="0"/>
              <a:t>designing tests of details of balances for accounts receivable, auditors must satisfy each of the eight balance-related audit objectives</a:t>
            </a:r>
            <a:r>
              <a:rPr lang="en-US" sz="2000" dirty="0" smtClean="0"/>
              <a:t>. </a:t>
            </a:r>
            <a:r>
              <a:rPr lang="en-US" sz="2000" b="1" dirty="0" smtClean="0"/>
              <a:t>These eight general objectives are the same for all accounts.</a:t>
            </a:r>
            <a:r>
              <a:rPr lang="en-US" sz="2000" dirty="0" smtClean="0"/>
              <a:t> Specifically applied to accounts receivable, they are called accounts receivable balance-related audit objectives and are as follows:</a:t>
            </a:r>
          </a:p>
          <a:p>
            <a:pPr marL="912813">
              <a:buFont typeface="Wingdings" pitchFamily="2" charset="2"/>
              <a:buChar char="q"/>
              <a:defRPr/>
            </a:pPr>
            <a:r>
              <a:rPr lang="en-US" sz="2000" b="1" dirty="0" smtClean="0"/>
              <a:t>Accounts receivable in the aged trial balance agree with related master file amounts</a:t>
            </a:r>
            <a:r>
              <a:rPr lang="en-US" sz="2000" dirty="0" smtClean="0"/>
              <a:t>, and </a:t>
            </a:r>
            <a:r>
              <a:rPr lang="en-US" sz="2000" b="1" dirty="0" smtClean="0"/>
              <a:t>the total is correctly added and agrees with the general ledger. </a:t>
            </a:r>
            <a:r>
              <a:rPr lang="en-US" sz="2000" dirty="0" smtClean="0"/>
              <a:t>(Detail tie-in)</a:t>
            </a:r>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912813">
              <a:buFont typeface="Wingdings" pitchFamily="2" charset="2"/>
              <a:buChar char="q"/>
              <a:defRPr/>
            </a:pPr>
            <a:r>
              <a:rPr lang="en-US" sz="2000" b="1" dirty="0" smtClean="0"/>
              <a:t>Recorded accounts receivable exist</a:t>
            </a:r>
            <a:r>
              <a:rPr lang="en-US" sz="2000" dirty="0" smtClean="0"/>
              <a:t>. (Existence)</a:t>
            </a:r>
          </a:p>
          <a:p>
            <a:pPr marL="912813">
              <a:buFont typeface="Wingdings" pitchFamily="2" charset="2"/>
              <a:buChar char="q"/>
              <a:defRPr/>
            </a:pPr>
            <a:r>
              <a:rPr lang="en-US" sz="2000" dirty="0" smtClean="0"/>
              <a:t>Existing </a:t>
            </a:r>
            <a:r>
              <a:rPr lang="en-US" sz="2000" b="1" dirty="0" smtClean="0"/>
              <a:t>accounts receivable are included</a:t>
            </a:r>
            <a:r>
              <a:rPr lang="en-US" sz="2000" dirty="0" smtClean="0"/>
              <a:t>. (Completeness)</a:t>
            </a:r>
          </a:p>
          <a:p>
            <a:pPr marL="912813">
              <a:buFont typeface="Wingdings" pitchFamily="2" charset="2"/>
              <a:buChar char="q"/>
              <a:defRPr/>
            </a:pPr>
            <a:r>
              <a:rPr lang="en-US" sz="2000" b="1" dirty="0" smtClean="0"/>
              <a:t>Accounts receivable are accurate</a:t>
            </a:r>
            <a:r>
              <a:rPr lang="en-US" sz="2000" dirty="0" smtClean="0"/>
              <a:t>. (Accuracy)</a:t>
            </a:r>
          </a:p>
          <a:p>
            <a:pPr marL="912813">
              <a:buFont typeface="Wingdings" pitchFamily="2" charset="2"/>
              <a:buChar char="q"/>
              <a:defRPr/>
            </a:pPr>
            <a:r>
              <a:rPr lang="en-US" sz="2000" b="1" dirty="0" smtClean="0"/>
              <a:t>Accounts receivable are correctly classified</a:t>
            </a:r>
            <a:r>
              <a:rPr lang="en-US" sz="2000" dirty="0" smtClean="0"/>
              <a:t>. (Classification)</a:t>
            </a:r>
          </a:p>
          <a:p>
            <a:pPr marL="912813">
              <a:buFont typeface="Wingdings" pitchFamily="2" charset="2"/>
              <a:buChar char="q"/>
              <a:defRPr/>
            </a:pPr>
            <a:r>
              <a:rPr lang="en-US" sz="2000" b="1" dirty="0" smtClean="0"/>
              <a:t>Cutoff for accounts receivable is correct</a:t>
            </a:r>
            <a:r>
              <a:rPr lang="en-US" sz="2000" dirty="0" smtClean="0"/>
              <a:t>. (Cutoff)</a:t>
            </a:r>
          </a:p>
          <a:p>
            <a:pPr marL="912813">
              <a:buFont typeface="Wingdings" pitchFamily="2" charset="2"/>
              <a:buChar char="q"/>
              <a:defRPr/>
            </a:pPr>
            <a:r>
              <a:rPr lang="en-US" sz="2000" b="1" dirty="0" smtClean="0"/>
              <a:t>Accounts receivable are stated at realizable value</a:t>
            </a:r>
            <a:r>
              <a:rPr lang="en-US" sz="2000" dirty="0" smtClean="0"/>
              <a:t>. (Realizable value)</a:t>
            </a:r>
          </a:p>
          <a:p>
            <a:pPr marL="912813">
              <a:buFont typeface="Wingdings" pitchFamily="2" charset="2"/>
              <a:buChar char="q"/>
              <a:defRPr/>
            </a:pPr>
            <a:r>
              <a:rPr lang="en-US" sz="2000" b="1" dirty="0" smtClean="0"/>
              <a:t>The client has rights to accounts receivable</a:t>
            </a:r>
            <a:r>
              <a:rPr lang="en-US" sz="2000" dirty="0" smtClean="0"/>
              <a:t>. (Rights)</a:t>
            </a:r>
          </a:p>
          <a:p>
            <a:pPr>
              <a:defRPr/>
            </a:pPr>
            <a:r>
              <a:rPr lang="en-US" sz="2000" dirty="0" smtClean="0"/>
              <a:t>The </a:t>
            </a:r>
            <a:r>
              <a:rPr lang="en-US" sz="2000" b="1" dirty="0" smtClean="0"/>
              <a:t>methodology for designing TDB for accounts receivable </a:t>
            </a:r>
            <a:r>
              <a:rPr lang="en-US" sz="2000" dirty="0" smtClean="0"/>
              <a:t>include the following actions undertaken by the auditor:</a:t>
            </a:r>
          </a:p>
          <a:p>
            <a:pPr marL="912813">
              <a:buFont typeface="Wingdings" pitchFamily="2" charset="2"/>
              <a:buChar char="q"/>
              <a:defRPr/>
            </a:pPr>
            <a:r>
              <a:rPr lang="en-US" sz="2000" b="1" dirty="0" smtClean="0"/>
              <a:t>Identifying the client business risk affecting accounts receivable </a:t>
            </a:r>
            <a:r>
              <a:rPr lang="en-US" sz="2000" dirty="0" smtClean="0"/>
              <a:t>-  tests of accounts receivable are based on the </a:t>
            </a:r>
            <a:r>
              <a:rPr lang="en-US" sz="2000" b="1" dirty="0" smtClean="0"/>
              <a:t>auditor’s risk assessment procedures that provide an understanding of the client’s business and industry</a:t>
            </a:r>
            <a:r>
              <a:rPr lang="en-US" sz="2000" dirty="0" smtClean="0"/>
              <a:t>. As part of this understanding, </a:t>
            </a:r>
            <a:r>
              <a:rPr lang="en-US" sz="2000" b="1" dirty="0" smtClean="0"/>
              <a:t>the auditor studies the client’s industry and external environment and evaluates management objectives and business processes to</a:t>
            </a:r>
          </a:p>
          <a:p>
            <a:pPr marL="912813">
              <a:buFont typeface="Wingdings" pitchFamily="2" charset="2"/>
              <a:buChar char="q"/>
              <a:defRPr/>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912813" indent="1588">
              <a:buNone/>
              <a:defRPr/>
            </a:pPr>
            <a:r>
              <a:rPr lang="en-US" sz="2000" b="1" dirty="0" smtClean="0"/>
              <a:t>identify significant client business risks</a:t>
            </a:r>
            <a:r>
              <a:rPr lang="en-US" sz="2000" dirty="0" smtClean="0"/>
              <a:t> that could </a:t>
            </a:r>
            <a:r>
              <a:rPr lang="en-US" sz="2000" b="1" dirty="0" smtClean="0"/>
              <a:t>affect the financial statements, including accounts receivable</a:t>
            </a:r>
            <a:r>
              <a:rPr lang="en-US" sz="2000" dirty="0" smtClean="0"/>
              <a:t>. As part of gaining this understanding, the </a:t>
            </a:r>
            <a:r>
              <a:rPr lang="en-US" sz="2000" b="1" dirty="0" smtClean="0"/>
              <a:t>auditor also performs preliminary analytical procedures that may indicate increased risk of misstatements in accounts receivable.</a:t>
            </a:r>
            <a:endParaRPr lang="en-US" sz="2000" dirty="0" smtClean="0"/>
          </a:p>
          <a:p>
            <a:pPr marL="912813" indent="1588">
              <a:buNone/>
              <a:defRPr/>
            </a:pPr>
            <a:r>
              <a:rPr lang="en-US" sz="2000" b="1" dirty="0" smtClean="0"/>
              <a:t>Client business risks affecting accounts receivable </a:t>
            </a:r>
            <a:r>
              <a:rPr lang="en-US" sz="2000" dirty="0" smtClean="0"/>
              <a:t>are considered in the </a:t>
            </a:r>
            <a:r>
              <a:rPr lang="en-US" sz="2000" b="1" dirty="0" smtClean="0"/>
              <a:t>auditor’s evaluation of inherent risk and planned evidence for accounts receivable</a:t>
            </a:r>
            <a:r>
              <a:rPr lang="en-US" sz="2000" dirty="0" smtClean="0"/>
              <a:t>. For example, as a result of adverse changes in the industry’s economic environment, the auditor may increase inherent risk for net realizable value of accounts receivable.</a:t>
            </a:r>
          </a:p>
          <a:p>
            <a:pPr marL="912813">
              <a:buFont typeface="Wingdings" pitchFamily="2" charset="2"/>
              <a:buChar char="q"/>
              <a:defRPr/>
            </a:pPr>
            <a:r>
              <a:rPr lang="en-US" sz="2000" b="1" dirty="0" smtClean="0"/>
              <a:t>Setting of tolerable misstatement and assessing of IR </a:t>
            </a:r>
            <a:r>
              <a:rPr lang="en-US" sz="2000" dirty="0" smtClean="0"/>
              <a:t>- </a:t>
            </a:r>
            <a:r>
              <a:rPr lang="en-US" sz="2000" b="1" dirty="0" smtClean="0"/>
              <a:t>auditor first decides the preliminary judgment about materiality for the entire financial statements, and then allocates the preliminary judgment amount to each significant balance sheet account, including accounts receivable</a:t>
            </a:r>
            <a:r>
              <a:rPr lang="en-US" sz="2000" dirty="0" smtClean="0"/>
              <a:t>. This allocation is called </a:t>
            </a:r>
            <a:r>
              <a:rPr lang="en-US" sz="2000" b="1" dirty="0" smtClean="0"/>
              <a:t>setting tolerable misstatement. Accounts receivable </a:t>
            </a:r>
            <a:r>
              <a:rPr lang="en-US" sz="2000" dirty="0" smtClean="0"/>
              <a:t>is typically one of the </a:t>
            </a:r>
          </a:p>
          <a:p>
            <a:pPr marL="912813" indent="1588">
              <a:buNone/>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912813" indent="1588">
              <a:buNone/>
              <a:defRPr/>
            </a:pPr>
            <a:r>
              <a:rPr lang="en-US" sz="2000" b="1" dirty="0" smtClean="0"/>
              <a:t>most material accounts in the financial statements for companies that sell on credit.</a:t>
            </a:r>
            <a:r>
              <a:rPr lang="en-US" sz="2000" dirty="0" smtClean="0"/>
              <a:t> </a:t>
            </a:r>
            <a:r>
              <a:rPr lang="en-US" sz="2000" b="1" dirty="0" smtClean="0"/>
              <a:t>For even small accounts receivable balances</a:t>
            </a:r>
            <a:r>
              <a:rPr lang="en-US" sz="2000" dirty="0" smtClean="0"/>
              <a:t>, the transactions in the sales and collection cycle that affect the balance in accounts receivable </a:t>
            </a:r>
            <a:r>
              <a:rPr lang="en-US" sz="2000" b="1" dirty="0" smtClean="0"/>
              <a:t>are almost certain to be highly significant.</a:t>
            </a:r>
          </a:p>
          <a:p>
            <a:pPr marL="912813" indent="1588">
              <a:buNone/>
              <a:defRPr/>
            </a:pPr>
            <a:r>
              <a:rPr lang="en-US" sz="2000" b="1" dirty="0" smtClean="0"/>
              <a:t>Auditors assess inherent risk for each objective for an account such as accounts receivable, considering client business risk and the nature of the client and industry</a:t>
            </a:r>
            <a:r>
              <a:rPr lang="en-US" sz="2000" dirty="0" smtClean="0"/>
              <a:t>. ISA indicate that </a:t>
            </a:r>
            <a:r>
              <a:rPr lang="en-US" sz="2000" b="1" dirty="0" smtClean="0"/>
              <a:t>auditors must normally identify a specific fraud risk for revenue recognition.</a:t>
            </a:r>
            <a:r>
              <a:rPr lang="en-US" sz="2000" dirty="0" smtClean="0"/>
              <a:t> This likely affects the auditor’s assessment of inherent risk for the following objectives: </a:t>
            </a:r>
            <a:r>
              <a:rPr lang="en-US" sz="2000" b="1" dirty="0" smtClean="0"/>
              <a:t>existence, sales cutoff, and sales returns and allowances cutoff. </a:t>
            </a:r>
            <a:r>
              <a:rPr lang="en-US" sz="2000" dirty="0" smtClean="0"/>
              <a:t>It is common for clients </a:t>
            </a:r>
            <a:r>
              <a:rPr lang="en-US" sz="2000" b="1" dirty="0" smtClean="0"/>
              <a:t>to misstate cutoff either by error or through fraud.</a:t>
            </a:r>
            <a:r>
              <a:rPr lang="en-US" sz="2000" dirty="0" smtClean="0"/>
              <a:t> It is also common for clients to </a:t>
            </a:r>
            <a:r>
              <a:rPr lang="en-US" sz="2000" b="1" dirty="0" smtClean="0"/>
              <a:t>unintentionally or fraudulently misstate the allowance for uncollectible accounts (realizable value) because of the difficulty of the judgments to determine the correct balance</a:t>
            </a:r>
            <a:r>
              <a:rPr lang="en-US" sz="2000" dirty="0" smtClean="0"/>
              <a:t>.</a:t>
            </a:r>
          </a:p>
          <a:p>
            <a:pPr marL="912813" indent="1588">
              <a:buNone/>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867400"/>
          </a:xfrm>
        </p:spPr>
        <p:txBody>
          <a:bodyPr/>
          <a:lstStyle/>
          <a:p>
            <a:pPr>
              <a:buNone/>
            </a:pPr>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pic>
        <p:nvPicPr>
          <p:cNvPr id="1026" name="Picture 2"/>
          <p:cNvPicPr>
            <a:picLocks noChangeAspect="1" noChangeArrowheads="1"/>
          </p:cNvPicPr>
          <p:nvPr/>
        </p:nvPicPr>
        <p:blipFill>
          <a:blip r:embed="rId2" cstate="print"/>
          <a:srcRect/>
          <a:stretch>
            <a:fillRect/>
          </a:stretch>
        </p:blipFill>
        <p:spPr bwMode="auto">
          <a:xfrm>
            <a:off x="1123950" y="1066800"/>
            <a:ext cx="6953250" cy="5219700"/>
          </a:xfrm>
          <a:prstGeom prst="rect">
            <a:avLst/>
          </a:prstGeom>
          <a:noFill/>
          <a:ln w="9525">
            <a:noFill/>
            <a:miter lim="800000"/>
            <a:headEnd/>
            <a:tailEnd/>
          </a:ln>
        </p:spPr>
      </p:pic>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Accounts and classes of </a:t>
            </a:r>
            <a:r>
              <a:rPr lang="en-US" sz="4000" dirty="0" err="1" smtClean="0">
                <a:latin typeface="Verdana" pitchFamily="34" charset="0"/>
                <a:ea typeface="Verdana" pitchFamily="34" charset="0"/>
                <a:cs typeface="Verdana" pitchFamily="34" charset="0"/>
              </a:rPr>
              <a:t>tran</a:t>
            </a:r>
            <a:r>
              <a:rPr lang="en-US" sz="4000" dirty="0" smtClean="0">
                <a:latin typeface="Verdana" pitchFamily="34" charset="0"/>
                <a:ea typeface="Verdana" pitchFamily="34" charset="0"/>
                <a:cs typeface="Verdana" pitchFamily="34" charset="0"/>
              </a:rPr>
              <a:t>-ns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912813">
              <a:buFont typeface="Wingdings" pitchFamily="2" charset="2"/>
              <a:buChar char="q"/>
              <a:defRPr/>
            </a:pPr>
            <a:r>
              <a:rPr lang="en-US" sz="2000" b="1" dirty="0" smtClean="0"/>
              <a:t>Assessing control risk for S&amp;C cycle</a:t>
            </a:r>
            <a:r>
              <a:rPr lang="en-US" sz="2000" dirty="0" smtClean="0"/>
              <a:t> - </a:t>
            </a:r>
            <a:r>
              <a:rPr lang="en-US" sz="2000" b="1" dirty="0" smtClean="0"/>
              <a:t>internal controls over sales and cash receipts and the related accounts receivable are at least reasonably effective for most companies</a:t>
            </a:r>
            <a:r>
              <a:rPr lang="en-US" sz="2000" dirty="0" smtClean="0"/>
              <a:t> because management is concerned with keeping accurate records to maintain good relations with customers. </a:t>
            </a:r>
            <a:r>
              <a:rPr lang="en-US" sz="2000" b="1" dirty="0" smtClean="0"/>
              <a:t>Auditors are especially concerned with three aspects of internal controls:</a:t>
            </a:r>
          </a:p>
          <a:p>
            <a:pPr marL="1374775">
              <a:buFont typeface="Wingdings" pitchFamily="2" charset="2"/>
              <a:buChar char="Ø"/>
              <a:defRPr/>
            </a:pPr>
            <a:r>
              <a:rPr lang="en-US" sz="2000" b="1" dirty="0" smtClean="0"/>
              <a:t>Controls that prevent or detect embezzlements</a:t>
            </a:r>
          </a:p>
          <a:p>
            <a:pPr marL="1374775">
              <a:buFont typeface="Wingdings" pitchFamily="2" charset="2"/>
              <a:buChar char="Ø"/>
              <a:defRPr/>
            </a:pPr>
            <a:r>
              <a:rPr lang="en-US" sz="2000" b="1" dirty="0" smtClean="0"/>
              <a:t>Controls over cutoff</a:t>
            </a:r>
          </a:p>
          <a:p>
            <a:pPr marL="1374775">
              <a:buFont typeface="Wingdings" pitchFamily="2" charset="2"/>
              <a:buChar char="Ø"/>
              <a:defRPr/>
            </a:pPr>
            <a:r>
              <a:rPr lang="en-US" sz="2000" b="1" dirty="0" smtClean="0"/>
              <a:t>Controls related to the allowance for uncollectible accounts</a:t>
            </a:r>
          </a:p>
          <a:p>
            <a:pPr marL="912813" indent="1588">
              <a:buNone/>
              <a:defRPr/>
            </a:pPr>
            <a:r>
              <a:rPr lang="en-US" sz="2000" b="1" dirty="0" smtClean="0"/>
              <a:t>The auditor must relate control risk for transaction-related audit objectives to balance-related audit objectives in deciding planned detection risk and planned evidence for tests of details of balances</a:t>
            </a:r>
            <a:r>
              <a:rPr lang="en-US" sz="2000" dirty="0" smtClean="0"/>
              <a:t>. For the most part</a:t>
            </a:r>
            <a:r>
              <a:rPr lang="en-US" sz="2000" b="1" dirty="0" smtClean="0"/>
              <a:t>, this relationship is straightforward. </a:t>
            </a:r>
            <a:r>
              <a:rPr lang="en-US" sz="2000" dirty="0" smtClean="0"/>
              <a:t>For example, assume the auditor concluded that control risk for both sales and cash receipts transactions is low for the accuracy transaction-related</a:t>
            </a:r>
          </a:p>
          <a:p>
            <a:pPr marL="912813" indent="1588">
              <a:buNone/>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912813" indent="1588">
              <a:buNone/>
              <a:defRPr/>
            </a:pPr>
            <a:r>
              <a:rPr lang="en-US" sz="2000" dirty="0" smtClean="0"/>
              <a:t>audit objective. The auditor can therefore conclude that controls for the accuracy balance-related audit objective for accounts receivable are effective because the only transactions that affect accounts receivable are sales and cash receipts. Of course, if sales returns and allowances and write-off of uncollectible accounts receivable are significant, assessed control risk must also be considered for these two classes of transactions. </a:t>
            </a:r>
          </a:p>
          <a:p>
            <a:pPr marL="912813">
              <a:buFont typeface="Wingdings" pitchFamily="2" charset="2"/>
              <a:buChar char="q"/>
              <a:defRPr/>
            </a:pPr>
            <a:r>
              <a:rPr lang="en-US" sz="2000" b="1" dirty="0" smtClean="0"/>
              <a:t>Design and performance of </a:t>
            </a:r>
            <a:r>
              <a:rPr lang="en-US" sz="2000" b="1" dirty="0" err="1" smtClean="0"/>
              <a:t>ToC</a:t>
            </a:r>
            <a:r>
              <a:rPr lang="en-US" sz="2000" b="1" dirty="0" smtClean="0"/>
              <a:t> and STT – it includes designing audit procedures for tests of controls and substantive tests of transactions, deciding sample size, and evaluating the results of those tests. </a:t>
            </a:r>
            <a:r>
              <a:rPr lang="en-US" sz="2000" dirty="0" smtClean="0"/>
              <a:t>The results of the tests of controls determine whether assessed control risk for sales and cash receipts needs to be revised. Auditors use the results of the substantive tests of transactions to determine the extent to which planned detection risk is satisfied for each accounts receivable balance-related audit objective. </a:t>
            </a:r>
            <a:endParaRPr lang="en-US" sz="2000" b="1"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a:buFont typeface="Wingdings" pitchFamily="2" charset="2"/>
              <a:buChar char="q"/>
              <a:defRPr/>
            </a:pPr>
            <a:r>
              <a:rPr lang="en-US" sz="2000" b="1" dirty="0" smtClean="0"/>
              <a:t>Design and performance of TD of accounts receivable balance</a:t>
            </a:r>
            <a:r>
              <a:rPr lang="en-US" sz="2000" dirty="0" smtClean="0"/>
              <a:t> - </a:t>
            </a:r>
            <a:r>
              <a:rPr lang="en-US" sz="2000" b="1" dirty="0" smtClean="0"/>
              <a:t>when analytical procedures in the sales and collection cycle uncover unusual fluctuations, however, the auditor should make additional inquiries of management</a:t>
            </a:r>
            <a:r>
              <a:rPr lang="en-US" sz="2000" dirty="0" smtClean="0"/>
              <a:t>. </a:t>
            </a:r>
            <a:r>
              <a:rPr lang="en-US" sz="2000" b="1" dirty="0" smtClean="0"/>
              <a:t>Management’s responses should be critically evaluated to determine whether they adequately explain the unusual fluctuations and whether they are supported by corroborating evidence. </a:t>
            </a:r>
            <a:endParaRPr lang="en-US" sz="2000" dirty="0" smtClean="0"/>
          </a:p>
          <a:p>
            <a:pPr marL="912813" indent="1588">
              <a:buNone/>
              <a:defRPr/>
            </a:pPr>
            <a:r>
              <a:rPr lang="en-US" sz="2000" b="1" dirty="0" smtClean="0"/>
              <a:t>The task of combining the factors that determine planned detection risk is complex because the measurement for each factor is imprecise and the appropriate weight given to each factor is highly subjective</a:t>
            </a:r>
            <a:r>
              <a:rPr lang="en-US" sz="2000" dirty="0" smtClean="0"/>
              <a:t>. Conversely, the relationship between each factor and planned detection risk is well established. For example, auditors know that a high inherent risk or control risk decreases planned detection risk and increases planned substantive tests, whereas good results of substantive tests of transactions increase planned detection risk and decrease other planned substantive tests. As we’ve</a:t>
            </a:r>
          </a:p>
          <a:p>
            <a:pPr marL="912813" indent="1588">
              <a:buNone/>
              <a:defRPr/>
            </a:pPr>
            <a:endParaRPr lang="en-US" sz="2000" dirty="0" smtClean="0"/>
          </a:p>
          <a:p>
            <a:pPr marL="912813">
              <a:buFont typeface="Wingdings" pitchFamily="2" charset="2"/>
              <a:buChar char="q"/>
              <a:defRPr/>
            </a:pPr>
            <a:endParaRPr lang="en-US" sz="2000" dirty="0" smtClean="0"/>
          </a:p>
          <a:p>
            <a:pPr marL="912813">
              <a:buFont typeface="Wingdings" pitchFamily="2" charset="2"/>
              <a:buChar char="q"/>
              <a:defRPr/>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indent="1588">
              <a:buNone/>
              <a:defRPr/>
            </a:pPr>
            <a:r>
              <a:rPr lang="en-US" sz="2000" dirty="0" smtClean="0"/>
              <a:t>discussed, </a:t>
            </a:r>
            <a:r>
              <a:rPr lang="en-US" sz="2000" b="1" dirty="0" smtClean="0"/>
              <a:t>planned audit evidence is the inverse of planned detection risk. After deciding whether planned audit evidence for a given objective is high, medium, or low, the auditor must then decide on the appropriate audit procedures, sample size, items to select, and timing</a:t>
            </a:r>
            <a:r>
              <a:rPr lang="en-US" sz="2000" dirty="0" smtClean="0"/>
              <a:t>.</a:t>
            </a:r>
          </a:p>
          <a:p>
            <a:pPr marL="912813" indent="1588">
              <a:buNone/>
              <a:defRPr/>
            </a:pPr>
            <a:r>
              <a:rPr lang="en-US" sz="2000" dirty="0" smtClean="0"/>
              <a:t>For our discussion of tests of details of balances for accounts receivable, </a:t>
            </a:r>
            <a:r>
              <a:rPr lang="en-US" sz="2000" b="1" dirty="0" smtClean="0"/>
              <a:t>we will focus on balance-related audit objectives</a:t>
            </a:r>
            <a:r>
              <a:rPr lang="en-US" sz="2000" dirty="0" smtClean="0"/>
              <a:t>. </a:t>
            </a:r>
            <a:r>
              <a:rPr lang="en-US" sz="2000" b="1" dirty="0" smtClean="0"/>
              <a:t>The audit procedures selected and their sample size will depend heavily on whether planned evidence for a given objective is low, medium, or high.</a:t>
            </a:r>
          </a:p>
          <a:p>
            <a:pPr marL="1374775">
              <a:buFont typeface="Wingdings" pitchFamily="2" charset="2"/>
              <a:buChar char="Ø"/>
              <a:defRPr/>
            </a:pPr>
            <a:r>
              <a:rPr lang="en-US" sz="2000" b="1" dirty="0" smtClean="0"/>
              <a:t>Account receivable are correctly added and agree with MF and GL </a:t>
            </a:r>
            <a:r>
              <a:rPr lang="en-US" sz="2000" dirty="0" smtClean="0"/>
              <a:t>- </a:t>
            </a:r>
            <a:r>
              <a:rPr lang="en-US" sz="2000" b="1" dirty="0" smtClean="0"/>
              <a:t>most tests of accounts receivable </a:t>
            </a:r>
            <a:r>
              <a:rPr lang="en-US" sz="2000" dirty="0" smtClean="0"/>
              <a:t>and the allowance for uncollectible accounts </a:t>
            </a:r>
            <a:r>
              <a:rPr lang="en-US" sz="2000" b="1" dirty="0" smtClean="0"/>
              <a:t>are based on the aged trial balance. An aged trial balance lists the balances in the accounts receivable master file at the balance sheet date, including individual customer balances outstanding and a breakdown of each balance by the time passed between the date of sale and the balance sheet date</a:t>
            </a:r>
            <a:r>
              <a:rPr lang="en-US" sz="2000" dirty="0" smtClean="0"/>
              <a:t>. Ordinarily, </a:t>
            </a:r>
            <a:r>
              <a:rPr lang="en-US" sz="2000" b="1" dirty="0" smtClean="0"/>
              <a:t>auditors test the</a:t>
            </a:r>
            <a:endParaRPr lang="en-US" sz="2000" dirty="0" smtClean="0"/>
          </a:p>
          <a:p>
            <a:pPr marL="1374775">
              <a:buFont typeface="Wingdings" pitchFamily="2" charset="2"/>
              <a:buChar char="Ø"/>
              <a:defRPr/>
            </a:pPr>
            <a:endParaRPr lang="en-US" sz="2000" dirty="0" smtClean="0"/>
          </a:p>
          <a:p>
            <a:pPr marL="912813">
              <a:buFont typeface="Wingdings" pitchFamily="2" charset="2"/>
              <a:buChar char="q"/>
              <a:defRPr/>
            </a:pPr>
            <a:endParaRPr lang="en-US" sz="2000" dirty="0" smtClean="0"/>
          </a:p>
          <a:p>
            <a:pPr marL="912813" indent="1588">
              <a:buNone/>
              <a:defRPr/>
            </a:pPr>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1374775" indent="-3175">
              <a:buNone/>
              <a:defRPr/>
            </a:pPr>
            <a:r>
              <a:rPr lang="en-US" sz="2000" b="1" dirty="0" smtClean="0"/>
              <a:t>information on the aged trial balance for detail tie-in before any other tests to verify that the population being tested agrees with the general ledger and accounts receivable master file. The total column and the columns depicting the aging must be test footed and the total on the trial balance compared with the general ledger. </a:t>
            </a:r>
            <a:r>
              <a:rPr lang="en-US" sz="2000" dirty="0" smtClean="0"/>
              <a:t>In addition, auditors should trace a sample of individual balances to supporting documents such as duplicate sales invoices to verify the customer’s name, balance, and proper aging. The extent of the testing for detail tie-in depends on the number of accounts involved, the degree to which the master file has been tested as a part of tests of controls and substantive tests of transactions, and the extent to which the schedule has been verified by an internal auditor or other independent person before it is given to the auditor. Auditors often use audit software to foot and cross-foot the aged trial balance and to recalculate the aging.</a:t>
            </a:r>
          </a:p>
          <a:p>
            <a:pPr marL="1374775" indent="-3175">
              <a:buNone/>
              <a:defRPr/>
            </a:pPr>
            <a:endParaRPr lang="en-US" sz="2000"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1374775">
              <a:buFont typeface="Wingdings" pitchFamily="2" charset="2"/>
              <a:buChar char="Ø"/>
              <a:defRPr/>
            </a:pPr>
            <a:r>
              <a:rPr lang="en-US" sz="2000" b="1" dirty="0" smtClean="0"/>
              <a:t>Recorded amounts receivable exist</a:t>
            </a:r>
            <a:r>
              <a:rPr lang="en-US" sz="2000" dirty="0" smtClean="0"/>
              <a:t> - </a:t>
            </a:r>
            <a:r>
              <a:rPr lang="en-US" sz="2000" b="1" dirty="0" smtClean="0"/>
              <a:t>confirmation of customers’ balances is the most important test of details of balances</a:t>
            </a:r>
            <a:r>
              <a:rPr lang="en-US" sz="2000" dirty="0" smtClean="0"/>
              <a:t> </a:t>
            </a:r>
            <a:r>
              <a:rPr lang="en-US" sz="2000" b="1" dirty="0" smtClean="0"/>
              <a:t>for determining the existence of recorded accounts receivable</a:t>
            </a:r>
            <a:r>
              <a:rPr lang="en-US" sz="2000" dirty="0" smtClean="0"/>
              <a:t>. When customers do not respond to confirmations, auditors also examine supporting documents to verify the shipment of goods and evidence of subsequent cash receipts to determine whether the accounts were collected. Normally, auditors do not examine shipping documents or evidence of subsequent cash receipts for any account in the sample that is confirmed, but they may use these documents extensively as alternative evidence for </a:t>
            </a:r>
            <a:r>
              <a:rPr lang="en-US" sz="2000" dirty="0" err="1" smtClean="0"/>
              <a:t>nonresponses</a:t>
            </a:r>
            <a:r>
              <a:rPr lang="en-US" sz="2000" dirty="0" smtClean="0"/>
              <a:t>.</a:t>
            </a:r>
          </a:p>
          <a:p>
            <a:pPr marL="1374775">
              <a:buFont typeface="Wingdings" pitchFamily="2" charset="2"/>
              <a:buChar char="Ø"/>
              <a:defRPr/>
            </a:pPr>
            <a:r>
              <a:rPr lang="en-US" sz="2000" b="1" dirty="0" smtClean="0"/>
              <a:t>Existing accounts receivable are included </a:t>
            </a:r>
            <a:r>
              <a:rPr lang="en-US" sz="2000" dirty="0" smtClean="0"/>
              <a:t>- </a:t>
            </a:r>
            <a:r>
              <a:rPr lang="en-US" sz="2000" b="1" dirty="0" smtClean="0"/>
              <a:t>it is difficult for auditors to test for account balances omitted from the aged trial balance except by relying on the self-balancing nature of the accounts receivable master file. </a:t>
            </a:r>
            <a:r>
              <a:rPr lang="en-US" sz="2000" dirty="0" smtClean="0"/>
              <a:t>For example, if the client accidentally excluded an account receivable from the trial balance, the only likely way it will be discovered is for the auditor to foot the</a:t>
            </a:r>
          </a:p>
          <a:p>
            <a:pPr marL="1374775">
              <a:buFont typeface="Wingdings" pitchFamily="2" charset="2"/>
              <a:buChar char="Ø"/>
              <a:defRPr/>
            </a:pPr>
            <a:endParaRPr lang="en-US" sz="2000"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8200"/>
            <a:ext cx="8229600" cy="5257800"/>
          </a:xfrm>
        </p:spPr>
        <p:txBody>
          <a:bodyPr/>
          <a:lstStyle/>
          <a:p>
            <a:pPr marL="1374775" indent="-3175">
              <a:buNone/>
              <a:defRPr/>
            </a:pPr>
            <a:r>
              <a:rPr lang="en-US" sz="2000" dirty="0" smtClean="0"/>
              <a:t>accounts receivable trial balance and reconcile the balance with the control account in the general ledger. </a:t>
            </a:r>
            <a:r>
              <a:rPr lang="en-US" sz="2000" b="1" dirty="0" smtClean="0"/>
              <a:t>If all sales to a customer are omitted from the sales journal, the understatement of accounts receivable is almost impossible to uncover by tests of details of balances</a:t>
            </a:r>
            <a:r>
              <a:rPr lang="en-US" sz="2000" dirty="0" smtClean="0"/>
              <a:t>. For example, auditors rarely send accounts receivable confirmations to customers with zero balances, in part because research shows that customers are unlikely to respond to requests that indicate their balances are understated. In addition, unrecorded sales to a new customer are difficult to identify for confirmation because that customer is not included in the accounts receivable master file. </a:t>
            </a:r>
            <a:r>
              <a:rPr lang="en-US" sz="2000" b="1" dirty="0" smtClean="0"/>
              <a:t>The understatement of sales and accounts receivable is best uncovered by substantive tests of transactions for shipments made but not recorded</a:t>
            </a:r>
            <a:r>
              <a:rPr lang="en-US" sz="2000" dirty="0" smtClean="0"/>
              <a:t> </a:t>
            </a:r>
            <a:r>
              <a:rPr lang="en-US" sz="2000" b="1" dirty="0" smtClean="0"/>
              <a:t>and by analytical procedures.</a:t>
            </a:r>
          </a:p>
          <a:p>
            <a:pPr marL="1374775">
              <a:buFont typeface="Wingdings" pitchFamily="2" charset="2"/>
              <a:buChar char="Ø"/>
              <a:defRPr/>
            </a:pPr>
            <a:r>
              <a:rPr lang="en-US" sz="2000" b="1" dirty="0" smtClean="0"/>
              <a:t>Accounts receivable are accurate</a:t>
            </a:r>
            <a:r>
              <a:rPr lang="en-US" sz="2000" dirty="0" smtClean="0"/>
              <a:t> - confirmation of accounts selected from the trial balance is </a:t>
            </a:r>
            <a:r>
              <a:rPr lang="en-US" sz="2000" b="1" dirty="0" smtClean="0"/>
              <a:t>the most common test of details of balances for the accuracy of</a:t>
            </a:r>
          </a:p>
          <a:p>
            <a:pPr marL="1374775" indent="-3175">
              <a:buNone/>
              <a:defRPr/>
            </a:pPr>
            <a:endParaRPr lang="en-US" sz="2000" b="1" dirty="0" smtClean="0"/>
          </a:p>
          <a:p>
            <a:pPr marL="1374775" indent="-3175">
              <a:buNone/>
              <a:defRPr/>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46</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8200"/>
            <a:ext cx="8229600" cy="5257800"/>
          </a:xfrm>
        </p:spPr>
        <p:txBody>
          <a:bodyPr/>
          <a:lstStyle/>
          <a:p>
            <a:pPr marL="1374775" indent="-3175">
              <a:buNone/>
              <a:defRPr/>
            </a:pPr>
            <a:r>
              <a:rPr lang="en-US" sz="2000" b="1" dirty="0" smtClean="0"/>
              <a:t>accounts receivable. </a:t>
            </a:r>
            <a:r>
              <a:rPr lang="en-US" sz="2000" dirty="0" smtClean="0"/>
              <a:t>When customers do not respond to confirmation requests, auditors examine supporting documents in the same way as described for the existence objective. Auditors perform tests of the debits and credits to individual customers’ balances by examining supporting documentation for shipments and cash receipts.</a:t>
            </a:r>
          </a:p>
          <a:p>
            <a:pPr marL="1374775">
              <a:buFont typeface="Wingdings" pitchFamily="2" charset="2"/>
              <a:buChar char="Ø"/>
              <a:defRPr/>
            </a:pPr>
            <a:r>
              <a:rPr lang="en-US" sz="2000" b="1" dirty="0" smtClean="0"/>
              <a:t>Accounts receivable are properly classified </a:t>
            </a:r>
            <a:r>
              <a:rPr lang="en-US" sz="2000" dirty="0" smtClean="0"/>
              <a:t>- </a:t>
            </a:r>
            <a:r>
              <a:rPr lang="en-US" sz="2000" b="1" dirty="0" smtClean="0"/>
              <a:t>normally, auditors can evaluate the classification of accounts receivable relatively easily, by reviewing the aged trial balance for material receivables from affiliates, officers, directors, or other related parties</a:t>
            </a:r>
            <a:r>
              <a:rPr lang="en-US" sz="2000" dirty="0" smtClean="0"/>
              <a:t>. Auditors should verify that notes receivable or accounts that should be classified as noncurrent assets are separated from regular accounts, and significant credit balances in accounts receivable are reclassified as accounts payable.</a:t>
            </a:r>
          </a:p>
          <a:p>
            <a:pPr marL="1374775">
              <a:buFont typeface="Wingdings" pitchFamily="2" charset="2"/>
              <a:buChar char="Ø"/>
              <a:defRPr/>
            </a:pPr>
            <a:r>
              <a:rPr lang="en-US" sz="2000" b="1" dirty="0" smtClean="0"/>
              <a:t>Account receivable are stated at RV </a:t>
            </a:r>
            <a:r>
              <a:rPr lang="en-US" sz="2000" dirty="0" smtClean="0"/>
              <a:t>- </a:t>
            </a:r>
            <a:r>
              <a:rPr lang="en-US" sz="2000" b="1" dirty="0" smtClean="0"/>
              <a:t>accounting standards require that companies state accounts receivable at the amount that will ultimately be collected. The realizable value </a:t>
            </a:r>
            <a:r>
              <a:rPr lang="en-US" sz="2000" dirty="0" smtClean="0"/>
              <a:t>of accounts receivable</a:t>
            </a:r>
          </a:p>
          <a:p>
            <a:pPr marL="1374775">
              <a:buFont typeface="Wingdings" pitchFamily="2" charset="2"/>
              <a:buChar char="Ø"/>
              <a:defRPr/>
            </a:pPr>
            <a:endParaRPr lang="en-US" sz="2000" dirty="0" smtClean="0"/>
          </a:p>
          <a:p>
            <a:pPr marL="912813">
              <a:buFont typeface="Wingdings" pitchFamily="2" charset="2"/>
              <a:buChar char="q"/>
              <a:defRPr/>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47</a:t>
            </a:fld>
            <a:endParaRPr lang="de-AT" altLang="en-US"/>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2000"/>
            <a:ext cx="8229600" cy="5257800"/>
          </a:xfrm>
        </p:spPr>
        <p:txBody>
          <a:bodyPr/>
          <a:lstStyle/>
          <a:p>
            <a:pPr marL="1374775" indent="-3175">
              <a:buNone/>
              <a:defRPr/>
            </a:pPr>
            <a:r>
              <a:rPr lang="en-US" sz="2000" dirty="0" smtClean="0"/>
              <a:t>equals </a:t>
            </a:r>
            <a:r>
              <a:rPr lang="en-US" sz="2000" b="1" dirty="0" smtClean="0"/>
              <a:t>gross accounts receivable less the allowance for uncollectible accounts.</a:t>
            </a:r>
            <a:r>
              <a:rPr lang="en-US" sz="2000" dirty="0" smtClean="0"/>
              <a:t> To calculate the allowance, the client estimates the total amount of accounts receivable that it expects to be uncollectible. </a:t>
            </a:r>
            <a:r>
              <a:rPr lang="en-US" sz="2000" b="1" dirty="0" smtClean="0"/>
              <a:t>Obviously, clients cannot predict the future precisely, but it is necessary for the auditor to evaluate whether the client’s allowance is reasonable, considering all available facts</a:t>
            </a:r>
            <a:r>
              <a:rPr lang="en-US" sz="2000" dirty="0" smtClean="0"/>
              <a:t>. </a:t>
            </a:r>
          </a:p>
          <a:p>
            <a:pPr marL="1374775">
              <a:buFont typeface="Wingdings" pitchFamily="2" charset="2"/>
              <a:buChar char="Ø"/>
              <a:defRPr/>
            </a:pPr>
            <a:r>
              <a:rPr lang="en-US" sz="2000" b="1" dirty="0" smtClean="0"/>
              <a:t>Bad debt expense </a:t>
            </a:r>
            <a:r>
              <a:rPr lang="en-US" sz="2000" dirty="0" smtClean="0"/>
              <a:t>- after the auditor is satisfied with the allowance for uncollectible accounts, it is easy to verify bad debt expense. Assume that:</a:t>
            </a:r>
          </a:p>
          <a:p>
            <a:pPr marL="1831975">
              <a:buFont typeface="Wingdings" pitchFamily="2" charset="2"/>
              <a:buChar char="ü"/>
              <a:defRPr/>
            </a:pPr>
            <a:r>
              <a:rPr lang="en-US" sz="2000" dirty="0" smtClean="0"/>
              <a:t>The beginning balance in the allowance account was verified as a part of the previous audit.</a:t>
            </a:r>
          </a:p>
          <a:p>
            <a:pPr marL="1831975">
              <a:buFont typeface="Wingdings" pitchFamily="2" charset="2"/>
              <a:buChar char="ü"/>
              <a:defRPr/>
            </a:pPr>
            <a:r>
              <a:rPr lang="en-US" sz="2000" dirty="0" smtClean="0"/>
              <a:t>The uncollectible accounts written off were verified as a part of the substantive tests of transactions.</a:t>
            </a:r>
          </a:p>
          <a:p>
            <a:pPr marL="1831975">
              <a:buFont typeface="Wingdings" pitchFamily="2" charset="2"/>
              <a:buChar char="ü"/>
              <a:defRPr/>
            </a:pPr>
            <a:r>
              <a:rPr lang="en-US" sz="2000" dirty="0" smtClean="0"/>
              <a:t>The ending balance in the allowance account has been verified by various means.</a:t>
            </a:r>
          </a:p>
          <a:p>
            <a:pPr marL="1374775" indent="-3175">
              <a:buNone/>
              <a:defRPr/>
            </a:pPr>
            <a:r>
              <a:rPr lang="en-US" sz="2000" b="1" dirty="0" smtClean="0"/>
              <a:t>Bad debt expense is then simply a residual balance that can be verified by recalculation.</a:t>
            </a:r>
          </a:p>
          <a:p>
            <a:pPr marL="1831975">
              <a:buFont typeface="Wingdings" pitchFamily="2" charset="2"/>
              <a:buChar char="ü"/>
              <a:defRPr/>
            </a:pPr>
            <a:endParaRPr lang="en-US" sz="2000" dirty="0" smtClean="0"/>
          </a:p>
          <a:p>
            <a:pPr marL="1374775" indent="-3175">
              <a:buNone/>
              <a:defRPr/>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48</a:t>
            </a:fld>
            <a:endParaRPr lang="de-AT" altLang="en-US"/>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Tests of details of balances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Recommended reading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err="1" smtClean="0"/>
              <a:t>Arens</a:t>
            </a:r>
            <a:r>
              <a:rPr lang="en-US" sz="2000" dirty="0" smtClean="0"/>
              <a:t> et al. (2015) – chosen chapters will be uploaded to IS</a:t>
            </a:r>
          </a:p>
          <a:p>
            <a:pPr marL="912813">
              <a:buFont typeface="Wingdings" pitchFamily="2" charset="2"/>
              <a:buChar char="q"/>
              <a:defRPr/>
            </a:pPr>
            <a:r>
              <a:rPr lang="en-US" sz="2000" dirty="0" smtClean="0"/>
              <a:t>Ch. </a:t>
            </a:r>
            <a:r>
              <a:rPr lang="en-US" sz="2000" dirty="0" smtClean="0"/>
              <a:t>14-17 </a:t>
            </a:r>
            <a:r>
              <a:rPr lang="en-US" sz="2000" dirty="0" smtClean="0"/>
              <a:t>(whole</a:t>
            </a:r>
            <a:r>
              <a:rPr lang="en-US" sz="2000" dirty="0" smtClean="0"/>
              <a:t>)</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49</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Business functions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867400"/>
          </a:xfrm>
        </p:spPr>
        <p:txBody>
          <a:bodyPr/>
          <a:lstStyle/>
          <a:p>
            <a:r>
              <a:rPr lang="en-US" sz="2000" b="1" dirty="0" smtClean="0"/>
              <a:t>Before auditors can assess control risk </a:t>
            </a:r>
            <a:r>
              <a:rPr lang="en-US" sz="2000" dirty="0" smtClean="0"/>
              <a:t>and </a:t>
            </a:r>
            <a:r>
              <a:rPr lang="en-US" sz="2000" b="1" dirty="0" smtClean="0"/>
              <a:t>design tests of controls and substantive tests of transactions</a:t>
            </a:r>
            <a:r>
              <a:rPr lang="en-US" sz="2000" dirty="0" smtClean="0"/>
              <a:t>, </a:t>
            </a:r>
            <a:r>
              <a:rPr lang="en-US" sz="2000" b="1" dirty="0" smtClean="0"/>
              <a:t>they need to understand the business functions</a:t>
            </a:r>
            <a:r>
              <a:rPr lang="en-US" sz="2000" dirty="0" smtClean="0"/>
              <a:t> and documents and records in a business. </a:t>
            </a:r>
            <a:r>
              <a:rPr lang="en-US" sz="2000" b="1" dirty="0" smtClean="0"/>
              <a:t>Business functions</a:t>
            </a:r>
            <a:r>
              <a:rPr lang="ru-RU" sz="2000" b="1" dirty="0" smtClean="0"/>
              <a:t> </a:t>
            </a:r>
            <a:r>
              <a:rPr lang="en-US" sz="2000" dirty="0" smtClean="0"/>
              <a:t>in</a:t>
            </a:r>
            <a:r>
              <a:rPr lang="ru-RU" sz="2000" dirty="0" smtClean="0"/>
              <a:t> </a:t>
            </a:r>
            <a:r>
              <a:rPr lang="en-US" sz="2000" dirty="0" smtClean="0"/>
              <a:t>the sales and collection cycle involves the </a:t>
            </a:r>
            <a:r>
              <a:rPr lang="en-US" sz="2000" b="1" dirty="0" smtClean="0"/>
              <a:t>decisions and processes necessary for the transfer of the ownership of goods and services to customers after they are made available for sale. There are eight business functions for the sales and collection cycle </a:t>
            </a:r>
            <a:r>
              <a:rPr lang="en-US" sz="2000" dirty="0" smtClean="0"/>
              <a:t>are: processing customer orders, granting credit, shipping goods, billing customers and recording sales, processing and recording cash receipts, processing and recording sales returns and allowances, writing off uncollectible accounts receivable, providing for bad debts. </a:t>
            </a:r>
            <a:r>
              <a:rPr lang="en-US" sz="2000" b="1" dirty="0" smtClean="0"/>
              <a:t>They occur in every business in the recording of the five classes of transactions in the sales and collection cycle. </a:t>
            </a:r>
          </a:p>
          <a:p>
            <a:pPr marL="912813">
              <a:buFont typeface="Wingdings" pitchFamily="2" charset="2"/>
              <a:buChar char="q"/>
              <a:defRPr/>
            </a:pPr>
            <a:r>
              <a:rPr lang="en-US" sz="2000" b="1" dirty="0" smtClean="0"/>
              <a:t>Processing </a:t>
            </a:r>
            <a:r>
              <a:rPr lang="ru-RU" sz="2000" b="1" dirty="0" smtClean="0"/>
              <a:t>с</a:t>
            </a:r>
            <a:r>
              <a:rPr lang="en-US" sz="2000" b="1" dirty="0" err="1" smtClean="0"/>
              <a:t>ustomer</a:t>
            </a:r>
            <a:r>
              <a:rPr lang="en-US" sz="2000" b="1" dirty="0" smtClean="0"/>
              <a:t> orders</a:t>
            </a:r>
            <a:r>
              <a:rPr lang="ru-RU" sz="2000" b="1" dirty="0" smtClean="0"/>
              <a:t> </a:t>
            </a:r>
            <a:r>
              <a:rPr lang="ru-RU" sz="2000" dirty="0" smtClean="0"/>
              <a:t>- </a:t>
            </a:r>
            <a:r>
              <a:rPr lang="en-US" sz="2000" dirty="0" smtClean="0"/>
              <a:t>legally, </a:t>
            </a:r>
            <a:r>
              <a:rPr lang="en-US" sz="2000" b="1" dirty="0" smtClean="0"/>
              <a:t>it is an offer to buy goods under specified terms</a:t>
            </a:r>
            <a:r>
              <a:rPr lang="en-US" sz="2000" dirty="0" smtClean="0"/>
              <a:t>. The receipt of a customer order often results in the immediate </a:t>
            </a:r>
            <a:r>
              <a:rPr lang="en-US" sz="2000" b="1" dirty="0" smtClean="0"/>
              <a:t>creation of a sales order.</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Business functions</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pic>
        <p:nvPicPr>
          <p:cNvPr id="2050" name="Picture 2"/>
          <p:cNvPicPr>
            <a:picLocks noChangeAspect="1" noChangeArrowheads="1"/>
          </p:cNvPicPr>
          <p:nvPr/>
        </p:nvPicPr>
        <p:blipFill>
          <a:blip r:embed="rId2" cstate="print"/>
          <a:srcRect/>
          <a:stretch>
            <a:fillRect/>
          </a:stretch>
        </p:blipFill>
        <p:spPr bwMode="auto">
          <a:xfrm>
            <a:off x="344417" y="1066800"/>
            <a:ext cx="8494783" cy="5181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Business functions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867400"/>
          </a:xfrm>
        </p:spPr>
        <p:txBody>
          <a:bodyPr/>
          <a:lstStyle/>
          <a:p>
            <a:pPr marL="1374775" lvl="0">
              <a:buFont typeface="Wingdings" pitchFamily="2" charset="2"/>
              <a:buChar char="Ø"/>
            </a:pPr>
            <a:r>
              <a:rPr lang="en-US" sz="2000" b="1" dirty="0" smtClean="0"/>
              <a:t>Customer order </a:t>
            </a:r>
            <a:r>
              <a:rPr lang="en-US" sz="2000" dirty="0" smtClean="0"/>
              <a:t>- </a:t>
            </a:r>
            <a:r>
              <a:rPr lang="en-US" sz="2000" b="1" dirty="0" smtClean="0"/>
              <a:t>a request for merchandise by a customer.</a:t>
            </a:r>
            <a:r>
              <a:rPr lang="en-US" sz="2000" dirty="0" smtClean="0"/>
              <a:t> It may be </a:t>
            </a:r>
            <a:r>
              <a:rPr lang="en-US" sz="2000" b="1" dirty="0" smtClean="0"/>
              <a:t>received by telephone, letter, a printed form </a:t>
            </a:r>
            <a:r>
              <a:rPr lang="en-US" sz="2000" dirty="0" smtClean="0"/>
              <a:t>that has been sent to prospective and existing customers, through salespeople, electronic submission of the customer order through the Internet.</a:t>
            </a:r>
          </a:p>
          <a:p>
            <a:pPr marL="1374775" lvl="0">
              <a:buFont typeface="Wingdings" pitchFamily="2" charset="2"/>
              <a:buChar char="Ø"/>
            </a:pPr>
            <a:r>
              <a:rPr lang="en-US" sz="2000" b="1" dirty="0" smtClean="0"/>
              <a:t>Sales order </a:t>
            </a:r>
            <a:r>
              <a:rPr lang="en-US" sz="2000" dirty="0" smtClean="0"/>
              <a:t>- a document for communicating the </a:t>
            </a:r>
            <a:r>
              <a:rPr lang="en-US" sz="2000" b="1" dirty="0" smtClean="0"/>
              <a:t>description, quantity, and related information for goods ordered</a:t>
            </a:r>
            <a:r>
              <a:rPr lang="en-US" sz="2000" dirty="0" smtClean="0"/>
              <a:t> by a customer. This is often used to indicate </a:t>
            </a:r>
            <a:r>
              <a:rPr lang="en-US" sz="2000" b="1" dirty="0" smtClean="0"/>
              <a:t>credit approval and authorization for shipment</a:t>
            </a:r>
            <a:r>
              <a:rPr lang="en-US" sz="2000" dirty="0" smtClean="0"/>
              <a:t>.</a:t>
            </a:r>
          </a:p>
          <a:p>
            <a:pPr marL="912813">
              <a:buFont typeface="Wingdings" pitchFamily="2" charset="2"/>
              <a:buChar char="q"/>
              <a:defRPr/>
            </a:pPr>
            <a:r>
              <a:rPr lang="en-US" sz="2000" b="1" dirty="0" smtClean="0"/>
              <a:t>Granting credit</a:t>
            </a:r>
            <a:r>
              <a:rPr lang="en-US" sz="2000" dirty="0" smtClean="0"/>
              <a:t> - before goods are shipped, a properly </a:t>
            </a:r>
            <a:r>
              <a:rPr lang="en-US" sz="2000" b="1" dirty="0" smtClean="0"/>
              <a:t>authorized person must approve credit to the customer for sales on account. </a:t>
            </a:r>
            <a:r>
              <a:rPr lang="en-US" sz="2000" dirty="0" smtClean="0"/>
              <a:t>Weak practices in credit approval often result in </a:t>
            </a:r>
            <a:r>
              <a:rPr lang="en-US" sz="2000" b="1" dirty="0" smtClean="0"/>
              <a:t>excessive bad debts </a:t>
            </a:r>
            <a:r>
              <a:rPr lang="en-US" sz="2000" dirty="0" smtClean="0"/>
              <a:t>and </a:t>
            </a:r>
            <a:r>
              <a:rPr lang="en-US" sz="2000" b="1" dirty="0" smtClean="0"/>
              <a:t>accounts receivable that may be uncollectible</a:t>
            </a:r>
            <a:r>
              <a:rPr lang="en-US" sz="2000" dirty="0" smtClean="0"/>
              <a:t>. In some companies, the computer automatically approves a credit sale </a:t>
            </a:r>
            <a:r>
              <a:rPr lang="en-US" sz="2000" b="1" dirty="0" smtClean="0"/>
              <a:t>based on preapproved credit limits maintained in a customer master file</a:t>
            </a:r>
            <a:r>
              <a:rPr lang="en-US" sz="2000" dirty="0" smtClean="0"/>
              <a:t>. </a:t>
            </a:r>
            <a:r>
              <a:rPr lang="en-US" sz="2000" b="1" dirty="0" smtClean="0"/>
              <a:t>The computer allows the sale to proceed only when the proposed sales order total plus the existing customer balance is less than the credit limit in the master file.</a:t>
            </a:r>
          </a:p>
          <a:p>
            <a:pPr marL="912813">
              <a:buFont typeface="Wingdings" pitchFamily="2" charset="2"/>
              <a:buChar char="q"/>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Business functions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912813">
              <a:buFont typeface="Wingdings" pitchFamily="2" charset="2"/>
              <a:buChar char="q"/>
              <a:defRPr/>
            </a:pPr>
            <a:r>
              <a:rPr lang="en-US" sz="2000" b="1" dirty="0" smtClean="0"/>
              <a:t>Shipping goods</a:t>
            </a:r>
            <a:r>
              <a:rPr lang="ru-RU" sz="2000" dirty="0" smtClean="0"/>
              <a:t> - </a:t>
            </a:r>
            <a:r>
              <a:rPr lang="en-US" sz="2000" dirty="0" smtClean="0"/>
              <a:t>this critical function is </a:t>
            </a:r>
            <a:r>
              <a:rPr lang="en-US" sz="2000" b="1" dirty="0" smtClean="0"/>
              <a:t>the first point </a:t>
            </a:r>
            <a:r>
              <a:rPr lang="en-US" sz="2000" dirty="0" smtClean="0"/>
              <a:t>in the cycle at which </a:t>
            </a:r>
            <a:r>
              <a:rPr lang="en-US" sz="2000" b="1" dirty="0" smtClean="0"/>
              <a:t>the company gives up assets</a:t>
            </a:r>
            <a:r>
              <a:rPr lang="en-US" sz="2000" dirty="0" smtClean="0"/>
              <a:t>. Most companies </a:t>
            </a:r>
            <a:r>
              <a:rPr lang="en-US" sz="2000" b="1" dirty="0" smtClean="0"/>
              <a:t>recognize sales when goods are shipped</a:t>
            </a:r>
            <a:r>
              <a:rPr lang="en-US" sz="2000" dirty="0" smtClean="0"/>
              <a:t>. The </a:t>
            </a:r>
            <a:r>
              <a:rPr lang="en-US" sz="2000" b="1" dirty="0" smtClean="0"/>
              <a:t>shipping document</a:t>
            </a:r>
            <a:r>
              <a:rPr lang="en-US" sz="2000" dirty="0" smtClean="0"/>
              <a:t>, which is often a </a:t>
            </a:r>
            <a:r>
              <a:rPr lang="en-US" sz="2000" b="1" dirty="0" err="1" smtClean="0"/>
              <a:t>multicopy</a:t>
            </a:r>
            <a:r>
              <a:rPr lang="en-US" sz="2000" b="1" dirty="0" smtClean="0"/>
              <a:t> bill of lading</a:t>
            </a:r>
            <a:r>
              <a:rPr lang="en-US" sz="2000" dirty="0" smtClean="0"/>
              <a:t>, is essential to the proper billing of shipments to customers. A </a:t>
            </a:r>
            <a:r>
              <a:rPr lang="en-US" sz="2000" b="1" dirty="0" smtClean="0"/>
              <a:t>shipping document </a:t>
            </a:r>
            <a:r>
              <a:rPr lang="en-US" sz="2000" dirty="0" smtClean="0"/>
              <a:t>is prepared to initiate shipment of the goods, indicating the </a:t>
            </a:r>
            <a:r>
              <a:rPr lang="en-US" sz="2000" b="1" dirty="0" smtClean="0"/>
              <a:t>description of the merchandise, the quantity shipped, and other relevant data. </a:t>
            </a:r>
            <a:r>
              <a:rPr lang="en-US" sz="2000" dirty="0" smtClean="0"/>
              <a:t>The company sends the </a:t>
            </a:r>
            <a:r>
              <a:rPr lang="en-US" sz="2000" b="1" dirty="0" smtClean="0"/>
              <a:t>original to the customer and retains one or more copies.</a:t>
            </a:r>
            <a:r>
              <a:rPr lang="en-US" sz="2000" dirty="0" smtClean="0"/>
              <a:t> The shipping document serves as </a:t>
            </a:r>
            <a:r>
              <a:rPr lang="en-US" sz="2000" b="1" dirty="0" smtClean="0"/>
              <a:t>a signal to bill the customer </a:t>
            </a:r>
            <a:r>
              <a:rPr lang="en-US" sz="2000" dirty="0" smtClean="0"/>
              <a:t>and may be in electronic or paper form.</a:t>
            </a:r>
          </a:p>
          <a:p>
            <a:pPr marL="912813" indent="1588">
              <a:buNone/>
              <a:defRPr/>
            </a:pPr>
            <a:r>
              <a:rPr lang="en-US" sz="2000" dirty="0" smtClean="0"/>
              <a:t>One type of shipping document is </a:t>
            </a:r>
            <a:r>
              <a:rPr lang="en-US" sz="2000" b="1" dirty="0" smtClean="0"/>
              <a:t>a bill of lading</a:t>
            </a:r>
            <a:r>
              <a:rPr lang="en-US" sz="2000" dirty="0" smtClean="0"/>
              <a:t>, which is a written contract </a:t>
            </a:r>
            <a:r>
              <a:rPr lang="en-US" sz="2000" b="1" dirty="0" smtClean="0"/>
              <a:t>between the carrier and the seller of goods. </a:t>
            </a:r>
            <a:r>
              <a:rPr lang="en-US" sz="2000" dirty="0" smtClean="0"/>
              <a:t>Often, bills of lading include only the </a:t>
            </a:r>
            <a:r>
              <a:rPr lang="en-US" sz="2000" b="1" dirty="0" smtClean="0"/>
              <a:t>number of boxes or pounds shipped</a:t>
            </a:r>
            <a:r>
              <a:rPr lang="en-US" sz="2000" dirty="0" smtClean="0"/>
              <a:t>, rather than complete details of quantity and description. It is often </a:t>
            </a:r>
            <a:r>
              <a:rPr lang="en-US" sz="2000" b="1" dirty="0" smtClean="0"/>
              <a:t>transmitted electronically</a:t>
            </a:r>
            <a:r>
              <a:rPr lang="en-US" sz="2000" dirty="0" smtClean="0"/>
              <a:t>, once goods have been shipped, and </a:t>
            </a:r>
            <a:r>
              <a:rPr lang="en-US" sz="2000" b="1" dirty="0" smtClean="0"/>
              <a:t>automatically generates the related sales invoice</a:t>
            </a:r>
            <a:r>
              <a:rPr lang="en-US" sz="2000" dirty="0" smtClean="0"/>
              <a:t> as well as the </a:t>
            </a:r>
            <a:r>
              <a:rPr lang="en-US" sz="2000" b="1" dirty="0" smtClean="0"/>
              <a:t>entry in the sales journal</a:t>
            </a:r>
            <a:r>
              <a:rPr lang="en-US" sz="2000" dirty="0" smtClean="0"/>
              <a:t>. </a:t>
            </a:r>
          </a:p>
          <a:p>
            <a:pPr marL="912813">
              <a:buFont typeface="Wingdings" pitchFamily="2" charset="2"/>
              <a:buChar char="q"/>
              <a:defRPr/>
            </a:pPr>
            <a:endParaRPr lang="en-US" sz="2000" dirty="0" smtClean="0"/>
          </a:p>
          <a:p>
            <a:pPr marL="912813">
              <a:buFont typeface="Wingdings" pitchFamily="2" charset="2"/>
              <a:buChar char="q"/>
              <a:defRPr/>
            </a:pPr>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Business functions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912813">
              <a:buFont typeface="Wingdings" pitchFamily="2" charset="2"/>
              <a:buChar char="q"/>
              <a:defRPr/>
            </a:pPr>
            <a:r>
              <a:rPr lang="en-US" sz="2000" b="1" dirty="0" smtClean="0"/>
              <a:t>Billing customers and recording sales</a:t>
            </a:r>
            <a:r>
              <a:rPr lang="ru-RU" sz="2000" b="1" dirty="0" smtClean="0"/>
              <a:t> </a:t>
            </a:r>
            <a:r>
              <a:rPr lang="ru-RU" sz="2000" dirty="0" smtClean="0"/>
              <a:t>- </a:t>
            </a:r>
            <a:r>
              <a:rPr lang="en-US" sz="2000" dirty="0" smtClean="0"/>
              <a:t>because billing customers is the </a:t>
            </a:r>
            <a:r>
              <a:rPr lang="en-US" sz="2000" b="1" dirty="0" smtClean="0"/>
              <a:t>means by which the customer is informed of the amount due for the goods</a:t>
            </a:r>
            <a:r>
              <a:rPr lang="en-US" sz="2000" dirty="0" smtClean="0"/>
              <a:t>, it must be done </a:t>
            </a:r>
            <a:r>
              <a:rPr lang="en-US" sz="2000" b="1" dirty="0" smtClean="0"/>
              <a:t>correctly </a:t>
            </a:r>
            <a:r>
              <a:rPr lang="en-US" sz="2000" dirty="0" smtClean="0"/>
              <a:t>and </a:t>
            </a:r>
            <a:r>
              <a:rPr lang="en-US" sz="2000" b="1" dirty="0" smtClean="0"/>
              <a:t>on a timely basis</a:t>
            </a:r>
            <a:r>
              <a:rPr lang="en-US" sz="2000" dirty="0" smtClean="0"/>
              <a:t>. The </a:t>
            </a:r>
            <a:r>
              <a:rPr lang="en-US" sz="2000" b="1" dirty="0" smtClean="0"/>
              <a:t>most important aspects </a:t>
            </a:r>
            <a:r>
              <a:rPr lang="en-US" sz="2000" dirty="0" smtClean="0"/>
              <a:t>of billing are:</a:t>
            </a:r>
          </a:p>
          <a:p>
            <a:pPr marL="1374775">
              <a:buFont typeface="Wingdings" pitchFamily="2" charset="2"/>
              <a:buChar char="Ø"/>
            </a:pPr>
            <a:r>
              <a:rPr lang="en-US" sz="2000" b="1" dirty="0" smtClean="0"/>
              <a:t>all shipments </a:t>
            </a:r>
            <a:r>
              <a:rPr lang="en-US" sz="2000" dirty="0" smtClean="0"/>
              <a:t>made have been </a:t>
            </a:r>
            <a:r>
              <a:rPr lang="en-US" sz="2000" b="1" dirty="0" smtClean="0"/>
              <a:t>billed</a:t>
            </a:r>
            <a:r>
              <a:rPr lang="en-US" sz="2000" dirty="0" smtClean="0"/>
              <a:t> (completeness).</a:t>
            </a:r>
          </a:p>
          <a:p>
            <a:pPr marL="1374775">
              <a:buFont typeface="Wingdings" pitchFamily="2" charset="2"/>
              <a:buChar char="Ø"/>
            </a:pPr>
            <a:r>
              <a:rPr lang="en-US" sz="2000" b="1" dirty="0" smtClean="0"/>
              <a:t>no shipment </a:t>
            </a:r>
            <a:r>
              <a:rPr lang="en-US" sz="2000" dirty="0" smtClean="0"/>
              <a:t>has been </a:t>
            </a:r>
            <a:r>
              <a:rPr lang="en-US" sz="2000" b="1" dirty="0" smtClean="0"/>
              <a:t>billed more than once </a:t>
            </a:r>
            <a:r>
              <a:rPr lang="en-US" sz="2000" dirty="0" smtClean="0"/>
              <a:t>(occurrence).</a:t>
            </a:r>
          </a:p>
          <a:p>
            <a:pPr marL="1374775">
              <a:buFont typeface="Wingdings" pitchFamily="2" charset="2"/>
              <a:buChar char="Ø"/>
            </a:pPr>
            <a:r>
              <a:rPr lang="en-US" sz="2000" b="1" dirty="0" smtClean="0"/>
              <a:t>each one </a:t>
            </a:r>
            <a:r>
              <a:rPr lang="en-US" sz="2000" dirty="0" smtClean="0"/>
              <a:t>is </a:t>
            </a:r>
            <a:r>
              <a:rPr lang="en-US" sz="2000" b="1" dirty="0" smtClean="0"/>
              <a:t>billed</a:t>
            </a:r>
            <a:r>
              <a:rPr lang="en-US" sz="2000" dirty="0" smtClean="0"/>
              <a:t> for the </a:t>
            </a:r>
            <a:r>
              <a:rPr lang="en-US" sz="2000" b="1" dirty="0" smtClean="0"/>
              <a:t>proper amount </a:t>
            </a:r>
            <a:r>
              <a:rPr lang="en-US" sz="2000" dirty="0" smtClean="0"/>
              <a:t>(accuracy).</a:t>
            </a:r>
          </a:p>
          <a:p>
            <a:pPr marL="912813" indent="1588">
              <a:buNone/>
              <a:defRPr/>
            </a:pPr>
            <a:r>
              <a:rPr lang="en-US" sz="2000" b="1" dirty="0" smtClean="0"/>
              <a:t>Billing</a:t>
            </a:r>
            <a:r>
              <a:rPr lang="en-US" sz="2000" dirty="0" smtClean="0"/>
              <a:t> the proper amount is </a:t>
            </a:r>
            <a:r>
              <a:rPr lang="en-US" sz="2000" b="1" dirty="0" smtClean="0"/>
              <a:t>dependent </a:t>
            </a:r>
            <a:r>
              <a:rPr lang="en-US" sz="2000" dirty="0" smtClean="0"/>
              <a:t>on charging the customer for the </a:t>
            </a:r>
            <a:r>
              <a:rPr lang="en-US" sz="2000" b="1" dirty="0" smtClean="0"/>
              <a:t>quantity shipped at the authorized price</a:t>
            </a:r>
            <a:r>
              <a:rPr lang="en-US" sz="2000" dirty="0" smtClean="0"/>
              <a:t>, which includes consideration for </a:t>
            </a:r>
            <a:r>
              <a:rPr lang="en-US" sz="2000" b="1" dirty="0" smtClean="0"/>
              <a:t>freight charges, insurance, and terms of payments.</a:t>
            </a:r>
          </a:p>
          <a:p>
            <a:pPr marL="912813" indent="1588">
              <a:buNone/>
              <a:defRPr/>
            </a:pPr>
            <a:r>
              <a:rPr lang="en-US" sz="2000" dirty="0" smtClean="0"/>
              <a:t>In most systems, billing of the customer includes preparation of </a:t>
            </a:r>
            <a:r>
              <a:rPr lang="en-US" sz="2000" b="1" dirty="0" smtClean="0"/>
              <a:t>an electronic record or a </a:t>
            </a:r>
            <a:r>
              <a:rPr lang="en-US" sz="2000" b="1" dirty="0" err="1" smtClean="0"/>
              <a:t>multicopy</a:t>
            </a:r>
            <a:r>
              <a:rPr lang="en-US" sz="2000" b="1" dirty="0" smtClean="0"/>
              <a:t> sales invoice </a:t>
            </a:r>
            <a:r>
              <a:rPr lang="en-US" sz="2000" dirty="0" smtClean="0"/>
              <a:t>and </a:t>
            </a:r>
            <a:r>
              <a:rPr lang="en-US" sz="2000" b="1" dirty="0" smtClean="0"/>
              <a:t>real-time updating of the sales transactions file, accounts receivable master file, and general ledger master file for sales and accounts receivable</a:t>
            </a:r>
            <a:r>
              <a:rPr lang="en-US" sz="2000" dirty="0" smtClean="0"/>
              <a:t>. It is used to create a  </a:t>
            </a: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dirty="0"/>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1728</TotalTime>
  <Words>7090</Words>
  <Application>Microsoft Office PowerPoint</Application>
  <PresentationFormat>Экран (4:3)</PresentationFormat>
  <Paragraphs>289</Paragraphs>
  <Slides>49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49</vt:i4>
      </vt:variant>
    </vt:vector>
  </HeadingPairs>
  <TitlesOfParts>
    <vt:vector size="50" baseType="lpstr">
      <vt:lpstr>Тема1</vt:lpstr>
      <vt:lpstr>Auditing – Lecture 8  Part III. Audit process by cycle: Sales and collection cycle</vt:lpstr>
      <vt:lpstr>Content</vt:lpstr>
      <vt:lpstr>Accounts and classes of tran-ns</vt:lpstr>
      <vt:lpstr>Accounts and classes of tran-ns</vt:lpstr>
      <vt:lpstr>Business functions</vt:lpstr>
      <vt:lpstr>Business functions</vt:lpstr>
      <vt:lpstr>Business functions</vt:lpstr>
      <vt:lpstr>Business functions</vt:lpstr>
      <vt:lpstr>Business functions</vt:lpstr>
      <vt:lpstr>Business functions</vt:lpstr>
      <vt:lpstr>Business functions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sales</vt:lpstr>
      <vt:lpstr>Tests of trans-s for cash receipts </vt:lpstr>
      <vt:lpstr>Tests of trans-s for cash receipts </vt:lpstr>
      <vt:lpstr>Tests of trans-s for cash receipts </vt:lpstr>
      <vt:lpstr>Tests of trans-s for cash receipts </vt:lpstr>
      <vt:lpstr>Tests of trans-s for cash receipts </vt:lpstr>
      <vt:lpstr>Tests of trans-s for write-offs</vt:lpstr>
      <vt:lpstr>Effect of tests of trans-s</vt:lpstr>
      <vt:lpstr>Tests of details of balances</vt:lpstr>
      <vt:lpstr>Tests of details of balances</vt:lpstr>
      <vt:lpstr>Tests of details of balances</vt:lpstr>
      <vt:lpstr>Tests of details of balances</vt:lpstr>
      <vt:lpstr>Tests of details of balances</vt:lpstr>
      <vt:lpstr>Tests of details of balances</vt:lpstr>
      <vt:lpstr>Tests of details of balances</vt:lpstr>
      <vt:lpstr>Tests of details of balances</vt:lpstr>
      <vt:lpstr>Tests of details of balances</vt:lpstr>
      <vt:lpstr>Tests of details of balances</vt:lpstr>
      <vt:lpstr>Tests of details of balances</vt:lpstr>
      <vt:lpstr>Tests of details of balances</vt:lpstr>
      <vt:lpstr>Tests of details of balances</vt:lpstr>
      <vt:lpstr>Tests of details of balances</vt:lpstr>
      <vt:lpstr>Recommended reading</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177</cp:revision>
  <dcterms:created xsi:type="dcterms:W3CDTF">2014-08-29T06:21:19Z</dcterms:created>
  <dcterms:modified xsi:type="dcterms:W3CDTF">2015-11-15T22:15:57Z</dcterms:modified>
</cp:coreProperties>
</file>