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84" r:id="rId4"/>
    <p:sldId id="278" r:id="rId5"/>
    <p:sldId id="282" r:id="rId6"/>
    <p:sldId id="262" r:id="rId7"/>
    <p:sldId id="293" r:id="rId8"/>
    <p:sldId id="281" r:id="rId9"/>
    <p:sldId id="291" r:id="rId10"/>
    <p:sldId id="277" r:id="rId11"/>
    <p:sldId id="280" r:id="rId12"/>
    <p:sldId id="286" r:id="rId13"/>
    <p:sldId id="290" r:id="rId14"/>
    <p:sldId id="279" r:id="rId15"/>
    <p:sldId id="292" r:id="rId16"/>
    <p:sldId id="295" r:id="rId17"/>
    <p:sldId id="275" r:id="rId18"/>
    <p:sldId id="297" r:id="rId19"/>
    <p:sldId id="296" r:id="rId20"/>
    <p:sldId id="287" r:id="rId21"/>
    <p:sldId id="266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82" autoAdjust="0"/>
    <p:restoredTop sz="88192" autoAdjust="0"/>
  </p:normalViewPr>
  <p:slideViewPr>
    <p:cSldViewPr snapToGrid="0">
      <p:cViewPr varScale="1">
        <p:scale>
          <a:sx n="64" d="100"/>
          <a:sy n="64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kas%20PC\Documents\Studium\5.%20Semester\Auditing\Cases\160927%20Enron%20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kas%20PC\Documents\Studium\5.%20Semester\Auditing\Cases\160927%20Enron%20figu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noProof="0" dirty="0"/>
              <a:t>Enron's stock price at the</a:t>
            </a:r>
            <a:r>
              <a:rPr lang="en-US" sz="2000" baseline="0" noProof="0" dirty="0"/>
              <a:t> </a:t>
            </a:r>
            <a:r>
              <a:rPr lang="en-US" sz="2000" noProof="0" dirty="0"/>
              <a:t>beginning of the</a:t>
            </a:r>
            <a:r>
              <a:rPr lang="en-US" sz="2000" baseline="0" noProof="0" dirty="0"/>
              <a:t> </a:t>
            </a:r>
            <a:r>
              <a:rPr lang="en-US" sz="2000" baseline="0" noProof="0" dirty="0" err="1"/>
              <a:t>quartals</a:t>
            </a:r>
            <a:r>
              <a:rPr lang="en-US" sz="2000" baseline="0" noProof="0" dirty="0"/>
              <a:t> from 1998-2002</a:t>
            </a:r>
            <a:endParaRPr lang="en-US" sz="2000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696185500072601"/>
          <c:y val="0.26748475193288695"/>
          <c:w val="0.8124826335302382"/>
          <c:h val="0.58771182898378105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stock price at Q-beginning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prstDash val="dashDot"/>
              <a:round/>
            </a:ln>
            <a:effectLst/>
          </c:spPr>
          <c:marker>
            <c:symbol val="none"/>
          </c:marker>
          <c:cat>
            <c:strRef>
              <c:f>Tabelle1!$A$5:$A$21</c:f>
              <c:strCache>
                <c:ptCount val="17"/>
                <c:pt idx="0">
                  <c:v>Q1/1998</c:v>
                </c:pt>
                <c:pt idx="1">
                  <c:v>Q2/1998</c:v>
                </c:pt>
                <c:pt idx="2">
                  <c:v>Q3/ 1998</c:v>
                </c:pt>
                <c:pt idx="3">
                  <c:v>Q4/1998</c:v>
                </c:pt>
                <c:pt idx="4">
                  <c:v>Q1/1999</c:v>
                </c:pt>
                <c:pt idx="5">
                  <c:v>Q2/1999</c:v>
                </c:pt>
                <c:pt idx="6">
                  <c:v>Q3/ 1999</c:v>
                </c:pt>
                <c:pt idx="7">
                  <c:v>Q4/1999</c:v>
                </c:pt>
                <c:pt idx="8">
                  <c:v>Q1/2000</c:v>
                </c:pt>
                <c:pt idx="9">
                  <c:v>Q2/2000</c:v>
                </c:pt>
                <c:pt idx="10">
                  <c:v>Q3/ 2000</c:v>
                </c:pt>
                <c:pt idx="11">
                  <c:v>Q4/2000</c:v>
                </c:pt>
                <c:pt idx="12">
                  <c:v>Q1/2001</c:v>
                </c:pt>
                <c:pt idx="13">
                  <c:v>Q2/2001</c:v>
                </c:pt>
                <c:pt idx="14">
                  <c:v>Q3/ 2001</c:v>
                </c:pt>
                <c:pt idx="15">
                  <c:v>Q4/2001</c:v>
                </c:pt>
                <c:pt idx="16">
                  <c:v>Q1/2002</c:v>
                </c:pt>
              </c:strCache>
            </c:strRef>
          </c:cat>
          <c:val>
            <c:numRef>
              <c:f>Tabelle1!$B$5:$B$21</c:f>
              <c:numCache>
                <c:formatCode>General</c:formatCode>
                <c:ptCount val="17"/>
                <c:pt idx="0">
                  <c:v>20.38</c:v>
                </c:pt>
                <c:pt idx="1">
                  <c:v>23.19</c:v>
                </c:pt>
                <c:pt idx="2">
                  <c:v>24.88</c:v>
                </c:pt>
                <c:pt idx="3">
                  <c:v>21.57</c:v>
                </c:pt>
                <c:pt idx="4">
                  <c:v>29.63</c:v>
                </c:pt>
                <c:pt idx="5">
                  <c:v>32.22</c:v>
                </c:pt>
                <c:pt idx="6">
                  <c:v>36.25</c:v>
                </c:pt>
                <c:pt idx="7">
                  <c:v>41.31</c:v>
                </c:pt>
                <c:pt idx="8">
                  <c:v>43.44</c:v>
                </c:pt>
                <c:pt idx="9">
                  <c:v>69</c:v>
                </c:pt>
                <c:pt idx="10">
                  <c:v>71.13</c:v>
                </c:pt>
                <c:pt idx="11">
                  <c:v>85.33</c:v>
                </c:pt>
                <c:pt idx="12">
                  <c:v>72</c:v>
                </c:pt>
                <c:pt idx="13">
                  <c:v>68.680000000000007</c:v>
                </c:pt>
                <c:pt idx="14">
                  <c:v>53.04</c:v>
                </c:pt>
                <c:pt idx="15">
                  <c:v>35</c:v>
                </c:pt>
                <c:pt idx="16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CE-4FF7-8819-8C3F19141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1150256"/>
        <c:axId val="301147960"/>
      </c:lineChart>
      <c:catAx>
        <c:axId val="30115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147960"/>
        <c:crosses val="autoZero"/>
        <c:auto val="1"/>
        <c:lblAlgn val="ctr"/>
        <c:lblOffset val="100"/>
        <c:noMultiLvlLbl val="0"/>
      </c:catAx>
      <c:valAx>
        <c:axId val="3011479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500"/>
                  <a:t>stock</a:t>
                </a:r>
                <a:r>
                  <a:rPr lang="de-DE" sz="1500" baseline="0"/>
                  <a:t> price [$/share]</a:t>
                </a:r>
                <a:endParaRPr lang="de-DE" sz="1500"/>
              </a:p>
            </c:rich>
          </c:tx>
          <c:layout>
            <c:manualLayout>
              <c:xMode val="edge"/>
              <c:yMode val="edge"/>
              <c:x val="3.3333333333333333E-2"/>
              <c:y val="0.262186132983377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150256"/>
        <c:crosses val="autoZero"/>
        <c:crossBetween val="between"/>
      </c:valAx>
      <c:spPr>
        <a:noFill/>
        <a:ln>
          <a:noFill/>
          <a:prstDash val="sysDot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400" dirty="0"/>
              <a:t>$600m </a:t>
            </a:r>
            <a:r>
              <a:rPr lang="de-DE" sz="2400" dirty="0" err="1"/>
              <a:t>less</a:t>
            </a:r>
            <a:r>
              <a:rPr lang="de-DE" sz="2400" dirty="0"/>
              <a:t>  </a:t>
            </a:r>
            <a:r>
              <a:rPr lang="de-DE" sz="2400" dirty="0" err="1"/>
              <a:t>earnings</a:t>
            </a:r>
            <a:endParaRPr lang="de-DE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'600m restatement'!$E$4</c:f>
              <c:strCache>
                <c:ptCount val="1"/>
                <c:pt idx="0">
                  <c:v>in 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62-4A62-B278-41BE2C024A21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62-4A62-B278-41BE2C024A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'600m restatement'!$D$5:$D$6</c:f>
              <c:strCache>
                <c:ptCount val="2"/>
                <c:pt idx="0">
                  <c:v>general auditing mistake</c:v>
                </c:pt>
                <c:pt idx="1">
                  <c:v>integration of SPE in consolidated statements</c:v>
                </c:pt>
              </c:strCache>
            </c:strRef>
          </c:cat>
          <c:val>
            <c:numRef>
              <c:f>'600m restatement'!$E$5:$E$6</c:f>
              <c:numCache>
                <c:formatCode>General</c:formatCode>
                <c:ptCount val="2"/>
                <c:pt idx="0">
                  <c:v>120</c:v>
                </c:pt>
                <c:pt idx="1">
                  <c:v>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62-4A62-B278-41BE2C024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400" dirty="0"/>
              <a:t>$600m </a:t>
            </a:r>
            <a:r>
              <a:rPr lang="de-DE" sz="2400" dirty="0" err="1"/>
              <a:t>less</a:t>
            </a:r>
            <a:r>
              <a:rPr lang="de-DE" sz="2400" dirty="0"/>
              <a:t>  </a:t>
            </a:r>
            <a:r>
              <a:rPr lang="de-DE" sz="2400" dirty="0" err="1"/>
              <a:t>earnings</a:t>
            </a:r>
            <a:endParaRPr lang="de-DE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'600m restatement'!$E$4</c:f>
              <c:strCache>
                <c:ptCount val="1"/>
                <c:pt idx="0">
                  <c:v>in 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62-4A62-B278-41BE2C024A21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62-4A62-B278-41BE2C024A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'600m restatement'!$D$5:$D$6</c:f>
              <c:strCache>
                <c:ptCount val="2"/>
                <c:pt idx="0">
                  <c:v>general auditing mistake</c:v>
                </c:pt>
                <c:pt idx="1">
                  <c:v>integration of SPE in consolidated statements</c:v>
                </c:pt>
              </c:strCache>
            </c:strRef>
          </c:cat>
          <c:val>
            <c:numRef>
              <c:f>'600m restatement'!$E$5:$E$6</c:f>
              <c:numCache>
                <c:formatCode>General</c:formatCode>
                <c:ptCount val="2"/>
                <c:pt idx="0">
                  <c:v>120</c:v>
                </c:pt>
                <c:pt idx="1">
                  <c:v>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62-4A62-B278-41BE2C024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Andersen's revenues from Enron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412378288269138"/>
          <c:y val="0.16355511763383984"/>
          <c:w val="0.70363373073121227"/>
          <c:h val="0.651181650799031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'audit indep'!$G$9</c:f>
              <c:strCache>
                <c:ptCount val="1"/>
                <c:pt idx="0">
                  <c:v>fees in m$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36-4E84-B0CF-1A4738A2FBB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36-4E84-B0CF-1A4738A2FBBC}"/>
              </c:ext>
            </c:extLst>
          </c:dPt>
          <c:cat>
            <c:strRef>
              <c:f>'audit indep'!$F$10:$F$11</c:f>
              <c:strCache>
                <c:ptCount val="1"/>
                <c:pt idx="0">
                  <c:v>total services</c:v>
                </c:pt>
              </c:strCache>
            </c:strRef>
          </c:cat>
          <c:val>
            <c:numRef>
              <c:f>'audit indep'!$G$10:$G$11</c:f>
              <c:numCache>
                <c:formatCode>General</c:formatCode>
                <c:ptCount val="2"/>
                <c:pt idx="0">
                  <c:v>52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36-4E84-B0CF-1A4738A2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326104"/>
        <c:axId val="373317904"/>
      </c:barChart>
      <c:catAx>
        <c:axId val="373326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317904"/>
        <c:crosses val="autoZero"/>
        <c:auto val="1"/>
        <c:lblAlgn val="ctr"/>
        <c:lblOffset val="100"/>
        <c:noMultiLvlLbl val="0"/>
      </c:catAx>
      <c:valAx>
        <c:axId val="373317904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500"/>
                  <a:t>fees in m$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326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Andersen's revenues from Enron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412378288269138"/>
          <c:y val="0.16355511763383984"/>
          <c:w val="0.70363373073121227"/>
          <c:h val="0.651181650799031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'audit indep'!$G$9</c:f>
              <c:strCache>
                <c:ptCount val="1"/>
                <c:pt idx="0">
                  <c:v>fees in m$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36-4E84-B0CF-1A4738A2FBB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36-4E84-B0CF-1A4738A2FBBC}"/>
              </c:ext>
            </c:extLst>
          </c:dPt>
          <c:cat>
            <c:strRef>
              <c:f>'audit indep'!$F$10:$F$11</c:f>
              <c:strCache>
                <c:ptCount val="2"/>
                <c:pt idx="0">
                  <c:v>audits</c:v>
                </c:pt>
                <c:pt idx="1">
                  <c:v>consulting services</c:v>
                </c:pt>
              </c:strCache>
            </c:strRef>
          </c:cat>
          <c:val>
            <c:numRef>
              <c:f>'audit indep'!$G$10:$G$11</c:f>
              <c:numCache>
                <c:formatCode>General</c:formatCode>
                <c:ptCount val="2"/>
                <c:pt idx="0">
                  <c:v>25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36-4E84-B0CF-1A4738A2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326104"/>
        <c:axId val="373317904"/>
      </c:barChart>
      <c:catAx>
        <c:axId val="373326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317904"/>
        <c:crosses val="autoZero"/>
        <c:auto val="1"/>
        <c:lblAlgn val="ctr"/>
        <c:lblOffset val="100"/>
        <c:noMultiLvlLbl val="0"/>
      </c:catAx>
      <c:valAx>
        <c:axId val="373317904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500"/>
                  <a:t>fees in m$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326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00B9D-4F21-4615-9EDF-9B0FE1B76A5B}" type="datetimeFigureOut">
              <a:rPr lang="de-DE" smtClean="0"/>
              <a:t>30.09.2016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4DD49-B9D9-40B4-98E7-090703087F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14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128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David </a:t>
            </a:r>
            <a:r>
              <a:rPr lang="de-DE" dirty="0" err="1"/>
              <a:t>Duncon</a:t>
            </a:r>
            <a:r>
              <a:rPr lang="de-DE" baseline="0" dirty="0"/>
              <a:t> (</a:t>
            </a:r>
            <a:r>
              <a:rPr lang="de-DE" baseline="0" dirty="0" err="1"/>
              <a:t>lead</a:t>
            </a:r>
            <a:r>
              <a:rPr lang="de-DE" baseline="0" dirty="0"/>
              <a:t> </a:t>
            </a:r>
            <a:r>
              <a:rPr lang="de-DE" baseline="0" dirty="0" err="1"/>
              <a:t>director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Enron</a:t>
            </a:r>
            <a:r>
              <a:rPr lang="de-DE" baseline="0" dirty="0"/>
              <a:t>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360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068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451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Permission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m2m in 1992 in </a:t>
            </a:r>
            <a:r>
              <a:rPr lang="de-DE" baseline="0" dirty="0" err="1"/>
              <a:t>long</a:t>
            </a:r>
            <a:r>
              <a:rPr lang="de-DE" baseline="0" dirty="0"/>
              <a:t>-term </a:t>
            </a:r>
            <a:r>
              <a:rPr lang="de-DE" baseline="0" dirty="0" err="1"/>
              <a:t>contracts</a:t>
            </a:r>
            <a:r>
              <a:rPr lang="de-DE" baseline="0" dirty="0"/>
              <a:t> in gas&amp; </a:t>
            </a:r>
            <a:r>
              <a:rPr lang="de-DE" baseline="0" dirty="0" err="1"/>
              <a:t>elec</a:t>
            </a:r>
            <a:r>
              <a:rPr lang="de-DE" baseline="0" dirty="0"/>
              <a:t> </a:t>
            </a:r>
            <a:r>
              <a:rPr lang="de-DE" baseline="0" dirty="0">
                <a:sym typeface="Wingdings" panose="05000000000000000000" pitchFamily="2" charset="2"/>
              </a:rPr>
              <a:t> </a:t>
            </a:r>
            <a:r>
              <a:rPr lang="de-DE" baseline="0" dirty="0" err="1">
                <a:sym typeface="Wingdings" panose="05000000000000000000" pitchFamily="2" charset="2"/>
              </a:rPr>
              <a:t>expand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860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6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After </a:t>
            </a:r>
            <a:r>
              <a:rPr lang="de-DE" dirty="0" err="1"/>
              <a:t>Eron</a:t>
            </a:r>
            <a:r>
              <a:rPr lang="de-DE" dirty="0"/>
              <a:t> </a:t>
            </a:r>
            <a:r>
              <a:rPr lang="de-DE" dirty="0" err="1"/>
              <a:t>scandale</a:t>
            </a:r>
            <a:r>
              <a:rPr lang="de-DE" dirty="0"/>
              <a:t>, PCAOB, Public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accouting</a:t>
            </a:r>
            <a:r>
              <a:rPr lang="de-DE" dirty="0"/>
              <a:t> </a:t>
            </a:r>
            <a:r>
              <a:rPr lang="de-DE" dirty="0" err="1"/>
              <a:t>oversee</a:t>
            </a:r>
            <a:r>
              <a:rPr lang="de-DE" dirty="0"/>
              <a:t> </a:t>
            </a:r>
            <a:r>
              <a:rPr lang="de-DE" dirty="0" err="1"/>
              <a:t>board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179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unqualified</a:t>
            </a:r>
            <a:r>
              <a:rPr lang="de-DE" dirty="0"/>
              <a:t>/clean </a:t>
            </a:r>
            <a:r>
              <a:rPr lang="de-DE" dirty="0" err="1"/>
              <a:t>opinion</a:t>
            </a:r>
            <a:r>
              <a:rPr lang="de-DE" dirty="0"/>
              <a:t>: „</a:t>
            </a:r>
          </a:p>
          <a:p>
            <a:pPr lvl="1"/>
            <a:r>
              <a:rPr lang="de-DE" dirty="0"/>
              <a:t>Compliance: </a:t>
            </a:r>
            <a:r>
              <a:rPr lang="de-DE" dirty="0" err="1"/>
              <a:t>adequate</a:t>
            </a:r>
            <a:r>
              <a:rPr lang="de-DE" dirty="0"/>
              <a:t> </a:t>
            </a:r>
            <a:r>
              <a:rPr lang="de-DE" dirty="0" err="1"/>
              <a:t>disclosures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footnotes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stm</a:t>
            </a:r>
            <a:r>
              <a:rPr lang="de-DE" dirty="0"/>
              <a:t>“</a:t>
            </a:r>
          </a:p>
          <a:p>
            <a:pPr lvl="1"/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circumstances</a:t>
            </a:r>
            <a:r>
              <a:rPr lang="de-DE" dirty="0"/>
              <a:t> </a:t>
            </a:r>
            <a:r>
              <a:rPr lang="de-DE" dirty="0" err="1"/>
              <a:t>requiring</a:t>
            </a:r>
            <a:r>
              <a:rPr lang="de-DE" dirty="0"/>
              <a:t> an </a:t>
            </a:r>
            <a:r>
              <a:rPr lang="de-DE" dirty="0" err="1"/>
              <a:t>explanatory</a:t>
            </a:r>
            <a:r>
              <a:rPr lang="de-DE" dirty="0"/>
              <a:t> </a:t>
            </a:r>
            <a:r>
              <a:rPr lang="de-DE" dirty="0" err="1"/>
              <a:t>paragraph</a:t>
            </a: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marL="457200" lvl="1" indent="0">
              <a:buNone/>
            </a:pPr>
            <a:r>
              <a:rPr lang="de-DE" dirty="0"/>
              <a:t>Doubt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going</a:t>
            </a:r>
            <a:r>
              <a:rPr lang="de-DE" dirty="0"/>
              <a:t> </a:t>
            </a:r>
            <a:r>
              <a:rPr lang="de-DE" dirty="0" err="1"/>
              <a:t>concern</a:t>
            </a:r>
            <a:r>
              <a:rPr lang="de-DE" dirty="0"/>
              <a:t> (</a:t>
            </a:r>
            <a:r>
              <a:rPr lang="de-DE" dirty="0" err="1"/>
              <a:t>disclaimer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r>
              <a:rPr lang="de-DE" dirty="0" err="1"/>
              <a:t>Departure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promulgated</a:t>
            </a:r>
            <a:r>
              <a:rPr lang="de-DE" dirty="0"/>
              <a:t> </a:t>
            </a:r>
            <a:r>
              <a:rPr lang="de-DE" dirty="0" err="1"/>
              <a:t>acci</a:t>
            </a:r>
            <a:r>
              <a:rPr lang="de-DE" dirty="0"/>
              <a:t> </a:t>
            </a:r>
            <a:r>
              <a:rPr lang="de-DE" dirty="0" err="1"/>
              <a:t>principles</a:t>
            </a:r>
            <a:endParaRPr lang="de-DE" dirty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Reports [</a:t>
            </a:r>
            <a:r>
              <a:rPr lang="de-DE" dirty="0" err="1"/>
              <a:t>should</a:t>
            </a:r>
            <a:r>
              <a:rPr lang="de-DE" dirty="0"/>
              <a:t>] </a:t>
            </a:r>
            <a:r>
              <a:rPr lang="de-DE" dirty="0" err="1"/>
              <a:t>involve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auditors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SPEs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Materiality</a:t>
            </a:r>
            <a:r>
              <a:rPr lang="de-DE" dirty="0"/>
              <a:t>, </a:t>
            </a:r>
            <a:r>
              <a:rPr lang="de-DE" dirty="0" err="1"/>
              <a:t>need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extra </a:t>
            </a:r>
            <a:r>
              <a:rPr lang="de-DE" baseline="0" dirty="0" err="1"/>
              <a:t>wording</a:t>
            </a:r>
            <a:endParaRPr lang="de-DE" baseline="0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715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359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399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465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718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587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613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SPE </a:t>
            </a:r>
            <a:r>
              <a:rPr lang="de-DE" dirty="0" err="1"/>
              <a:t>organized</a:t>
            </a:r>
            <a:r>
              <a:rPr lang="de-DE" baseline="0" dirty="0"/>
              <a:t> </a:t>
            </a:r>
            <a:r>
              <a:rPr lang="de-DE" baseline="0" dirty="0" err="1"/>
              <a:t>as</a:t>
            </a:r>
            <a:r>
              <a:rPr lang="de-DE" baseline="0" dirty="0"/>
              <a:t> limited </a:t>
            </a:r>
            <a:r>
              <a:rPr lang="de-DE" baseline="0" dirty="0" err="1"/>
              <a:t>partnerships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465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SPE </a:t>
            </a:r>
            <a:r>
              <a:rPr lang="de-DE" dirty="0" err="1"/>
              <a:t>organized</a:t>
            </a:r>
            <a:r>
              <a:rPr lang="de-DE" baseline="0" dirty="0"/>
              <a:t> </a:t>
            </a:r>
            <a:r>
              <a:rPr lang="de-DE" baseline="0" dirty="0" err="1"/>
              <a:t>as</a:t>
            </a:r>
            <a:r>
              <a:rPr lang="de-DE" baseline="0" dirty="0"/>
              <a:t> limited </a:t>
            </a:r>
            <a:r>
              <a:rPr lang="de-DE" baseline="0" dirty="0" err="1"/>
              <a:t>partnerships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135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583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Sherron</a:t>
            </a:r>
            <a:r>
              <a:rPr lang="de-DE" baseline="0" dirty="0"/>
              <a:t> </a:t>
            </a:r>
            <a:r>
              <a:rPr lang="de-DE" dirty="0"/>
              <a:t>Watkins </a:t>
            </a:r>
            <a:r>
              <a:rPr lang="de-DE" dirty="0" err="1"/>
              <a:t>wrote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letter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Lay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465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Furthermore</a:t>
            </a:r>
            <a:r>
              <a:rPr lang="de-DE" dirty="0"/>
              <a:t>, Anderson </a:t>
            </a:r>
            <a:r>
              <a:rPr lang="de-DE" dirty="0" err="1"/>
              <a:t>destroyed</a:t>
            </a:r>
            <a:r>
              <a:rPr lang="de-DE" dirty="0"/>
              <a:t> </a:t>
            </a:r>
            <a:r>
              <a:rPr lang="de-DE" dirty="0" err="1"/>
              <a:t>valuable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affair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4DD49-B9D9-40B4-98E7-090703087F5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6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92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1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39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84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72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55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60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11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89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42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September 30, 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97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September 30, 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Lukas Müller | Auditing | September 30, 2016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4CEEE-A6C2-4C25-A6CE-67ED66CCE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57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849219"/>
            <a:ext cx="9144000" cy="1655762"/>
          </a:xfrm>
        </p:spPr>
        <p:txBody>
          <a:bodyPr/>
          <a:lstStyle/>
          <a:p>
            <a:r>
              <a:rPr lang="de-DE" dirty="0"/>
              <a:t>Analysis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Enron‘s</a:t>
            </a:r>
            <a:r>
              <a:rPr lang="de-DE" dirty="0"/>
              <a:t> Aggressive Accounting </a:t>
            </a:r>
            <a:r>
              <a:rPr lang="de-DE" dirty="0" err="1"/>
              <a:t>Methods</a:t>
            </a:r>
            <a:endParaRPr lang="de-DE" dirty="0"/>
          </a:p>
          <a:p>
            <a:r>
              <a:rPr lang="de-DE" dirty="0"/>
              <a:t>Auditing | Ing. </a:t>
            </a:r>
            <a:r>
              <a:rPr lang="de-DE" dirty="0" err="1"/>
              <a:t>Oleksandra</a:t>
            </a:r>
            <a:r>
              <a:rPr lang="de-DE" dirty="0"/>
              <a:t> </a:t>
            </a:r>
            <a:r>
              <a:rPr lang="de-DE" dirty="0" err="1"/>
              <a:t>Lemeshko</a:t>
            </a:r>
            <a:endParaRPr lang="de-DE" dirty="0"/>
          </a:p>
          <a:p>
            <a:r>
              <a:rPr lang="de-DE" dirty="0"/>
              <a:t>Lukas Müller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38200" y="807668"/>
            <a:ext cx="11353800" cy="636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551" y="1668813"/>
            <a:ext cx="3190239" cy="3146635"/>
          </a:xfrm>
          <a:prstGeom prst="rect">
            <a:avLst/>
          </a:prstGeom>
        </p:spPr>
      </p:pic>
      <p:sp>
        <p:nvSpPr>
          <p:cNvPr id="12" name="Titel 1"/>
          <p:cNvSpPr txBox="1">
            <a:spLocks/>
          </p:cNvSpPr>
          <p:nvPr/>
        </p:nvSpPr>
        <p:spPr>
          <a:xfrm>
            <a:off x="945874" y="761375"/>
            <a:ext cx="11353800" cy="636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America‘s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Innovative Company</a:t>
            </a:r>
          </a:p>
        </p:txBody>
      </p:sp>
    </p:spTree>
    <p:extLst>
      <p:ext uri="{BB962C8B-B14F-4D97-AF65-F5344CB8AC3E}">
        <p14:creationId xmlns:p14="http://schemas.microsoft.com/office/powerpoint/2010/main" val="3469168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Anderson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unqaulified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i="1" dirty="0"/>
              <a:t>“In our opinion, the financial statements […] present fairly, in all material respects, the financial position of Enron Corp. and subsidiaries […], in conformity with accounting principles generally accepted in the United States.”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i="1" dirty="0"/>
              <a:t>	</a:t>
            </a:r>
            <a:r>
              <a:rPr lang="de-DE" dirty="0"/>
              <a:t>Arthur Andersen LLP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Enron</a:t>
            </a:r>
            <a:r>
              <a:rPr lang="de-DE" dirty="0"/>
              <a:t> Annual Report 2000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de-DE" dirty="0" err="1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10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Source: Enron (2001)</a:t>
            </a:r>
          </a:p>
        </p:txBody>
      </p:sp>
    </p:spTree>
    <p:extLst>
      <p:ext uri="{BB962C8B-B14F-4D97-AF65-F5344CB8AC3E}">
        <p14:creationId xmlns:p14="http://schemas.microsoft.com/office/powerpoint/2010/main" val="75901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Andersen‘s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r>
              <a:rPr lang="de-DE" dirty="0"/>
              <a:t>The </a:t>
            </a:r>
            <a:r>
              <a:rPr lang="en-GB" dirty="0"/>
              <a:t>“conscience of the industry” did not make the aggressive accounting and disclosures transparent</a:t>
            </a:r>
          </a:p>
          <a:p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focused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turnover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consulting</a:t>
            </a:r>
            <a:r>
              <a:rPr lang="de-DE" dirty="0"/>
              <a:t>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ensuring</a:t>
            </a:r>
            <a:r>
              <a:rPr lang="de-DE" dirty="0"/>
              <a:t> fair </a:t>
            </a:r>
            <a:r>
              <a:rPr lang="de-DE" dirty="0" err="1"/>
              <a:t>presentation</a:t>
            </a:r>
            <a:r>
              <a:rPr lang="de-DE" dirty="0"/>
              <a:t> </a:t>
            </a:r>
          </a:p>
          <a:p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shredded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relevant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SEC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Enron</a:t>
            </a:r>
            <a:r>
              <a:rPr lang="de-DE" dirty="0"/>
              <a:t> </a:t>
            </a:r>
            <a:r>
              <a:rPr lang="de-DE" dirty="0" err="1"/>
              <a:t>case</a:t>
            </a:r>
            <a:endParaRPr lang="de-DE" dirty="0"/>
          </a:p>
          <a:p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dropped</a:t>
            </a:r>
            <a:r>
              <a:rPr lang="de-DE" dirty="0"/>
              <a:t> </a:t>
            </a:r>
            <a:r>
              <a:rPr lang="de-DE" dirty="0" err="1"/>
              <a:t>Enron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helping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keeping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SPE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alive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11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72496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Andersen?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7571282" cy="48402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err="1"/>
              <a:t>Enron</a:t>
            </a:r>
            <a:r>
              <a:rPr lang="de-DE" dirty="0"/>
              <a:t> was </a:t>
            </a:r>
            <a:r>
              <a:rPr lang="de-DE" dirty="0" err="1"/>
              <a:t>Andersen‘s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biggest</a:t>
            </a:r>
            <a:r>
              <a:rPr lang="de-DE" dirty="0"/>
              <a:t> </a:t>
            </a:r>
            <a:r>
              <a:rPr lang="de-DE" dirty="0" err="1"/>
              <a:t>client</a:t>
            </a:r>
            <a:endParaRPr lang="de-DE" dirty="0"/>
          </a:p>
          <a:p>
            <a:pPr>
              <a:lnSpc>
                <a:spcPct val="150000"/>
              </a:lnSpc>
            </a:pPr>
            <a:r>
              <a:rPr lang="de-DE" dirty="0" err="1"/>
              <a:t>Partnership</a:t>
            </a:r>
            <a:r>
              <a:rPr lang="de-DE" dirty="0"/>
              <a:t> </a:t>
            </a:r>
            <a:r>
              <a:rPr lang="de-DE" dirty="0" err="1"/>
              <a:t>lasted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15 </a:t>
            </a:r>
            <a:r>
              <a:rPr lang="de-DE" dirty="0" err="1"/>
              <a:t>years</a:t>
            </a:r>
            <a:endParaRPr lang="de-DE" dirty="0"/>
          </a:p>
          <a:p>
            <a:pPr>
              <a:lnSpc>
                <a:spcPct val="150000"/>
              </a:lnSpc>
            </a:pPr>
            <a:r>
              <a:rPr lang="de-DE" dirty="0"/>
              <a:t>Andersen </a:t>
            </a:r>
            <a:r>
              <a:rPr lang="de-DE" dirty="0" err="1"/>
              <a:t>had</a:t>
            </a:r>
            <a:r>
              <a:rPr lang="de-DE" dirty="0"/>
              <a:t> an </a:t>
            </a:r>
            <a:r>
              <a:rPr lang="de-DE" dirty="0" err="1"/>
              <a:t>office</a:t>
            </a:r>
            <a:r>
              <a:rPr lang="de-DE" dirty="0"/>
              <a:t> at </a:t>
            </a:r>
            <a:r>
              <a:rPr lang="de-DE" dirty="0" err="1"/>
              <a:t>Enron‘s</a:t>
            </a:r>
            <a:r>
              <a:rPr lang="de-DE" dirty="0"/>
              <a:t> HQ</a:t>
            </a:r>
          </a:p>
          <a:p>
            <a:pPr>
              <a:lnSpc>
                <a:spcPct val="150000"/>
              </a:lnSpc>
            </a:pPr>
            <a:r>
              <a:rPr lang="de-DE" dirty="0"/>
              <a:t>Andersen </a:t>
            </a:r>
            <a:r>
              <a:rPr lang="de-DE" dirty="0" err="1"/>
              <a:t>charged</a:t>
            </a:r>
            <a:r>
              <a:rPr lang="de-DE" dirty="0"/>
              <a:t> ca. $ 1m a </a:t>
            </a:r>
            <a:r>
              <a:rPr lang="de-DE" dirty="0" err="1"/>
              <a:t>week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8409482" y="1798820"/>
            <a:ext cx="3507698" cy="4733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15" name="Diagram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786594"/>
              </p:ext>
            </p:extLst>
          </p:nvPr>
        </p:nvGraphicFramePr>
        <p:xfrm>
          <a:off x="8409483" y="1788537"/>
          <a:ext cx="3507698" cy="4743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12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1762012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Andersen?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7571282" cy="48402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Enron was Andersen‘s second biggest client</a:t>
            </a:r>
          </a:p>
          <a:p>
            <a:pPr>
              <a:lnSpc>
                <a:spcPct val="150000"/>
              </a:lnSpc>
            </a:pPr>
            <a:r>
              <a:rPr lang="en-US" dirty="0"/>
              <a:t>Partnership lasted for 15 years</a:t>
            </a:r>
          </a:p>
          <a:p>
            <a:pPr>
              <a:lnSpc>
                <a:spcPct val="150000"/>
              </a:lnSpc>
            </a:pPr>
            <a:r>
              <a:rPr lang="en-US" dirty="0"/>
              <a:t>Andersen had an office at Enron‘s HQ</a:t>
            </a:r>
          </a:p>
          <a:p>
            <a:pPr>
              <a:lnSpc>
                <a:spcPct val="150000"/>
              </a:lnSpc>
            </a:pPr>
            <a:r>
              <a:rPr lang="en-US" dirty="0"/>
              <a:t>Andersen charged ca. $ 1m a week</a:t>
            </a:r>
          </a:p>
          <a:p>
            <a:pPr>
              <a:lnSpc>
                <a:spcPct val="150000"/>
              </a:lnSpc>
            </a:pPr>
            <a:r>
              <a:rPr lang="en-US" dirty="0"/>
              <a:t>Half of the fees resulted out of consulting services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8409482" y="1798820"/>
            <a:ext cx="3507698" cy="4733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15" name="Diagram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466045"/>
              </p:ext>
            </p:extLst>
          </p:nvPr>
        </p:nvGraphicFramePr>
        <p:xfrm>
          <a:off x="8409483" y="1788537"/>
          <a:ext cx="3507698" cy="4743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13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4227050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 fontScale="90000"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Regulators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aggressive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SEC or FASB should have acted against the foul quasi-subsidiaries of Enron</a:t>
            </a:r>
          </a:p>
          <a:p>
            <a:pPr marL="914400" lvl="2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/>
              <a:t>Obligation to integrate them in the consolidated financial statement</a:t>
            </a:r>
          </a:p>
          <a:p>
            <a:pPr lvl="2"/>
            <a:endParaRPr lang="en-US" sz="2800" dirty="0"/>
          </a:p>
          <a:p>
            <a:pPr lvl="1"/>
            <a:r>
              <a:rPr lang="en-US" sz="2800" dirty="0"/>
              <a:t>The permission for Enron to applicate the mark-to-market method should have been withdrawn after its excessive use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Stricter control of Andersen‘s independence would have been necessary 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14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2913876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/>
              <a:t>Investors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creditors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contributed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SPEs‘ </a:t>
            </a:r>
            <a:r>
              <a:rPr lang="de-DE" dirty="0" err="1"/>
              <a:t>capital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…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15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1754532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Sarbones-Oxley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strenghtens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Henceforth, auditors are prohibited 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conduct internal bookkeeping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 The accounts would be managed and audited by the same firm.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management consulting services 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Deep involvement in the client’s processes reduces mental independence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Conduct valuation and appraisal services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Auditor’s has power and interest in a good </a:t>
            </a:r>
            <a:r>
              <a:rPr lang="en-US">
                <a:sym typeface="Wingdings" panose="05000000000000000000" pitchFamily="2" charset="2"/>
              </a:rPr>
              <a:t>client performance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for their auditing clients.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2: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Meanwhile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Prohibited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Consulting Services</a:t>
            </a: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16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Source: SEC (2013)</a:t>
            </a:r>
          </a:p>
        </p:txBody>
      </p:sp>
    </p:spTree>
    <p:extLst>
      <p:ext uri="{BB962C8B-B14F-4D97-AF65-F5344CB8AC3E}">
        <p14:creationId xmlns:p14="http://schemas.microsoft.com/office/powerpoint/2010/main" val="3065724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Andersen‘s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violations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No complete disclosure of mistakes (p.17), instead hiding transaction in the footnotes (p. 202)</a:t>
            </a:r>
          </a:p>
          <a:p>
            <a:pPr>
              <a:buFontTx/>
              <a:buChar char="-"/>
            </a:pPr>
            <a:r>
              <a:rPr lang="en-US" dirty="0"/>
              <a:t>Lack of objectivity (p.132)</a:t>
            </a:r>
          </a:p>
          <a:p>
            <a:pPr>
              <a:buFontTx/>
              <a:buChar char="-"/>
            </a:pPr>
            <a:r>
              <a:rPr lang="en-US" dirty="0"/>
              <a:t>Helped to structure the SPEs instead of disclosing them (p.24, 132)</a:t>
            </a:r>
          </a:p>
          <a:p>
            <a:pPr>
              <a:buFontTx/>
              <a:buChar char="-"/>
            </a:pPr>
            <a:r>
              <a:rPr lang="en-US" dirty="0"/>
              <a:t>Neglected the risks of material misstatement of the financial statements (p.126)</a:t>
            </a:r>
          </a:p>
          <a:p>
            <a:pPr>
              <a:buFontTx/>
              <a:buChar char="-"/>
            </a:pPr>
            <a:r>
              <a:rPr lang="en-US" dirty="0"/>
              <a:t>No issuance of an adverse audit opinion</a:t>
            </a:r>
          </a:p>
          <a:p>
            <a:pPr>
              <a:buFontTx/>
              <a:buChar char="-"/>
            </a:pPr>
            <a:r>
              <a:rPr lang="en-US" dirty="0"/>
              <a:t>Lack of real and perceived independence 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Assurance engagement did not enhance the degree of confidence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3: Violation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Auditing Standards</a:t>
            </a: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17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816658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Enron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err="1"/>
              <a:t>Enron‘s</a:t>
            </a:r>
            <a:r>
              <a:rPr lang="de-DE" dirty="0"/>
              <a:t> </a:t>
            </a:r>
            <a:r>
              <a:rPr lang="de-DE" dirty="0" err="1"/>
              <a:t>exponential</a:t>
            </a:r>
            <a:r>
              <a:rPr lang="de-DE" dirty="0"/>
              <a:t> </a:t>
            </a:r>
            <a:r>
              <a:rPr lang="de-DE" dirty="0" err="1"/>
              <a:t>growth</a:t>
            </a:r>
            <a:r>
              <a:rPr lang="de-DE" dirty="0"/>
              <a:t> </a:t>
            </a:r>
            <a:r>
              <a:rPr lang="de-DE" dirty="0" err="1"/>
              <a:t>ended</a:t>
            </a:r>
            <a:r>
              <a:rPr lang="de-DE" dirty="0"/>
              <a:t> in a </a:t>
            </a:r>
            <a:r>
              <a:rPr lang="de-DE" dirty="0" err="1"/>
              <a:t>buble</a:t>
            </a:r>
            <a:r>
              <a:rPr lang="de-DE" dirty="0"/>
              <a:t>  </a:t>
            </a:r>
          </a:p>
          <a:p>
            <a:pPr>
              <a:buFontTx/>
              <a:buChar char="-"/>
            </a:pPr>
            <a:r>
              <a:rPr lang="de-DE" dirty="0"/>
              <a:t>The </a:t>
            </a:r>
            <a:r>
              <a:rPr lang="de-DE" dirty="0" err="1"/>
              <a:t>Enron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showed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necessity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effective</a:t>
            </a:r>
            <a:r>
              <a:rPr lang="de-DE" dirty="0"/>
              <a:t> </a:t>
            </a:r>
            <a:r>
              <a:rPr lang="de-DE" dirty="0" err="1"/>
              <a:t>regulation</a:t>
            </a:r>
            <a:r>
              <a:rPr lang="de-DE" dirty="0"/>
              <a:t> in liberal </a:t>
            </a:r>
            <a:r>
              <a:rPr lang="de-DE" dirty="0" err="1"/>
              <a:t>markets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The </a:t>
            </a:r>
            <a:r>
              <a:rPr lang="de-DE" dirty="0" err="1"/>
              <a:t>independence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auditors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guaranteed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Conclusion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18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612497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rate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/>
              <a:t>Joseph </a:t>
            </a:r>
            <a:r>
              <a:rPr lang="de-DE" dirty="0" err="1"/>
              <a:t>Beradino</a:t>
            </a:r>
            <a:r>
              <a:rPr lang="de-DE" dirty="0"/>
              <a:t> (Andersen CEO): </a:t>
            </a:r>
            <a:r>
              <a:rPr lang="de-DE" i="1" dirty="0"/>
              <a:t>„at </a:t>
            </a:r>
            <a:r>
              <a:rPr lang="de-DE" i="1" dirty="0" err="1"/>
              <a:t>the</a:t>
            </a:r>
            <a:r>
              <a:rPr lang="de-DE" i="1" dirty="0"/>
              <a:t> end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day</a:t>
            </a:r>
            <a:r>
              <a:rPr lang="de-DE" i="1" dirty="0"/>
              <a:t>, </a:t>
            </a:r>
            <a:r>
              <a:rPr lang="de-DE" i="1" dirty="0" err="1"/>
              <a:t>we</a:t>
            </a:r>
            <a:r>
              <a:rPr lang="de-DE" i="1" dirty="0"/>
              <a:t> do not </a:t>
            </a:r>
            <a:r>
              <a:rPr lang="de-DE" i="1" dirty="0" err="1"/>
              <a:t>cause</a:t>
            </a:r>
            <a:r>
              <a:rPr lang="de-DE" i="1" dirty="0"/>
              <a:t> </a:t>
            </a:r>
            <a:r>
              <a:rPr lang="de-DE" i="1" dirty="0" err="1"/>
              <a:t>companies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fail</a:t>
            </a:r>
            <a:r>
              <a:rPr lang="de-DE" i="1" dirty="0"/>
              <a:t>.“</a:t>
            </a:r>
          </a:p>
          <a:p>
            <a:pPr>
              <a:lnSpc>
                <a:spcPct val="150000"/>
              </a:lnSpc>
            </a:pPr>
            <a:r>
              <a:rPr lang="de-DE" i="1" dirty="0"/>
              <a:t>„The </a:t>
            </a:r>
            <a:r>
              <a:rPr lang="de-DE" i="1" dirty="0" err="1"/>
              <a:t>revenues</a:t>
            </a:r>
            <a:r>
              <a:rPr lang="de-DE" i="1" dirty="0"/>
              <a:t> </a:t>
            </a:r>
            <a:r>
              <a:rPr lang="de-DE" i="1" dirty="0" err="1"/>
              <a:t>from</a:t>
            </a:r>
            <a:r>
              <a:rPr lang="de-DE" i="1" dirty="0"/>
              <a:t> </a:t>
            </a:r>
            <a:r>
              <a:rPr lang="de-DE" i="1" dirty="0" err="1"/>
              <a:t>consulting</a:t>
            </a:r>
            <a:r>
              <a:rPr lang="de-DE" i="1" dirty="0"/>
              <a:t> </a:t>
            </a:r>
            <a:r>
              <a:rPr lang="de-DE" i="1" dirty="0" err="1"/>
              <a:t>services</a:t>
            </a:r>
            <a:r>
              <a:rPr lang="de-DE" i="1" dirty="0"/>
              <a:t> </a:t>
            </a:r>
            <a:r>
              <a:rPr lang="de-DE" i="1" dirty="0" err="1"/>
              <a:t>are</a:t>
            </a:r>
            <a:r>
              <a:rPr lang="de-DE" i="1" dirty="0"/>
              <a:t> </a:t>
            </a:r>
            <a:r>
              <a:rPr lang="de-DE" i="1" dirty="0" err="1"/>
              <a:t>necessary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hire</a:t>
            </a:r>
            <a:r>
              <a:rPr lang="de-DE" i="1" dirty="0"/>
              <a:t> </a:t>
            </a:r>
            <a:r>
              <a:rPr lang="de-DE" i="1" dirty="0" err="1"/>
              <a:t>excellent</a:t>
            </a:r>
            <a:r>
              <a:rPr lang="de-DE" i="1" dirty="0"/>
              <a:t> professionals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auditings</a:t>
            </a:r>
            <a:r>
              <a:rPr lang="de-DE" i="1" dirty="0"/>
              <a:t>.“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Discussion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19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41288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r>
              <a:rPr lang="de-DE" dirty="0" err="1"/>
              <a:t>Introduction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endParaRPr lang="de-DE" dirty="0"/>
          </a:p>
          <a:p>
            <a:pPr lvl="1"/>
            <a:r>
              <a:rPr lang="de-DE" dirty="0"/>
              <a:t>Key </a:t>
            </a:r>
            <a:r>
              <a:rPr lang="de-DE" dirty="0" err="1"/>
              <a:t>facts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Enron</a:t>
            </a:r>
            <a:endParaRPr lang="de-DE" dirty="0"/>
          </a:p>
          <a:p>
            <a:pPr lvl="1"/>
            <a:r>
              <a:rPr lang="de-DE" dirty="0" err="1"/>
              <a:t>Usage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SPE</a:t>
            </a:r>
          </a:p>
          <a:p>
            <a:r>
              <a:rPr lang="de-DE" dirty="0" err="1"/>
              <a:t>Clarifying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endParaRPr lang="de-DE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parties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Crisis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Confidence</a:t>
            </a:r>
            <a:endParaRPr lang="de-DE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/>
              <a:t>Meanwhile</a:t>
            </a:r>
            <a:r>
              <a:rPr lang="de-DE" dirty="0"/>
              <a:t> </a:t>
            </a:r>
            <a:r>
              <a:rPr lang="de-DE" dirty="0" err="1"/>
              <a:t>prohibited</a:t>
            </a:r>
            <a:r>
              <a:rPr lang="de-DE" dirty="0"/>
              <a:t> </a:t>
            </a:r>
            <a:r>
              <a:rPr lang="de-DE" dirty="0" err="1"/>
              <a:t>accounting</a:t>
            </a:r>
            <a:r>
              <a:rPr lang="de-DE" dirty="0"/>
              <a:t> </a:t>
            </a:r>
            <a:r>
              <a:rPr lang="de-DE" dirty="0" err="1"/>
              <a:t>services</a:t>
            </a:r>
            <a:endParaRPr lang="de-DE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/>
              <a:t>Vialotion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auditing</a:t>
            </a:r>
            <a:r>
              <a:rPr lang="de-DE" dirty="0"/>
              <a:t> </a:t>
            </a:r>
            <a:r>
              <a:rPr lang="de-DE" dirty="0" err="1"/>
              <a:t>standards</a:t>
            </a:r>
            <a:r>
              <a:rPr lang="de-DE" dirty="0"/>
              <a:t>?</a:t>
            </a:r>
          </a:p>
          <a:p>
            <a:r>
              <a:rPr lang="de-DE" dirty="0" err="1"/>
              <a:t>Conclusion</a:t>
            </a:r>
            <a:r>
              <a:rPr lang="de-DE" dirty="0"/>
              <a:t> </a:t>
            </a:r>
          </a:p>
          <a:p>
            <a:r>
              <a:rPr lang="de-DE" dirty="0" err="1"/>
              <a:t>Discussion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2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3288409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 lnSpcReduction="10000"/>
          </a:bodyPr>
          <a:lstStyle/>
          <a:p>
            <a:pPr algn="just"/>
            <a:r>
              <a:rPr lang="de-DE" dirty="0" err="1"/>
              <a:t>Enron</a:t>
            </a:r>
            <a:r>
              <a:rPr lang="de-DE" dirty="0"/>
              <a:t> (2001) „</a:t>
            </a:r>
            <a:r>
              <a:rPr lang="de-DE" dirty="0" err="1"/>
              <a:t>Enron</a:t>
            </a:r>
            <a:r>
              <a:rPr lang="de-DE" dirty="0"/>
              <a:t> Annual Report 2000“. </a:t>
            </a:r>
            <a:r>
              <a:rPr lang="de-DE" dirty="0" err="1"/>
              <a:t>Retrieved</a:t>
            </a:r>
            <a:r>
              <a:rPr lang="de-DE" dirty="0"/>
              <a:t> September 27, 2016 </a:t>
            </a:r>
            <a:r>
              <a:rPr lang="de-DE" dirty="0" err="1"/>
              <a:t>from</a:t>
            </a:r>
            <a:r>
              <a:rPr lang="de-DE" dirty="0"/>
              <a:t> http://picker.uchicago.edu/Enron/EnronAnnualReport</a:t>
            </a:r>
            <a:br>
              <a:rPr lang="de-DE" dirty="0"/>
            </a:br>
            <a:r>
              <a:rPr lang="de-DE" dirty="0"/>
              <a:t>2000.pdf. </a:t>
            </a:r>
            <a:r>
              <a:rPr lang="de-DE" dirty="0" err="1"/>
              <a:t>Enron</a:t>
            </a:r>
            <a:r>
              <a:rPr lang="de-DE" dirty="0"/>
              <a:t>, Houston</a:t>
            </a:r>
          </a:p>
          <a:p>
            <a:pPr algn="just"/>
            <a:r>
              <a:rPr lang="de-DE" dirty="0"/>
              <a:t>Knapp, M. (2012). „Auditing Cases – International Edition“. Case 1.3 </a:t>
            </a:r>
            <a:r>
              <a:rPr lang="de-DE" dirty="0" err="1"/>
              <a:t>Enron</a:t>
            </a:r>
            <a:r>
              <a:rPr lang="de-DE" dirty="0"/>
              <a:t> Corporation. South-Western College Publishing, Nashville</a:t>
            </a:r>
          </a:p>
          <a:p>
            <a:pPr algn="just"/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author</a:t>
            </a:r>
            <a:r>
              <a:rPr lang="de-DE" dirty="0"/>
              <a:t> (</a:t>
            </a:r>
            <a:r>
              <a:rPr lang="de-DE" dirty="0" err="1"/>
              <a:t>n.d</a:t>
            </a:r>
            <a:r>
              <a:rPr lang="de-DE" dirty="0"/>
              <a:t>.). „</a:t>
            </a:r>
            <a:r>
              <a:rPr lang="de-DE" dirty="0" err="1"/>
              <a:t>Enron</a:t>
            </a:r>
            <a:r>
              <a:rPr lang="de-DE" dirty="0"/>
              <a:t> Historical Stock Price“. </a:t>
            </a:r>
            <a:r>
              <a:rPr lang="de-DE" dirty="0" err="1"/>
              <a:t>Retrieved</a:t>
            </a:r>
            <a:r>
              <a:rPr lang="de-DE" dirty="0"/>
              <a:t> September 27, 2016 </a:t>
            </a:r>
            <a:r>
              <a:rPr lang="de-DE" dirty="0" err="1"/>
              <a:t>from</a:t>
            </a:r>
            <a:r>
              <a:rPr lang="de-DE" dirty="0"/>
              <a:t> http://law2.umkc.edu/faculty/projects/ftrials/enron/</a:t>
            </a:r>
            <a:br>
              <a:rPr lang="de-DE" dirty="0"/>
            </a:br>
            <a:r>
              <a:rPr lang="de-DE" dirty="0"/>
              <a:t>enronstockchart.pdf</a:t>
            </a:r>
          </a:p>
          <a:p>
            <a:pPr algn="just"/>
            <a:r>
              <a:rPr lang="de-DE" dirty="0"/>
              <a:t>SEC (2013). „</a:t>
            </a:r>
            <a:r>
              <a:rPr lang="de-DE" dirty="0" err="1"/>
              <a:t>Strengthening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Commission‘s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Regarding</a:t>
            </a:r>
            <a:r>
              <a:rPr lang="de-DE" dirty="0"/>
              <a:t> Auditor </a:t>
            </a:r>
            <a:r>
              <a:rPr lang="de-DE" dirty="0" err="1"/>
              <a:t>Independe</a:t>
            </a:r>
            <a:r>
              <a:rPr lang="de-DE" dirty="0"/>
              <a:t>“. </a:t>
            </a:r>
            <a:r>
              <a:rPr lang="de-DE" dirty="0" err="1"/>
              <a:t>Retrieved</a:t>
            </a:r>
            <a:r>
              <a:rPr lang="de-DE" dirty="0"/>
              <a:t> September 27, 2016 </a:t>
            </a:r>
            <a:r>
              <a:rPr lang="de-DE" dirty="0" err="1"/>
              <a:t>from</a:t>
            </a:r>
            <a:r>
              <a:rPr lang="de-DE" dirty="0"/>
              <a:t>  https://</a:t>
            </a:r>
            <a:br>
              <a:rPr lang="de-DE" dirty="0"/>
            </a:br>
            <a:r>
              <a:rPr lang="de-DE" dirty="0"/>
              <a:t>www.sec.gov/rules/final/33-8183.htm. US Securities </a:t>
            </a:r>
            <a:r>
              <a:rPr lang="de-DE" dirty="0" err="1"/>
              <a:t>and</a:t>
            </a:r>
            <a:r>
              <a:rPr lang="de-DE" dirty="0"/>
              <a:t> Exchange </a:t>
            </a:r>
            <a:r>
              <a:rPr lang="de-DE" dirty="0" err="1"/>
              <a:t>Commission</a:t>
            </a:r>
            <a:r>
              <a:rPr lang="de-DE" dirty="0"/>
              <a:t>, Washington D.C.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20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918157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AA </a:t>
            </a:r>
            <a:r>
              <a:rPr lang="de-DE" dirty="0" err="1"/>
              <a:t>vialotion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1. Client </a:t>
            </a:r>
            <a:r>
              <a:rPr lang="de-DE" dirty="0" err="1"/>
              <a:t>acceptance</a:t>
            </a:r>
            <a:endParaRPr lang="de-DE" dirty="0"/>
          </a:p>
          <a:p>
            <a:pPr lvl="1"/>
            <a:r>
              <a:rPr lang="de-DE" dirty="0" err="1"/>
              <a:t>Ethical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not </a:t>
            </a:r>
            <a:r>
              <a:rPr lang="de-DE" dirty="0" err="1"/>
              <a:t>met</a:t>
            </a:r>
            <a:endParaRPr lang="de-DE" dirty="0"/>
          </a:p>
          <a:p>
            <a:r>
              <a:rPr lang="de-DE" dirty="0"/>
              <a:t>2. </a:t>
            </a:r>
            <a:r>
              <a:rPr lang="de-DE" dirty="0" err="1"/>
              <a:t>planning</a:t>
            </a:r>
            <a:endParaRPr lang="de-DE" dirty="0"/>
          </a:p>
          <a:p>
            <a:pPr lvl="1"/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missstatement</a:t>
            </a:r>
            <a:r>
              <a:rPr lang="de-DE" dirty="0"/>
              <a:t> was not </a:t>
            </a:r>
            <a:r>
              <a:rPr lang="de-DE" dirty="0" err="1"/>
              <a:t>concidered</a:t>
            </a:r>
            <a:r>
              <a:rPr lang="de-DE" dirty="0"/>
              <a:t> </a:t>
            </a:r>
            <a:r>
              <a:rPr lang="de-DE" dirty="0" err="1"/>
              <a:t>enough</a:t>
            </a:r>
            <a:endParaRPr lang="de-DE" dirty="0"/>
          </a:p>
          <a:p>
            <a:pPr lvl="1"/>
            <a:r>
              <a:rPr lang="de-DE" dirty="0"/>
              <a:t>Response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not strong </a:t>
            </a:r>
            <a:r>
              <a:rPr lang="de-DE" dirty="0" err="1"/>
              <a:t>enough</a:t>
            </a:r>
            <a:endParaRPr lang="de-DE" dirty="0"/>
          </a:p>
          <a:p>
            <a:r>
              <a:rPr lang="de-DE" dirty="0"/>
              <a:t>3.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evidence</a:t>
            </a:r>
            <a:endParaRPr lang="de-DE" dirty="0"/>
          </a:p>
          <a:p>
            <a:pPr lvl="1"/>
            <a:r>
              <a:rPr lang="de-DE" dirty="0"/>
              <a:t>Search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unrecorded</a:t>
            </a:r>
            <a:r>
              <a:rPr lang="de-DE" dirty="0"/>
              <a:t> </a:t>
            </a:r>
            <a:r>
              <a:rPr lang="de-DE" dirty="0" err="1"/>
              <a:t>liabilities</a:t>
            </a:r>
            <a:endParaRPr lang="de-DE" dirty="0"/>
          </a:p>
          <a:p>
            <a:r>
              <a:rPr lang="de-DE" dirty="0"/>
              <a:t>4. </a:t>
            </a:r>
            <a:r>
              <a:rPr lang="de-DE" dirty="0" err="1"/>
              <a:t>evaluation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evidence</a:t>
            </a:r>
            <a:endParaRPr lang="de-DE" dirty="0"/>
          </a:p>
          <a:p>
            <a:pPr lvl="1"/>
            <a:r>
              <a:rPr lang="de-DE" dirty="0"/>
              <a:t>Review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stm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material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203258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Enron‘s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fame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6656882" cy="4840218"/>
          </a:xfrm>
        </p:spPr>
        <p:txBody>
          <a:bodyPr>
            <a:normAutofit/>
          </a:bodyPr>
          <a:lstStyle/>
          <a:p>
            <a:r>
              <a:rPr lang="en-GB" dirty="0"/>
              <a:t>Business: Energy and Internet services</a:t>
            </a:r>
          </a:p>
          <a:p>
            <a:r>
              <a:rPr lang="en-GB" dirty="0"/>
              <a:t>Revenues in 2000: $ 100bn</a:t>
            </a:r>
          </a:p>
          <a:p>
            <a:r>
              <a:rPr lang="en-GB" dirty="0"/>
              <a:t>Operating income: $ 1.3bn</a:t>
            </a:r>
          </a:p>
          <a:p>
            <a:r>
              <a:rPr lang="en-GB" dirty="0"/>
              <a:t>Seven biggest US-American corporation</a:t>
            </a:r>
          </a:p>
          <a:p>
            <a:r>
              <a:rPr lang="en-GB" dirty="0"/>
              <a:t>Largest corporate bankruptcy at that time in the US</a:t>
            </a:r>
          </a:p>
          <a:p>
            <a:r>
              <a:rPr lang="en-GB" dirty="0"/>
              <a:t>Awarded as „America‘s most innovative Company“ for six Years in a row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Introduction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Case</a:t>
            </a: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3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  <p:graphicFrame>
        <p:nvGraphicFramePr>
          <p:cNvPr id="11" name="Diagram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969620"/>
              </p:ext>
            </p:extLst>
          </p:nvPr>
        </p:nvGraphicFramePr>
        <p:xfrm>
          <a:off x="7495081" y="1715106"/>
          <a:ext cx="4221497" cy="4641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Source: </a:t>
            </a:r>
            <a:r>
              <a:rPr lang="de-DE" dirty="0" err="1"/>
              <a:t>Enron</a:t>
            </a:r>
            <a:r>
              <a:rPr lang="de-DE" dirty="0"/>
              <a:t> (2001),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author</a:t>
            </a:r>
            <a:r>
              <a:rPr lang="de-DE" dirty="0"/>
              <a:t> (</a:t>
            </a:r>
            <a:r>
              <a:rPr lang="de-DE" dirty="0" err="1"/>
              <a:t>n.d</a:t>
            </a:r>
            <a:r>
              <a:rPr lang="de-DE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27275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Restatements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stock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3672" y="1691937"/>
            <a:ext cx="4452079" cy="4840218"/>
          </a:xfrm>
        </p:spPr>
        <p:txBody>
          <a:bodyPr>
            <a:normAutofit/>
          </a:bodyPr>
          <a:lstStyle/>
          <a:p>
            <a:r>
              <a:rPr lang="en-GB" dirty="0"/>
              <a:t>October 16: correction of balance sheet entries</a:t>
            </a:r>
          </a:p>
          <a:p>
            <a:endParaRPr lang="en-GB" dirty="0"/>
          </a:p>
          <a:p>
            <a:r>
              <a:rPr lang="en-GB" dirty="0"/>
              <a:t>November 08: restatement of earnings from the last 5 years</a:t>
            </a:r>
          </a:p>
          <a:p>
            <a:endParaRPr lang="en-GB" dirty="0"/>
          </a:p>
          <a:p>
            <a:r>
              <a:rPr lang="en-GB" dirty="0"/>
              <a:t>December 02: bankruptcy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Introduction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Case</a:t>
            </a: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836082"/>
              </p:ext>
            </p:extLst>
          </p:nvPr>
        </p:nvGraphicFramePr>
        <p:xfrm>
          <a:off x="6636800" y="37447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556" y="1715106"/>
            <a:ext cx="3163579" cy="2029645"/>
          </a:xfrm>
          <a:prstGeom prst="rect">
            <a:avLst/>
          </a:prstGeom>
        </p:spPr>
      </p:pic>
      <p:cxnSp>
        <p:nvCxnSpPr>
          <p:cNvPr id="10" name="Gerade Verbindung mit Pfeil 9"/>
          <p:cNvCxnSpPr/>
          <p:nvPr/>
        </p:nvCxnSpPr>
        <p:spPr>
          <a:xfrm flipH="1">
            <a:off x="1572718" y="1873770"/>
            <a:ext cx="1249" cy="4362139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54833" y="1918741"/>
            <a:ext cx="13178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/>
              <a:t>$ 1.2bn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$ 600m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$ 60bn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4</a:t>
            </a:fld>
            <a:endParaRPr lang="de-DE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203759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Restatements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stock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3672" y="1691937"/>
            <a:ext cx="4452079" cy="4840218"/>
          </a:xfrm>
        </p:spPr>
        <p:txBody>
          <a:bodyPr>
            <a:normAutofit/>
          </a:bodyPr>
          <a:lstStyle/>
          <a:p>
            <a:r>
              <a:rPr lang="de-DE" dirty="0" err="1"/>
              <a:t>October</a:t>
            </a:r>
            <a:r>
              <a:rPr lang="de-DE" dirty="0"/>
              <a:t> 16: </a:t>
            </a:r>
            <a:r>
              <a:rPr lang="de-DE" dirty="0" err="1"/>
              <a:t>correction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balance</a:t>
            </a:r>
            <a:r>
              <a:rPr lang="de-DE" dirty="0"/>
              <a:t> </a:t>
            </a:r>
            <a:r>
              <a:rPr lang="de-DE" dirty="0" err="1"/>
              <a:t>sheet</a:t>
            </a:r>
            <a:r>
              <a:rPr lang="de-DE" dirty="0"/>
              <a:t> </a:t>
            </a:r>
            <a:r>
              <a:rPr lang="de-DE" dirty="0" err="1"/>
              <a:t>entries</a:t>
            </a:r>
            <a:endParaRPr lang="de-DE" dirty="0"/>
          </a:p>
          <a:p>
            <a:endParaRPr lang="de-DE" dirty="0"/>
          </a:p>
          <a:p>
            <a:r>
              <a:rPr lang="de-DE" dirty="0"/>
              <a:t>November 08: </a:t>
            </a:r>
            <a:r>
              <a:rPr lang="de-DE" dirty="0" err="1"/>
              <a:t>restatement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earnings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last 5 </a:t>
            </a:r>
            <a:r>
              <a:rPr lang="de-DE" dirty="0" err="1"/>
              <a:t>years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December</a:t>
            </a:r>
            <a:r>
              <a:rPr lang="de-DE" dirty="0"/>
              <a:t> 02: </a:t>
            </a:r>
            <a:r>
              <a:rPr lang="de-DE" dirty="0" err="1"/>
              <a:t>bankruptcy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Introduction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Case</a:t>
            </a: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Diagramm 7"/>
          <p:cNvGraphicFramePr>
            <a:graphicFrameLocks/>
          </p:cNvGraphicFramePr>
          <p:nvPr>
            <p:extLst/>
          </p:nvPr>
        </p:nvGraphicFramePr>
        <p:xfrm>
          <a:off x="6636800" y="37447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556" y="1715106"/>
            <a:ext cx="3163579" cy="2029645"/>
          </a:xfrm>
          <a:prstGeom prst="rect">
            <a:avLst/>
          </a:prstGeom>
        </p:spPr>
      </p:pic>
      <p:cxnSp>
        <p:nvCxnSpPr>
          <p:cNvPr id="10" name="Gerade Verbindung mit Pfeil 9"/>
          <p:cNvCxnSpPr/>
          <p:nvPr/>
        </p:nvCxnSpPr>
        <p:spPr>
          <a:xfrm flipH="1">
            <a:off x="1572718" y="1873770"/>
            <a:ext cx="1249" cy="4362139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54833" y="1918741"/>
            <a:ext cx="13178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/>
              <a:t>$ 1.2bn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$ 600m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$ 60bn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394" y="1715106"/>
            <a:ext cx="3162741" cy="2029108"/>
          </a:xfrm>
          <a:prstGeom prst="rect">
            <a:avLst/>
          </a:prstGeom>
        </p:spPr>
      </p:pic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5</a:t>
            </a:fld>
            <a:endParaRPr lang="de-DE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394760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Enron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financing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0744" y="1691937"/>
            <a:ext cx="7456832" cy="4840218"/>
          </a:xfrm>
        </p:spPr>
        <p:txBody>
          <a:bodyPr>
            <a:normAutofit/>
          </a:bodyPr>
          <a:lstStyle/>
          <a:p>
            <a:r>
              <a:rPr lang="de-DE" dirty="0"/>
              <a:t>Principals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Enron‘s</a:t>
            </a:r>
            <a:r>
              <a:rPr lang="de-DE" dirty="0"/>
              <a:t> SPE</a:t>
            </a:r>
          </a:p>
          <a:p>
            <a:pPr lvl="1"/>
            <a:r>
              <a:rPr lang="de-DE" dirty="0"/>
              <a:t>3%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SPE‘s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was </a:t>
            </a:r>
            <a:r>
              <a:rPr lang="de-DE" dirty="0" err="1"/>
              <a:t>contributed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independent</a:t>
            </a:r>
            <a:r>
              <a:rPr lang="de-DE" dirty="0"/>
              <a:t> </a:t>
            </a:r>
            <a:r>
              <a:rPr lang="de-DE" dirty="0" err="1"/>
              <a:t>firms</a:t>
            </a:r>
            <a:endParaRPr lang="de-DE" dirty="0"/>
          </a:p>
          <a:p>
            <a:pPr lvl="1"/>
            <a:r>
              <a:rPr lang="de-DE" dirty="0"/>
              <a:t>97%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guaranteed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loans</a:t>
            </a:r>
            <a:r>
              <a:rPr lang="de-DE" dirty="0"/>
              <a:t>, </a:t>
            </a:r>
            <a:r>
              <a:rPr lang="de-DE" dirty="0" err="1"/>
              <a:t>collateralized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Enron‘s</a:t>
            </a:r>
            <a:r>
              <a:rPr lang="de-DE" dirty="0"/>
              <a:t> stock</a:t>
            </a:r>
          </a:p>
          <a:p>
            <a:pPr lvl="1"/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integration</a:t>
            </a:r>
            <a:r>
              <a:rPr lang="de-DE" dirty="0"/>
              <a:t> in </a:t>
            </a:r>
            <a:r>
              <a:rPr lang="de-DE" dirty="0" err="1"/>
              <a:t>consolidated</a:t>
            </a:r>
            <a:r>
              <a:rPr lang="de-DE" dirty="0"/>
              <a:t> </a:t>
            </a:r>
            <a:r>
              <a:rPr lang="de-DE" dirty="0" err="1"/>
              <a:t>reports</a:t>
            </a: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err="1"/>
              <a:t>Applications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Debt</a:t>
            </a:r>
            <a:r>
              <a:rPr lang="de-DE" dirty="0"/>
              <a:t> </a:t>
            </a:r>
            <a:r>
              <a:rPr lang="de-DE" dirty="0" err="1"/>
              <a:t>financing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(</a:t>
            </a:r>
            <a:r>
              <a:rPr lang="de-DE" dirty="0" err="1"/>
              <a:t>own</a:t>
            </a:r>
            <a:r>
              <a:rPr lang="de-DE" dirty="0"/>
              <a:t>) </a:t>
            </a:r>
            <a:r>
              <a:rPr lang="de-DE" dirty="0" err="1"/>
              <a:t>debt</a:t>
            </a:r>
            <a:endParaRPr lang="de-DE" dirty="0"/>
          </a:p>
          <a:p>
            <a:pPr lvl="1"/>
            <a:r>
              <a:rPr lang="de-DE" dirty="0" err="1"/>
              <a:t>Squeezing</a:t>
            </a:r>
            <a:r>
              <a:rPr lang="de-DE" dirty="0"/>
              <a:t> </a:t>
            </a:r>
            <a:r>
              <a:rPr lang="de-DE" dirty="0" err="1"/>
              <a:t>profit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misinvestments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Introduction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Case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517724" y="3503932"/>
            <a:ext cx="6493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SPE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473461" y="5739035"/>
            <a:ext cx="11015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err="1"/>
              <a:t>creditor</a:t>
            </a:r>
            <a:endParaRPr lang="de-DE" sz="22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312" y="3936114"/>
            <a:ext cx="730526" cy="720541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1"/>
          </p:cNvCxnSpPr>
          <p:nvPr/>
        </p:nvCxnSpPr>
        <p:spPr>
          <a:xfrm flipH="1">
            <a:off x="8533264" y="3719376"/>
            <a:ext cx="1984460" cy="405056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8511940" y="4563918"/>
            <a:ext cx="2162614" cy="1061009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10858038" y="4078487"/>
            <a:ext cx="38850" cy="154644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10909499" y="4602286"/>
            <a:ext cx="70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97% </a:t>
            </a:r>
            <a:r>
              <a:rPr lang="de-DE" dirty="0" err="1"/>
              <a:t>loans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8653669" y="5092704"/>
            <a:ext cx="1271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stock (</a:t>
            </a:r>
            <a:r>
              <a:rPr lang="de-DE" dirty="0" err="1"/>
              <a:t>securities</a:t>
            </a:r>
            <a:r>
              <a:rPr lang="de-DE" dirty="0"/>
              <a:t>)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427264" y="3383075"/>
            <a:ext cx="4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$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9555651" y="2005357"/>
            <a:ext cx="1731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 err="1"/>
              <a:t>independent</a:t>
            </a:r>
            <a:r>
              <a:rPr lang="de-DE" sz="2200" dirty="0"/>
              <a:t> firm</a:t>
            </a:r>
          </a:p>
        </p:txBody>
      </p:sp>
      <p:cxnSp>
        <p:nvCxnSpPr>
          <p:cNvPr id="31" name="Gerade Verbindung mit Pfeil 30"/>
          <p:cNvCxnSpPr>
            <a:stCxn id="30" idx="2"/>
          </p:cNvCxnSpPr>
          <p:nvPr/>
        </p:nvCxnSpPr>
        <p:spPr>
          <a:xfrm>
            <a:off x="10421622" y="2774798"/>
            <a:ext cx="210666" cy="652885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10632288" y="2699049"/>
            <a:ext cx="1243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3% </a:t>
            </a:r>
            <a:r>
              <a:rPr lang="de-DE" dirty="0" err="1"/>
              <a:t>investment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6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400478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Enron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financing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0744" y="1691937"/>
            <a:ext cx="7456832" cy="4840218"/>
          </a:xfrm>
        </p:spPr>
        <p:txBody>
          <a:bodyPr>
            <a:normAutofit/>
          </a:bodyPr>
          <a:lstStyle/>
          <a:p>
            <a:r>
              <a:rPr lang="de-DE" dirty="0"/>
              <a:t>Principals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Enron‘s</a:t>
            </a:r>
            <a:r>
              <a:rPr lang="de-DE" dirty="0"/>
              <a:t> SPE</a:t>
            </a:r>
          </a:p>
          <a:p>
            <a:pPr lvl="1"/>
            <a:r>
              <a:rPr lang="de-DE" dirty="0"/>
              <a:t>3%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SPE‘s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was </a:t>
            </a:r>
            <a:r>
              <a:rPr lang="de-DE" dirty="0" err="1"/>
              <a:t>contributed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independent</a:t>
            </a:r>
            <a:r>
              <a:rPr lang="de-DE" dirty="0"/>
              <a:t> </a:t>
            </a:r>
            <a:r>
              <a:rPr lang="de-DE" dirty="0" err="1"/>
              <a:t>firms</a:t>
            </a:r>
            <a:endParaRPr lang="de-DE" dirty="0"/>
          </a:p>
          <a:p>
            <a:pPr lvl="1"/>
            <a:r>
              <a:rPr lang="de-DE" dirty="0"/>
              <a:t>97%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guaranteed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loans</a:t>
            </a:r>
            <a:r>
              <a:rPr lang="de-DE" dirty="0"/>
              <a:t>, </a:t>
            </a:r>
            <a:r>
              <a:rPr lang="de-DE" dirty="0" err="1"/>
              <a:t>collateralized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Enron‘s</a:t>
            </a:r>
            <a:r>
              <a:rPr lang="de-DE" dirty="0"/>
              <a:t> stock</a:t>
            </a:r>
          </a:p>
          <a:p>
            <a:pPr lvl="1"/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integration</a:t>
            </a:r>
            <a:r>
              <a:rPr lang="de-DE" dirty="0"/>
              <a:t> in </a:t>
            </a:r>
            <a:r>
              <a:rPr lang="de-DE" dirty="0" err="1"/>
              <a:t>consolidated</a:t>
            </a:r>
            <a:r>
              <a:rPr lang="de-DE" dirty="0"/>
              <a:t> </a:t>
            </a:r>
            <a:r>
              <a:rPr lang="de-DE" dirty="0" err="1"/>
              <a:t>reports</a:t>
            </a: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err="1"/>
              <a:t>Applications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Debt</a:t>
            </a:r>
            <a:r>
              <a:rPr lang="de-DE" dirty="0"/>
              <a:t> </a:t>
            </a:r>
            <a:r>
              <a:rPr lang="de-DE" dirty="0" err="1"/>
              <a:t>financing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(</a:t>
            </a:r>
            <a:r>
              <a:rPr lang="de-DE" dirty="0" err="1"/>
              <a:t>own</a:t>
            </a:r>
            <a:r>
              <a:rPr lang="de-DE" dirty="0"/>
              <a:t>) </a:t>
            </a:r>
            <a:r>
              <a:rPr lang="de-DE" dirty="0" err="1"/>
              <a:t>debt</a:t>
            </a:r>
            <a:endParaRPr lang="de-DE" dirty="0"/>
          </a:p>
          <a:p>
            <a:pPr lvl="1"/>
            <a:r>
              <a:rPr lang="de-DE" dirty="0" err="1"/>
              <a:t>Squeezing</a:t>
            </a:r>
            <a:r>
              <a:rPr lang="de-DE" dirty="0"/>
              <a:t> </a:t>
            </a:r>
            <a:r>
              <a:rPr lang="de-DE" dirty="0" err="1"/>
              <a:t>profit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misinvestments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Introduction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Case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517724" y="3503932"/>
            <a:ext cx="6493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SPE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473461" y="5739035"/>
            <a:ext cx="11015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err="1"/>
              <a:t>creditor</a:t>
            </a:r>
            <a:endParaRPr lang="de-DE" sz="22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312" y="3936114"/>
            <a:ext cx="730526" cy="720541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1"/>
          </p:cNvCxnSpPr>
          <p:nvPr/>
        </p:nvCxnSpPr>
        <p:spPr>
          <a:xfrm flipH="1">
            <a:off x="8533264" y="3719376"/>
            <a:ext cx="1984460" cy="405056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8511940" y="4563918"/>
            <a:ext cx="2162614" cy="1061009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10858038" y="4078487"/>
            <a:ext cx="38850" cy="154644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10909499" y="4602286"/>
            <a:ext cx="70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97% </a:t>
            </a:r>
            <a:r>
              <a:rPr lang="de-DE" dirty="0" err="1"/>
              <a:t>loans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8653669" y="5092704"/>
            <a:ext cx="1271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stock (</a:t>
            </a:r>
            <a:r>
              <a:rPr lang="de-DE" dirty="0" err="1"/>
              <a:t>securities</a:t>
            </a:r>
            <a:r>
              <a:rPr lang="de-DE" dirty="0"/>
              <a:t>)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427264" y="3383075"/>
            <a:ext cx="4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$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9555651" y="2005357"/>
            <a:ext cx="1731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 err="1"/>
              <a:t>independent</a:t>
            </a:r>
            <a:r>
              <a:rPr lang="de-DE" sz="2200" dirty="0"/>
              <a:t> firm</a:t>
            </a:r>
          </a:p>
        </p:txBody>
      </p:sp>
      <p:cxnSp>
        <p:nvCxnSpPr>
          <p:cNvPr id="31" name="Gerade Verbindung mit Pfeil 30"/>
          <p:cNvCxnSpPr>
            <a:stCxn id="30" idx="2"/>
          </p:cNvCxnSpPr>
          <p:nvPr/>
        </p:nvCxnSpPr>
        <p:spPr>
          <a:xfrm>
            <a:off x="10421622" y="2774798"/>
            <a:ext cx="210666" cy="652885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10632288" y="2699049"/>
            <a:ext cx="1243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3% </a:t>
            </a:r>
            <a:r>
              <a:rPr lang="de-DE" dirty="0" err="1"/>
              <a:t>investment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8748322" y="3920238"/>
            <a:ext cx="1883966" cy="36972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9383088" y="4124432"/>
            <a:ext cx="90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assets</a:t>
            </a: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7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3767578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 fontScale="90000"/>
          </a:bodyPr>
          <a:lstStyle/>
          <a:p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1: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confidence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endParaRPr lang="de-DE" sz="2800" dirty="0"/>
          </a:p>
          <a:p>
            <a:pPr lvl="1">
              <a:lnSpc>
                <a:spcPct val="150000"/>
              </a:lnSpc>
            </a:pPr>
            <a:r>
              <a:rPr lang="de-DE" sz="2800" dirty="0" err="1"/>
              <a:t>Enron</a:t>
            </a:r>
            <a:endParaRPr lang="de-DE" sz="2800" dirty="0"/>
          </a:p>
          <a:p>
            <a:pPr lvl="1">
              <a:lnSpc>
                <a:spcPct val="150000"/>
              </a:lnSpc>
            </a:pPr>
            <a:r>
              <a:rPr lang="de-DE" sz="2800" dirty="0"/>
              <a:t>Andersen</a:t>
            </a:r>
          </a:p>
          <a:p>
            <a:pPr lvl="1">
              <a:lnSpc>
                <a:spcPct val="150000"/>
              </a:lnSpc>
            </a:pPr>
            <a:r>
              <a:rPr lang="de-DE" sz="2800" dirty="0" err="1"/>
              <a:t>Regulatory</a:t>
            </a:r>
            <a:r>
              <a:rPr lang="de-DE" sz="2800" dirty="0"/>
              <a:t> </a:t>
            </a:r>
            <a:r>
              <a:rPr lang="de-DE" sz="2800" dirty="0" err="1"/>
              <a:t>Institutions</a:t>
            </a:r>
            <a:endParaRPr lang="de-DE" sz="2800" dirty="0"/>
          </a:p>
          <a:p>
            <a:pPr lvl="1">
              <a:lnSpc>
                <a:spcPct val="150000"/>
              </a:lnSpc>
            </a:pPr>
            <a:r>
              <a:rPr lang="de-DE" sz="2800" dirty="0" err="1"/>
              <a:t>Others</a:t>
            </a:r>
            <a:endParaRPr lang="de-DE" sz="2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8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222253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167718"/>
            <a:ext cx="12192000" cy="1669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07668"/>
            <a:ext cx="11353800" cy="636104"/>
          </a:xfrm>
        </p:spPr>
        <p:txBody>
          <a:bodyPr>
            <a:normAutofit/>
          </a:bodyPr>
          <a:lstStyle/>
          <a:p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dubious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de-DE" sz="3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de-DE" sz="3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Enron</a:t>
            </a:r>
            <a:endParaRPr lang="de-DE" sz="3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1937"/>
            <a:ext cx="10878378" cy="484021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de-DE" sz="2800" dirty="0"/>
              <a:t>Management/</a:t>
            </a:r>
            <a:r>
              <a:rPr lang="de-DE" sz="2800" dirty="0" err="1"/>
              <a:t>board</a:t>
            </a:r>
            <a:r>
              <a:rPr lang="de-DE" sz="2800" dirty="0"/>
              <a:t>/CEO </a:t>
            </a:r>
            <a:r>
              <a:rPr lang="de-DE" sz="2800" dirty="0" err="1"/>
              <a:t>encouraged</a:t>
            </a:r>
            <a:r>
              <a:rPr lang="de-DE" sz="2800" dirty="0"/>
              <a:t> </a:t>
            </a:r>
            <a:r>
              <a:rPr lang="de-DE" sz="2800" dirty="0" err="1"/>
              <a:t>agressive</a:t>
            </a:r>
            <a:r>
              <a:rPr lang="de-DE" sz="2800" dirty="0"/>
              <a:t> </a:t>
            </a:r>
            <a:r>
              <a:rPr lang="de-DE" sz="2800" dirty="0" err="1"/>
              <a:t>accounting</a:t>
            </a:r>
            <a:r>
              <a:rPr lang="de-DE" sz="2800" dirty="0"/>
              <a:t> (SPE </a:t>
            </a:r>
            <a:r>
              <a:rPr lang="de-DE" sz="2800" dirty="0" err="1"/>
              <a:t>or</a:t>
            </a:r>
            <a:r>
              <a:rPr lang="de-DE" sz="2800" dirty="0"/>
              <a:t> mark-</a:t>
            </a:r>
            <a:r>
              <a:rPr lang="de-DE" sz="2800" dirty="0" err="1"/>
              <a:t>to</a:t>
            </a:r>
            <a:r>
              <a:rPr lang="de-DE" sz="2800" dirty="0"/>
              <a:t>-</a:t>
            </a:r>
            <a:r>
              <a:rPr lang="de-DE" sz="2800" dirty="0" err="1"/>
              <a:t>market</a:t>
            </a:r>
            <a:r>
              <a:rPr lang="de-DE" sz="2800" dirty="0"/>
              <a:t>)</a:t>
            </a:r>
          </a:p>
          <a:p>
            <a:pPr lvl="1">
              <a:lnSpc>
                <a:spcPct val="150000"/>
              </a:lnSpc>
            </a:pPr>
            <a:r>
              <a:rPr lang="de-DE" sz="2800" dirty="0" err="1"/>
              <a:t>Accountants</a:t>
            </a:r>
            <a:r>
              <a:rPr lang="de-DE" sz="2800" dirty="0"/>
              <a:t>, </a:t>
            </a:r>
            <a:r>
              <a:rPr lang="de-DE" sz="2800" dirty="0" err="1"/>
              <a:t>esp</a:t>
            </a:r>
            <a:r>
              <a:rPr lang="de-DE" sz="2800" dirty="0"/>
              <a:t>. CFO A. </a:t>
            </a:r>
            <a:r>
              <a:rPr lang="de-DE" sz="2800" dirty="0" err="1"/>
              <a:t>Fastow</a:t>
            </a:r>
            <a:r>
              <a:rPr lang="de-DE" sz="2800" dirty="0"/>
              <a:t> </a:t>
            </a:r>
            <a:r>
              <a:rPr lang="de-DE" sz="2800" dirty="0" err="1"/>
              <a:t>who</a:t>
            </a:r>
            <a:r>
              <a:rPr lang="de-DE" sz="2800" dirty="0"/>
              <a:t> </a:t>
            </a:r>
            <a:r>
              <a:rPr lang="de-DE" sz="2800" dirty="0" err="1"/>
              <a:t>mainly</a:t>
            </a:r>
            <a:r>
              <a:rPr lang="de-DE" sz="2800" dirty="0"/>
              <a:t> </a:t>
            </a:r>
            <a:r>
              <a:rPr lang="de-DE" sz="2800" dirty="0" err="1"/>
              <a:t>organized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SPE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Focus on </a:t>
            </a:r>
            <a:r>
              <a:rPr lang="de-DE" sz="2800" dirty="0" err="1"/>
              <a:t>short</a:t>
            </a:r>
            <a:r>
              <a:rPr lang="de-DE" sz="2800" dirty="0"/>
              <a:t>-term </a:t>
            </a:r>
            <a:r>
              <a:rPr lang="de-DE" sz="2800" dirty="0" err="1"/>
              <a:t>success</a:t>
            </a:r>
            <a:r>
              <a:rPr lang="de-DE" sz="2800" dirty="0"/>
              <a:t> </a:t>
            </a:r>
            <a:r>
              <a:rPr lang="de-DE" sz="2800" dirty="0" err="1"/>
              <a:t>instead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sustainable</a:t>
            </a:r>
            <a:r>
              <a:rPr lang="de-DE" sz="2800" dirty="0"/>
              <a:t> </a:t>
            </a:r>
            <a:r>
              <a:rPr lang="de-DE" sz="2800" dirty="0" err="1"/>
              <a:t>growth</a:t>
            </a:r>
            <a:r>
              <a:rPr lang="de-DE" sz="2800" dirty="0"/>
              <a:t> 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All </a:t>
            </a:r>
            <a:r>
              <a:rPr lang="de-DE" sz="2800" dirty="0" err="1"/>
              <a:t>employees</a:t>
            </a:r>
            <a:r>
              <a:rPr lang="de-DE" sz="2800" dirty="0"/>
              <a:t> like</a:t>
            </a:r>
            <a:r>
              <a:rPr lang="de-DE" sz="2800" dirty="0">
                <a:sym typeface="Wingdings" panose="05000000000000000000" pitchFamily="2" charset="2"/>
              </a:rPr>
              <a:t> Watkins </a:t>
            </a:r>
            <a:r>
              <a:rPr lang="de-DE" sz="2800" dirty="0" err="1">
                <a:sym typeface="Wingdings" panose="05000000000000000000" pitchFamily="2" charset="2"/>
              </a:rPr>
              <a:t>who</a:t>
            </a:r>
            <a:r>
              <a:rPr lang="de-DE" sz="2800" dirty="0">
                <a:sym typeface="Wingdings" panose="05000000000000000000" pitchFamily="2" charset="2"/>
              </a:rPr>
              <a:t> </a:t>
            </a:r>
            <a:r>
              <a:rPr lang="de-DE" sz="2800" dirty="0" err="1">
                <a:sym typeface="Wingdings" panose="05000000000000000000" pitchFamily="2" charset="2"/>
              </a:rPr>
              <a:t>should</a:t>
            </a:r>
            <a:r>
              <a:rPr lang="de-DE" sz="2800" dirty="0">
                <a:sym typeface="Wingdings" panose="05000000000000000000" pitchFamily="2" charset="2"/>
              </a:rPr>
              <a:t> </a:t>
            </a:r>
            <a:r>
              <a:rPr lang="de-DE" sz="2800" dirty="0" err="1">
                <a:sym typeface="Wingdings" panose="05000000000000000000" pitchFamily="2" charset="2"/>
              </a:rPr>
              <a:t>have</a:t>
            </a:r>
            <a:r>
              <a:rPr lang="de-DE" sz="2800" dirty="0">
                <a:sym typeface="Wingdings" panose="05000000000000000000" pitchFamily="2" charset="2"/>
              </a:rPr>
              <a:t> </a:t>
            </a:r>
            <a:r>
              <a:rPr lang="de-DE" sz="2800" dirty="0" err="1">
                <a:sym typeface="Wingdings" panose="05000000000000000000" pitchFamily="2" charset="2"/>
              </a:rPr>
              <a:t>acted</a:t>
            </a:r>
            <a:r>
              <a:rPr lang="de-DE" sz="2800" dirty="0">
                <a:sym typeface="Wingdings" panose="05000000000000000000" pitchFamily="2" charset="2"/>
              </a:rPr>
              <a:t> </a:t>
            </a:r>
            <a:r>
              <a:rPr lang="de-DE" sz="2800" dirty="0" err="1">
                <a:sym typeface="Wingdings" panose="05000000000000000000" pitchFamily="2" charset="2"/>
              </a:rPr>
              <a:t>against</a:t>
            </a:r>
            <a:r>
              <a:rPr lang="de-DE" sz="2800" dirty="0">
                <a:sym typeface="Wingdings" panose="05000000000000000000" pitchFamily="2" charset="2"/>
              </a:rPr>
              <a:t> </a:t>
            </a:r>
            <a:r>
              <a:rPr lang="de-DE" sz="2800" dirty="0" err="1">
                <a:sym typeface="Wingdings" panose="05000000000000000000" pitchFamily="2" charset="2"/>
              </a:rPr>
              <a:t>dubious</a:t>
            </a:r>
            <a:r>
              <a:rPr lang="de-DE" sz="2800" dirty="0">
                <a:sym typeface="Wingdings" panose="05000000000000000000" pitchFamily="2" charset="2"/>
              </a:rPr>
              <a:t> </a:t>
            </a:r>
            <a:r>
              <a:rPr lang="de-DE" sz="2800" dirty="0" err="1">
                <a:sym typeface="Wingdings" panose="05000000000000000000" pitchFamily="2" charset="2"/>
              </a:rPr>
              <a:t>practices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4" y="723231"/>
            <a:ext cx="730526" cy="72054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897217" y="118762"/>
            <a:ext cx="58193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Task 1: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Crisis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Confidence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0" y="594618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CEEE-A6C2-4C25-A6CE-67ED66CCE852}" type="slidenum">
              <a:rPr lang="de-DE" smtClean="0"/>
              <a:t>9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Lukas Müller | Auditing | September 30, 2016</a:t>
            </a:r>
          </a:p>
        </p:txBody>
      </p:sp>
    </p:spTree>
    <p:extLst>
      <p:ext uri="{BB962C8B-B14F-4D97-AF65-F5344CB8AC3E}">
        <p14:creationId xmlns:p14="http://schemas.microsoft.com/office/powerpoint/2010/main" val="82143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1555</Words>
  <Application>Microsoft Office PowerPoint</Application>
  <PresentationFormat>Breitbild</PresentationFormat>
  <Paragraphs>283</Paragraphs>
  <Slides>21</Slides>
  <Notes>19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</vt:lpstr>
      <vt:lpstr>PowerPoint-Präsentation</vt:lpstr>
      <vt:lpstr>Agenda</vt:lpstr>
      <vt:lpstr>Enron‘s claim to fame</vt:lpstr>
      <vt:lpstr>Restatements lead to a free fall of stock value</vt:lpstr>
      <vt:lpstr>Restatements lead to a free fall of stock value</vt:lpstr>
      <vt:lpstr>Enron abused a leak in the regulation system for (debt) financing</vt:lpstr>
      <vt:lpstr>Enron abused a leak in the regulation system for (debt) financing</vt:lpstr>
      <vt:lpstr>Task 1: Which parties were most responsible for the crisis of confidence?</vt:lpstr>
      <vt:lpstr>Various layers supported dubious practices at Enron</vt:lpstr>
      <vt:lpstr>Anderson issued unqaulified opinions for 15 years</vt:lpstr>
      <vt:lpstr>Andersen‘s behaviour harmed the image of its sector, because </vt:lpstr>
      <vt:lpstr>How independent was Andersen?</vt:lpstr>
      <vt:lpstr>How independent was Andersen?</vt:lpstr>
      <vt:lpstr>Regulators did not close the gap to prohibit the aggressive accounting </vt:lpstr>
      <vt:lpstr>Who else could be responsible?</vt:lpstr>
      <vt:lpstr>The Sarbones-Oxley Act strenghtens the auditors‘ regulations</vt:lpstr>
      <vt:lpstr>Andersen‘s violations discovered in the Power Report</vt:lpstr>
      <vt:lpstr>Enron could not keep up with the required pace of growth</vt:lpstr>
      <vt:lpstr>Please rate the following statements</vt:lpstr>
      <vt:lpstr>References</vt:lpstr>
      <vt:lpstr>AA vialotion by phase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 streight Act streight</dc:title>
  <dc:creator>Lukas Müller</dc:creator>
  <cp:lastModifiedBy>Lukas Müller</cp:lastModifiedBy>
  <cp:revision>82</cp:revision>
  <dcterms:created xsi:type="dcterms:W3CDTF">2016-09-25T18:12:06Z</dcterms:created>
  <dcterms:modified xsi:type="dcterms:W3CDTF">2016-09-30T16:00:30Z</dcterms:modified>
</cp:coreProperties>
</file>