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2" r:id="rId15"/>
    <p:sldId id="271" r:id="rId16"/>
    <p:sldId id="270" r:id="rId17"/>
    <p:sldId id="273" r:id="rId18"/>
    <p:sldId id="274" r:id="rId19"/>
    <p:sldId id="275" r:id="rId20"/>
    <p:sldId id="276" r:id="rId21"/>
    <p:sldId id="277" r:id="rId22"/>
    <p:sldId id="279"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A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71826" autoAdjust="0"/>
  </p:normalViewPr>
  <p:slideViewPr>
    <p:cSldViewPr snapToGrid="0">
      <p:cViewPr varScale="1">
        <p:scale>
          <a:sx n="64" d="100"/>
          <a:sy n="64" d="100"/>
        </p:scale>
        <p:origin x="52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Fraction of company's </a:t>
            </a:r>
            <a:r>
              <a:rPr lang="en-US" sz="2400" dirty="0" smtClean="0"/>
              <a:t>stock %</a:t>
            </a:r>
          </a:p>
          <a:p>
            <a:pPr>
              <a:defRPr sz="2400"/>
            </a:pPr>
            <a:r>
              <a:rPr lang="en-US" sz="2400" dirty="0" smtClean="0"/>
              <a:t> </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Fraction of company's stock </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4"/>
                <c:pt idx="0">
                  <c:v>Emloyees</c:v>
                </c:pt>
                <c:pt idx="1">
                  <c:v>Customers</c:v>
                </c:pt>
                <c:pt idx="2">
                  <c:v>Government </c:v>
                </c:pt>
                <c:pt idx="3">
                  <c:v>Foreign investors </c:v>
                </c:pt>
              </c:strCache>
            </c:strRef>
          </c:cat>
          <c:val>
            <c:numRef>
              <c:f>Лист1!$B$2:$B$5</c:f>
              <c:numCache>
                <c:formatCode>General</c:formatCode>
                <c:ptCount val="4"/>
                <c:pt idx="0">
                  <c:v>15</c:v>
                </c:pt>
                <c:pt idx="1">
                  <c:v>28</c:v>
                </c:pt>
                <c:pt idx="2">
                  <c:v>40</c:v>
                </c:pt>
                <c:pt idx="3">
                  <c:v>17</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Fraction of company's </a:t>
            </a:r>
            <a:r>
              <a:rPr lang="en-US" sz="1400" dirty="0" smtClean="0"/>
              <a:t>stock %</a:t>
            </a:r>
          </a:p>
          <a:p>
            <a:pPr>
              <a:defRPr sz="1400"/>
            </a:pPr>
            <a:r>
              <a:rPr lang="en-US" sz="1400" dirty="0" smtClean="0"/>
              <a:t> </a:t>
            </a:r>
            <a:endParaRPr lang="en-US" sz="1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Fraction of company's stock </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explosion val="3"/>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4"/>
                <c:pt idx="0">
                  <c:v>Emloyees</c:v>
                </c:pt>
                <c:pt idx="1">
                  <c:v>Customers</c:v>
                </c:pt>
                <c:pt idx="2">
                  <c:v>Government </c:v>
                </c:pt>
                <c:pt idx="3">
                  <c:v>Foreign investors </c:v>
                </c:pt>
              </c:strCache>
            </c:strRef>
          </c:cat>
          <c:val>
            <c:numRef>
              <c:f>Лист1!$B$2:$B$5</c:f>
              <c:numCache>
                <c:formatCode>General</c:formatCode>
                <c:ptCount val="4"/>
                <c:pt idx="0">
                  <c:v>15</c:v>
                </c:pt>
                <c:pt idx="1">
                  <c:v>28</c:v>
                </c:pt>
                <c:pt idx="2">
                  <c:v>40</c:v>
                </c:pt>
                <c:pt idx="3">
                  <c:v>17</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1656312677661433E-2"/>
          <c:y val="0.11648766503099264"/>
          <c:w val="0.21358799055711591"/>
          <c:h val="0.662418409492883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DEED9-0133-49C4-A265-EFB64D494BEF}" type="doc">
      <dgm:prSet loTypeId="urn:microsoft.com/office/officeart/2008/layout/SquareAccentList" loCatId="list" qsTypeId="urn:microsoft.com/office/officeart/2005/8/quickstyle/3d1" qsCatId="3D" csTypeId="urn:microsoft.com/office/officeart/2005/8/colors/accent1_2" csCatId="accent1" phldr="1"/>
      <dgm:spPr/>
      <dgm:t>
        <a:bodyPr/>
        <a:lstStyle/>
        <a:p>
          <a:endParaRPr lang="ru-RU"/>
        </a:p>
      </dgm:t>
    </dgm:pt>
    <dgm:pt modelId="{2DFFFA60-6218-4E29-9AFD-647B2676F2B8}">
      <dgm:prSet phldrT="[Текст]"/>
      <dgm:spPr/>
      <dgm:t>
        <a:bodyPr/>
        <a:lstStyle/>
        <a:p>
          <a:r>
            <a:rPr lang="en-US" b="0" dirty="0" smtClean="0">
              <a:solidFill>
                <a:schemeClr val="tx1"/>
              </a:solidFill>
            </a:rPr>
            <a:t>Advantages</a:t>
          </a:r>
          <a:endParaRPr lang="ru-RU" b="0" dirty="0">
            <a:solidFill>
              <a:schemeClr val="tx1"/>
            </a:solidFill>
          </a:endParaRPr>
        </a:p>
      </dgm:t>
    </dgm:pt>
    <dgm:pt modelId="{F22517EF-5071-4DA5-9EEF-7F3854CC2601}" type="parTrans" cxnId="{CFEE7C2A-4465-499F-ABBC-C440B6A917C0}">
      <dgm:prSet/>
      <dgm:spPr/>
      <dgm:t>
        <a:bodyPr/>
        <a:lstStyle/>
        <a:p>
          <a:endParaRPr lang="ru-RU"/>
        </a:p>
      </dgm:t>
    </dgm:pt>
    <dgm:pt modelId="{7DC0719A-9977-4388-ACA1-AE55D15F988F}" type="sibTrans" cxnId="{CFEE7C2A-4465-499F-ABBC-C440B6A917C0}">
      <dgm:prSet/>
      <dgm:spPr/>
      <dgm:t>
        <a:bodyPr/>
        <a:lstStyle/>
        <a:p>
          <a:endParaRPr lang="ru-RU"/>
        </a:p>
      </dgm:t>
    </dgm:pt>
    <dgm:pt modelId="{3E759175-5D91-42BD-8737-32E4AC3FE0C9}">
      <dgm:prSet phldrT="[Текст]"/>
      <dgm:spPr/>
      <dgm:t>
        <a:bodyPr/>
        <a:lstStyle/>
        <a:p>
          <a:r>
            <a:rPr lang="en-US" dirty="0" smtClean="0"/>
            <a:t>free market economy</a:t>
          </a:r>
          <a:endParaRPr lang="ru-RU" dirty="0"/>
        </a:p>
      </dgm:t>
    </dgm:pt>
    <dgm:pt modelId="{6DF2049F-B16B-4DDB-B96D-84F07449DA34}" type="parTrans" cxnId="{D069003E-59B3-4B49-8D9D-FD283CEDB2FA}">
      <dgm:prSet/>
      <dgm:spPr/>
      <dgm:t>
        <a:bodyPr/>
        <a:lstStyle/>
        <a:p>
          <a:endParaRPr lang="ru-RU"/>
        </a:p>
      </dgm:t>
    </dgm:pt>
    <dgm:pt modelId="{EC24787D-859D-4A28-A2B6-1D2642B5FF2D}" type="sibTrans" cxnId="{D069003E-59B3-4B49-8D9D-FD283CEDB2FA}">
      <dgm:prSet/>
      <dgm:spPr/>
      <dgm:t>
        <a:bodyPr/>
        <a:lstStyle/>
        <a:p>
          <a:endParaRPr lang="ru-RU"/>
        </a:p>
      </dgm:t>
    </dgm:pt>
    <dgm:pt modelId="{23423A09-D320-4B30-BA94-BD7C327E065F}">
      <dgm:prSet phldrT="[Текст]"/>
      <dgm:spPr/>
      <dgm:t>
        <a:bodyPr/>
        <a:lstStyle/>
        <a:p>
          <a:r>
            <a:rPr lang="en-US" b="0" dirty="0" smtClean="0">
              <a:solidFill>
                <a:schemeClr val="tx1"/>
              </a:solidFill>
            </a:rPr>
            <a:t>Drawbacks</a:t>
          </a:r>
          <a:endParaRPr lang="ru-RU" b="0" dirty="0">
            <a:solidFill>
              <a:schemeClr val="tx1"/>
            </a:solidFill>
          </a:endParaRPr>
        </a:p>
      </dgm:t>
    </dgm:pt>
    <dgm:pt modelId="{0260139F-D105-462A-A160-778B4F3E5900}" type="parTrans" cxnId="{B7F9CC12-5B68-4CD2-98C4-CCE24F6D4F8F}">
      <dgm:prSet/>
      <dgm:spPr/>
      <dgm:t>
        <a:bodyPr/>
        <a:lstStyle/>
        <a:p>
          <a:endParaRPr lang="ru-RU"/>
        </a:p>
      </dgm:t>
    </dgm:pt>
    <dgm:pt modelId="{391FC5CC-0DEC-43F3-95A5-A6FD923CF20A}" type="sibTrans" cxnId="{B7F9CC12-5B68-4CD2-98C4-CCE24F6D4F8F}">
      <dgm:prSet/>
      <dgm:spPr/>
      <dgm:t>
        <a:bodyPr/>
        <a:lstStyle/>
        <a:p>
          <a:endParaRPr lang="ru-RU"/>
        </a:p>
      </dgm:t>
    </dgm:pt>
    <dgm:pt modelId="{F6F6FEF3-31D9-40DC-91FC-044FDBFAA5B3}">
      <dgm:prSet phldrT="[Текст]"/>
      <dgm:spPr/>
      <dgm:t>
        <a:bodyPr/>
        <a:lstStyle/>
        <a:p>
          <a:r>
            <a:rPr lang="en-US" dirty="0" smtClean="0"/>
            <a:t>Survival only with subsidies</a:t>
          </a:r>
          <a:endParaRPr lang="ru-RU" dirty="0"/>
        </a:p>
      </dgm:t>
    </dgm:pt>
    <dgm:pt modelId="{74A5E03E-A4C6-4495-A614-A9E9518A723C}" type="parTrans" cxnId="{93AE81CF-02ED-4D45-87FF-DFC0644CBEDE}">
      <dgm:prSet/>
      <dgm:spPr/>
      <dgm:t>
        <a:bodyPr/>
        <a:lstStyle/>
        <a:p>
          <a:endParaRPr lang="ru-RU"/>
        </a:p>
      </dgm:t>
    </dgm:pt>
    <dgm:pt modelId="{E1B4BECE-258A-48C9-87EB-054DE32DCE55}" type="sibTrans" cxnId="{93AE81CF-02ED-4D45-87FF-DFC0644CBEDE}">
      <dgm:prSet/>
      <dgm:spPr/>
      <dgm:t>
        <a:bodyPr/>
        <a:lstStyle/>
        <a:p>
          <a:endParaRPr lang="ru-RU"/>
        </a:p>
      </dgm:t>
    </dgm:pt>
    <dgm:pt modelId="{8856A5ED-4B3C-4BB3-AE46-2F7E9847F648}">
      <dgm:prSet phldrT="[Текст]"/>
      <dgm:spPr/>
      <dgm:t>
        <a:bodyPr/>
        <a:lstStyle/>
        <a:p>
          <a:r>
            <a:rPr lang="en-US" dirty="0" smtClean="0"/>
            <a:t>“Red directors”</a:t>
          </a:r>
          <a:endParaRPr lang="ru-RU" dirty="0"/>
        </a:p>
      </dgm:t>
    </dgm:pt>
    <dgm:pt modelId="{9CA06749-9638-4D1A-B47C-CF8018D7589C}" type="parTrans" cxnId="{95307A3F-023E-482D-8B5C-A54D03BCCE5F}">
      <dgm:prSet/>
      <dgm:spPr/>
      <dgm:t>
        <a:bodyPr/>
        <a:lstStyle/>
        <a:p>
          <a:endParaRPr lang="ru-RU"/>
        </a:p>
      </dgm:t>
    </dgm:pt>
    <dgm:pt modelId="{6EB15EC8-76D6-4B11-9EE9-DDB3AC608079}" type="sibTrans" cxnId="{95307A3F-023E-482D-8B5C-A54D03BCCE5F}">
      <dgm:prSet/>
      <dgm:spPr/>
      <dgm:t>
        <a:bodyPr/>
        <a:lstStyle/>
        <a:p>
          <a:endParaRPr lang="ru-RU"/>
        </a:p>
      </dgm:t>
    </dgm:pt>
    <dgm:pt modelId="{4056FBC0-64BE-4329-8EA7-DD8297056AA3}">
      <dgm:prSet phldrT="[Текст]"/>
      <dgm:spPr/>
      <dgm:t>
        <a:bodyPr/>
        <a:lstStyle/>
        <a:p>
          <a:r>
            <a:rPr lang="en-US" dirty="0" smtClean="0"/>
            <a:t>“Rogue Capitalism”</a:t>
          </a:r>
          <a:endParaRPr lang="ru-RU" dirty="0"/>
        </a:p>
      </dgm:t>
    </dgm:pt>
    <dgm:pt modelId="{FACA1DAA-3CBD-4050-8DE4-F6334545DE2B}" type="parTrans" cxnId="{1428928A-AA5A-46C3-99BB-442556EDD74D}">
      <dgm:prSet/>
      <dgm:spPr/>
      <dgm:t>
        <a:bodyPr/>
        <a:lstStyle/>
        <a:p>
          <a:endParaRPr lang="ru-RU"/>
        </a:p>
      </dgm:t>
    </dgm:pt>
    <dgm:pt modelId="{18EEC987-4E0C-459F-AE6A-5C1E1E2A6EC4}" type="sibTrans" cxnId="{1428928A-AA5A-46C3-99BB-442556EDD74D}">
      <dgm:prSet/>
      <dgm:spPr/>
      <dgm:t>
        <a:bodyPr/>
        <a:lstStyle/>
        <a:p>
          <a:endParaRPr lang="ru-RU"/>
        </a:p>
      </dgm:t>
    </dgm:pt>
    <dgm:pt modelId="{8D1DDC55-313F-4A2C-8FF1-79C6D0E8F8C3}" type="pres">
      <dgm:prSet presAssocID="{A6BDEED9-0133-49C4-A265-EFB64D494BEF}" presName="layout" presStyleCnt="0">
        <dgm:presLayoutVars>
          <dgm:chMax/>
          <dgm:chPref/>
          <dgm:dir/>
          <dgm:resizeHandles/>
        </dgm:presLayoutVars>
      </dgm:prSet>
      <dgm:spPr/>
      <dgm:t>
        <a:bodyPr/>
        <a:lstStyle/>
        <a:p>
          <a:endParaRPr lang="ru-RU"/>
        </a:p>
      </dgm:t>
    </dgm:pt>
    <dgm:pt modelId="{28010D88-EAFF-4EE9-8B3D-CAFF6090A0D2}" type="pres">
      <dgm:prSet presAssocID="{2DFFFA60-6218-4E29-9AFD-647B2676F2B8}" presName="root" presStyleCnt="0">
        <dgm:presLayoutVars>
          <dgm:chMax/>
          <dgm:chPref/>
        </dgm:presLayoutVars>
      </dgm:prSet>
      <dgm:spPr/>
    </dgm:pt>
    <dgm:pt modelId="{706BD62B-D0DF-4CCB-BC71-6C146C3C17A7}" type="pres">
      <dgm:prSet presAssocID="{2DFFFA60-6218-4E29-9AFD-647B2676F2B8}" presName="rootComposite" presStyleCnt="0">
        <dgm:presLayoutVars/>
      </dgm:prSet>
      <dgm:spPr/>
    </dgm:pt>
    <dgm:pt modelId="{2549F23D-4FF6-4C6B-85A4-809AABA323E1}" type="pres">
      <dgm:prSet presAssocID="{2DFFFA60-6218-4E29-9AFD-647B2676F2B8}" presName="ParentAccent" presStyleLbl="alignNode1" presStyleIdx="0" presStyleCnt="2"/>
      <dgm:spPr/>
    </dgm:pt>
    <dgm:pt modelId="{843E092F-5602-4B20-90CA-4A67C775AF30}" type="pres">
      <dgm:prSet presAssocID="{2DFFFA60-6218-4E29-9AFD-647B2676F2B8}" presName="ParentSmallAccent" presStyleLbl="fgAcc1" presStyleIdx="0" presStyleCnt="2"/>
      <dgm:spPr/>
    </dgm:pt>
    <dgm:pt modelId="{C589D50E-58F7-41C2-B1C2-C6BF6C9B2B51}" type="pres">
      <dgm:prSet presAssocID="{2DFFFA60-6218-4E29-9AFD-647B2676F2B8}" presName="Parent" presStyleLbl="revTx" presStyleIdx="0" presStyleCnt="6">
        <dgm:presLayoutVars>
          <dgm:chMax/>
          <dgm:chPref val="4"/>
          <dgm:bulletEnabled val="1"/>
        </dgm:presLayoutVars>
      </dgm:prSet>
      <dgm:spPr/>
      <dgm:t>
        <a:bodyPr/>
        <a:lstStyle/>
        <a:p>
          <a:endParaRPr lang="ru-RU"/>
        </a:p>
      </dgm:t>
    </dgm:pt>
    <dgm:pt modelId="{83136074-D0BC-4BFA-97B1-BEC1B44EBAE6}" type="pres">
      <dgm:prSet presAssocID="{2DFFFA60-6218-4E29-9AFD-647B2676F2B8}" presName="childShape" presStyleCnt="0">
        <dgm:presLayoutVars>
          <dgm:chMax val="0"/>
          <dgm:chPref val="0"/>
        </dgm:presLayoutVars>
      </dgm:prSet>
      <dgm:spPr/>
    </dgm:pt>
    <dgm:pt modelId="{9788B02F-CC02-41E2-9D17-90273B786C9B}" type="pres">
      <dgm:prSet presAssocID="{3E759175-5D91-42BD-8737-32E4AC3FE0C9}" presName="childComposite" presStyleCnt="0">
        <dgm:presLayoutVars>
          <dgm:chMax val="0"/>
          <dgm:chPref val="0"/>
        </dgm:presLayoutVars>
      </dgm:prSet>
      <dgm:spPr/>
    </dgm:pt>
    <dgm:pt modelId="{AB6F7DE0-988F-4038-BE69-8FD7375E63C1}" type="pres">
      <dgm:prSet presAssocID="{3E759175-5D91-42BD-8737-32E4AC3FE0C9}" presName="ChildAccent" presStyleLbl="solidFgAcc1" presStyleIdx="0" presStyleCnt="4"/>
      <dgm:spPr/>
    </dgm:pt>
    <dgm:pt modelId="{4C48B79C-4D19-4D6B-A85E-802EB79D8B1A}" type="pres">
      <dgm:prSet presAssocID="{3E759175-5D91-42BD-8737-32E4AC3FE0C9}" presName="Child" presStyleLbl="revTx" presStyleIdx="1" presStyleCnt="6">
        <dgm:presLayoutVars>
          <dgm:chMax val="0"/>
          <dgm:chPref val="0"/>
          <dgm:bulletEnabled val="1"/>
        </dgm:presLayoutVars>
      </dgm:prSet>
      <dgm:spPr/>
      <dgm:t>
        <a:bodyPr/>
        <a:lstStyle/>
        <a:p>
          <a:endParaRPr lang="ru-RU"/>
        </a:p>
      </dgm:t>
    </dgm:pt>
    <dgm:pt modelId="{1023D797-DE68-49B7-9CAC-164B0CAF3572}" type="pres">
      <dgm:prSet presAssocID="{23423A09-D320-4B30-BA94-BD7C327E065F}" presName="root" presStyleCnt="0">
        <dgm:presLayoutVars>
          <dgm:chMax/>
          <dgm:chPref/>
        </dgm:presLayoutVars>
      </dgm:prSet>
      <dgm:spPr/>
    </dgm:pt>
    <dgm:pt modelId="{8DEB8767-7678-4EA7-9DB8-668E6D45FFA5}" type="pres">
      <dgm:prSet presAssocID="{23423A09-D320-4B30-BA94-BD7C327E065F}" presName="rootComposite" presStyleCnt="0">
        <dgm:presLayoutVars/>
      </dgm:prSet>
      <dgm:spPr/>
    </dgm:pt>
    <dgm:pt modelId="{129DB3ED-4525-4271-8578-7C2021EC30CF}" type="pres">
      <dgm:prSet presAssocID="{23423A09-D320-4B30-BA94-BD7C327E065F}" presName="ParentAccent" presStyleLbl="alignNode1" presStyleIdx="1" presStyleCnt="2"/>
      <dgm:spPr/>
    </dgm:pt>
    <dgm:pt modelId="{68EC36E1-C134-469F-88AC-93C0942F714B}" type="pres">
      <dgm:prSet presAssocID="{23423A09-D320-4B30-BA94-BD7C327E065F}" presName="ParentSmallAccent" presStyleLbl="fgAcc1" presStyleIdx="1" presStyleCnt="2" custLinFactNeighborX="-5837" custLinFactNeighborY="-4070"/>
      <dgm:spPr/>
    </dgm:pt>
    <dgm:pt modelId="{A7FA6BB3-4E23-4C72-861D-105DA19ABDD5}" type="pres">
      <dgm:prSet presAssocID="{23423A09-D320-4B30-BA94-BD7C327E065F}" presName="Parent" presStyleLbl="revTx" presStyleIdx="2" presStyleCnt="6">
        <dgm:presLayoutVars>
          <dgm:chMax/>
          <dgm:chPref val="4"/>
          <dgm:bulletEnabled val="1"/>
        </dgm:presLayoutVars>
      </dgm:prSet>
      <dgm:spPr/>
      <dgm:t>
        <a:bodyPr/>
        <a:lstStyle/>
        <a:p>
          <a:endParaRPr lang="ru-RU"/>
        </a:p>
      </dgm:t>
    </dgm:pt>
    <dgm:pt modelId="{5BEAEDBB-B0BF-4AB4-83E8-7BFA393514ED}" type="pres">
      <dgm:prSet presAssocID="{23423A09-D320-4B30-BA94-BD7C327E065F}" presName="childShape" presStyleCnt="0">
        <dgm:presLayoutVars>
          <dgm:chMax val="0"/>
          <dgm:chPref val="0"/>
        </dgm:presLayoutVars>
      </dgm:prSet>
      <dgm:spPr/>
    </dgm:pt>
    <dgm:pt modelId="{0C225C58-1127-4556-AC27-329D5FC88A7A}" type="pres">
      <dgm:prSet presAssocID="{F6F6FEF3-31D9-40DC-91FC-044FDBFAA5B3}" presName="childComposite" presStyleCnt="0">
        <dgm:presLayoutVars>
          <dgm:chMax val="0"/>
          <dgm:chPref val="0"/>
        </dgm:presLayoutVars>
      </dgm:prSet>
      <dgm:spPr/>
    </dgm:pt>
    <dgm:pt modelId="{083A8473-722D-488A-A7DE-990F9B2C51E3}" type="pres">
      <dgm:prSet presAssocID="{F6F6FEF3-31D9-40DC-91FC-044FDBFAA5B3}" presName="ChildAccent" presStyleLbl="solidFgAcc1" presStyleIdx="1" presStyleCnt="4"/>
      <dgm:spPr/>
    </dgm:pt>
    <dgm:pt modelId="{6C2702B0-8723-482F-BF70-D01495F0AA1A}" type="pres">
      <dgm:prSet presAssocID="{F6F6FEF3-31D9-40DC-91FC-044FDBFAA5B3}" presName="Child" presStyleLbl="revTx" presStyleIdx="3" presStyleCnt="6">
        <dgm:presLayoutVars>
          <dgm:chMax val="0"/>
          <dgm:chPref val="0"/>
          <dgm:bulletEnabled val="1"/>
        </dgm:presLayoutVars>
      </dgm:prSet>
      <dgm:spPr/>
      <dgm:t>
        <a:bodyPr/>
        <a:lstStyle/>
        <a:p>
          <a:endParaRPr lang="ru-RU"/>
        </a:p>
      </dgm:t>
    </dgm:pt>
    <dgm:pt modelId="{69FBCC56-8DE2-467D-92C7-59C8D3D6F154}" type="pres">
      <dgm:prSet presAssocID="{8856A5ED-4B3C-4BB3-AE46-2F7E9847F648}" presName="childComposite" presStyleCnt="0">
        <dgm:presLayoutVars>
          <dgm:chMax val="0"/>
          <dgm:chPref val="0"/>
        </dgm:presLayoutVars>
      </dgm:prSet>
      <dgm:spPr/>
    </dgm:pt>
    <dgm:pt modelId="{2E3D797D-2B19-41B3-9343-EF08BB012567}" type="pres">
      <dgm:prSet presAssocID="{8856A5ED-4B3C-4BB3-AE46-2F7E9847F648}" presName="ChildAccent" presStyleLbl="solidFgAcc1" presStyleIdx="2" presStyleCnt="4"/>
      <dgm:spPr/>
    </dgm:pt>
    <dgm:pt modelId="{37423B98-E247-421F-ACD8-7996E65A7FCB}" type="pres">
      <dgm:prSet presAssocID="{8856A5ED-4B3C-4BB3-AE46-2F7E9847F648}" presName="Child" presStyleLbl="revTx" presStyleIdx="4" presStyleCnt="6">
        <dgm:presLayoutVars>
          <dgm:chMax val="0"/>
          <dgm:chPref val="0"/>
          <dgm:bulletEnabled val="1"/>
        </dgm:presLayoutVars>
      </dgm:prSet>
      <dgm:spPr/>
      <dgm:t>
        <a:bodyPr/>
        <a:lstStyle/>
        <a:p>
          <a:endParaRPr lang="ru-RU"/>
        </a:p>
      </dgm:t>
    </dgm:pt>
    <dgm:pt modelId="{8422A0B0-A526-41D0-9F18-A0137FB30D0C}" type="pres">
      <dgm:prSet presAssocID="{4056FBC0-64BE-4329-8EA7-DD8297056AA3}" presName="childComposite" presStyleCnt="0">
        <dgm:presLayoutVars>
          <dgm:chMax val="0"/>
          <dgm:chPref val="0"/>
        </dgm:presLayoutVars>
      </dgm:prSet>
      <dgm:spPr/>
    </dgm:pt>
    <dgm:pt modelId="{C14B9E8F-2464-435D-8EDF-FD9D8BF22BC5}" type="pres">
      <dgm:prSet presAssocID="{4056FBC0-64BE-4329-8EA7-DD8297056AA3}" presName="ChildAccent" presStyleLbl="solidFgAcc1" presStyleIdx="3" presStyleCnt="4"/>
      <dgm:spPr/>
    </dgm:pt>
    <dgm:pt modelId="{6F9167E9-859A-4E8A-B210-266292AD2E48}" type="pres">
      <dgm:prSet presAssocID="{4056FBC0-64BE-4329-8EA7-DD8297056AA3}" presName="Child" presStyleLbl="revTx" presStyleIdx="5" presStyleCnt="6">
        <dgm:presLayoutVars>
          <dgm:chMax val="0"/>
          <dgm:chPref val="0"/>
          <dgm:bulletEnabled val="1"/>
        </dgm:presLayoutVars>
      </dgm:prSet>
      <dgm:spPr/>
      <dgm:t>
        <a:bodyPr/>
        <a:lstStyle/>
        <a:p>
          <a:endParaRPr lang="ru-RU"/>
        </a:p>
      </dgm:t>
    </dgm:pt>
  </dgm:ptLst>
  <dgm:cxnLst>
    <dgm:cxn modelId="{F65A70C6-D6FE-4EDB-AD90-FCA224F065F3}" type="presOf" srcId="{A6BDEED9-0133-49C4-A265-EFB64D494BEF}" destId="{8D1DDC55-313F-4A2C-8FF1-79C6D0E8F8C3}" srcOrd="0" destOrd="0" presId="urn:microsoft.com/office/officeart/2008/layout/SquareAccentList"/>
    <dgm:cxn modelId="{B7F9CC12-5B68-4CD2-98C4-CCE24F6D4F8F}" srcId="{A6BDEED9-0133-49C4-A265-EFB64D494BEF}" destId="{23423A09-D320-4B30-BA94-BD7C327E065F}" srcOrd="1" destOrd="0" parTransId="{0260139F-D105-462A-A160-778B4F3E5900}" sibTransId="{391FC5CC-0DEC-43F3-95A5-A6FD923CF20A}"/>
    <dgm:cxn modelId="{1428928A-AA5A-46C3-99BB-442556EDD74D}" srcId="{23423A09-D320-4B30-BA94-BD7C327E065F}" destId="{4056FBC0-64BE-4329-8EA7-DD8297056AA3}" srcOrd="2" destOrd="0" parTransId="{FACA1DAA-3CBD-4050-8DE4-F6334545DE2B}" sibTransId="{18EEC987-4E0C-459F-AE6A-5C1E1E2A6EC4}"/>
    <dgm:cxn modelId="{D069003E-59B3-4B49-8D9D-FD283CEDB2FA}" srcId="{2DFFFA60-6218-4E29-9AFD-647B2676F2B8}" destId="{3E759175-5D91-42BD-8737-32E4AC3FE0C9}" srcOrd="0" destOrd="0" parTransId="{6DF2049F-B16B-4DDB-B96D-84F07449DA34}" sibTransId="{EC24787D-859D-4A28-A2B6-1D2642B5FF2D}"/>
    <dgm:cxn modelId="{95307A3F-023E-482D-8B5C-A54D03BCCE5F}" srcId="{23423A09-D320-4B30-BA94-BD7C327E065F}" destId="{8856A5ED-4B3C-4BB3-AE46-2F7E9847F648}" srcOrd="1" destOrd="0" parTransId="{9CA06749-9638-4D1A-B47C-CF8018D7589C}" sibTransId="{6EB15EC8-76D6-4B11-9EE9-DDB3AC608079}"/>
    <dgm:cxn modelId="{F652DE01-E5DA-4A99-B532-175CA0DF7756}" type="presOf" srcId="{2DFFFA60-6218-4E29-9AFD-647B2676F2B8}" destId="{C589D50E-58F7-41C2-B1C2-C6BF6C9B2B51}" srcOrd="0" destOrd="0" presId="urn:microsoft.com/office/officeart/2008/layout/SquareAccentList"/>
    <dgm:cxn modelId="{D2A69280-2951-4CD5-AEAA-2AB1B71B2B0D}" type="presOf" srcId="{4056FBC0-64BE-4329-8EA7-DD8297056AA3}" destId="{6F9167E9-859A-4E8A-B210-266292AD2E48}" srcOrd="0" destOrd="0" presId="urn:microsoft.com/office/officeart/2008/layout/SquareAccentList"/>
    <dgm:cxn modelId="{E6E18BA9-FDCD-4225-8D4A-64299722066D}" type="presOf" srcId="{3E759175-5D91-42BD-8737-32E4AC3FE0C9}" destId="{4C48B79C-4D19-4D6B-A85E-802EB79D8B1A}" srcOrd="0" destOrd="0" presId="urn:microsoft.com/office/officeart/2008/layout/SquareAccentList"/>
    <dgm:cxn modelId="{93AE81CF-02ED-4D45-87FF-DFC0644CBEDE}" srcId="{23423A09-D320-4B30-BA94-BD7C327E065F}" destId="{F6F6FEF3-31D9-40DC-91FC-044FDBFAA5B3}" srcOrd="0" destOrd="0" parTransId="{74A5E03E-A4C6-4495-A614-A9E9518A723C}" sibTransId="{E1B4BECE-258A-48C9-87EB-054DE32DCE55}"/>
    <dgm:cxn modelId="{43B178E3-BA8E-4359-9E6B-F4C1FA18EC08}" type="presOf" srcId="{8856A5ED-4B3C-4BB3-AE46-2F7E9847F648}" destId="{37423B98-E247-421F-ACD8-7996E65A7FCB}" srcOrd="0" destOrd="0" presId="urn:microsoft.com/office/officeart/2008/layout/SquareAccentList"/>
    <dgm:cxn modelId="{A617D43C-9408-4C70-9B46-CBCA5D7164AE}" type="presOf" srcId="{F6F6FEF3-31D9-40DC-91FC-044FDBFAA5B3}" destId="{6C2702B0-8723-482F-BF70-D01495F0AA1A}" srcOrd="0" destOrd="0" presId="urn:microsoft.com/office/officeart/2008/layout/SquareAccentList"/>
    <dgm:cxn modelId="{CFEE7C2A-4465-499F-ABBC-C440B6A917C0}" srcId="{A6BDEED9-0133-49C4-A265-EFB64D494BEF}" destId="{2DFFFA60-6218-4E29-9AFD-647B2676F2B8}" srcOrd="0" destOrd="0" parTransId="{F22517EF-5071-4DA5-9EEF-7F3854CC2601}" sibTransId="{7DC0719A-9977-4388-ACA1-AE55D15F988F}"/>
    <dgm:cxn modelId="{E05B0592-D10D-441C-80A7-4FAFCFF87DFD}" type="presOf" srcId="{23423A09-D320-4B30-BA94-BD7C327E065F}" destId="{A7FA6BB3-4E23-4C72-861D-105DA19ABDD5}" srcOrd="0" destOrd="0" presId="urn:microsoft.com/office/officeart/2008/layout/SquareAccentList"/>
    <dgm:cxn modelId="{55F7A2EE-A0A0-4A18-9393-35408A491639}" type="presParOf" srcId="{8D1DDC55-313F-4A2C-8FF1-79C6D0E8F8C3}" destId="{28010D88-EAFF-4EE9-8B3D-CAFF6090A0D2}" srcOrd="0" destOrd="0" presId="urn:microsoft.com/office/officeart/2008/layout/SquareAccentList"/>
    <dgm:cxn modelId="{86B41D51-B897-43A1-98BA-F7F20DC28828}" type="presParOf" srcId="{28010D88-EAFF-4EE9-8B3D-CAFF6090A0D2}" destId="{706BD62B-D0DF-4CCB-BC71-6C146C3C17A7}" srcOrd="0" destOrd="0" presId="urn:microsoft.com/office/officeart/2008/layout/SquareAccentList"/>
    <dgm:cxn modelId="{4A881A60-4E79-446B-BC51-2A25BB8B3CE2}" type="presParOf" srcId="{706BD62B-D0DF-4CCB-BC71-6C146C3C17A7}" destId="{2549F23D-4FF6-4C6B-85A4-809AABA323E1}" srcOrd="0" destOrd="0" presId="urn:microsoft.com/office/officeart/2008/layout/SquareAccentList"/>
    <dgm:cxn modelId="{4DBCFFE3-3BC8-4DB4-9B3F-AA2771F2056E}" type="presParOf" srcId="{706BD62B-D0DF-4CCB-BC71-6C146C3C17A7}" destId="{843E092F-5602-4B20-90CA-4A67C775AF30}" srcOrd="1" destOrd="0" presId="urn:microsoft.com/office/officeart/2008/layout/SquareAccentList"/>
    <dgm:cxn modelId="{083C429D-CD9F-4FC3-AA93-A4190F8FAC69}" type="presParOf" srcId="{706BD62B-D0DF-4CCB-BC71-6C146C3C17A7}" destId="{C589D50E-58F7-41C2-B1C2-C6BF6C9B2B51}" srcOrd="2" destOrd="0" presId="urn:microsoft.com/office/officeart/2008/layout/SquareAccentList"/>
    <dgm:cxn modelId="{6D269164-4553-40E1-A1BE-E84AE3D301B4}" type="presParOf" srcId="{28010D88-EAFF-4EE9-8B3D-CAFF6090A0D2}" destId="{83136074-D0BC-4BFA-97B1-BEC1B44EBAE6}" srcOrd="1" destOrd="0" presId="urn:microsoft.com/office/officeart/2008/layout/SquareAccentList"/>
    <dgm:cxn modelId="{2A08A6D6-555F-41E6-95C2-6AE3CC61482A}" type="presParOf" srcId="{83136074-D0BC-4BFA-97B1-BEC1B44EBAE6}" destId="{9788B02F-CC02-41E2-9D17-90273B786C9B}" srcOrd="0" destOrd="0" presId="urn:microsoft.com/office/officeart/2008/layout/SquareAccentList"/>
    <dgm:cxn modelId="{7B16AE33-AF5C-48B3-87DC-8A592E5E91A5}" type="presParOf" srcId="{9788B02F-CC02-41E2-9D17-90273B786C9B}" destId="{AB6F7DE0-988F-4038-BE69-8FD7375E63C1}" srcOrd="0" destOrd="0" presId="urn:microsoft.com/office/officeart/2008/layout/SquareAccentList"/>
    <dgm:cxn modelId="{37BAB48A-A0E3-4ED1-AA07-23C5042615CB}" type="presParOf" srcId="{9788B02F-CC02-41E2-9D17-90273B786C9B}" destId="{4C48B79C-4D19-4D6B-A85E-802EB79D8B1A}" srcOrd="1" destOrd="0" presId="urn:microsoft.com/office/officeart/2008/layout/SquareAccentList"/>
    <dgm:cxn modelId="{7458D540-C18E-4372-B8D6-20FFD53DA181}" type="presParOf" srcId="{8D1DDC55-313F-4A2C-8FF1-79C6D0E8F8C3}" destId="{1023D797-DE68-49B7-9CAC-164B0CAF3572}" srcOrd="1" destOrd="0" presId="urn:microsoft.com/office/officeart/2008/layout/SquareAccentList"/>
    <dgm:cxn modelId="{5D22DBAD-FDBA-44E7-9B29-F94047BDAEE2}" type="presParOf" srcId="{1023D797-DE68-49B7-9CAC-164B0CAF3572}" destId="{8DEB8767-7678-4EA7-9DB8-668E6D45FFA5}" srcOrd="0" destOrd="0" presId="urn:microsoft.com/office/officeart/2008/layout/SquareAccentList"/>
    <dgm:cxn modelId="{64F5AD61-9008-4A31-884D-A2BAA2808910}" type="presParOf" srcId="{8DEB8767-7678-4EA7-9DB8-668E6D45FFA5}" destId="{129DB3ED-4525-4271-8578-7C2021EC30CF}" srcOrd="0" destOrd="0" presId="urn:microsoft.com/office/officeart/2008/layout/SquareAccentList"/>
    <dgm:cxn modelId="{76DBB1FC-6173-47C4-94AB-C0FC4310748A}" type="presParOf" srcId="{8DEB8767-7678-4EA7-9DB8-668E6D45FFA5}" destId="{68EC36E1-C134-469F-88AC-93C0942F714B}" srcOrd="1" destOrd="0" presId="urn:microsoft.com/office/officeart/2008/layout/SquareAccentList"/>
    <dgm:cxn modelId="{3C5BEE18-7F07-4305-BFB6-EAD97661DCF2}" type="presParOf" srcId="{8DEB8767-7678-4EA7-9DB8-668E6D45FFA5}" destId="{A7FA6BB3-4E23-4C72-861D-105DA19ABDD5}" srcOrd="2" destOrd="0" presId="urn:microsoft.com/office/officeart/2008/layout/SquareAccentList"/>
    <dgm:cxn modelId="{26F265D9-E3F2-4F1C-8D5E-22D31E2370EB}" type="presParOf" srcId="{1023D797-DE68-49B7-9CAC-164B0CAF3572}" destId="{5BEAEDBB-B0BF-4AB4-83E8-7BFA393514ED}" srcOrd="1" destOrd="0" presId="urn:microsoft.com/office/officeart/2008/layout/SquareAccentList"/>
    <dgm:cxn modelId="{AAD9A156-8B6C-4927-B27D-E24D1676F6ED}" type="presParOf" srcId="{5BEAEDBB-B0BF-4AB4-83E8-7BFA393514ED}" destId="{0C225C58-1127-4556-AC27-329D5FC88A7A}" srcOrd="0" destOrd="0" presId="urn:microsoft.com/office/officeart/2008/layout/SquareAccentList"/>
    <dgm:cxn modelId="{078B83CB-87B9-42DE-A965-70328AF67FA9}" type="presParOf" srcId="{0C225C58-1127-4556-AC27-329D5FC88A7A}" destId="{083A8473-722D-488A-A7DE-990F9B2C51E3}" srcOrd="0" destOrd="0" presId="urn:microsoft.com/office/officeart/2008/layout/SquareAccentList"/>
    <dgm:cxn modelId="{6B3159D2-D58E-4ABF-8D50-74F326697A52}" type="presParOf" srcId="{0C225C58-1127-4556-AC27-329D5FC88A7A}" destId="{6C2702B0-8723-482F-BF70-D01495F0AA1A}" srcOrd="1" destOrd="0" presId="urn:microsoft.com/office/officeart/2008/layout/SquareAccentList"/>
    <dgm:cxn modelId="{ADB243C0-19E7-4BF1-A464-9DAF42130DF0}" type="presParOf" srcId="{5BEAEDBB-B0BF-4AB4-83E8-7BFA393514ED}" destId="{69FBCC56-8DE2-467D-92C7-59C8D3D6F154}" srcOrd="1" destOrd="0" presId="urn:microsoft.com/office/officeart/2008/layout/SquareAccentList"/>
    <dgm:cxn modelId="{67ECED31-BF40-45ED-9618-3BCF2A913BEE}" type="presParOf" srcId="{69FBCC56-8DE2-467D-92C7-59C8D3D6F154}" destId="{2E3D797D-2B19-41B3-9343-EF08BB012567}" srcOrd="0" destOrd="0" presId="urn:microsoft.com/office/officeart/2008/layout/SquareAccentList"/>
    <dgm:cxn modelId="{05CAFC2B-6B9D-4E73-97F7-12561817DF1F}" type="presParOf" srcId="{69FBCC56-8DE2-467D-92C7-59C8D3D6F154}" destId="{37423B98-E247-421F-ACD8-7996E65A7FCB}" srcOrd="1" destOrd="0" presId="urn:microsoft.com/office/officeart/2008/layout/SquareAccentList"/>
    <dgm:cxn modelId="{BE746B21-2F71-409C-A649-76747D163031}" type="presParOf" srcId="{5BEAEDBB-B0BF-4AB4-83E8-7BFA393514ED}" destId="{8422A0B0-A526-41D0-9F18-A0137FB30D0C}" srcOrd="2" destOrd="0" presId="urn:microsoft.com/office/officeart/2008/layout/SquareAccentList"/>
    <dgm:cxn modelId="{40686000-956B-48E2-9098-81DF35E097C9}" type="presParOf" srcId="{8422A0B0-A526-41D0-9F18-A0137FB30D0C}" destId="{C14B9E8F-2464-435D-8EDF-FD9D8BF22BC5}" srcOrd="0" destOrd="0" presId="urn:microsoft.com/office/officeart/2008/layout/SquareAccentList"/>
    <dgm:cxn modelId="{0E2D132D-EED9-4928-AAD2-912A39184845}" type="presParOf" srcId="{8422A0B0-A526-41D0-9F18-A0137FB30D0C}" destId="{6F9167E9-859A-4E8A-B210-266292AD2E4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8571D-EC1D-49E2-A629-48591CC53826}"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ru-RU"/>
        </a:p>
      </dgm:t>
    </dgm:pt>
    <dgm:pt modelId="{E74B0B96-F05B-4378-8E54-B873D2970AE4}">
      <dgm:prSet phldrT="[Текст]"/>
      <dgm:spPr/>
      <dgm:t>
        <a:bodyPr/>
        <a:lstStyle/>
        <a:p>
          <a:r>
            <a:rPr lang="en-US" dirty="0" smtClean="0">
              <a:solidFill>
                <a:schemeClr val="tx1"/>
              </a:solidFill>
              <a:effectLst/>
              <a:latin typeface="+mn-lt"/>
              <a:ea typeface="+mn-ea"/>
              <a:cs typeface="+mn-cs"/>
            </a:rPr>
            <a:t>American approach </a:t>
          </a:r>
          <a:endParaRPr lang="ru-RU" dirty="0"/>
        </a:p>
      </dgm:t>
    </dgm:pt>
    <dgm:pt modelId="{1913FE0D-3520-4D40-B977-CAB802B8C31E}" type="parTrans" cxnId="{0619E538-3589-4A7C-89FC-14518A4A4EDF}">
      <dgm:prSet/>
      <dgm:spPr/>
      <dgm:t>
        <a:bodyPr/>
        <a:lstStyle/>
        <a:p>
          <a:endParaRPr lang="ru-RU"/>
        </a:p>
      </dgm:t>
    </dgm:pt>
    <dgm:pt modelId="{EEDF9718-F52B-459E-BCC9-2F5F61F865AB}" type="sibTrans" cxnId="{0619E538-3589-4A7C-89FC-14518A4A4EDF}">
      <dgm:prSet/>
      <dgm:spPr/>
      <dgm:t>
        <a:bodyPr/>
        <a:lstStyle/>
        <a:p>
          <a:endParaRPr lang="ru-RU"/>
        </a:p>
      </dgm:t>
    </dgm:pt>
    <dgm:pt modelId="{F8AC7019-3739-4623-8208-764C2E99CC0B}">
      <dgm:prSet phldrT="[Текст]"/>
      <dgm:spPr/>
      <dgm:t>
        <a:bodyPr/>
        <a:lstStyle/>
        <a:p>
          <a:r>
            <a:rPr lang="en-US" dirty="0" smtClean="0">
              <a:solidFill>
                <a:schemeClr val="tx1"/>
              </a:solidFill>
              <a:effectLst/>
              <a:latin typeface="+mn-lt"/>
              <a:ea typeface="+mn-ea"/>
              <a:cs typeface="+mn-cs"/>
            </a:rPr>
            <a:t>litigious nature of corporate life</a:t>
          </a:r>
          <a:endParaRPr lang="ru-RU" dirty="0"/>
        </a:p>
      </dgm:t>
    </dgm:pt>
    <dgm:pt modelId="{66D0A0CF-D863-463F-A48D-56E45F7682FE}" type="parTrans" cxnId="{DAE3F04A-05B4-4965-90EC-CCA4BAE597C9}">
      <dgm:prSet/>
      <dgm:spPr/>
      <dgm:t>
        <a:bodyPr/>
        <a:lstStyle/>
        <a:p>
          <a:endParaRPr lang="ru-RU"/>
        </a:p>
      </dgm:t>
    </dgm:pt>
    <dgm:pt modelId="{D01591F5-2623-4543-84E3-D10E7A28A62E}" type="sibTrans" cxnId="{DAE3F04A-05B4-4965-90EC-CCA4BAE597C9}">
      <dgm:prSet/>
      <dgm:spPr/>
      <dgm:t>
        <a:bodyPr/>
        <a:lstStyle/>
        <a:p>
          <a:endParaRPr lang="ru-RU"/>
        </a:p>
      </dgm:t>
    </dgm:pt>
    <dgm:pt modelId="{2D016097-6DCC-4531-A9F0-F9A700F501B4}">
      <dgm:prSet phldrT="[Текст]"/>
      <dgm:spPr/>
      <dgm:t>
        <a:bodyPr/>
        <a:lstStyle/>
        <a:p>
          <a:r>
            <a:rPr lang="en-US" dirty="0" smtClean="0">
              <a:solidFill>
                <a:schemeClr val="tx1"/>
              </a:solidFill>
              <a:effectLst/>
              <a:latin typeface="+mn-lt"/>
              <a:ea typeface="+mn-ea"/>
              <a:cs typeface="+mn-cs"/>
            </a:rPr>
            <a:t>accountants to be very precise</a:t>
          </a:r>
          <a:endParaRPr lang="ru-RU" dirty="0"/>
        </a:p>
      </dgm:t>
    </dgm:pt>
    <dgm:pt modelId="{44F37B38-FE43-49E5-B5F3-E1EBA8A40632}" type="parTrans" cxnId="{AA120104-4A93-403D-8AC4-29F13E80591F}">
      <dgm:prSet/>
      <dgm:spPr/>
      <dgm:t>
        <a:bodyPr/>
        <a:lstStyle/>
        <a:p>
          <a:endParaRPr lang="ru-RU"/>
        </a:p>
      </dgm:t>
    </dgm:pt>
    <dgm:pt modelId="{B10B40F5-4D8B-4D22-AD00-62942923E62C}" type="sibTrans" cxnId="{AA120104-4A93-403D-8AC4-29F13E80591F}">
      <dgm:prSet/>
      <dgm:spPr/>
      <dgm:t>
        <a:bodyPr/>
        <a:lstStyle/>
        <a:p>
          <a:endParaRPr lang="ru-RU"/>
        </a:p>
      </dgm:t>
    </dgm:pt>
    <dgm:pt modelId="{98292F5F-530E-476A-A68C-B10E34DF63B0}">
      <dgm:prSet phldrT="[Текст]"/>
      <dgm:spPr/>
      <dgm:t>
        <a:bodyPr/>
        <a:lstStyle/>
        <a:p>
          <a:r>
            <a:rPr lang="en-US" dirty="0" smtClean="0">
              <a:solidFill>
                <a:schemeClr val="tx1"/>
              </a:solidFill>
              <a:effectLst/>
              <a:latin typeface="+mn-lt"/>
              <a:ea typeface="+mn-ea"/>
              <a:cs typeface="+mn-cs"/>
            </a:rPr>
            <a:t>British approach</a:t>
          </a:r>
          <a:endParaRPr lang="ru-RU" dirty="0"/>
        </a:p>
      </dgm:t>
    </dgm:pt>
    <dgm:pt modelId="{8651B9E9-D90D-4787-A8C8-6CBF1659B777}" type="parTrans" cxnId="{F030373D-DAD0-46DB-B313-01DF0958BE36}">
      <dgm:prSet/>
      <dgm:spPr/>
      <dgm:t>
        <a:bodyPr/>
        <a:lstStyle/>
        <a:p>
          <a:endParaRPr lang="ru-RU"/>
        </a:p>
      </dgm:t>
    </dgm:pt>
    <dgm:pt modelId="{CD5977C7-5983-44E1-B821-5AA174D089CD}" type="sibTrans" cxnId="{F030373D-DAD0-46DB-B313-01DF0958BE36}">
      <dgm:prSet/>
      <dgm:spPr/>
      <dgm:t>
        <a:bodyPr/>
        <a:lstStyle/>
        <a:p>
          <a:endParaRPr lang="ru-RU"/>
        </a:p>
      </dgm:t>
    </dgm:pt>
    <dgm:pt modelId="{2B1668D3-75C3-4451-9397-E08372123108}">
      <dgm:prSet phldrT="[Текст]"/>
      <dgm:spPr/>
      <dgm:t>
        <a:bodyPr/>
        <a:lstStyle/>
        <a:p>
          <a:r>
            <a:rPr lang="en-US" dirty="0" smtClean="0">
              <a:solidFill>
                <a:schemeClr val="tx1"/>
              </a:solidFill>
              <a:effectLst/>
              <a:latin typeface="+mn-lt"/>
              <a:ea typeface="+mn-ea"/>
              <a:cs typeface="+mn-cs"/>
            </a:rPr>
            <a:t>precision in accounting is a dream</a:t>
          </a:r>
          <a:endParaRPr lang="ru-RU" dirty="0"/>
        </a:p>
      </dgm:t>
    </dgm:pt>
    <dgm:pt modelId="{CFC3A0E5-3FF1-433B-9862-EF497E02F272}" type="parTrans" cxnId="{035F7115-7643-4DF4-A16A-776C6524B019}">
      <dgm:prSet/>
      <dgm:spPr/>
      <dgm:t>
        <a:bodyPr/>
        <a:lstStyle/>
        <a:p>
          <a:endParaRPr lang="ru-RU"/>
        </a:p>
      </dgm:t>
    </dgm:pt>
    <dgm:pt modelId="{3ABBE4D8-FD8F-4542-8CFF-F5644CEAA5C1}" type="sibTrans" cxnId="{035F7115-7643-4DF4-A16A-776C6524B019}">
      <dgm:prSet/>
      <dgm:spPr/>
      <dgm:t>
        <a:bodyPr/>
        <a:lstStyle/>
        <a:p>
          <a:endParaRPr lang="ru-RU"/>
        </a:p>
      </dgm:t>
    </dgm:pt>
    <dgm:pt modelId="{AE264B17-1BFF-45C7-A138-C5306CFB4BDA}">
      <dgm:prSet phldrT="[Текст]"/>
      <dgm:spPr/>
      <dgm:t>
        <a:bodyPr/>
        <a:lstStyle/>
        <a:p>
          <a:r>
            <a:rPr lang="en-US" dirty="0" smtClean="0">
              <a:solidFill>
                <a:schemeClr val="tx1"/>
              </a:solidFill>
              <a:effectLst/>
              <a:latin typeface="+mn-lt"/>
              <a:ea typeface="+mn-ea"/>
              <a:cs typeface="+mn-cs"/>
            </a:rPr>
            <a:t>Rely on figures</a:t>
          </a:r>
          <a:endParaRPr lang="ru-RU" dirty="0"/>
        </a:p>
      </dgm:t>
    </dgm:pt>
    <dgm:pt modelId="{B70EC287-FF7E-4FAB-903A-D2B426566D81}" type="parTrans" cxnId="{6507CAF9-DCF0-4B2D-9C82-C0FF3B18DB69}">
      <dgm:prSet/>
      <dgm:spPr/>
      <dgm:t>
        <a:bodyPr/>
        <a:lstStyle/>
        <a:p>
          <a:endParaRPr lang="ru-RU"/>
        </a:p>
      </dgm:t>
    </dgm:pt>
    <dgm:pt modelId="{7519973F-CD65-4F5B-AF2C-526A8DB6B888}" type="sibTrans" cxnId="{6507CAF9-DCF0-4B2D-9C82-C0FF3B18DB69}">
      <dgm:prSet/>
      <dgm:spPr/>
      <dgm:t>
        <a:bodyPr/>
        <a:lstStyle/>
        <a:p>
          <a:endParaRPr lang="ru-RU"/>
        </a:p>
      </dgm:t>
    </dgm:pt>
    <dgm:pt modelId="{E5C2C3A3-2480-475E-861B-CCAFAF8330B5}" type="pres">
      <dgm:prSet presAssocID="{D1A8571D-EC1D-49E2-A629-48591CC53826}" presName="Name0" presStyleCnt="0">
        <dgm:presLayoutVars>
          <dgm:dir/>
          <dgm:animLvl val="lvl"/>
          <dgm:resizeHandles val="exact"/>
        </dgm:presLayoutVars>
      </dgm:prSet>
      <dgm:spPr/>
    </dgm:pt>
    <dgm:pt modelId="{F5A830C9-0F8E-4294-8551-BA2A0B76E4A4}" type="pres">
      <dgm:prSet presAssocID="{E74B0B96-F05B-4378-8E54-B873D2970AE4}" presName="vertFlow" presStyleCnt="0"/>
      <dgm:spPr/>
    </dgm:pt>
    <dgm:pt modelId="{6CE18AEA-FA3A-478D-95C0-43E52508C803}" type="pres">
      <dgm:prSet presAssocID="{E74B0B96-F05B-4378-8E54-B873D2970AE4}" presName="header" presStyleLbl="node1" presStyleIdx="0" presStyleCnt="2"/>
      <dgm:spPr/>
      <dgm:t>
        <a:bodyPr/>
        <a:lstStyle/>
        <a:p>
          <a:endParaRPr lang="ru-RU"/>
        </a:p>
      </dgm:t>
    </dgm:pt>
    <dgm:pt modelId="{0F81B824-AE95-4D31-B2F1-D447E8FEC395}" type="pres">
      <dgm:prSet presAssocID="{66D0A0CF-D863-463F-A48D-56E45F7682FE}" presName="parTrans" presStyleLbl="sibTrans2D1" presStyleIdx="0" presStyleCnt="4"/>
      <dgm:spPr/>
    </dgm:pt>
    <dgm:pt modelId="{70EF4BC8-EBF1-435D-99A6-C53CEE5C35C0}" type="pres">
      <dgm:prSet presAssocID="{F8AC7019-3739-4623-8208-764C2E99CC0B}" presName="child" presStyleLbl="alignAccFollowNode1" presStyleIdx="0" presStyleCnt="4">
        <dgm:presLayoutVars>
          <dgm:chMax val="0"/>
          <dgm:bulletEnabled val="1"/>
        </dgm:presLayoutVars>
      </dgm:prSet>
      <dgm:spPr/>
      <dgm:t>
        <a:bodyPr/>
        <a:lstStyle/>
        <a:p>
          <a:endParaRPr lang="ru-RU"/>
        </a:p>
      </dgm:t>
    </dgm:pt>
    <dgm:pt modelId="{D5A7CEA0-5C1E-4C7B-B791-6531E9AF54BF}" type="pres">
      <dgm:prSet presAssocID="{D01591F5-2623-4543-84E3-D10E7A28A62E}" presName="sibTrans" presStyleLbl="sibTrans2D1" presStyleIdx="1" presStyleCnt="4"/>
      <dgm:spPr/>
    </dgm:pt>
    <dgm:pt modelId="{0D2B0BA3-5AE0-410F-A06C-A94F9D2D19E6}" type="pres">
      <dgm:prSet presAssocID="{2D016097-6DCC-4531-A9F0-F9A700F501B4}" presName="child" presStyleLbl="alignAccFollowNode1" presStyleIdx="1" presStyleCnt="4">
        <dgm:presLayoutVars>
          <dgm:chMax val="0"/>
          <dgm:bulletEnabled val="1"/>
        </dgm:presLayoutVars>
      </dgm:prSet>
      <dgm:spPr/>
      <dgm:t>
        <a:bodyPr/>
        <a:lstStyle/>
        <a:p>
          <a:endParaRPr lang="ru-RU"/>
        </a:p>
      </dgm:t>
    </dgm:pt>
    <dgm:pt modelId="{139F1194-FB49-42AC-B92A-846ED337136C}" type="pres">
      <dgm:prSet presAssocID="{E74B0B96-F05B-4378-8E54-B873D2970AE4}" presName="hSp" presStyleCnt="0"/>
      <dgm:spPr/>
    </dgm:pt>
    <dgm:pt modelId="{F1F1E1DF-8191-4E5E-B0A9-70F68F0357E7}" type="pres">
      <dgm:prSet presAssocID="{98292F5F-530E-476A-A68C-B10E34DF63B0}" presName="vertFlow" presStyleCnt="0"/>
      <dgm:spPr/>
    </dgm:pt>
    <dgm:pt modelId="{852D65DD-4D66-476C-BCD1-DFCFF2D40F6A}" type="pres">
      <dgm:prSet presAssocID="{98292F5F-530E-476A-A68C-B10E34DF63B0}" presName="header" presStyleLbl="node1" presStyleIdx="1" presStyleCnt="2"/>
      <dgm:spPr/>
      <dgm:t>
        <a:bodyPr/>
        <a:lstStyle/>
        <a:p>
          <a:endParaRPr lang="ru-RU"/>
        </a:p>
      </dgm:t>
    </dgm:pt>
    <dgm:pt modelId="{64B3DF93-F98E-4DF7-B1F5-04DB31A9C81B}" type="pres">
      <dgm:prSet presAssocID="{CFC3A0E5-3FF1-433B-9862-EF497E02F272}" presName="parTrans" presStyleLbl="sibTrans2D1" presStyleIdx="2" presStyleCnt="4"/>
      <dgm:spPr/>
    </dgm:pt>
    <dgm:pt modelId="{CDA53FF3-638B-46EC-B83B-7CF5C09FE5A9}" type="pres">
      <dgm:prSet presAssocID="{2B1668D3-75C3-4451-9397-E08372123108}" presName="child" presStyleLbl="alignAccFollowNode1" presStyleIdx="2" presStyleCnt="4">
        <dgm:presLayoutVars>
          <dgm:chMax val="0"/>
          <dgm:bulletEnabled val="1"/>
        </dgm:presLayoutVars>
      </dgm:prSet>
      <dgm:spPr/>
      <dgm:t>
        <a:bodyPr/>
        <a:lstStyle/>
        <a:p>
          <a:endParaRPr lang="ru-RU"/>
        </a:p>
      </dgm:t>
    </dgm:pt>
    <dgm:pt modelId="{CDF02846-9AA2-4B26-9751-72AD3CA8A45E}" type="pres">
      <dgm:prSet presAssocID="{3ABBE4D8-FD8F-4542-8CFF-F5644CEAA5C1}" presName="sibTrans" presStyleLbl="sibTrans2D1" presStyleIdx="3" presStyleCnt="4"/>
      <dgm:spPr/>
    </dgm:pt>
    <dgm:pt modelId="{24CAD1DE-3844-4DFD-B69D-0E962923C167}" type="pres">
      <dgm:prSet presAssocID="{AE264B17-1BFF-45C7-A138-C5306CFB4BDA}" presName="child" presStyleLbl="alignAccFollowNode1" presStyleIdx="3" presStyleCnt="4">
        <dgm:presLayoutVars>
          <dgm:chMax val="0"/>
          <dgm:bulletEnabled val="1"/>
        </dgm:presLayoutVars>
      </dgm:prSet>
      <dgm:spPr/>
      <dgm:t>
        <a:bodyPr/>
        <a:lstStyle/>
        <a:p>
          <a:endParaRPr lang="ru-RU"/>
        </a:p>
      </dgm:t>
    </dgm:pt>
  </dgm:ptLst>
  <dgm:cxnLst>
    <dgm:cxn modelId="{AA120104-4A93-403D-8AC4-29F13E80591F}" srcId="{E74B0B96-F05B-4378-8E54-B873D2970AE4}" destId="{2D016097-6DCC-4531-A9F0-F9A700F501B4}" srcOrd="1" destOrd="0" parTransId="{44F37B38-FE43-49E5-B5F3-E1EBA8A40632}" sibTransId="{B10B40F5-4D8B-4D22-AD00-62942923E62C}"/>
    <dgm:cxn modelId="{DAE3F04A-05B4-4965-90EC-CCA4BAE597C9}" srcId="{E74B0B96-F05B-4378-8E54-B873D2970AE4}" destId="{F8AC7019-3739-4623-8208-764C2E99CC0B}" srcOrd="0" destOrd="0" parTransId="{66D0A0CF-D863-463F-A48D-56E45F7682FE}" sibTransId="{D01591F5-2623-4543-84E3-D10E7A28A62E}"/>
    <dgm:cxn modelId="{1D6099F7-E8D5-473B-83FA-2A2137CFF8CC}" type="presOf" srcId="{D01591F5-2623-4543-84E3-D10E7A28A62E}" destId="{D5A7CEA0-5C1E-4C7B-B791-6531E9AF54BF}" srcOrd="0" destOrd="0" presId="urn:microsoft.com/office/officeart/2005/8/layout/lProcess1"/>
    <dgm:cxn modelId="{5336844A-FFE8-4AF8-AA4A-11B8A01CF629}" type="presOf" srcId="{AE264B17-1BFF-45C7-A138-C5306CFB4BDA}" destId="{24CAD1DE-3844-4DFD-B69D-0E962923C167}" srcOrd="0" destOrd="0" presId="urn:microsoft.com/office/officeart/2005/8/layout/lProcess1"/>
    <dgm:cxn modelId="{FD53839E-3CC2-401F-878F-70EA546967A8}" type="presOf" srcId="{66D0A0CF-D863-463F-A48D-56E45F7682FE}" destId="{0F81B824-AE95-4D31-B2F1-D447E8FEC395}" srcOrd="0" destOrd="0" presId="urn:microsoft.com/office/officeart/2005/8/layout/lProcess1"/>
    <dgm:cxn modelId="{6507CAF9-DCF0-4B2D-9C82-C0FF3B18DB69}" srcId="{98292F5F-530E-476A-A68C-B10E34DF63B0}" destId="{AE264B17-1BFF-45C7-A138-C5306CFB4BDA}" srcOrd="1" destOrd="0" parTransId="{B70EC287-FF7E-4FAB-903A-D2B426566D81}" sibTransId="{7519973F-CD65-4F5B-AF2C-526A8DB6B888}"/>
    <dgm:cxn modelId="{2B46814D-152F-490F-958F-15730BF6EEA2}" type="presOf" srcId="{CFC3A0E5-3FF1-433B-9862-EF497E02F272}" destId="{64B3DF93-F98E-4DF7-B1F5-04DB31A9C81B}" srcOrd="0" destOrd="0" presId="urn:microsoft.com/office/officeart/2005/8/layout/lProcess1"/>
    <dgm:cxn modelId="{6D952C4F-AA3E-40A4-81C3-6901BD2B7EC3}" type="presOf" srcId="{F8AC7019-3739-4623-8208-764C2E99CC0B}" destId="{70EF4BC8-EBF1-435D-99A6-C53CEE5C35C0}" srcOrd="0" destOrd="0" presId="urn:microsoft.com/office/officeart/2005/8/layout/lProcess1"/>
    <dgm:cxn modelId="{A5D0442A-8780-421D-9387-A39835702282}" type="presOf" srcId="{2D016097-6DCC-4531-A9F0-F9A700F501B4}" destId="{0D2B0BA3-5AE0-410F-A06C-A94F9D2D19E6}" srcOrd="0" destOrd="0" presId="urn:microsoft.com/office/officeart/2005/8/layout/lProcess1"/>
    <dgm:cxn modelId="{035F7115-7643-4DF4-A16A-776C6524B019}" srcId="{98292F5F-530E-476A-A68C-B10E34DF63B0}" destId="{2B1668D3-75C3-4451-9397-E08372123108}" srcOrd="0" destOrd="0" parTransId="{CFC3A0E5-3FF1-433B-9862-EF497E02F272}" sibTransId="{3ABBE4D8-FD8F-4542-8CFF-F5644CEAA5C1}"/>
    <dgm:cxn modelId="{E7968E0C-6ED1-4897-9D09-8629EAF9C583}" type="presOf" srcId="{2B1668D3-75C3-4451-9397-E08372123108}" destId="{CDA53FF3-638B-46EC-B83B-7CF5C09FE5A9}" srcOrd="0" destOrd="0" presId="urn:microsoft.com/office/officeart/2005/8/layout/lProcess1"/>
    <dgm:cxn modelId="{EC118FF2-92D6-4345-8500-6D4D0E7926CD}" type="presOf" srcId="{3ABBE4D8-FD8F-4542-8CFF-F5644CEAA5C1}" destId="{CDF02846-9AA2-4B26-9751-72AD3CA8A45E}" srcOrd="0" destOrd="0" presId="urn:microsoft.com/office/officeart/2005/8/layout/lProcess1"/>
    <dgm:cxn modelId="{F030373D-DAD0-46DB-B313-01DF0958BE36}" srcId="{D1A8571D-EC1D-49E2-A629-48591CC53826}" destId="{98292F5F-530E-476A-A68C-B10E34DF63B0}" srcOrd="1" destOrd="0" parTransId="{8651B9E9-D90D-4787-A8C8-6CBF1659B777}" sibTransId="{CD5977C7-5983-44E1-B821-5AA174D089CD}"/>
    <dgm:cxn modelId="{A574551C-0852-41C8-AA5D-58F8ADCB2301}" type="presOf" srcId="{D1A8571D-EC1D-49E2-A629-48591CC53826}" destId="{E5C2C3A3-2480-475E-861B-CCAFAF8330B5}" srcOrd="0" destOrd="0" presId="urn:microsoft.com/office/officeart/2005/8/layout/lProcess1"/>
    <dgm:cxn modelId="{0619E538-3589-4A7C-89FC-14518A4A4EDF}" srcId="{D1A8571D-EC1D-49E2-A629-48591CC53826}" destId="{E74B0B96-F05B-4378-8E54-B873D2970AE4}" srcOrd="0" destOrd="0" parTransId="{1913FE0D-3520-4D40-B977-CAB802B8C31E}" sibTransId="{EEDF9718-F52B-459E-BCC9-2F5F61F865AB}"/>
    <dgm:cxn modelId="{DC2661A2-0834-48ED-A318-2DA0BB347422}" type="presOf" srcId="{E74B0B96-F05B-4378-8E54-B873D2970AE4}" destId="{6CE18AEA-FA3A-478D-95C0-43E52508C803}" srcOrd="0" destOrd="0" presId="urn:microsoft.com/office/officeart/2005/8/layout/lProcess1"/>
    <dgm:cxn modelId="{0C215E95-4389-4548-8A64-25CE4182509B}" type="presOf" srcId="{98292F5F-530E-476A-A68C-B10E34DF63B0}" destId="{852D65DD-4D66-476C-BCD1-DFCFF2D40F6A}" srcOrd="0" destOrd="0" presId="urn:microsoft.com/office/officeart/2005/8/layout/lProcess1"/>
    <dgm:cxn modelId="{41C09F9E-33B5-4CB7-9DA1-46D7ADC44002}" type="presParOf" srcId="{E5C2C3A3-2480-475E-861B-CCAFAF8330B5}" destId="{F5A830C9-0F8E-4294-8551-BA2A0B76E4A4}" srcOrd="0" destOrd="0" presId="urn:microsoft.com/office/officeart/2005/8/layout/lProcess1"/>
    <dgm:cxn modelId="{D83E24CD-00F7-4D49-964F-E15ED811100B}" type="presParOf" srcId="{F5A830C9-0F8E-4294-8551-BA2A0B76E4A4}" destId="{6CE18AEA-FA3A-478D-95C0-43E52508C803}" srcOrd="0" destOrd="0" presId="urn:microsoft.com/office/officeart/2005/8/layout/lProcess1"/>
    <dgm:cxn modelId="{93FB74A9-E174-4869-8B2E-F82C4222DB3F}" type="presParOf" srcId="{F5A830C9-0F8E-4294-8551-BA2A0B76E4A4}" destId="{0F81B824-AE95-4D31-B2F1-D447E8FEC395}" srcOrd="1" destOrd="0" presId="urn:microsoft.com/office/officeart/2005/8/layout/lProcess1"/>
    <dgm:cxn modelId="{FCCBDAC6-0E51-4DAB-B0F4-C2FD1C2085CB}" type="presParOf" srcId="{F5A830C9-0F8E-4294-8551-BA2A0B76E4A4}" destId="{70EF4BC8-EBF1-435D-99A6-C53CEE5C35C0}" srcOrd="2" destOrd="0" presId="urn:microsoft.com/office/officeart/2005/8/layout/lProcess1"/>
    <dgm:cxn modelId="{A33F04B4-1914-4CCD-9ECC-322DEDBA581C}" type="presParOf" srcId="{F5A830C9-0F8E-4294-8551-BA2A0B76E4A4}" destId="{D5A7CEA0-5C1E-4C7B-B791-6531E9AF54BF}" srcOrd="3" destOrd="0" presId="urn:microsoft.com/office/officeart/2005/8/layout/lProcess1"/>
    <dgm:cxn modelId="{DBC48F00-C0F1-4EBF-8ED3-3CFBF6F6E925}" type="presParOf" srcId="{F5A830C9-0F8E-4294-8551-BA2A0B76E4A4}" destId="{0D2B0BA3-5AE0-410F-A06C-A94F9D2D19E6}" srcOrd="4" destOrd="0" presId="urn:microsoft.com/office/officeart/2005/8/layout/lProcess1"/>
    <dgm:cxn modelId="{ED0E5AE7-AF97-4F6B-AEF4-8D2817F6675D}" type="presParOf" srcId="{E5C2C3A3-2480-475E-861B-CCAFAF8330B5}" destId="{139F1194-FB49-42AC-B92A-846ED337136C}" srcOrd="1" destOrd="0" presId="urn:microsoft.com/office/officeart/2005/8/layout/lProcess1"/>
    <dgm:cxn modelId="{AF7B452B-F1A5-4E24-A6E0-7D28204EFB0E}" type="presParOf" srcId="{E5C2C3A3-2480-475E-861B-CCAFAF8330B5}" destId="{F1F1E1DF-8191-4E5E-B0A9-70F68F0357E7}" srcOrd="2" destOrd="0" presId="urn:microsoft.com/office/officeart/2005/8/layout/lProcess1"/>
    <dgm:cxn modelId="{0C45F9A3-0358-41AE-ABB1-CB6D6F1A9FED}" type="presParOf" srcId="{F1F1E1DF-8191-4E5E-B0A9-70F68F0357E7}" destId="{852D65DD-4D66-476C-BCD1-DFCFF2D40F6A}" srcOrd="0" destOrd="0" presId="urn:microsoft.com/office/officeart/2005/8/layout/lProcess1"/>
    <dgm:cxn modelId="{466DDA38-03B9-4F65-8D8C-DA587B865C52}" type="presParOf" srcId="{F1F1E1DF-8191-4E5E-B0A9-70F68F0357E7}" destId="{64B3DF93-F98E-4DF7-B1F5-04DB31A9C81B}" srcOrd="1" destOrd="0" presId="urn:microsoft.com/office/officeart/2005/8/layout/lProcess1"/>
    <dgm:cxn modelId="{12E65CAC-65EA-41C2-9FC2-EAB4D79163D2}" type="presParOf" srcId="{F1F1E1DF-8191-4E5E-B0A9-70F68F0357E7}" destId="{CDA53FF3-638B-46EC-B83B-7CF5C09FE5A9}" srcOrd="2" destOrd="0" presId="urn:microsoft.com/office/officeart/2005/8/layout/lProcess1"/>
    <dgm:cxn modelId="{232D9AA9-0C38-44C3-AA6C-A5C17ACD1223}" type="presParOf" srcId="{F1F1E1DF-8191-4E5E-B0A9-70F68F0357E7}" destId="{CDF02846-9AA2-4B26-9751-72AD3CA8A45E}" srcOrd="3" destOrd="0" presId="urn:microsoft.com/office/officeart/2005/8/layout/lProcess1"/>
    <dgm:cxn modelId="{8E7FE84C-9C78-4369-9952-B1ADA632070C}" type="presParOf" srcId="{F1F1E1DF-8191-4E5E-B0A9-70F68F0357E7}" destId="{24CAD1DE-3844-4DFD-B69D-0E962923C167}"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A8571D-EC1D-49E2-A629-48591CC53826}"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ru-RU"/>
        </a:p>
      </dgm:t>
    </dgm:pt>
    <dgm:pt modelId="{E74B0B96-F05B-4378-8E54-B873D2970AE4}">
      <dgm:prSet phldrT="[Текст]"/>
      <dgm:spPr/>
      <dgm:t>
        <a:bodyPr/>
        <a:lstStyle/>
        <a:p>
          <a:r>
            <a:rPr lang="en-US" dirty="0" smtClean="0">
              <a:solidFill>
                <a:schemeClr val="tx1"/>
              </a:solidFill>
              <a:effectLst/>
              <a:latin typeface="+mn-lt"/>
              <a:ea typeface="+mn-ea"/>
              <a:cs typeface="+mn-cs"/>
            </a:rPr>
            <a:t>IFRS</a:t>
          </a:r>
          <a:endParaRPr lang="ru-RU" dirty="0"/>
        </a:p>
      </dgm:t>
    </dgm:pt>
    <dgm:pt modelId="{1913FE0D-3520-4D40-B977-CAB802B8C31E}" type="parTrans" cxnId="{0619E538-3589-4A7C-89FC-14518A4A4EDF}">
      <dgm:prSet/>
      <dgm:spPr/>
      <dgm:t>
        <a:bodyPr/>
        <a:lstStyle/>
        <a:p>
          <a:endParaRPr lang="ru-RU"/>
        </a:p>
      </dgm:t>
    </dgm:pt>
    <dgm:pt modelId="{EEDF9718-F52B-459E-BCC9-2F5F61F865AB}" type="sibTrans" cxnId="{0619E538-3589-4A7C-89FC-14518A4A4EDF}">
      <dgm:prSet/>
      <dgm:spPr/>
      <dgm:t>
        <a:bodyPr/>
        <a:lstStyle/>
        <a:p>
          <a:endParaRPr lang="ru-RU"/>
        </a:p>
      </dgm:t>
    </dgm:pt>
    <dgm:pt modelId="{F8AC7019-3739-4623-8208-764C2E99CC0B}">
      <dgm:prSet phldrT="[Текст]"/>
      <dgm:spPr/>
      <dgm:t>
        <a:bodyPr/>
        <a:lstStyle/>
        <a:p>
          <a:r>
            <a:rPr lang="en-US" dirty="0" smtClean="0">
              <a:solidFill>
                <a:schemeClr val="tx1"/>
              </a:solidFill>
              <a:effectLst/>
              <a:latin typeface="+mn-lt"/>
              <a:ea typeface="+mn-ea"/>
              <a:cs typeface="+mn-cs"/>
            </a:rPr>
            <a:t>principles based</a:t>
          </a:r>
          <a:endParaRPr lang="ru-RU" dirty="0"/>
        </a:p>
      </dgm:t>
    </dgm:pt>
    <dgm:pt modelId="{66D0A0CF-D863-463F-A48D-56E45F7682FE}" type="parTrans" cxnId="{DAE3F04A-05B4-4965-90EC-CCA4BAE597C9}">
      <dgm:prSet/>
      <dgm:spPr/>
      <dgm:t>
        <a:bodyPr/>
        <a:lstStyle/>
        <a:p>
          <a:endParaRPr lang="ru-RU"/>
        </a:p>
      </dgm:t>
    </dgm:pt>
    <dgm:pt modelId="{D01591F5-2623-4543-84E3-D10E7A28A62E}" type="sibTrans" cxnId="{DAE3F04A-05B4-4965-90EC-CCA4BAE597C9}">
      <dgm:prSet/>
      <dgm:spPr/>
      <dgm:t>
        <a:bodyPr/>
        <a:lstStyle/>
        <a:p>
          <a:endParaRPr lang="ru-RU"/>
        </a:p>
      </dgm:t>
    </dgm:pt>
    <dgm:pt modelId="{2D016097-6DCC-4531-A9F0-F9A700F501B4}">
      <dgm:prSet phldrT="[Текст]"/>
      <dgm:spPr/>
      <dgm:t>
        <a:bodyPr/>
        <a:lstStyle/>
        <a:p>
          <a:r>
            <a:rPr lang="en-US" dirty="0" smtClean="0">
              <a:solidFill>
                <a:schemeClr val="tx1"/>
              </a:solidFill>
            </a:rPr>
            <a:t>future </a:t>
          </a:r>
          <a:r>
            <a:rPr lang="en-US" dirty="0" err="1" smtClean="0">
              <a:solidFill>
                <a:schemeClr val="tx1"/>
              </a:solidFill>
            </a:rPr>
            <a:t>benefits+realibility</a:t>
          </a:r>
          <a:endParaRPr lang="ru-RU" dirty="0">
            <a:solidFill>
              <a:schemeClr val="tx1"/>
            </a:solidFill>
          </a:endParaRPr>
        </a:p>
      </dgm:t>
    </dgm:pt>
    <dgm:pt modelId="{44F37B38-FE43-49E5-B5F3-E1EBA8A40632}" type="parTrans" cxnId="{AA120104-4A93-403D-8AC4-29F13E80591F}">
      <dgm:prSet/>
      <dgm:spPr/>
      <dgm:t>
        <a:bodyPr/>
        <a:lstStyle/>
        <a:p>
          <a:endParaRPr lang="ru-RU"/>
        </a:p>
      </dgm:t>
    </dgm:pt>
    <dgm:pt modelId="{B10B40F5-4D8B-4D22-AD00-62942923E62C}" type="sibTrans" cxnId="{AA120104-4A93-403D-8AC4-29F13E80591F}">
      <dgm:prSet/>
      <dgm:spPr/>
      <dgm:t>
        <a:bodyPr/>
        <a:lstStyle/>
        <a:p>
          <a:endParaRPr lang="ru-RU"/>
        </a:p>
      </dgm:t>
    </dgm:pt>
    <dgm:pt modelId="{98292F5F-530E-476A-A68C-B10E34DF63B0}">
      <dgm:prSet phldrT="[Текст]"/>
      <dgm:spPr/>
      <dgm:t>
        <a:bodyPr/>
        <a:lstStyle/>
        <a:p>
          <a:r>
            <a:rPr lang="en-US" dirty="0" smtClean="0"/>
            <a:t>GAAP</a:t>
          </a:r>
          <a:endParaRPr lang="ru-RU" dirty="0"/>
        </a:p>
      </dgm:t>
    </dgm:pt>
    <dgm:pt modelId="{8651B9E9-D90D-4787-A8C8-6CBF1659B777}" type="parTrans" cxnId="{F030373D-DAD0-46DB-B313-01DF0958BE36}">
      <dgm:prSet/>
      <dgm:spPr/>
      <dgm:t>
        <a:bodyPr/>
        <a:lstStyle/>
        <a:p>
          <a:endParaRPr lang="ru-RU"/>
        </a:p>
      </dgm:t>
    </dgm:pt>
    <dgm:pt modelId="{CD5977C7-5983-44E1-B821-5AA174D089CD}" type="sibTrans" cxnId="{F030373D-DAD0-46DB-B313-01DF0958BE36}">
      <dgm:prSet/>
      <dgm:spPr/>
      <dgm:t>
        <a:bodyPr/>
        <a:lstStyle/>
        <a:p>
          <a:endParaRPr lang="ru-RU"/>
        </a:p>
      </dgm:t>
    </dgm:pt>
    <dgm:pt modelId="{2B1668D3-75C3-4451-9397-E08372123108}">
      <dgm:prSet phldrT="[Текст]"/>
      <dgm:spPr/>
      <dgm:t>
        <a:bodyPr/>
        <a:lstStyle/>
        <a:p>
          <a:r>
            <a:rPr lang="en-US" dirty="0" smtClean="0">
              <a:solidFill>
                <a:schemeClr val="tx1"/>
              </a:solidFill>
              <a:effectLst/>
              <a:latin typeface="+mn-lt"/>
              <a:ea typeface="+mn-ea"/>
              <a:cs typeface="+mn-cs"/>
            </a:rPr>
            <a:t>rules based</a:t>
          </a:r>
          <a:endParaRPr lang="ru-RU" dirty="0"/>
        </a:p>
      </dgm:t>
    </dgm:pt>
    <dgm:pt modelId="{CFC3A0E5-3FF1-433B-9862-EF497E02F272}" type="parTrans" cxnId="{035F7115-7643-4DF4-A16A-776C6524B019}">
      <dgm:prSet/>
      <dgm:spPr/>
      <dgm:t>
        <a:bodyPr/>
        <a:lstStyle/>
        <a:p>
          <a:endParaRPr lang="ru-RU"/>
        </a:p>
      </dgm:t>
    </dgm:pt>
    <dgm:pt modelId="{3ABBE4D8-FD8F-4542-8CFF-F5644CEAA5C1}" type="sibTrans" cxnId="{035F7115-7643-4DF4-A16A-776C6524B019}">
      <dgm:prSet/>
      <dgm:spPr/>
      <dgm:t>
        <a:bodyPr/>
        <a:lstStyle/>
        <a:p>
          <a:endParaRPr lang="ru-RU"/>
        </a:p>
      </dgm:t>
    </dgm:pt>
    <dgm:pt modelId="{AE264B17-1BFF-45C7-A138-C5306CFB4BDA}">
      <dgm:prSet phldrT="[Текст]"/>
      <dgm:spPr/>
      <dgm:t>
        <a:bodyPr/>
        <a:lstStyle/>
        <a:p>
          <a:r>
            <a:rPr lang="en-US" u="none" strike="noStrike" dirty="0" smtClean="0">
              <a:solidFill>
                <a:schemeClr val="tx1"/>
              </a:solidFill>
              <a:effectLst/>
              <a:latin typeface="+mn-lt"/>
              <a:ea typeface="+mn-ea"/>
              <a:cs typeface="+mn-cs"/>
            </a:rPr>
            <a:t>Fair value</a:t>
          </a:r>
          <a:endParaRPr lang="ru-RU" dirty="0">
            <a:solidFill>
              <a:schemeClr val="tx1"/>
            </a:solidFill>
          </a:endParaRPr>
        </a:p>
      </dgm:t>
    </dgm:pt>
    <dgm:pt modelId="{B70EC287-FF7E-4FAB-903A-D2B426566D81}" type="parTrans" cxnId="{6507CAF9-DCF0-4B2D-9C82-C0FF3B18DB69}">
      <dgm:prSet/>
      <dgm:spPr/>
      <dgm:t>
        <a:bodyPr/>
        <a:lstStyle/>
        <a:p>
          <a:endParaRPr lang="ru-RU"/>
        </a:p>
      </dgm:t>
    </dgm:pt>
    <dgm:pt modelId="{7519973F-CD65-4F5B-AF2C-526A8DB6B888}" type="sibTrans" cxnId="{6507CAF9-DCF0-4B2D-9C82-C0FF3B18DB69}">
      <dgm:prSet/>
      <dgm:spPr/>
      <dgm:t>
        <a:bodyPr/>
        <a:lstStyle/>
        <a:p>
          <a:endParaRPr lang="ru-RU"/>
        </a:p>
      </dgm:t>
    </dgm:pt>
    <dgm:pt modelId="{E5C2C3A3-2480-475E-861B-CCAFAF8330B5}" type="pres">
      <dgm:prSet presAssocID="{D1A8571D-EC1D-49E2-A629-48591CC53826}" presName="Name0" presStyleCnt="0">
        <dgm:presLayoutVars>
          <dgm:dir/>
          <dgm:animLvl val="lvl"/>
          <dgm:resizeHandles val="exact"/>
        </dgm:presLayoutVars>
      </dgm:prSet>
      <dgm:spPr/>
    </dgm:pt>
    <dgm:pt modelId="{F5A830C9-0F8E-4294-8551-BA2A0B76E4A4}" type="pres">
      <dgm:prSet presAssocID="{E74B0B96-F05B-4378-8E54-B873D2970AE4}" presName="vertFlow" presStyleCnt="0"/>
      <dgm:spPr/>
    </dgm:pt>
    <dgm:pt modelId="{6CE18AEA-FA3A-478D-95C0-43E52508C803}" type="pres">
      <dgm:prSet presAssocID="{E74B0B96-F05B-4378-8E54-B873D2970AE4}" presName="header" presStyleLbl="node1" presStyleIdx="0" presStyleCnt="2"/>
      <dgm:spPr/>
      <dgm:t>
        <a:bodyPr/>
        <a:lstStyle/>
        <a:p>
          <a:endParaRPr lang="ru-RU"/>
        </a:p>
      </dgm:t>
    </dgm:pt>
    <dgm:pt modelId="{0F81B824-AE95-4D31-B2F1-D447E8FEC395}" type="pres">
      <dgm:prSet presAssocID="{66D0A0CF-D863-463F-A48D-56E45F7682FE}" presName="parTrans" presStyleLbl="sibTrans2D1" presStyleIdx="0" presStyleCnt="4"/>
      <dgm:spPr/>
    </dgm:pt>
    <dgm:pt modelId="{70EF4BC8-EBF1-435D-99A6-C53CEE5C35C0}" type="pres">
      <dgm:prSet presAssocID="{F8AC7019-3739-4623-8208-764C2E99CC0B}" presName="child" presStyleLbl="alignAccFollowNode1" presStyleIdx="0" presStyleCnt="4">
        <dgm:presLayoutVars>
          <dgm:chMax val="0"/>
          <dgm:bulletEnabled val="1"/>
        </dgm:presLayoutVars>
      </dgm:prSet>
      <dgm:spPr/>
      <dgm:t>
        <a:bodyPr/>
        <a:lstStyle/>
        <a:p>
          <a:endParaRPr lang="ru-RU"/>
        </a:p>
      </dgm:t>
    </dgm:pt>
    <dgm:pt modelId="{D5A7CEA0-5C1E-4C7B-B791-6531E9AF54BF}" type="pres">
      <dgm:prSet presAssocID="{D01591F5-2623-4543-84E3-D10E7A28A62E}" presName="sibTrans" presStyleLbl="sibTrans2D1" presStyleIdx="1" presStyleCnt="4"/>
      <dgm:spPr/>
    </dgm:pt>
    <dgm:pt modelId="{0D2B0BA3-5AE0-410F-A06C-A94F9D2D19E6}" type="pres">
      <dgm:prSet presAssocID="{2D016097-6DCC-4531-A9F0-F9A700F501B4}" presName="child" presStyleLbl="alignAccFollowNode1" presStyleIdx="1" presStyleCnt="4">
        <dgm:presLayoutVars>
          <dgm:chMax val="0"/>
          <dgm:bulletEnabled val="1"/>
        </dgm:presLayoutVars>
      </dgm:prSet>
      <dgm:spPr/>
      <dgm:t>
        <a:bodyPr/>
        <a:lstStyle/>
        <a:p>
          <a:endParaRPr lang="ru-RU"/>
        </a:p>
      </dgm:t>
    </dgm:pt>
    <dgm:pt modelId="{139F1194-FB49-42AC-B92A-846ED337136C}" type="pres">
      <dgm:prSet presAssocID="{E74B0B96-F05B-4378-8E54-B873D2970AE4}" presName="hSp" presStyleCnt="0"/>
      <dgm:spPr/>
    </dgm:pt>
    <dgm:pt modelId="{F1F1E1DF-8191-4E5E-B0A9-70F68F0357E7}" type="pres">
      <dgm:prSet presAssocID="{98292F5F-530E-476A-A68C-B10E34DF63B0}" presName="vertFlow" presStyleCnt="0"/>
      <dgm:spPr/>
    </dgm:pt>
    <dgm:pt modelId="{852D65DD-4D66-476C-BCD1-DFCFF2D40F6A}" type="pres">
      <dgm:prSet presAssocID="{98292F5F-530E-476A-A68C-B10E34DF63B0}" presName="header" presStyleLbl="node1" presStyleIdx="1" presStyleCnt="2"/>
      <dgm:spPr/>
      <dgm:t>
        <a:bodyPr/>
        <a:lstStyle/>
        <a:p>
          <a:endParaRPr lang="ru-RU"/>
        </a:p>
      </dgm:t>
    </dgm:pt>
    <dgm:pt modelId="{64B3DF93-F98E-4DF7-B1F5-04DB31A9C81B}" type="pres">
      <dgm:prSet presAssocID="{CFC3A0E5-3FF1-433B-9862-EF497E02F272}" presName="parTrans" presStyleLbl="sibTrans2D1" presStyleIdx="2" presStyleCnt="4"/>
      <dgm:spPr/>
    </dgm:pt>
    <dgm:pt modelId="{CDA53FF3-638B-46EC-B83B-7CF5C09FE5A9}" type="pres">
      <dgm:prSet presAssocID="{2B1668D3-75C3-4451-9397-E08372123108}" presName="child" presStyleLbl="alignAccFollowNode1" presStyleIdx="2" presStyleCnt="4">
        <dgm:presLayoutVars>
          <dgm:chMax val="0"/>
          <dgm:bulletEnabled val="1"/>
        </dgm:presLayoutVars>
      </dgm:prSet>
      <dgm:spPr/>
      <dgm:t>
        <a:bodyPr/>
        <a:lstStyle/>
        <a:p>
          <a:endParaRPr lang="ru-RU"/>
        </a:p>
      </dgm:t>
    </dgm:pt>
    <dgm:pt modelId="{CDF02846-9AA2-4B26-9751-72AD3CA8A45E}" type="pres">
      <dgm:prSet presAssocID="{3ABBE4D8-FD8F-4542-8CFF-F5644CEAA5C1}" presName="sibTrans" presStyleLbl="sibTrans2D1" presStyleIdx="3" presStyleCnt="4"/>
      <dgm:spPr/>
    </dgm:pt>
    <dgm:pt modelId="{24CAD1DE-3844-4DFD-B69D-0E962923C167}" type="pres">
      <dgm:prSet presAssocID="{AE264B17-1BFF-45C7-A138-C5306CFB4BDA}" presName="child" presStyleLbl="alignAccFollowNode1" presStyleIdx="3" presStyleCnt="4" custLinFactNeighborX="547" custLinFactNeighborY="-6247">
        <dgm:presLayoutVars>
          <dgm:chMax val="0"/>
          <dgm:bulletEnabled val="1"/>
        </dgm:presLayoutVars>
      </dgm:prSet>
      <dgm:spPr/>
      <dgm:t>
        <a:bodyPr/>
        <a:lstStyle/>
        <a:p>
          <a:endParaRPr lang="ru-RU"/>
        </a:p>
      </dgm:t>
    </dgm:pt>
  </dgm:ptLst>
  <dgm:cxnLst>
    <dgm:cxn modelId="{2FC39DD4-3C6F-46B5-963E-88B0678BCE15}" type="presOf" srcId="{2B1668D3-75C3-4451-9397-E08372123108}" destId="{CDA53FF3-638B-46EC-B83B-7CF5C09FE5A9}" srcOrd="0" destOrd="0" presId="urn:microsoft.com/office/officeart/2005/8/layout/lProcess1"/>
    <dgm:cxn modelId="{AA120104-4A93-403D-8AC4-29F13E80591F}" srcId="{E74B0B96-F05B-4378-8E54-B873D2970AE4}" destId="{2D016097-6DCC-4531-A9F0-F9A700F501B4}" srcOrd="1" destOrd="0" parTransId="{44F37B38-FE43-49E5-B5F3-E1EBA8A40632}" sibTransId="{B10B40F5-4D8B-4D22-AD00-62942923E62C}"/>
    <dgm:cxn modelId="{DAE3F04A-05B4-4965-90EC-CCA4BAE597C9}" srcId="{E74B0B96-F05B-4378-8E54-B873D2970AE4}" destId="{F8AC7019-3739-4623-8208-764C2E99CC0B}" srcOrd="0" destOrd="0" parTransId="{66D0A0CF-D863-463F-A48D-56E45F7682FE}" sibTransId="{D01591F5-2623-4543-84E3-D10E7A28A62E}"/>
    <dgm:cxn modelId="{B95FF8E1-38F9-4A08-A3DE-A9155F1A5AD7}" type="presOf" srcId="{98292F5F-530E-476A-A68C-B10E34DF63B0}" destId="{852D65DD-4D66-476C-BCD1-DFCFF2D40F6A}" srcOrd="0" destOrd="0" presId="urn:microsoft.com/office/officeart/2005/8/layout/lProcess1"/>
    <dgm:cxn modelId="{CAF09D77-6A60-434C-AF52-191B3CE9E0E9}" type="presOf" srcId="{3ABBE4D8-FD8F-4542-8CFF-F5644CEAA5C1}" destId="{CDF02846-9AA2-4B26-9751-72AD3CA8A45E}" srcOrd="0" destOrd="0" presId="urn:microsoft.com/office/officeart/2005/8/layout/lProcess1"/>
    <dgm:cxn modelId="{8911B213-96AF-469C-9040-A9219D8DCD61}" type="presOf" srcId="{66D0A0CF-D863-463F-A48D-56E45F7682FE}" destId="{0F81B824-AE95-4D31-B2F1-D447E8FEC395}" srcOrd="0" destOrd="0" presId="urn:microsoft.com/office/officeart/2005/8/layout/lProcess1"/>
    <dgm:cxn modelId="{6507CAF9-DCF0-4B2D-9C82-C0FF3B18DB69}" srcId="{98292F5F-530E-476A-A68C-B10E34DF63B0}" destId="{AE264B17-1BFF-45C7-A138-C5306CFB4BDA}" srcOrd="1" destOrd="0" parTransId="{B70EC287-FF7E-4FAB-903A-D2B426566D81}" sibTransId="{7519973F-CD65-4F5B-AF2C-526A8DB6B888}"/>
    <dgm:cxn modelId="{EE89AEAD-B95D-49F7-A062-4AD7ABB56CB4}" type="presOf" srcId="{2D016097-6DCC-4531-A9F0-F9A700F501B4}" destId="{0D2B0BA3-5AE0-410F-A06C-A94F9D2D19E6}" srcOrd="0" destOrd="0" presId="urn:microsoft.com/office/officeart/2005/8/layout/lProcess1"/>
    <dgm:cxn modelId="{AEADE944-990F-4679-AD2D-9B7C83CBAC5C}" type="presOf" srcId="{E74B0B96-F05B-4378-8E54-B873D2970AE4}" destId="{6CE18AEA-FA3A-478D-95C0-43E52508C803}" srcOrd="0" destOrd="0" presId="urn:microsoft.com/office/officeart/2005/8/layout/lProcess1"/>
    <dgm:cxn modelId="{D6ED80B5-EF68-4320-9A0C-D8BFE73AD230}" type="presOf" srcId="{AE264B17-1BFF-45C7-A138-C5306CFB4BDA}" destId="{24CAD1DE-3844-4DFD-B69D-0E962923C167}" srcOrd="0" destOrd="0" presId="urn:microsoft.com/office/officeart/2005/8/layout/lProcess1"/>
    <dgm:cxn modelId="{035F7115-7643-4DF4-A16A-776C6524B019}" srcId="{98292F5F-530E-476A-A68C-B10E34DF63B0}" destId="{2B1668D3-75C3-4451-9397-E08372123108}" srcOrd="0" destOrd="0" parTransId="{CFC3A0E5-3FF1-433B-9862-EF497E02F272}" sibTransId="{3ABBE4D8-FD8F-4542-8CFF-F5644CEAA5C1}"/>
    <dgm:cxn modelId="{0C8033B7-5EA7-4897-9FDC-6E0B499EC6B6}" type="presOf" srcId="{D1A8571D-EC1D-49E2-A629-48591CC53826}" destId="{E5C2C3A3-2480-475E-861B-CCAFAF8330B5}" srcOrd="0" destOrd="0" presId="urn:microsoft.com/office/officeart/2005/8/layout/lProcess1"/>
    <dgm:cxn modelId="{12E2914A-79BE-4115-831D-1D323D012C0D}" type="presOf" srcId="{F8AC7019-3739-4623-8208-764C2E99CC0B}" destId="{70EF4BC8-EBF1-435D-99A6-C53CEE5C35C0}" srcOrd="0" destOrd="0" presId="urn:microsoft.com/office/officeart/2005/8/layout/lProcess1"/>
    <dgm:cxn modelId="{F030373D-DAD0-46DB-B313-01DF0958BE36}" srcId="{D1A8571D-EC1D-49E2-A629-48591CC53826}" destId="{98292F5F-530E-476A-A68C-B10E34DF63B0}" srcOrd="1" destOrd="0" parTransId="{8651B9E9-D90D-4787-A8C8-6CBF1659B777}" sibTransId="{CD5977C7-5983-44E1-B821-5AA174D089CD}"/>
    <dgm:cxn modelId="{E5CD1712-1E5E-4B92-A186-17810ED7B829}" type="presOf" srcId="{D01591F5-2623-4543-84E3-D10E7A28A62E}" destId="{D5A7CEA0-5C1E-4C7B-B791-6531E9AF54BF}" srcOrd="0" destOrd="0" presId="urn:microsoft.com/office/officeart/2005/8/layout/lProcess1"/>
    <dgm:cxn modelId="{0619E538-3589-4A7C-89FC-14518A4A4EDF}" srcId="{D1A8571D-EC1D-49E2-A629-48591CC53826}" destId="{E74B0B96-F05B-4378-8E54-B873D2970AE4}" srcOrd="0" destOrd="0" parTransId="{1913FE0D-3520-4D40-B977-CAB802B8C31E}" sibTransId="{EEDF9718-F52B-459E-BCC9-2F5F61F865AB}"/>
    <dgm:cxn modelId="{B58CDAA2-B943-48D3-97DC-A2CA4700EC99}" type="presOf" srcId="{CFC3A0E5-3FF1-433B-9862-EF497E02F272}" destId="{64B3DF93-F98E-4DF7-B1F5-04DB31A9C81B}" srcOrd="0" destOrd="0" presId="urn:microsoft.com/office/officeart/2005/8/layout/lProcess1"/>
    <dgm:cxn modelId="{8F83593E-76E3-4723-AB4B-CF6FCE9D4301}" type="presParOf" srcId="{E5C2C3A3-2480-475E-861B-CCAFAF8330B5}" destId="{F5A830C9-0F8E-4294-8551-BA2A0B76E4A4}" srcOrd="0" destOrd="0" presId="urn:microsoft.com/office/officeart/2005/8/layout/lProcess1"/>
    <dgm:cxn modelId="{BCF4704C-00DA-4563-AC1A-0A324803620D}" type="presParOf" srcId="{F5A830C9-0F8E-4294-8551-BA2A0B76E4A4}" destId="{6CE18AEA-FA3A-478D-95C0-43E52508C803}" srcOrd="0" destOrd="0" presId="urn:microsoft.com/office/officeart/2005/8/layout/lProcess1"/>
    <dgm:cxn modelId="{920162DD-CFBA-4155-B9B3-6E2BC722C60C}" type="presParOf" srcId="{F5A830C9-0F8E-4294-8551-BA2A0B76E4A4}" destId="{0F81B824-AE95-4D31-B2F1-D447E8FEC395}" srcOrd="1" destOrd="0" presId="urn:microsoft.com/office/officeart/2005/8/layout/lProcess1"/>
    <dgm:cxn modelId="{73A5C646-D167-4656-83B9-456BC04F9C83}" type="presParOf" srcId="{F5A830C9-0F8E-4294-8551-BA2A0B76E4A4}" destId="{70EF4BC8-EBF1-435D-99A6-C53CEE5C35C0}" srcOrd="2" destOrd="0" presId="urn:microsoft.com/office/officeart/2005/8/layout/lProcess1"/>
    <dgm:cxn modelId="{B3E90BB4-267D-4F60-BF48-366E65E018B4}" type="presParOf" srcId="{F5A830C9-0F8E-4294-8551-BA2A0B76E4A4}" destId="{D5A7CEA0-5C1E-4C7B-B791-6531E9AF54BF}" srcOrd="3" destOrd="0" presId="urn:microsoft.com/office/officeart/2005/8/layout/lProcess1"/>
    <dgm:cxn modelId="{04FF6EB2-55C4-42A2-A03A-68E071643A7B}" type="presParOf" srcId="{F5A830C9-0F8E-4294-8551-BA2A0B76E4A4}" destId="{0D2B0BA3-5AE0-410F-A06C-A94F9D2D19E6}" srcOrd="4" destOrd="0" presId="urn:microsoft.com/office/officeart/2005/8/layout/lProcess1"/>
    <dgm:cxn modelId="{BFCE8547-ECF5-4AC6-BB63-1BEE5D827419}" type="presParOf" srcId="{E5C2C3A3-2480-475E-861B-CCAFAF8330B5}" destId="{139F1194-FB49-42AC-B92A-846ED337136C}" srcOrd="1" destOrd="0" presId="urn:microsoft.com/office/officeart/2005/8/layout/lProcess1"/>
    <dgm:cxn modelId="{7A56FD37-6703-4482-9170-6943CE27A916}" type="presParOf" srcId="{E5C2C3A3-2480-475E-861B-CCAFAF8330B5}" destId="{F1F1E1DF-8191-4E5E-B0A9-70F68F0357E7}" srcOrd="2" destOrd="0" presId="urn:microsoft.com/office/officeart/2005/8/layout/lProcess1"/>
    <dgm:cxn modelId="{8A657AEB-68E5-43EF-89DA-E37BB84CB29D}" type="presParOf" srcId="{F1F1E1DF-8191-4E5E-B0A9-70F68F0357E7}" destId="{852D65DD-4D66-476C-BCD1-DFCFF2D40F6A}" srcOrd="0" destOrd="0" presId="urn:microsoft.com/office/officeart/2005/8/layout/lProcess1"/>
    <dgm:cxn modelId="{B8BF92D2-ED22-4457-B634-6BFF4096C6E9}" type="presParOf" srcId="{F1F1E1DF-8191-4E5E-B0A9-70F68F0357E7}" destId="{64B3DF93-F98E-4DF7-B1F5-04DB31A9C81B}" srcOrd="1" destOrd="0" presId="urn:microsoft.com/office/officeart/2005/8/layout/lProcess1"/>
    <dgm:cxn modelId="{92725A47-2866-4D7E-BEBD-79BD27D21EFD}" type="presParOf" srcId="{F1F1E1DF-8191-4E5E-B0A9-70F68F0357E7}" destId="{CDA53FF3-638B-46EC-B83B-7CF5C09FE5A9}" srcOrd="2" destOrd="0" presId="urn:microsoft.com/office/officeart/2005/8/layout/lProcess1"/>
    <dgm:cxn modelId="{62BF2FF5-BD4B-4A25-89EE-A8AC9A16D5B1}" type="presParOf" srcId="{F1F1E1DF-8191-4E5E-B0A9-70F68F0357E7}" destId="{CDF02846-9AA2-4B26-9751-72AD3CA8A45E}" srcOrd="3" destOrd="0" presId="urn:microsoft.com/office/officeart/2005/8/layout/lProcess1"/>
    <dgm:cxn modelId="{CBD62E19-EE02-49A6-81C9-329049376A40}" type="presParOf" srcId="{F1F1E1DF-8191-4E5E-B0A9-70F68F0357E7}" destId="{24CAD1DE-3844-4DFD-B69D-0E962923C167}"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A8571D-EC1D-49E2-A629-48591CC53826}"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ru-RU"/>
        </a:p>
      </dgm:t>
    </dgm:pt>
    <dgm:pt modelId="{E74B0B96-F05B-4378-8E54-B873D2970AE4}">
      <dgm:prSet phldrT="[Текст]"/>
      <dgm:spPr/>
      <dgm:t>
        <a:bodyPr/>
        <a:lstStyle/>
        <a:p>
          <a:r>
            <a:rPr lang="en-US" dirty="0" smtClean="0">
              <a:solidFill>
                <a:schemeClr val="tx1"/>
              </a:solidFill>
              <a:effectLst/>
              <a:latin typeface="+mn-lt"/>
              <a:ea typeface="+mn-ea"/>
              <a:cs typeface="+mn-cs"/>
            </a:rPr>
            <a:t>IFRS</a:t>
          </a:r>
          <a:endParaRPr lang="ru-RU" dirty="0"/>
        </a:p>
      </dgm:t>
    </dgm:pt>
    <dgm:pt modelId="{1913FE0D-3520-4D40-B977-CAB802B8C31E}" type="parTrans" cxnId="{0619E538-3589-4A7C-89FC-14518A4A4EDF}">
      <dgm:prSet/>
      <dgm:spPr/>
      <dgm:t>
        <a:bodyPr/>
        <a:lstStyle/>
        <a:p>
          <a:endParaRPr lang="ru-RU"/>
        </a:p>
      </dgm:t>
    </dgm:pt>
    <dgm:pt modelId="{EEDF9718-F52B-459E-BCC9-2F5F61F865AB}" type="sibTrans" cxnId="{0619E538-3589-4A7C-89FC-14518A4A4EDF}">
      <dgm:prSet/>
      <dgm:spPr/>
      <dgm:t>
        <a:bodyPr/>
        <a:lstStyle/>
        <a:p>
          <a:endParaRPr lang="ru-RU"/>
        </a:p>
      </dgm:t>
    </dgm:pt>
    <dgm:pt modelId="{F8AC7019-3739-4623-8208-764C2E99CC0B}">
      <dgm:prSet phldrT="[Текст]"/>
      <dgm:spPr/>
      <dgm:t>
        <a:bodyPr/>
        <a:lstStyle/>
        <a:p>
          <a:r>
            <a:rPr lang="en-US" dirty="0" smtClean="0">
              <a:solidFill>
                <a:schemeClr val="tx1"/>
              </a:solidFill>
            </a:rPr>
            <a:t>LIFO</a:t>
          </a:r>
          <a:r>
            <a:rPr lang="en-US" dirty="0" smtClean="0"/>
            <a:t> </a:t>
          </a:r>
          <a:r>
            <a:rPr lang="en-US" dirty="0" smtClean="0">
              <a:solidFill>
                <a:schemeClr val="tx1"/>
              </a:solidFill>
            </a:rPr>
            <a:t>is not allowed</a:t>
          </a:r>
          <a:endParaRPr lang="ru-RU" dirty="0">
            <a:solidFill>
              <a:schemeClr val="tx1"/>
            </a:solidFill>
          </a:endParaRPr>
        </a:p>
      </dgm:t>
    </dgm:pt>
    <dgm:pt modelId="{66D0A0CF-D863-463F-A48D-56E45F7682FE}" type="parTrans" cxnId="{DAE3F04A-05B4-4965-90EC-CCA4BAE597C9}">
      <dgm:prSet/>
      <dgm:spPr/>
      <dgm:t>
        <a:bodyPr/>
        <a:lstStyle/>
        <a:p>
          <a:endParaRPr lang="ru-RU"/>
        </a:p>
      </dgm:t>
    </dgm:pt>
    <dgm:pt modelId="{D01591F5-2623-4543-84E3-D10E7A28A62E}" type="sibTrans" cxnId="{DAE3F04A-05B4-4965-90EC-CCA4BAE597C9}">
      <dgm:prSet/>
      <dgm:spPr/>
      <dgm:t>
        <a:bodyPr/>
        <a:lstStyle/>
        <a:p>
          <a:endParaRPr lang="ru-RU"/>
        </a:p>
      </dgm:t>
    </dgm:pt>
    <dgm:pt modelId="{2D016097-6DCC-4531-A9F0-F9A700F501B4}">
      <dgm:prSet phldrT="[Текст]"/>
      <dgm:spPr/>
      <dgm:t>
        <a:bodyPr/>
        <a:lstStyle/>
        <a:p>
          <a:r>
            <a:rPr lang="en-US" dirty="0" smtClean="0">
              <a:solidFill>
                <a:schemeClr val="tx1"/>
              </a:solidFill>
            </a:rPr>
            <a:t>Write downs can be reversed</a:t>
          </a:r>
          <a:endParaRPr lang="ru-RU" dirty="0">
            <a:solidFill>
              <a:schemeClr val="tx1"/>
            </a:solidFill>
          </a:endParaRPr>
        </a:p>
      </dgm:t>
    </dgm:pt>
    <dgm:pt modelId="{44F37B38-FE43-49E5-B5F3-E1EBA8A40632}" type="parTrans" cxnId="{AA120104-4A93-403D-8AC4-29F13E80591F}">
      <dgm:prSet/>
      <dgm:spPr/>
      <dgm:t>
        <a:bodyPr/>
        <a:lstStyle/>
        <a:p>
          <a:endParaRPr lang="ru-RU"/>
        </a:p>
      </dgm:t>
    </dgm:pt>
    <dgm:pt modelId="{B10B40F5-4D8B-4D22-AD00-62942923E62C}" type="sibTrans" cxnId="{AA120104-4A93-403D-8AC4-29F13E80591F}">
      <dgm:prSet/>
      <dgm:spPr/>
      <dgm:t>
        <a:bodyPr/>
        <a:lstStyle/>
        <a:p>
          <a:endParaRPr lang="ru-RU"/>
        </a:p>
      </dgm:t>
    </dgm:pt>
    <dgm:pt modelId="{98292F5F-530E-476A-A68C-B10E34DF63B0}">
      <dgm:prSet phldrT="[Текст]"/>
      <dgm:spPr/>
      <dgm:t>
        <a:bodyPr/>
        <a:lstStyle/>
        <a:p>
          <a:r>
            <a:rPr lang="en-US" dirty="0" smtClean="0"/>
            <a:t>GAAP</a:t>
          </a:r>
          <a:endParaRPr lang="ru-RU" dirty="0"/>
        </a:p>
      </dgm:t>
    </dgm:pt>
    <dgm:pt modelId="{8651B9E9-D90D-4787-A8C8-6CBF1659B777}" type="parTrans" cxnId="{F030373D-DAD0-46DB-B313-01DF0958BE36}">
      <dgm:prSet/>
      <dgm:spPr/>
      <dgm:t>
        <a:bodyPr/>
        <a:lstStyle/>
        <a:p>
          <a:endParaRPr lang="ru-RU"/>
        </a:p>
      </dgm:t>
    </dgm:pt>
    <dgm:pt modelId="{CD5977C7-5983-44E1-B821-5AA174D089CD}" type="sibTrans" cxnId="{F030373D-DAD0-46DB-B313-01DF0958BE36}">
      <dgm:prSet/>
      <dgm:spPr/>
      <dgm:t>
        <a:bodyPr/>
        <a:lstStyle/>
        <a:p>
          <a:endParaRPr lang="ru-RU"/>
        </a:p>
      </dgm:t>
    </dgm:pt>
    <dgm:pt modelId="{2B1668D3-75C3-4451-9397-E08372123108}">
      <dgm:prSet phldrT="[Текст]"/>
      <dgm:spPr/>
      <dgm:t>
        <a:bodyPr/>
        <a:lstStyle/>
        <a:p>
          <a:r>
            <a:rPr lang="en-US" dirty="0" smtClean="0">
              <a:solidFill>
                <a:schemeClr val="tx1"/>
              </a:solidFill>
            </a:rPr>
            <a:t>LIFO is allowed</a:t>
          </a:r>
          <a:endParaRPr lang="ru-RU" dirty="0">
            <a:solidFill>
              <a:schemeClr val="tx1"/>
            </a:solidFill>
          </a:endParaRPr>
        </a:p>
      </dgm:t>
    </dgm:pt>
    <dgm:pt modelId="{CFC3A0E5-3FF1-433B-9862-EF497E02F272}" type="parTrans" cxnId="{035F7115-7643-4DF4-A16A-776C6524B019}">
      <dgm:prSet/>
      <dgm:spPr/>
      <dgm:t>
        <a:bodyPr/>
        <a:lstStyle/>
        <a:p>
          <a:endParaRPr lang="ru-RU"/>
        </a:p>
      </dgm:t>
    </dgm:pt>
    <dgm:pt modelId="{3ABBE4D8-FD8F-4542-8CFF-F5644CEAA5C1}" type="sibTrans" cxnId="{035F7115-7643-4DF4-A16A-776C6524B019}">
      <dgm:prSet/>
      <dgm:spPr/>
      <dgm:t>
        <a:bodyPr/>
        <a:lstStyle/>
        <a:p>
          <a:endParaRPr lang="ru-RU"/>
        </a:p>
      </dgm:t>
    </dgm:pt>
    <dgm:pt modelId="{AE264B17-1BFF-45C7-A138-C5306CFB4BDA}">
      <dgm:prSet phldrT="[Текст]"/>
      <dgm:spPr/>
      <dgm:t>
        <a:bodyPr/>
        <a:lstStyle/>
        <a:p>
          <a:r>
            <a:rPr lang="en-US" dirty="0" smtClean="0">
              <a:solidFill>
                <a:schemeClr val="tx1"/>
              </a:solidFill>
            </a:rPr>
            <a:t>Reversal is prohibited </a:t>
          </a:r>
          <a:endParaRPr lang="ru-RU" dirty="0">
            <a:solidFill>
              <a:schemeClr val="tx1"/>
            </a:solidFill>
          </a:endParaRPr>
        </a:p>
      </dgm:t>
    </dgm:pt>
    <dgm:pt modelId="{B70EC287-FF7E-4FAB-903A-D2B426566D81}" type="parTrans" cxnId="{6507CAF9-DCF0-4B2D-9C82-C0FF3B18DB69}">
      <dgm:prSet/>
      <dgm:spPr/>
      <dgm:t>
        <a:bodyPr/>
        <a:lstStyle/>
        <a:p>
          <a:endParaRPr lang="ru-RU"/>
        </a:p>
      </dgm:t>
    </dgm:pt>
    <dgm:pt modelId="{7519973F-CD65-4F5B-AF2C-526A8DB6B888}" type="sibTrans" cxnId="{6507CAF9-DCF0-4B2D-9C82-C0FF3B18DB69}">
      <dgm:prSet/>
      <dgm:spPr/>
      <dgm:t>
        <a:bodyPr/>
        <a:lstStyle/>
        <a:p>
          <a:endParaRPr lang="ru-RU"/>
        </a:p>
      </dgm:t>
    </dgm:pt>
    <dgm:pt modelId="{E5C2C3A3-2480-475E-861B-CCAFAF8330B5}" type="pres">
      <dgm:prSet presAssocID="{D1A8571D-EC1D-49E2-A629-48591CC53826}" presName="Name0" presStyleCnt="0">
        <dgm:presLayoutVars>
          <dgm:dir/>
          <dgm:animLvl val="lvl"/>
          <dgm:resizeHandles val="exact"/>
        </dgm:presLayoutVars>
      </dgm:prSet>
      <dgm:spPr/>
    </dgm:pt>
    <dgm:pt modelId="{F5A830C9-0F8E-4294-8551-BA2A0B76E4A4}" type="pres">
      <dgm:prSet presAssocID="{E74B0B96-F05B-4378-8E54-B873D2970AE4}" presName="vertFlow" presStyleCnt="0"/>
      <dgm:spPr/>
    </dgm:pt>
    <dgm:pt modelId="{6CE18AEA-FA3A-478D-95C0-43E52508C803}" type="pres">
      <dgm:prSet presAssocID="{E74B0B96-F05B-4378-8E54-B873D2970AE4}" presName="header" presStyleLbl="node1" presStyleIdx="0" presStyleCnt="2"/>
      <dgm:spPr/>
      <dgm:t>
        <a:bodyPr/>
        <a:lstStyle/>
        <a:p>
          <a:endParaRPr lang="ru-RU"/>
        </a:p>
      </dgm:t>
    </dgm:pt>
    <dgm:pt modelId="{0F81B824-AE95-4D31-B2F1-D447E8FEC395}" type="pres">
      <dgm:prSet presAssocID="{66D0A0CF-D863-463F-A48D-56E45F7682FE}" presName="parTrans" presStyleLbl="sibTrans2D1" presStyleIdx="0" presStyleCnt="4"/>
      <dgm:spPr/>
    </dgm:pt>
    <dgm:pt modelId="{70EF4BC8-EBF1-435D-99A6-C53CEE5C35C0}" type="pres">
      <dgm:prSet presAssocID="{F8AC7019-3739-4623-8208-764C2E99CC0B}" presName="child" presStyleLbl="alignAccFollowNode1" presStyleIdx="0" presStyleCnt="4">
        <dgm:presLayoutVars>
          <dgm:chMax val="0"/>
          <dgm:bulletEnabled val="1"/>
        </dgm:presLayoutVars>
      </dgm:prSet>
      <dgm:spPr/>
      <dgm:t>
        <a:bodyPr/>
        <a:lstStyle/>
        <a:p>
          <a:endParaRPr lang="ru-RU"/>
        </a:p>
      </dgm:t>
    </dgm:pt>
    <dgm:pt modelId="{D5A7CEA0-5C1E-4C7B-B791-6531E9AF54BF}" type="pres">
      <dgm:prSet presAssocID="{D01591F5-2623-4543-84E3-D10E7A28A62E}" presName="sibTrans" presStyleLbl="sibTrans2D1" presStyleIdx="1" presStyleCnt="4"/>
      <dgm:spPr/>
    </dgm:pt>
    <dgm:pt modelId="{0D2B0BA3-5AE0-410F-A06C-A94F9D2D19E6}" type="pres">
      <dgm:prSet presAssocID="{2D016097-6DCC-4531-A9F0-F9A700F501B4}" presName="child" presStyleLbl="alignAccFollowNode1" presStyleIdx="1" presStyleCnt="4">
        <dgm:presLayoutVars>
          <dgm:chMax val="0"/>
          <dgm:bulletEnabled val="1"/>
        </dgm:presLayoutVars>
      </dgm:prSet>
      <dgm:spPr/>
      <dgm:t>
        <a:bodyPr/>
        <a:lstStyle/>
        <a:p>
          <a:endParaRPr lang="ru-RU"/>
        </a:p>
      </dgm:t>
    </dgm:pt>
    <dgm:pt modelId="{139F1194-FB49-42AC-B92A-846ED337136C}" type="pres">
      <dgm:prSet presAssocID="{E74B0B96-F05B-4378-8E54-B873D2970AE4}" presName="hSp" presStyleCnt="0"/>
      <dgm:spPr/>
    </dgm:pt>
    <dgm:pt modelId="{F1F1E1DF-8191-4E5E-B0A9-70F68F0357E7}" type="pres">
      <dgm:prSet presAssocID="{98292F5F-530E-476A-A68C-B10E34DF63B0}" presName="vertFlow" presStyleCnt="0"/>
      <dgm:spPr/>
    </dgm:pt>
    <dgm:pt modelId="{852D65DD-4D66-476C-BCD1-DFCFF2D40F6A}" type="pres">
      <dgm:prSet presAssocID="{98292F5F-530E-476A-A68C-B10E34DF63B0}" presName="header" presStyleLbl="node1" presStyleIdx="1" presStyleCnt="2"/>
      <dgm:spPr/>
      <dgm:t>
        <a:bodyPr/>
        <a:lstStyle/>
        <a:p>
          <a:endParaRPr lang="ru-RU"/>
        </a:p>
      </dgm:t>
    </dgm:pt>
    <dgm:pt modelId="{64B3DF93-F98E-4DF7-B1F5-04DB31A9C81B}" type="pres">
      <dgm:prSet presAssocID="{CFC3A0E5-3FF1-433B-9862-EF497E02F272}" presName="parTrans" presStyleLbl="sibTrans2D1" presStyleIdx="2" presStyleCnt="4"/>
      <dgm:spPr/>
    </dgm:pt>
    <dgm:pt modelId="{CDA53FF3-638B-46EC-B83B-7CF5C09FE5A9}" type="pres">
      <dgm:prSet presAssocID="{2B1668D3-75C3-4451-9397-E08372123108}" presName="child" presStyleLbl="alignAccFollowNode1" presStyleIdx="2" presStyleCnt="4">
        <dgm:presLayoutVars>
          <dgm:chMax val="0"/>
          <dgm:bulletEnabled val="1"/>
        </dgm:presLayoutVars>
      </dgm:prSet>
      <dgm:spPr/>
      <dgm:t>
        <a:bodyPr/>
        <a:lstStyle/>
        <a:p>
          <a:endParaRPr lang="ru-RU"/>
        </a:p>
      </dgm:t>
    </dgm:pt>
    <dgm:pt modelId="{CDF02846-9AA2-4B26-9751-72AD3CA8A45E}" type="pres">
      <dgm:prSet presAssocID="{3ABBE4D8-FD8F-4542-8CFF-F5644CEAA5C1}" presName="sibTrans" presStyleLbl="sibTrans2D1" presStyleIdx="3" presStyleCnt="4"/>
      <dgm:spPr/>
    </dgm:pt>
    <dgm:pt modelId="{24CAD1DE-3844-4DFD-B69D-0E962923C167}" type="pres">
      <dgm:prSet presAssocID="{AE264B17-1BFF-45C7-A138-C5306CFB4BDA}" presName="child" presStyleLbl="alignAccFollowNode1" presStyleIdx="3" presStyleCnt="4" custLinFactNeighborX="547" custLinFactNeighborY="-6247">
        <dgm:presLayoutVars>
          <dgm:chMax val="0"/>
          <dgm:bulletEnabled val="1"/>
        </dgm:presLayoutVars>
      </dgm:prSet>
      <dgm:spPr/>
      <dgm:t>
        <a:bodyPr/>
        <a:lstStyle/>
        <a:p>
          <a:endParaRPr lang="ru-RU"/>
        </a:p>
      </dgm:t>
    </dgm:pt>
  </dgm:ptLst>
  <dgm:cxnLst>
    <dgm:cxn modelId="{EE45715B-E7A5-407F-8556-FDB26F43AF41}" type="presOf" srcId="{AE264B17-1BFF-45C7-A138-C5306CFB4BDA}" destId="{24CAD1DE-3844-4DFD-B69D-0E962923C167}" srcOrd="0" destOrd="0" presId="urn:microsoft.com/office/officeart/2005/8/layout/lProcess1"/>
    <dgm:cxn modelId="{36A1AFE1-89E4-4070-AC98-44447D86F959}" type="presOf" srcId="{F8AC7019-3739-4623-8208-764C2E99CC0B}" destId="{70EF4BC8-EBF1-435D-99A6-C53CEE5C35C0}" srcOrd="0" destOrd="0" presId="urn:microsoft.com/office/officeart/2005/8/layout/lProcess1"/>
    <dgm:cxn modelId="{AA120104-4A93-403D-8AC4-29F13E80591F}" srcId="{E74B0B96-F05B-4378-8E54-B873D2970AE4}" destId="{2D016097-6DCC-4531-A9F0-F9A700F501B4}" srcOrd="1" destOrd="0" parTransId="{44F37B38-FE43-49E5-B5F3-E1EBA8A40632}" sibTransId="{B10B40F5-4D8B-4D22-AD00-62942923E62C}"/>
    <dgm:cxn modelId="{DAE3F04A-05B4-4965-90EC-CCA4BAE597C9}" srcId="{E74B0B96-F05B-4378-8E54-B873D2970AE4}" destId="{F8AC7019-3739-4623-8208-764C2E99CC0B}" srcOrd="0" destOrd="0" parTransId="{66D0A0CF-D863-463F-A48D-56E45F7682FE}" sibTransId="{D01591F5-2623-4543-84E3-D10E7A28A62E}"/>
    <dgm:cxn modelId="{6507CAF9-DCF0-4B2D-9C82-C0FF3B18DB69}" srcId="{98292F5F-530E-476A-A68C-B10E34DF63B0}" destId="{AE264B17-1BFF-45C7-A138-C5306CFB4BDA}" srcOrd="1" destOrd="0" parTransId="{B70EC287-FF7E-4FAB-903A-D2B426566D81}" sibTransId="{7519973F-CD65-4F5B-AF2C-526A8DB6B888}"/>
    <dgm:cxn modelId="{8AB7C809-2D04-433E-B795-4AFC0F6ACF00}" type="presOf" srcId="{2B1668D3-75C3-4451-9397-E08372123108}" destId="{CDA53FF3-638B-46EC-B83B-7CF5C09FE5A9}" srcOrd="0" destOrd="0" presId="urn:microsoft.com/office/officeart/2005/8/layout/lProcess1"/>
    <dgm:cxn modelId="{F0D3CEA7-767F-4DD2-9D2E-1F98BEA4A93F}" type="presOf" srcId="{D01591F5-2623-4543-84E3-D10E7A28A62E}" destId="{D5A7CEA0-5C1E-4C7B-B791-6531E9AF54BF}" srcOrd="0" destOrd="0" presId="urn:microsoft.com/office/officeart/2005/8/layout/lProcess1"/>
    <dgm:cxn modelId="{26A2364D-AD98-40A8-B74C-2AE4A90E50E1}" type="presOf" srcId="{CFC3A0E5-3FF1-433B-9862-EF497E02F272}" destId="{64B3DF93-F98E-4DF7-B1F5-04DB31A9C81B}" srcOrd="0" destOrd="0" presId="urn:microsoft.com/office/officeart/2005/8/layout/lProcess1"/>
    <dgm:cxn modelId="{A37CF66E-751E-439B-8212-9F3980805571}" type="presOf" srcId="{98292F5F-530E-476A-A68C-B10E34DF63B0}" destId="{852D65DD-4D66-476C-BCD1-DFCFF2D40F6A}" srcOrd="0" destOrd="0" presId="urn:microsoft.com/office/officeart/2005/8/layout/lProcess1"/>
    <dgm:cxn modelId="{FF7C85C2-5B5A-41DB-B583-AD201FD2A0CE}" type="presOf" srcId="{3ABBE4D8-FD8F-4542-8CFF-F5644CEAA5C1}" destId="{CDF02846-9AA2-4B26-9751-72AD3CA8A45E}" srcOrd="0" destOrd="0" presId="urn:microsoft.com/office/officeart/2005/8/layout/lProcess1"/>
    <dgm:cxn modelId="{035F7115-7643-4DF4-A16A-776C6524B019}" srcId="{98292F5F-530E-476A-A68C-B10E34DF63B0}" destId="{2B1668D3-75C3-4451-9397-E08372123108}" srcOrd="0" destOrd="0" parTransId="{CFC3A0E5-3FF1-433B-9862-EF497E02F272}" sibTransId="{3ABBE4D8-FD8F-4542-8CFF-F5644CEAA5C1}"/>
    <dgm:cxn modelId="{DCB4B8E3-6031-42E4-81A5-AD36E99652DE}" type="presOf" srcId="{2D016097-6DCC-4531-A9F0-F9A700F501B4}" destId="{0D2B0BA3-5AE0-410F-A06C-A94F9D2D19E6}" srcOrd="0" destOrd="0" presId="urn:microsoft.com/office/officeart/2005/8/layout/lProcess1"/>
    <dgm:cxn modelId="{1111B038-BD97-43F9-83F7-6E22F209813D}" type="presOf" srcId="{D1A8571D-EC1D-49E2-A629-48591CC53826}" destId="{E5C2C3A3-2480-475E-861B-CCAFAF8330B5}" srcOrd="0" destOrd="0" presId="urn:microsoft.com/office/officeart/2005/8/layout/lProcess1"/>
    <dgm:cxn modelId="{0B763F47-E46F-4923-9479-72794EBDB539}" type="presOf" srcId="{66D0A0CF-D863-463F-A48D-56E45F7682FE}" destId="{0F81B824-AE95-4D31-B2F1-D447E8FEC395}" srcOrd="0" destOrd="0" presId="urn:microsoft.com/office/officeart/2005/8/layout/lProcess1"/>
    <dgm:cxn modelId="{F030373D-DAD0-46DB-B313-01DF0958BE36}" srcId="{D1A8571D-EC1D-49E2-A629-48591CC53826}" destId="{98292F5F-530E-476A-A68C-B10E34DF63B0}" srcOrd="1" destOrd="0" parTransId="{8651B9E9-D90D-4787-A8C8-6CBF1659B777}" sibTransId="{CD5977C7-5983-44E1-B821-5AA174D089CD}"/>
    <dgm:cxn modelId="{BB5B6B30-A63A-454F-924F-D8B905D4A859}" type="presOf" srcId="{E74B0B96-F05B-4378-8E54-B873D2970AE4}" destId="{6CE18AEA-FA3A-478D-95C0-43E52508C803}" srcOrd="0" destOrd="0" presId="urn:microsoft.com/office/officeart/2005/8/layout/lProcess1"/>
    <dgm:cxn modelId="{0619E538-3589-4A7C-89FC-14518A4A4EDF}" srcId="{D1A8571D-EC1D-49E2-A629-48591CC53826}" destId="{E74B0B96-F05B-4378-8E54-B873D2970AE4}" srcOrd="0" destOrd="0" parTransId="{1913FE0D-3520-4D40-B977-CAB802B8C31E}" sibTransId="{EEDF9718-F52B-459E-BCC9-2F5F61F865AB}"/>
    <dgm:cxn modelId="{26EAD908-A720-4476-BA4B-22DB88CD07DF}" type="presParOf" srcId="{E5C2C3A3-2480-475E-861B-CCAFAF8330B5}" destId="{F5A830C9-0F8E-4294-8551-BA2A0B76E4A4}" srcOrd="0" destOrd="0" presId="urn:microsoft.com/office/officeart/2005/8/layout/lProcess1"/>
    <dgm:cxn modelId="{2662341A-B230-4D92-BE71-31705BD77D41}" type="presParOf" srcId="{F5A830C9-0F8E-4294-8551-BA2A0B76E4A4}" destId="{6CE18AEA-FA3A-478D-95C0-43E52508C803}" srcOrd="0" destOrd="0" presId="urn:microsoft.com/office/officeart/2005/8/layout/lProcess1"/>
    <dgm:cxn modelId="{D5FEC624-7CEB-49B1-A457-C72F983EA26E}" type="presParOf" srcId="{F5A830C9-0F8E-4294-8551-BA2A0B76E4A4}" destId="{0F81B824-AE95-4D31-B2F1-D447E8FEC395}" srcOrd="1" destOrd="0" presId="urn:microsoft.com/office/officeart/2005/8/layout/lProcess1"/>
    <dgm:cxn modelId="{0BD410B0-65A4-4472-9434-A97F9EAEA184}" type="presParOf" srcId="{F5A830C9-0F8E-4294-8551-BA2A0B76E4A4}" destId="{70EF4BC8-EBF1-435D-99A6-C53CEE5C35C0}" srcOrd="2" destOrd="0" presId="urn:microsoft.com/office/officeart/2005/8/layout/lProcess1"/>
    <dgm:cxn modelId="{5914FAB7-C305-4E2D-AC39-61CAEAE148CE}" type="presParOf" srcId="{F5A830C9-0F8E-4294-8551-BA2A0B76E4A4}" destId="{D5A7CEA0-5C1E-4C7B-B791-6531E9AF54BF}" srcOrd="3" destOrd="0" presId="urn:microsoft.com/office/officeart/2005/8/layout/lProcess1"/>
    <dgm:cxn modelId="{122AE87E-172B-45F8-B593-2B0BE190BE78}" type="presParOf" srcId="{F5A830C9-0F8E-4294-8551-BA2A0B76E4A4}" destId="{0D2B0BA3-5AE0-410F-A06C-A94F9D2D19E6}" srcOrd="4" destOrd="0" presId="urn:microsoft.com/office/officeart/2005/8/layout/lProcess1"/>
    <dgm:cxn modelId="{4094939F-D5A8-485D-8A49-FD8A194BBE47}" type="presParOf" srcId="{E5C2C3A3-2480-475E-861B-CCAFAF8330B5}" destId="{139F1194-FB49-42AC-B92A-846ED337136C}" srcOrd="1" destOrd="0" presId="urn:microsoft.com/office/officeart/2005/8/layout/lProcess1"/>
    <dgm:cxn modelId="{4095133E-03C0-44C4-B733-6D41AAD6D304}" type="presParOf" srcId="{E5C2C3A3-2480-475E-861B-CCAFAF8330B5}" destId="{F1F1E1DF-8191-4E5E-B0A9-70F68F0357E7}" srcOrd="2" destOrd="0" presId="urn:microsoft.com/office/officeart/2005/8/layout/lProcess1"/>
    <dgm:cxn modelId="{2B695D9D-2AF4-4B60-9385-176BEB260723}" type="presParOf" srcId="{F1F1E1DF-8191-4E5E-B0A9-70F68F0357E7}" destId="{852D65DD-4D66-476C-BCD1-DFCFF2D40F6A}" srcOrd="0" destOrd="0" presId="urn:microsoft.com/office/officeart/2005/8/layout/lProcess1"/>
    <dgm:cxn modelId="{DE633682-8FAC-4517-BBAD-9B49C470909C}" type="presParOf" srcId="{F1F1E1DF-8191-4E5E-B0A9-70F68F0357E7}" destId="{64B3DF93-F98E-4DF7-B1F5-04DB31A9C81B}" srcOrd="1" destOrd="0" presId="urn:microsoft.com/office/officeart/2005/8/layout/lProcess1"/>
    <dgm:cxn modelId="{620A2E21-F0FD-48B2-BB59-5D6BA75685F7}" type="presParOf" srcId="{F1F1E1DF-8191-4E5E-B0A9-70F68F0357E7}" destId="{CDA53FF3-638B-46EC-B83B-7CF5C09FE5A9}" srcOrd="2" destOrd="0" presId="urn:microsoft.com/office/officeart/2005/8/layout/lProcess1"/>
    <dgm:cxn modelId="{ECCF9E74-B731-49A8-80F2-3CFD5F134B72}" type="presParOf" srcId="{F1F1E1DF-8191-4E5E-B0A9-70F68F0357E7}" destId="{CDF02846-9AA2-4B26-9751-72AD3CA8A45E}" srcOrd="3" destOrd="0" presId="urn:microsoft.com/office/officeart/2005/8/layout/lProcess1"/>
    <dgm:cxn modelId="{E7D07AC9-92C4-4668-BD01-E9AB322E52D3}" type="presParOf" srcId="{F1F1E1DF-8191-4E5E-B0A9-70F68F0357E7}" destId="{24CAD1DE-3844-4DFD-B69D-0E962923C167}"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9F23D-4FF6-4C6B-85A4-809AABA323E1}">
      <dsp:nvSpPr>
        <dsp:cNvPr id="0" name=""/>
        <dsp:cNvSpPr/>
      </dsp:nvSpPr>
      <dsp:spPr>
        <a:xfrm>
          <a:off x="7101" y="839344"/>
          <a:ext cx="3971467" cy="467231"/>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43E092F-5602-4B20-90CA-4A67C775AF30}">
      <dsp:nvSpPr>
        <dsp:cNvPr id="0" name=""/>
        <dsp:cNvSpPr/>
      </dsp:nvSpPr>
      <dsp:spPr>
        <a:xfrm>
          <a:off x="7101" y="1014817"/>
          <a:ext cx="291758" cy="2917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89D50E-58F7-41C2-B1C2-C6BF6C9B2B51}">
      <dsp:nvSpPr>
        <dsp:cNvPr id="0" name=""/>
        <dsp:cNvSpPr/>
      </dsp:nvSpPr>
      <dsp:spPr>
        <a:xfrm>
          <a:off x="7101" y="0"/>
          <a:ext cx="3971467" cy="83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63500" rIns="95250" bIns="63500" numCol="1" spcCol="1270" anchor="ctr" anchorCtr="0">
          <a:noAutofit/>
        </a:bodyPr>
        <a:lstStyle/>
        <a:p>
          <a:pPr lvl="0" algn="l" defTabSz="2222500">
            <a:lnSpc>
              <a:spcPct val="90000"/>
            </a:lnSpc>
            <a:spcBef>
              <a:spcPct val="0"/>
            </a:spcBef>
            <a:spcAft>
              <a:spcPct val="35000"/>
            </a:spcAft>
          </a:pPr>
          <a:r>
            <a:rPr lang="en-US" sz="5000" b="0" kern="1200" dirty="0" smtClean="0">
              <a:solidFill>
                <a:schemeClr val="tx1"/>
              </a:solidFill>
            </a:rPr>
            <a:t>Advantages</a:t>
          </a:r>
          <a:endParaRPr lang="ru-RU" sz="5000" b="0" kern="1200" dirty="0">
            <a:solidFill>
              <a:schemeClr val="tx1"/>
            </a:solidFill>
          </a:endParaRPr>
        </a:p>
      </dsp:txBody>
      <dsp:txXfrm>
        <a:off x="7101" y="0"/>
        <a:ext cx="3971467" cy="839344"/>
      </dsp:txXfrm>
    </dsp:sp>
    <dsp:sp modelId="{AB6F7DE0-988F-4038-BE69-8FD7375E63C1}">
      <dsp:nvSpPr>
        <dsp:cNvPr id="0" name=""/>
        <dsp:cNvSpPr/>
      </dsp:nvSpPr>
      <dsp:spPr>
        <a:xfrm>
          <a:off x="7101" y="1694897"/>
          <a:ext cx="291751" cy="2917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C48B79C-4D19-4D6B-A85E-802EB79D8B1A}">
      <dsp:nvSpPr>
        <dsp:cNvPr id="0" name=""/>
        <dsp:cNvSpPr/>
      </dsp:nvSpPr>
      <dsp:spPr>
        <a:xfrm>
          <a:off x="285104" y="1500736"/>
          <a:ext cx="3693464" cy="68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free market economy</a:t>
          </a:r>
          <a:endParaRPr lang="ru-RU" sz="2400" kern="1200" dirty="0"/>
        </a:p>
      </dsp:txBody>
      <dsp:txXfrm>
        <a:off x="285104" y="1500736"/>
        <a:ext cx="3693464" cy="680072"/>
      </dsp:txXfrm>
    </dsp:sp>
    <dsp:sp modelId="{129DB3ED-4525-4271-8578-7C2021EC30CF}">
      <dsp:nvSpPr>
        <dsp:cNvPr id="0" name=""/>
        <dsp:cNvSpPr/>
      </dsp:nvSpPr>
      <dsp:spPr>
        <a:xfrm>
          <a:off x="4177142" y="839344"/>
          <a:ext cx="3971467" cy="467231"/>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8EC36E1-C134-469F-88AC-93C0942F714B}">
      <dsp:nvSpPr>
        <dsp:cNvPr id="0" name=""/>
        <dsp:cNvSpPr/>
      </dsp:nvSpPr>
      <dsp:spPr>
        <a:xfrm>
          <a:off x="4160112" y="1002942"/>
          <a:ext cx="291758" cy="2917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7FA6BB3-4E23-4C72-861D-105DA19ABDD5}">
      <dsp:nvSpPr>
        <dsp:cNvPr id="0" name=""/>
        <dsp:cNvSpPr/>
      </dsp:nvSpPr>
      <dsp:spPr>
        <a:xfrm>
          <a:off x="4177142" y="0"/>
          <a:ext cx="3971467" cy="83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63500" rIns="95250" bIns="63500" numCol="1" spcCol="1270" anchor="ctr" anchorCtr="0">
          <a:noAutofit/>
        </a:bodyPr>
        <a:lstStyle/>
        <a:p>
          <a:pPr lvl="0" algn="l" defTabSz="2222500">
            <a:lnSpc>
              <a:spcPct val="90000"/>
            </a:lnSpc>
            <a:spcBef>
              <a:spcPct val="0"/>
            </a:spcBef>
            <a:spcAft>
              <a:spcPct val="35000"/>
            </a:spcAft>
          </a:pPr>
          <a:r>
            <a:rPr lang="en-US" sz="5000" b="0" kern="1200" dirty="0" smtClean="0">
              <a:solidFill>
                <a:schemeClr val="tx1"/>
              </a:solidFill>
            </a:rPr>
            <a:t>Drawbacks</a:t>
          </a:r>
          <a:endParaRPr lang="ru-RU" sz="5000" b="0" kern="1200" dirty="0">
            <a:solidFill>
              <a:schemeClr val="tx1"/>
            </a:solidFill>
          </a:endParaRPr>
        </a:p>
      </dsp:txBody>
      <dsp:txXfrm>
        <a:off x="4177142" y="0"/>
        <a:ext cx="3971467" cy="839344"/>
      </dsp:txXfrm>
    </dsp:sp>
    <dsp:sp modelId="{083A8473-722D-488A-A7DE-990F9B2C51E3}">
      <dsp:nvSpPr>
        <dsp:cNvPr id="0" name=""/>
        <dsp:cNvSpPr/>
      </dsp:nvSpPr>
      <dsp:spPr>
        <a:xfrm>
          <a:off x="4177142" y="1694897"/>
          <a:ext cx="291751" cy="2917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C2702B0-8723-482F-BF70-D01495F0AA1A}">
      <dsp:nvSpPr>
        <dsp:cNvPr id="0" name=""/>
        <dsp:cNvSpPr/>
      </dsp:nvSpPr>
      <dsp:spPr>
        <a:xfrm>
          <a:off x="4455144" y="1500736"/>
          <a:ext cx="3693464" cy="68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Survival only with subsidies</a:t>
          </a:r>
          <a:endParaRPr lang="ru-RU" sz="2400" kern="1200" dirty="0"/>
        </a:p>
      </dsp:txBody>
      <dsp:txXfrm>
        <a:off x="4455144" y="1500736"/>
        <a:ext cx="3693464" cy="680072"/>
      </dsp:txXfrm>
    </dsp:sp>
    <dsp:sp modelId="{2E3D797D-2B19-41B3-9343-EF08BB012567}">
      <dsp:nvSpPr>
        <dsp:cNvPr id="0" name=""/>
        <dsp:cNvSpPr/>
      </dsp:nvSpPr>
      <dsp:spPr>
        <a:xfrm>
          <a:off x="4177142" y="2374969"/>
          <a:ext cx="291751" cy="2917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423B98-E247-421F-ACD8-7996E65A7FCB}">
      <dsp:nvSpPr>
        <dsp:cNvPr id="0" name=""/>
        <dsp:cNvSpPr/>
      </dsp:nvSpPr>
      <dsp:spPr>
        <a:xfrm>
          <a:off x="4455144" y="2180809"/>
          <a:ext cx="3693464" cy="68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“Red directors”</a:t>
          </a:r>
          <a:endParaRPr lang="ru-RU" sz="2400" kern="1200" dirty="0"/>
        </a:p>
      </dsp:txBody>
      <dsp:txXfrm>
        <a:off x="4455144" y="2180809"/>
        <a:ext cx="3693464" cy="680072"/>
      </dsp:txXfrm>
    </dsp:sp>
    <dsp:sp modelId="{C14B9E8F-2464-435D-8EDF-FD9D8BF22BC5}">
      <dsp:nvSpPr>
        <dsp:cNvPr id="0" name=""/>
        <dsp:cNvSpPr/>
      </dsp:nvSpPr>
      <dsp:spPr>
        <a:xfrm>
          <a:off x="4177142" y="3055042"/>
          <a:ext cx="291751" cy="2917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F9167E9-859A-4E8A-B210-266292AD2E48}">
      <dsp:nvSpPr>
        <dsp:cNvPr id="0" name=""/>
        <dsp:cNvSpPr/>
      </dsp:nvSpPr>
      <dsp:spPr>
        <a:xfrm>
          <a:off x="4455144" y="2860881"/>
          <a:ext cx="3693464" cy="68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“Rogue Capitalism”</a:t>
          </a:r>
          <a:endParaRPr lang="ru-RU" sz="2400" kern="1200" dirty="0"/>
        </a:p>
      </dsp:txBody>
      <dsp:txXfrm>
        <a:off x="4455144" y="2860881"/>
        <a:ext cx="3693464" cy="680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18AEA-FA3A-478D-95C0-43E52508C803}">
      <dsp:nvSpPr>
        <dsp:cNvPr id="0" name=""/>
        <dsp:cNvSpPr/>
      </dsp:nvSpPr>
      <dsp:spPr>
        <a:xfrm>
          <a:off x="516811" y="1530"/>
          <a:ext cx="3563092" cy="8907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effectLst/>
              <a:latin typeface="+mn-lt"/>
              <a:ea typeface="+mn-ea"/>
              <a:cs typeface="+mn-cs"/>
            </a:rPr>
            <a:t>American approach </a:t>
          </a:r>
          <a:endParaRPr lang="ru-RU" sz="3400" kern="1200" dirty="0"/>
        </a:p>
      </dsp:txBody>
      <dsp:txXfrm>
        <a:off x="542901" y="27620"/>
        <a:ext cx="3510912" cy="838593"/>
      </dsp:txXfrm>
    </dsp:sp>
    <dsp:sp modelId="{0F81B824-AE95-4D31-B2F1-D447E8FEC395}">
      <dsp:nvSpPr>
        <dsp:cNvPr id="0" name=""/>
        <dsp:cNvSpPr/>
      </dsp:nvSpPr>
      <dsp:spPr>
        <a:xfrm rot="5400000">
          <a:off x="2220415" y="970246"/>
          <a:ext cx="155885" cy="1558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EF4BC8-EBF1-435D-99A6-C53CEE5C35C0}">
      <dsp:nvSpPr>
        <dsp:cNvPr id="0" name=""/>
        <dsp:cNvSpPr/>
      </dsp:nvSpPr>
      <dsp:spPr>
        <a:xfrm>
          <a:off x="516811" y="1204073"/>
          <a:ext cx="3563092" cy="890773"/>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ffectLst/>
              <a:latin typeface="+mn-lt"/>
              <a:ea typeface="+mn-ea"/>
              <a:cs typeface="+mn-cs"/>
            </a:rPr>
            <a:t>litigious nature of corporate life</a:t>
          </a:r>
          <a:endParaRPr lang="ru-RU" sz="2800" kern="1200" dirty="0"/>
        </a:p>
      </dsp:txBody>
      <dsp:txXfrm>
        <a:off x="542901" y="1230163"/>
        <a:ext cx="3510912" cy="838593"/>
      </dsp:txXfrm>
    </dsp:sp>
    <dsp:sp modelId="{D5A7CEA0-5C1E-4C7B-B791-6531E9AF54BF}">
      <dsp:nvSpPr>
        <dsp:cNvPr id="0" name=""/>
        <dsp:cNvSpPr/>
      </dsp:nvSpPr>
      <dsp:spPr>
        <a:xfrm rot="5400000">
          <a:off x="2220415" y="2172789"/>
          <a:ext cx="155885" cy="1558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2B0BA3-5AE0-410F-A06C-A94F9D2D19E6}">
      <dsp:nvSpPr>
        <dsp:cNvPr id="0" name=""/>
        <dsp:cNvSpPr/>
      </dsp:nvSpPr>
      <dsp:spPr>
        <a:xfrm>
          <a:off x="516811" y="2406617"/>
          <a:ext cx="3563092" cy="890773"/>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ffectLst/>
              <a:latin typeface="+mn-lt"/>
              <a:ea typeface="+mn-ea"/>
              <a:cs typeface="+mn-cs"/>
            </a:rPr>
            <a:t>accountants to be very precise</a:t>
          </a:r>
          <a:endParaRPr lang="ru-RU" sz="2800" kern="1200" dirty="0"/>
        </a:p>
      </dsp:txBody>
      <dsp:txXfrm>
        <a:off x="542901" y="2432707"/>
        <a:ext cx="3510912" cy="838593"/>
      </dsp:txXfrm>
    </dsp:sp>
    <dsp:sp modelId="{852D65DD-4D66-476C-BCD1-DFCFF2D40F6A}">
      <dsp:nvSpPr>
        <dsp:cNvPr id="0" name=""/>
        <dsp:cNvSpPr/>
      </dsp:nvSpPr>
      <dsp:spPr>
        <a:xfrm>
          <a:off x="4578736" y="1530"/>
          <a:ext cx="3563092" cy="8907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effectLst/>
              <a:latin typeface="+mn-lt"/>
              <a:ea typeface="+mn-ea"/>
              <a:cs typeface="+mn-cs"/>
            </a:rPr>
            <a:t>British approach</a:t>
          </a:r>
          <a:endParaRPr lang="ru-RU" sz="3400" kern="1200" dirty="0"/>
        </a:p>
      </dsp:txBody>
      <dsp:txXfrm>
        <a:off x="4604826" y="27620"/>
        <a:ext cx="3510912" cy="838593"/>
      </dsp:txXfrm>
    </dsp:sp>
    <dsp:sp modelId="{64B3DF93-F98E-4DF7-B1F5-04DB31A9C81B}">
      <dsp:nvSpPr>
        <dsp:cNvPr id="0" name=""/>
        <dsp:cNvSpPr/>
      </dsp:nvSpPr>
      <dsp:spPr>
        <a:xfrm rot="5400000">
          <a:off x="6282340" y="970246"/>
          <a:ext cx="155885" cy="1558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53FF3-638B-46EC-B83B-7CF5C09FE5A9}">
      <dsp:nvSpPr>
        <dsp:cNvPr id="0" name=""/>
        <dsp:cNvSpPr/>
      </dsp:nvSpPr>
      <dsp:spPr>
        <a:xfrm>
          <a:off x="4578736" y="1204073"/>
          <a:ext cx="3563092" cy="890773"/>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ffectLst/>
              <a:latin typeface="+mn-lt"/>
              <a:ea typeface="+mn-ea"/>
              <a:cs typeface="+mn-cs"/>
            </a:rPr>
            <a:t>precision in accounting is a dream</a:t>
          </a:r>
          <a:endParaRPr lang="ru-RU" sz="2800" kern="1200" dirty="0"/>
        </a:p>
      </dsp:txBody>
      <dsp:txXfrm>
        <a:off x="4604826" y="1230163"/>
        <a:ext cx="3510912" cy="838593"/>
      </dsp:txXfrm>
    </dsp:sp>
    <dsp:sp modelId="{CDF02846-9AA2-4B26-9751-72AD3CA8A45E}">
      <dsp:nvSpPr>
        <dsp:cNvPr id="0" name=""/>
        <dsp:cNvSpPr/>
      </dsp:nvSpPr>
      <dsp:spPr>
        <a:xfrm rot="5400000">
          <a:off x="6282340" y="2172789"/>
          <a:ext cx="155885" cy="1558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CAD1DE-3844-4DFD-B69D-0E962923C167}">
      <dsp:nvSpPr>
        <dsp:cNvPr id="0" name=""/>
        <dsp:cNvSpPr/>
      </dsp:nvSpPr>
      <dsp:spPr>
        <a:xfrm>
          <a:off x="4578736" y="2406617"/>
          <a:ext cx="3563092" cy="890773"/>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ffectLst/>
              <a:latin typeface="+mn-lt"/>
              <a:ea typeface="+mn-ea"/>
              <a:cs typeface="+mn-cs"/>
            </a:rPr>
            <a:t>Rely on figures</a:t>
          </a:r>
          <a:endParaRPr lang="ru-RU" sz="2800" kern="1200" dirty="0"/>
        </a:p>
      </dsp:txBody>
      <dsp:txXfrm>
        <a:off x="4604826" y="2432707"/>
        <a:ext cx="3510912" cy="838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18AEA-FA3A-478D-95C0-43E52508C803}">
      <dsp:nvSpPr>
        <dsp:cNvPr id="0" name=""/>
        <dsp:cNvSpPr/>
      </dsp:nvSpPr>
      <dsp:spPr>
        <a:xfrm>
          <a:off x="211133" y="1866"/>
          <a:ext cx="4344857" cy="1086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solidFill>
                <a:schemeClr val="tx1"/>
              </a:solidFill>
              <a:effectLst/>
              <a:latin typeface="+mn-lt"/>
              <a:ea typeface="+mn-ea"/>
              <a:cs typeface="+mn-cs"/>
            </a:rPr>
            <a:t>IFRS</a:t>
          </a:r>
          <a:endParaRPr lang="ru-RU" sz="6200" kern="1200" dirty="0"/>
        </a:p>
      </dsp:txBody>
      <dsp:txXfrm>
        <a:off x="242947" y="33680"/>
        <a:ext cx="4281229" cy="1022586"/>
      </dsp:txXfrm>
    </dsp:sp>
    <dsp:sp modelId="{0F81B824-AE95-4D31-B2F1-D447E8FEC395}">
      <dsp:nvSpPr>
        <dsp:cNvPr id="0" name=""/>
        <dsp:cNvSpPr/>
      </dsp:nvSpPr>
      <dsp:spPr>
        <a:xfrm rot="5400000">
          <a:off x="2288518" y="1183124"/>
          <a:ext cx="190087"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EF4BC8-EBF1-435D-99A6-C53CEE5C35C0}">
      <dsp:nvSpPr>
        <dsp:cNvPr id="0" name=""/>
        <dsp:cNvSpPr/>
      </dsp:nvSpPr>
      <dsp:spPr>
        <a:xfrm>
          <a:off x="211133" y="1468255"/>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effectLst/>
              <a:latin typeface="+mn-lt"/>
              <a:ea typeface="+mn-ea"/>
              <a:cs typeface="+mn-cs"/>
            </a:rPr>
            <a:t>principles based</a:t>
          </a:r>
          <a:endParaRPr lang="ru-RU" sz="3500" kern="1200" dirty="0"/>
        </a:p>
      </dsp:txBody>
      <dsp:txXfrm>
        <a:off x="242947" y="1500069"/>
        <a:ext cx="4281229" cy="1022586"/>
      </dsp:txXfrm>
    </dsp:sp>
    <dsp:sp modelId="{D5A7CEA0-5C1E-4C7B-B791-6531E9AF54BF}">
      <dsp:nvSpPr>
        <dsp:cNvPr id="0" name=""/>
        <dsp:cNvSpPr/>
      </dsp:nvSpPr>
      <dsp:spPr>
        <a:xfrm rot="5400000">
          <a:off x="2288518" y="2649513"/>
          <a:ext cx="190087"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2B0BA3-5AE0-410F-A06C-A94F9D2D19E6}">
      <dsp:nvSpPr>
        <dsp:cNvPr id="0" name=""/>
        <dsp:cNvSpPr/>
      </dsp:nvSpPr>
      <dsp:spPr>
        <a:xfrm>
          <a:off x="211133" y="2934644"/>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rPr>
            <a:t>future </a:t>
          </a:r>
          <a:r>
            <a:rPr lang="en-US" sz="3500" kern="1200" dirty="0" err="1" smtClean="0">
              <a:solidFill>
                <a:schemeClr val="tx1"/>
              </a:solidFill>
            </a:rPr>
            <a:t>benefits+realibility</a:t>
          </a:r>
          <a:endParaRPr lang="ru-RU" sz="3500" kern="1200" dirty="0">
            <a:solidFill>
              <a:schemeClr val="tx1"/>
            </a:solidFill>
          </a:endParaRPr>
        </a:p>
      </dsp:txBody>
      <dsp:txXfrm>
        <a:off x="242947" y="2966458"/>
        <a:ext cx="4281229" cy="1022586"/>
      </dsp:txXfrm>
    </dsp:sp>
    <dsp:sp modelId="{852D65DD-4D66-476C-BCD1-DFCFF2D40F6A}">
      <dsp:nvSpPr>
        <dsp:cNvPr id="0" name=""/>
        <dsp:cNvSpPr/>
      </dsp:nvSpPr>
      <dsp:spPr>
        <a:xfrm>
          <a:off x="5164271" y="1866"/>
          <a:ext cx="4344857" cy="1086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GAAP</a:t>
          </a:r>
          <a:endParaRPr lang="ru-RU" sz="6200" kern="1200" dirty="0"/>
        </a:p>
      </dsp:txBody>
      <dsp:txXfrm>
        <a:off x="5196085" y="33680"/>
        <a:ext cx="4281229" cy="1022586"/>
      </dsp:txXfrm>
    </dsp:sp>
    <dsp:sp modelId="{64B3DF93-F98E-4DF7-B1F5-04DB31A9C81B}">
      <dsp:nvSpPr>
        <dsp:cNvPr id="0" name=""/>
        <dsp:cNvSpPr/>
      </dsp:nvSpPr>
      <dsp:spPr>
        <a:xfrm rot="5400000">
          <a:off x="7241655" y="1183124"/>
          <a:ext cx="190087"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53FF3-638B-46EC-B83B-7CF5C09FE5A9}">
      <dsp:nvSpPr>
        <dsp:cNvPr id="0" name=""/>
        <dsp:cNvSpPr/>
      </dsp:nvSpPr>
      <dsp:spPr>
        <a:xfrm>
          <a:off x="5164271" y="1468255"/>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effectLst/>
              <a:latin typeface="+mn-lt"/>
              <a:ea typeface="+mn-ea"/>
              <a:cs typeface="+mn-cs"/>
            </a:rPr>
            <a:t>rules based</a:t>
          </a:r>
          <a:endParaRPr lang="ru-RU" sz="3500" kern="1200" dirty="0"/>
        </a:p>
      </dsp:txBody>
      <dsp:txXfrm>
        <a:off x="5196085" y="1500069"/>
        <a:ext cx="4281229" cy="1022586"/>
      </dsp:txXfrm>
    </dsp:sp>
    <dsp:sp modelId="{CDF02846-9AA2-4B26-9751-72AD3CA8A45E}">
      <dsp:nvSpPr>
        <dsp:cNvPr id="0" name=""/>
        <dsp:cNvSpPr/>
      </dsp:nvSpPr>
      <dsp:spPr>
        <a:xfrm rot="5343371">
          <a:off x="7265389" y="2637638"/>
          <a:ext cx="166386"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CAD1DE-3844-4DFD-B69D-0E962923C167}">
      <dsp:nvSpPr>
        <dsp:cNvPr id="0" name=""/>
        <dsp:cNvSpPr/>
      </dsp:nvSpPr>
      <dsp:spPr>
        <a:xfrm>
          <a:off x="5188037" y="2910895"/>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u="none" strike="noStrike" kern="1200" dirty="0" smtClean="0">
              <a:solidFill>
                <a:schemeClr val="tx1"/>
              </a:solidFill>
              <a:effectLst/>
              <a:latin typeface="+mn-lt"/>
              <a:ea typeface="+mn-ea"/>
              <a:cs typeface="+mn-cs"/>
            </a:rPr>
            <a:t>Fair value</a:t>
          </a:r>
          <a:endParaRPr lang="ru-RU" sz="3500" kern="1200" dirty="0">
            <a:solidFill>
              <a:schemeClr val="tx1"/>
            </a:solidFill>
          </a:endParaRPr>
        </a:p>
      </dsp:txBody>
      <dsp:txXfrm>
        <a:off x="5219851" y="2942709"/>
        <a:ext cx="4281229" cy="102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18AEA-FA3A-478D-95C0-43E52508C803}">
      <dsp:nvSpPr>
        <dsp:cNvPr id="0" name=""/>
        <dsp:cNvSpPr/>
      </dsp:nvSpPr>
      <dsp:spPr>
        <a:xfrm>
          <a:off x="211133" y="1866"/>
          <a:ext cx="4344857" cy="1086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solidFill>
                <a:schemeClr val="tx1"/>
              </a:solidFill>
              <a:effectLst/>
              <a:latin typeface="+mn-lt"/>
              <a:ea typeface="+mn-ea"/>
              <a:cs typeface="+mn-cs"/>
            </a:rPr>
            <a:t>IFRS</a:t>
          </a:r>
          <a:endParaRPr lang="ru-RU" sz="6200" kern="1200" dirty="0"/>
        </a:p>
      </dsp:txBody>
      <dsp:txXfrm>
        <a:off x="242947" y="33680"/>
        <a:ext cx="4281229" cy="1022586"/>
      </dsp:txXfrm>
    </dsp:sp>
    <dsp:sp modelId="{0F81B824-AE95-4D31-B2F1-D447E8FEC395}">
      <dsp:nvSpPr>
        <dsp:cNvPr id="0" name=""/>
        <dsp:cNvSpPr/>
      </dsp:nvSpPr>
      <dsp:spPr>
        <a:xfrm rot="5400000">
          <a:off x="2288518" y="1183124"/>
          <a:ext cx="190087"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EF4BC8-EBF1-435D-99A6-C53CEE5C35C0}">
      <dsp:nvSpPr>
        <dsp:cNvPr id="0" name=""/>
        <dsp:cNvSpPr/>
      </dsp:nvSpPr>
      <dsp:spPr>
        <a:xfrm>
          <a:off x="211133" y="1468255"/>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rPr>
            <a:t>LIFO</a:t>
          </a:r>
          <a:r>
            <a:rPr lang="en-US" sz="3500" kern="1200" dirty="0" smtClean="0"/>
            <a:t> </a:t>
          </a:r>
          <a:r>
            <a:rPr lang="en-US" sz="3500" kern="1200" dirty="0" smtClean="0">
              <a:solidFill>
                <a:schemeClr val="tx1"/>
              </a:solidFill>
            </a:rPr>
            <a:t>is not allowed</a:t>
          </a:r>
          <a:endParaRPr lang="ru-RU" sz="3500" kern="1200" dirty="0">
            <a:solidFill>
              <a:schemeClr val="tx1"/>
            </a:solidFill>
          </a:endParaRPr>
        </a:p>
      </dsp:txBody>
      <dsp:txXfrm>
        <a:off x="242947" y="1500069"/>
        <a:ext cx="4281229" cy="1022586"/>
      </dsp:txXfrm>
    </dsp:sp>
    <dsp:sp modelId="{D5A7CEA0-5C1E-4C7B-B791-6531E9AF54BF}">
      <dsp:nvSpPr>
        <dsp:cNvPr id="0" name=""/>
        <dsp:cNvSpPr/>
      </dsp:nvSpPr>
      <dsp:spPr>
        <a:xfrm rot="5400000">
          <a:off x="2288518" y="2649513"/>
          <a:ext cx="190087"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2B0BA3-5AE0-410F-A06C-A94F9D2D19E6}">
      <dsp:nvSpPr>
        <dsp:cNvPr id="0" name=""/>
        <dsp:cNvSpPr/>
      </dsp:nvSpPr>
      <dsp:spPr>
        <a:xfrm>
          <a:off x="211133" y="2934644"/>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rPr>
            <a:t>Write downs can be reversed</a:t>
          </a:r>
          <a:endParaRPr lang="ru-RU" sz="3500" kern="1200" dirty="0">
            <a:solidFill>
              <a:schemeClr val="tx1"/>
            </a:solidFill>
          </a:endParaRPr>
        </a:p>
      </dsp:txBody>
      <dsp:txXfrm>
        <a:off x="242947" y="2966458"/>
        <a:ext cx="4281229" cy="1022586"/>
      </dsp:txXfrm>
    </dsp:sp>
    <dsp:sp modelId="{852D65DD-4D66-476C-BCD1-DFCFF2D40F6A}">
      <dsp:nvSpPr>
        <dsp:cNvPr id="0" name=""/>
        <dsp:cNvSpPr/>
      </dsp:nvSpPr>
      <dsp:spPr>
        <a:xfrm>
          <a:off x="5164271" y="1866"/>
          <a:ext cx="4344857" cy="1086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GAAP</a:t>
          </a:r>
          <a:endParaRPr lang="ru-RU" sz="6200" kern="1200" dirty="0"/>
        </a:p>
      </dsp:txBody>
      <dsp:txXfrm>
        <a:off x="5196085" y="33680"/>
        <a:ext cx="4281229" cy="1022586"/>
      </dsp:txXfrm>
    </dsp:sp>
    <dsp:sp modelId="{64B3DF93-F98E-4DF7-B1F5-04DB31A9C81B}">
      <dsp:nvSpPr>
        <dsp:cNvPr id="0" name=""/>
        <dsp:cNvSpPr/>
      </dsp:nvSpPr>
      <dsp:spPr>
        <a:xfrm rot="5400000">
          <a:off x="7241655" y="1183124"/>
          <a:ext cx="190087"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53FF3-638B-46EC-B83B-7CF5C09FE5A9}">
      <dsp:nvSpPr>
        <dsp:cNvPr id="0" name=""/>
        <dsp:cNvSpPr/>
      </dsp:nvSpPr>
      <dsp:spPr>
        <a:xfrm>
          <a:off x="5164271" y="1468255"/>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rPr>
            <a:t>LIFO is allowed</a:t>
          </a:r>
          <a:endParaRPr lang="ru-RU" sz="3500" kern="1200" dirty="0">
            <a:solidFill>
              <a:schemeClr val="tx1"/>
            </a:solidFill>
          </a:endParaRPr>
        </a:p>
      </dsp:txBody>
      <dsp:txXfrm>
        <a:off x="5196085" y="1500069"/>
        <a:ext cx="4281229" cy="1022586"/>
      </dsp:txXfrm>
    </dsp:sp>
    <dsp:sp modelId="{CDF02846-9AA2-4B26-9751-72AD3CA8A45E}">
      <dsp:nvSpPr>
        <dsp:cNvPr id="0" name=""/>
        <dsp:cNvSpPr/>
      </dsp:nvSpPr>
      <dsp:spPr>
        <a:xfrm rot="5343371">
          <a:off x="7265389" y="2637638"/>
          <a:ext cx="166386" cy="19008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CAD1DE-3844-4DFD-B69D-0E962923C167}">
      <dsp:nvSpPr>
        <dsp:cNvPr id="0" name=""/>
        <dsp:cNvSpPr/>
      </dsp:nvSpPr>
      <dsp:spPr>
        <a:xfrm>
          <a:off x="5188037" y="2910895"/>
          <a:ext cx="4344857" cy="108621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rPr>
            <a:t>Reversal is prohibited </a:t>
          </a:r>
          <a:endParaRPr lang="ru-RU" sz="3500" kern="1200" dirty="0">
            <a:solidFill>
              <a:schemeClr val="tx1"/>
            </a:solidFill>
          </a:endParaRPr>
        </a:p>
      </dsp:txBody>
      <dsp:txXfrm>
        <a:off x="5219851" y="2942709"/>
        <a:ext cx="4281229" cy="1022586"/>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4E684-1EB6-4CB8-9B54-F3F3E3F56C8A}" type="datetimeFigureOut">
              <a:rPr lang="ru-RU" smtClean="0"/>
              <a:t>03.11.2016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7751F-3D35-4075-A6A4-D17D1F3BAC31}" type="slidenum">
              <a:rPr lang="ru-RU" smtClean="0"/>
              <a:t>‹#›</a:t>
            </a:fld>
            <a:endParaRPr lang="ru-RU"/>
          </a:p>
        </p:txBody>
      </p:sp>
    </p:spTree>
    <p:extLst>
      <p:ext uri="{BB962C8B-B14F-4D97-AF65-F5344CB8AC3E}">
        <p14:creationId xmlns:p14="http://schemas.microsoft.com/office/powerpoint/2010/main" val="303795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investopedia.com/terms/a/analyst.asp" TargetMode="External"/><Relationship Id="rId3" Type="http://schemas.openxmlformats.org/officeDocument/2006/relationships/hyperlink" Target="http://www.investopedia.com/terms/i/intangibleasset.asp" TargetMode="External"/><Relationship Id="rId7" Type="http://schemas.openxmlformats.org/officeDocument/2006/relationships/hyperlink" Target="http://www.investopedia.com/terms/f/fifo.asp"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investopedia.com/terms/l/lifo.asp" TargetMode="External"/><Relationship Id="rId5" Type="http://schemas.openxmlformats.org/officeDocument/2006/relationships/hyperlink" Target="http://www.investopedia.com/terms/a/advertising-costs.asp" TargetMode="External"/><Relationship Id="rId4" Type="http://schemas.openxmlformats.org/officeDocument/2006/relationships/hyperlink" Target="http://www.investopedia.com/terms/f/fairvalue.asp"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investopedia.com/terms/a/analyst.asp" TargetMode="External"/><Relationship Id="rId3" Type="http://schemas.openxmlformats.org/officeDocument/2006/relationships/hyperlink" Target="http://www.investopedia.com/terms/i/intangibleasset.asp" TargetMode="External"/><Relationship Id="rId7" Type="http://schemas.openxmlformats.org/officeDocument/2006/relationships/hyperlink" Target="http://www.investopedia.com/terms/f/fifo.asp"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investopedia.com/terms/l/lifo.asp" TargetMode="External"/><Relationship Id="rId5" Type="http://schemas.openxmlformats.org/officeDocument/2006/relationships/hyperlink" Target="http://www.investopedia.com/terms/a/advertising-costs.asp" TargetMode="External"/><Relationship Id="rId4" Type="http://schemas.openxmlformats.org/officeDocument/2006/relationships/hyperlink" Target="http://www.investopedia.com/terms/f/fairvalue.as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collapse of Soviet Union gave a significant impact on evolving business environment, which resulted in embracing capitalism. To accomplish this objective, Russia’s new democratic government implemented a “privatization </a:t>
            </a:r>
            <a:r>
              <a:rPr lang="en-US" dirty="0" err="1" smtClean="0"/>
              <a:t>programme</a:t>
            </a:r>
            <a:r>
              <a:rPr lang="en-US" dirty="0" smtClean="0"/>
              <a:t>” intended to convert the country from communism to capitalism in a span of a few years. Russian citizens the right to acquirers ownership interests in thousands of Russian firms at a nominal cost. </a:t>
            </a:r>
            <a:r>
              <a:rPr lang="en-US" dirty="0" smtClean="0"/>
              <a:t>This </a:t>
            </a:r>
            <a:r>
              <a:rPr lang="en-US" dirty="0" err="1" smtClean="0"/>
              <a:t>programme</a:t>
            </a:r>
            <a:r>
              <a:rPr lang="en-US" dirty="0" smtClean="0"/>
              <a:t> </a:t>
            </a:r>
            <a:r>
              <a:rPr lang="en-US" dirty="0" smtClean="0"/>
              <a:t>had several</a:t>
            </a:r>
            <a:r>
              <a:rPr lang="en-US" baseline="0" dirty="0" smtClean="0"/>
              <a:t> </a:t>
            </a:r>
            <a:r>
              <a:rPr lang="en-US" baseline="0" dirty="0" smtClean="0"/>
              <a:t>consequences. </a:t>
            </a:r>
            <a:r>
              <a:rPr lang="en-US" baseline="0" dirty="0" smtClean="0"/>
              <a:t>Finally</a:t>
            </a:r>
            <a:r>
              <a:rPr lang="en-US" baseline="0" dirty="0" smtClean="0"/>
              <a:t>, free market economy was achieved. </a:t>
            </a:r>
            <a:r>
              <a:rPr lang="en-US" baseline="0" dirty="0" err="1" smtClean="0"/>
              <a:t>Neverthless</a:t>
            </a:r>
            <a:r>
              <a:rPr lang="en-US" baseline="0" dirty="0" smtClean="0"/>
              <a:t>, </a:t>
            </a:r>
            <a:r>
              <a:rPr lang="en-US" baseline="0" dirty="0" smtClean="0"/>
              <a:t>it was flawed in many respects. Firstly, most </a:t>
            </a:r>
            <a:r>
              <a:rPr lang="en-US" baseline="0" dirty="0" smtClean="0"/>
              <a:t>companies were insolvent and able to survive only with subsidies. Secondly, people </a:t>
            </a:r>
            <a:r>
              <a:rPr lang="en-US" baseline="0" dirty="0" smtClean="0"/>
              <a:t>closest </a:t>
            </a:r>
            <a:r>
              <a:rPr lang="en-US" baseline="0" dirty="0" smtClean="0"/>
              <a:t>to hold the power acquired top management positions-red directors. Thirdly, all this policy caused “rogue capitalism’-including </a:t>
            </a:r>
            <a:r>
              <a:rPr lang="en-US" dirty="0" smtClean="0"/>
              <a:t>hundreds of murders and contract killings, kickbacks, bribes, and “organized robbery.”</a:t>
            </a:r>
            <a:r>
              <a:rPr lang="en-US" baseline="0" dirty="0" smtClean="0"/>
              <a:t> </a:t>
            </a:r>
            <a:r>
              <a:rPr lang="en-US" baseline="0" dirty="0" smtClean="0"/>
              <a:t>In fact, it was an engine to generate the profit for the very narrow group of people.</a:t>
            </a:r>
            <a:endParaRPr lang="ru-RU" dirty="0" smtClean="0"/>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3</a:t>
            </a:fld>
            <a:endParaRPr lang="ru-RU"/>
          </a:p>
        </p:txBody>
      </p:sp>
    </p:spTree>
    <p:extLst>
      <p:ext uri="{BB962C8B-B14F-4D97-AF65-F5344CB8AC3E}">
        <p14:creationId xmlns:p14="http://schemas.microsoft.com/office/powerpoint/2010/main" val="231877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Challenges and ethical issues: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inherently problematic nature of the auditor-client relationship is made even more problematic within Russia for PwC by two key factors.</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“fierce competition” among the major accounting firms to acquire and retain the relatively few large and lucrative Russian audit clients had resulted in auditors feeling pressured</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nature of the country’s auditing rules. Professional auditing standards are too “flexible,” which ultimately results in less rigorous audits and lower-quality financial statements.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former PwC auditor provided an example of this mindset. This individual reported that a large automobile manufacturer that was a PwC audit client effectively gave away huge amounts of inventory by routinely shipping cars to supposed “dealers” who never paid for those shipments. The former PwC auditor recalled thinking, “‘What’s going on? You aren’t getting paid—no guarantees, no nothing. It was clear to me that it was organized robbery. In its audit report, PwC commented on the fact that the client was using different methods to account for certain domestic sales and sales made to foreign customers.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17</a:t>
            </a:fld>
            <a:endParaRPr lang="ru-RU"/>
          </a:p>
        </p:txBody>
      </p:sp>
    </p:spTree>
    <p:extLst>
      <p:ext uri="{BB962C8B-B14F-4D97-AF65-F5344CB8AC3E}">
        <p14:creationId xmlns:p14="http://schemas.microsoft.com/office/powerpoint/2010/main" val="329391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The cases Enron and WorldCom highlighted a contrast between the modern American approach to accounting and the more old-fashioned British approach. America's accounting rules have developed in the context of the increasingly litigious nature of that country's corporate life. This has put pressure on American accountants to be very precise about what is and what is not permissible in company accounts.</a:t>
            </a:r>
            <a:endParaRPr lang="ru-RU"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In the UK, by contrast, accountants have tried to stick more closely to the old idea of “true and fair”, of accepting that precision in accounting is a dream, that the best you can hope for is that the figures appear (to an honest, independent expert of goodwill) to be as true and fair a reflection of the corporate reality as it is possible to achieve. In the UK, auditors are required to state whether the accounts they are signing show a “true and fair view” of the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affairs.</a:t>
            </a:r>
            <a:endParaRPr lang="ru-RU"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Two things in particular have compromised the accountants' vision of what is true and fair. One is their desire to do (more glamorous) things than accounting and auditing—in particular, consulting. Arthur Andersen, for example, earned $25m from its audit of Enron in 2000 and $27m in consulting fees from that company in the same year. The other distortion comes from the excessively familiar relationships that grow up in cases where an auditor remains with the same client for many years. At Enron, many of the employees in the company's accounts department had previously worked for Arthur Andersen, and vice versa.</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19</a:t>
            </a:fld>
            <a:endParaRPr lang="ru-RU"/>
          </a:p>
        </p:txBody>
      </p:sp>
    </p:spTree>
    <p:extLst>
      <p:ext uri="{BB962C8B-B14F-4D97-AF65-F5344CB8AC3E}">
        <p14:creationId xmlns:p14="http://schemas.microsoft.com/office/powerpoint/2010/main" val="384494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International Accounting Standards Board </a:t>
            </a:r>
            <a:r>
              <a:rPr lang="en-US" sz="1200" b="1" u="sng" kern="1200" dirty="0" smtClean="0">
                <a:solidFill>
                  <a:schemeClr val="tx1"/>
                </a:solidFill>
                <a:effectLst/>
                <a:latin typeface="+mn-lt"/>
                <a:ea typeface="+mn-ea"/>
                <a:cs typeface="+mn-cs"/>
              </a:rPr>
              <a:t>(IASB), </a:t>
            </a:r>
            <a:r>
              <a:rPr lang="en-US" sz="1200" kern="1200" dirty="0" smtClean="0">
                <a:solidFill>
                  <a:schemeClr val="tx1"/>
                </a:solidFill>
                <a:effectLst/>
                <a:latin typeface="+mn-lt"/>
                <a:ea typeface="+mn-ea"/>
                <a:cs typeface="+mn-cs"/>
              </a:rPr>
              <a:t>responsible for International Financial Reporting Standards </a:t>
            </a:r>
            <a:r>
              <a:rPr lang="en-US" sz="1200" b="1" u="sng" kern="1200" dirty="0" smtClean="0">
                <a:solidFill>
                  <a:schemeClr val="tx1"/>
                </a:solidFill>
                <a:effectLst/>
                <a:latin typeface="+mn-lt"/>
                <a:ea typeface="+mn-ea"/>
                <a:cs typeface="+mn-cs"/>
              </a:rPr>
              <a:t>(IFRS),</a:t>
            </a:r>
            <a:r>
              <a:rPr lang="en-US" sz="1200" kern="1200" dirty="0" smtClean="0">
                <a:solidFill>
                  <a:schemeClr val="tx1"/>
                </a:solidFill>
                <a:effectLst/>
                <a:latin typeface="+mn-lt"/>
                <a:ea typeface="+mn-ea"/>
                <a:cs typeface="+mn-cs"/>
              </a:rPr>
              <a:t> and the Financial Accounting Standards Board (FASB), responsible for US Generally Accepted Accounting Principles (US GAAP</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20</a:t>
            </a:fld>
            <a:endParaRPr lang="ru-RU"/>
          </a:p>
        </p:txBody>
      </p:sp>
    </p:spTree>
    <p:extLst>
      <p:ext uri="{BB962C8B-B14F-4D97-AF65-F5344CB8AC3E}">
        <p14:creationId xmlns:p14="http://schemas.microsoft.com/office/powerpoint/2010/main" val="350893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At the conceptually level, IFRS is considered more of a "principles based" accounting standard in contrast to U.S. GAAP which is considered more "rules based." By being more "principles based", IFRS, arguably, represents and captures the economics of a transaction better than U.S. GAAP. Some of differences between the two accounting frameworks are highlighted below:</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Intangibles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treatment of acquired </a:t>
            </a:r>
            <a:r>
              <a:rPr lang="en-US" sz="1200" u="none" strike="noStrike" kern="1200" dirty="0" smtClean="0">
                <a:solidFill>
                  <a:schemeClr val="tx1"/>
                </a:solidFill>
                <a:effectLst/>
                <a:latin typeface="+mn-lt"/>
                <a:ea typeface="+mn-ea"/>
                <a:cs typeface="+mn-cs"/>
                <a:hlinkClick r:id="rId3"/>
              </a:rPr>
              <a:t>intangible assets</a:t>
            </a:r>
            <a:r>
              <a:rPr lang="en-US" sz="1200" kern="1200" dirty="0" smtClean="0">
                <a:solidFill>
                  <a:schemeClr val="tx1"/>
                </a:solidFill>
                <a:effectLst/>
                <a:latin typeface="+mn-lt"/>
                <a:ea typeface="+mn-ea"/>
                <a:cs typeface="+mn-cs"/>
              </a:rPr>
              <a:t> helps illustrate why IFRS is considered more "principles based." Acquired intangible assets under U.S. GAAP are recognized at </a:t>
            </a:r>
            <a:r>
              <a:rPr lang="en-US" sz="1200" u="none" strike="noStrike" kern="1200" dirty="0" smtClean="0">
                <a:solidFill>
                  <a:schemeClr val="tx1"/>
                </a:solidFill>
                <a:effectLst/>
                <a:latin typeface="+mn-lt"/>
                <a:ea typeface="+mn-ea"/>
                <a:cs typeface="+mn-cs"/>
                <a:hlinkClick r:id="rId4"/>
              </a:rPr>
              <a:t>fair value</a:t>
            </a:r>
            <a:r>
              <a:rPr lang="en-US" sz="1200" kern="1200" dirty="0" smtClean="0">
                <a:solidFill>
                  <a:schemeClr val="tx1"/>
                </a:solidFill>
                <a:effectLst/>
                <a:latin typeface="+mn-lt"/>
                <a:ea typeface="+mn-ea"/>
                <a:cs typeface="+mn-cs"/>
              </a:rPr>
              <a:t>, while under IFRS, it is only recognized if the asset will have a future economic benefit and has measured reliability. Intangible assets are things like R&amp;D and </a:t>
            </a:r>
            <a:r>
              <a:rPr lang="en-US" sz="1200" u="none" strike="noStrike" kern="1200" dirty="0" smtClean="0">
                <a:solidFill>
                  <a:schemeClr val="tx1"/>
                </a:solidFill>
                <a:effectLst/>
                <a:latin typeface="+mn-lt"/>
                <a:ea typeface="+mn-ea"/>
                <a:cs typeface="+mn-cs"/>
                <a:hlinkClick r:id="rId5"/>
              </a:rPr>
              <a:t>advertising costs</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Inventory Costs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Under IFRS, the </a:t>
            </a:r>
            <a:r>
              <a:rPr lang="en-US" sz="1200" u="none" strike="noStrike" kern="1200" dirty="0" smtClean="0">
                <a:solidFill>
                  <a:schemeClr val="tx1"/>
                </a:solidFill>
                <a:effectLst/>
                <a:latin typeface="+mn-lt"/>
                <a:ea typeface="+mn-ea"/>
                <a:cs typeface="+mn-cs"/>
                <a:hlinkClick r:id="rId6"/>
              </a:rPr>
              <a:t>last-in, first-out</a:t>
            </a:r>
            <a:r>
              <a:rPr lang="en-US" sz="1200" kern="1200" dirty="0" smtClean="0">
                <a:solidFill>
                  <a:schemeClr val="tx1"/>
                </a:solidFill>
                <a:effectLst/>
                <a:latin typeface="+mn-lt"/>
                <a:ea typeface="+mn-ea"/>
                <a:cs typeface="+mn-cs"/>
              </a:rPr>
              <a:t> (LIFO) method for accounting for inventory costs is not allowed. Under U.S. GAAP, either LIFO or </a:t>
            </a:r>
            <a:r>
              <a:rPr lang="en-US" sz="1200" u="none" strike="noStrike" kern="1200" dirty="0" smtClean="0">
                <a:solidFill>
                  <a:schemeClr val="tx1"/>
                </a:solidFill>
                <a:effectLst/>
                <a:latin typeface="+mn-lt"/>
                <a:ea typeface="+mn-ea"/>
                <a:cs typeface="+mn-cs"/>
                <a:hlinkClick r:id="rId7"/>
              </a:rPr>
              <a:t>first-in, first-out</a:t>
            </a:r>
            <a:r>
              <a:rPr lang="en-US" sz="1200" kern="1200" dirty="0" smtClean="0">
                <a:solidFill>
                  <a:schemeClr val="tx1"/>
                </a:solidFill>
                <a:effectLst/>
                <a:latin typeface="+mn-lt"/>
                <a:ea typeface="+mn-ea"/>
                <a:cs typeface="+mn-cs"/>
              </a:rPr>
              <a:t> (FIFO) inventory estimates can be used. The move to a single method of inventory costing could lead to enhanced comparability between countries, and remove the need for </a:t>
            </a:r>
            <a:r>
              <a:rPr lang="en-US" sz="1200" u="none" strike="noStrike" kern="1200" dirty="0" smtClean="0">
                <a:solidFill>
                  <a:schemeClr val="tx1"/>
                </a:solidFill>
                <a:effectLst/>
                <a:latin typeface="+mn-lt"/>
                <a:ea typeface="+mn-ea"/>
                <a:cs typeface="+mn-cs"/>
                <a:hlinkClick r:id="rId8"/>
              </a:rPr>
              <a:t>analysts</a:t>
            </a:r>
            <a:r>
              <a:rPr lang="en-US" sz="1200" kern="1200" dirty="0" smtClean="0">
                <a:solidFill>
                  <a:schemeClr val="tx1"/>
                </a:solidFill>
                <a:effectLst/>
                <a:latin typeface="+mn-lt"/>
                <a:ea typeface="+mn-ea"/>
                <a:cs typeface="+mn-cs"/>
              </a:rPr>
              <a:t> to adjust LIFO inventories in their comparison analysis.</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Write Downs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Under IFRS, if inventory is written down, the write down can be reversed in future periods if specific criteria are met. Under U.S. GAAP, once inventory has been written down, any reversal is prohibited.</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21</a:t>
            </a:fld>
            <a:endParaRPr lang="ru-RU"/>
          </a:p>
        </p:txBody>
      </p:sp>
    </p:spTree>
    <p:extLst>
      <p:ext uri="{BB962C8B-B14F-4D97-AF65-F5344CB8AC3E}">
        <p14:creationId xmlns:p14="http://schemas.microsoft.com/office/powerpoint/2010/main" val="38411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At the conceptually level, IFRS is considered more of a "principles based" accounting standard in contrast to U.S. GAAP which is considered more "rules based." By being more "principles based", IFRS, arguably, represents and captures the economics of a transaction better than U.S. GAAP. Some of differences between the two accounting frameworks are highlighted below:</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Intangibles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treatment of acquired </a:t>
            </a:r>
            <a:r>
              <a:rPr lang="en-US" sz="1200" u="none" strike="noStrike" kern="1200" dirty="0" smtClean="0">
                <a:solidFill>
                  <a:schemeClr val="tx1"/>
                </a:solidFill>
                <a:effectLst/>
                <a:latin typeface="+mn-lt"/>
                <a:ea typeface="+mn-ea"/>
                <a:cs typeface="+mn-cs"/>
                <a:hlinkClick r:id="rId3"/>
              </a:rPr>
              <a:t>intangible assets</a:t>
            </a:r>
            <a:r>
              <a:rPr lang="en-US" sz="1200" kern="1200" dirty="0" smtClean="0">
                <a:solidFill>
                  <a:schemeClr val="tx1"/>
                </a:solidFill>
                <a:effectLst/>
                <a:latin typeface="+mn-lt"/>
                <a:ea typeface="+mn-ea"/>
                <a:cs typeface="+mn-cs"/>
              </a:rPr>
              <a:t> helps illustrate why IFRS is considered more "principles based." Acquired intangible assets under U.S. GAAP are recognized at </a:t>
            </a:r>
            <a:r>
              <a:rPr lang="en-US" sz="1200" u="none" strike="noStrike" kern="1200" dirty="0" smtClean="0">
                <a:solidFill>
                  <a:schemeClr val="tx1"/>
                </a:solidFill>
                <a:effectLst/>
                <a:latin typeface="+mn-lt"/>
                <a:ea typeface="+mn-ea"/>
                <a:cs typeface="+mn-cs"/>
                <a:hlinkClick r:id="rId4"/>
              </a:rPr>
              <a:t>fair value</a:t>
            </a:r>
            <a:r>
              <a:rPr lang="en-US" sz="1200" kern="1200" dirty="0" smtClean="0">
                <a:solidFill>
                  <a:schemeClr val="tx1"/>
                </a:solidFill>
                <a:effectLst/>
                <a:latin typeface="+mn-lt"/>
                <a:ea typeface="+mn-ea"/>
                <a:cs typeface="+mn-cs"/>
              </a:rPr>
              <a:t>, while under IFRS, it is only recognized if the asset will have a future economic benefit and has measured reliability. Intangible assets are things like R&amp;D and </a:t>
            </a:r>
            <a:r>
              <a:rPr lang="en-US" sz="1200" u="none" strike="noStrike" kern="1200" dirty="0" smtClean="0">
                <a:solidFill>
                  <a:schemeClr val="tx1"/>
                </a:solidFill>
                <a:effectLst/>
                <a:latin typeface="+mn-lt"/>
                <a:ea typeface="+mn-ea"/>
                <a:cs typeface="+mn-cs"/>
                <a:hlinkClick r:id="rId5"/>
              </a:rPr>
              <a:t>advertising costs</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Inventory Costs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Under IFRS, the </a:t>
            </a:r>
            <a:r>
              <a:rPr lang="en-US" sz="1200" u="none" strike="noStrike" kern="1200" dirty="0" smtClean="0">
                <a:solidFill>
                  <a:schemeClr val="tx1"/>
                </a:solidFill>
                <a:effectLst/>
                <a:latin typeface="+mn-lt"/>
                <a:ea typeface="+mn-ea"/>
                <a:cs typeface="+mn-cs"/>
                <a:hlinkClick r:id="rId6"/>
              </a:rPr>
              <a:t>last-in, first-out</a:t>
            </a:r>
            <a:r>
              <a:rPr lang="en-US" sz="1200" kern="1200" dirty="0" smtClean="0">
                <a:solidFill>
                  <a:schemeClr val="tx1"/>
                </a:solidFill>
                <a:effectLst/>
                <a:latin typeface="+mn-lt"/>
                <a:ea typeface="+mn-ea"/>
                <a:cs typeface="+mn-cs"/>
              </a:rPr>
              <a:t> (LIFO) method for accounting for inventory costs is not allowed. Under U.S. GAAP, either LIFO or </a:t>
            </a:r>
            <a:r>
              <a:rPr lang="en-US" sz="1200" u="none" strike="noStrike" kern="1200" dirty="0" smtClean="0">
                <a:solidFill>
                  <a:schemeClr val="tx1"/>
                </a:solidFill>
                <a:effectLst/>
                <a:latin typeface="+mn-lt"/>
                <a:ea typeface="+mn-ea"/>
                <a:cs typeface="+mn-cs"/>
                <a:hlinkClick r:id="rId7"/>
              </a:rPr>
              <a:t>first-in, first-out</a:t>
            </a:r>
            <a:r>
              <a:rPr lang="en-US" sz="1200" kern="1200" dirty="0" smtClean="0">
                <a:solidFill>
                  <a:schemeClr val="tx1"/>
                </a:solidFill>
                <a:effectLst/>
                <a:latin typeface="+mn-lt"/>
                <a:ea typeface="+mn-ea"/>
                <a:cs typeface="+mn-cs"/>
              </a:rPr>
              <a:t> (FIFO) inventory estimates can be used. The move to a single method of inventory costing could lead to enhanced comparability between countries, and remove the need for </a:t>
            </a:r>
            <a:r>
              <a:rPr lang="en-US" sz="1200" u="none" strike="noStrike" kern="1200" dirty="0" smtClean="0">
                <a:solidFill>
                  <a:schemeClr val="tx1"/>
                </a:solidFill>
                <a:effectLst/>
                <a:latin typeface="+mn-lt"/>
                <a:ea typeface="+mn-ea"/>
                <a:cs typeface="+mn-cs"/>
                <a:hlinkClick r:id="rId8"/>
              </a:rPr>
              <a:t>analysts</a:t>
            </a:r>
            <a:r>
              <a:rPr lang="en-US" sz="1200" kern="1200" dirty="0" smtClean="0">
                <a:solidFill>
                  <a:schemeClr val="tx1"/>
                </a:solidFill>
                <a:effectLst/>
                <a:latin typeface="+mn-lt"/>
                <a:ea typeface="+mn-ea"/>
                <a:cs typeface="+mn-cs"/>
              </a:rPr>
              <a:t> to adjust LIFO inventories in their comparison analysis.</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Write Downs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Under IFRS, if inventory is written down, the write down can be reversed in future periods if specific criteria are met. Under U.S. GAAP, once inventory has been written down, any reversal is prohibited.</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22</a:t>
            </a:fld>
            <a:endParaRPr lang="ru-RU"/>
          </a:p>
        </p:txBody>
      </p:sp>
    </p:spTree>
    <p:extLst>
      <p:ext uri="{BB962C8B-B14F-4D97-AF65-F5344CB8AC3E}">
        <p14:creationId xmlns:p14="http://schemas.microsoft.com/office/powerpoint/2010/main" val="365847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23</a:t>
            </a:fld>
            <a:endParaRPr lang="ru-RU"/>
          </a:p>
        </p:txBody>
      </p:sp>
    </p:spTree>
    <p:extLst>
      <p:ext uri="{BB962C8B-B14F-4D97-AF65-F5344CB8AC3E}">
        <p14:creationId xmlns:p14="http://schemas.microsoft.com/office/powerpoint/2010/main" val="138953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Gazprom, a term that means “gas industry,” was initially a privately owned company created by </a:t>
            </a:r>
            <a:r>
              <a:rPr lang="en-US" dirty="0" smtClean="0"/>
              <a:t>officials </a:t>
            </a:r>
            <a:r>
              <a:rPr lang="en-US" dirty="0" smtClean="0"/>
              <a:t>of the Soviet Union to assume control of the country’s natural gas industry. The company’s most important assets are enormous natural gas reserves discovered in Siberia following World War II. Gazprom was one of the </a:t>
            </a:r>
            <a:r>
              <a:rPr lang="en-US" dirty="0" smtClean="0"/>
              <a:t>first </a:t>
            </a:r>
            <a:r>
              <a:rPr lang="en-US" dirty="0" smtClean="0"/>
              <a:t>publicly </a:t>
            </a:r>
            <a:r>
              <a:rPr lang="en-US" smtClean="0"/>
              <a:t>owned </a:t>
            </a:r>
            <a:r>
              <a:rPr lang="en-US" smtClean="0"/>
              <a:t>firms </a:t>
            </a:r>
            <a:r>
              <a:rPr lang="en-US" dirty="0" smtClean="0"/>
              <a:t>created by Russia’s privatization program. </a:t>
            </a:r>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4</a:t>
            </a:fld>
            <a:endParaRPr lang="ru-RU"/>
          </a:p>
        </p:txBody>
      </p:sp>
    </p:spTree>
    <p:extLst>
      <p:ext uri="{BB962C8B-B14F-4D97-AF65-F5344CB8AC3E}">
        <p14:creationId xmlns:p14="http://schemas.microsoft.com/office/powerpoint/2010/main" val="123600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Fifteen percent of Gazprom’s common stock was given to employees and 28 percent to customers, while the federal government retained a 40 percent ownership interest in the company. Most of Gazprom’s remaining common stock was sold to foreign investors. To ensure that domestic investors maintained control of major Russian companies, foreign investors (mostly, William Browder) were permitted to buy only a small fraction of a Russian company’s stock. </a:t>
            </a:r>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5</a:t>
            </a:fld>
            <a:endParaRPr lang="ru-RU"/>
          </a:p>
        </p:txBody>
      </p:sp>
    </p:spTree>
    <p:extLst>
      <p:ext uri="{BB962C8B-B14F-4D97-AF65-F5344CB8AC3E}">
        <p14:creationId xmlns:p14="http://schemas.microsoft.com/office/powerpoint/2010/main" val="301615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All these</a:t>
            </a:r>
            <a:r>
              <a:rPr lang="en-US" baseline="0" dirty="0" smtClean="0"/>
              <a:t> people are key figures. They are all might be friends. </a:t>
            </a:r>
          </a:p>
          <a:p>
            <a:r>
              <a:rPr lang="en-US" dirty="0" smtClean="0"/>
              <a:t>Chernomyrdin</a:t>
            </a:r>
            <a:r>
              <a:rPr lang="en-US" baseline="0" dirty="0" smtClean="0"/>
              <a:t> was </a:t>
            </a:r>
            <a:r>
              <a:rPr lang="en-US" baseline="0" dirty="0" err="1" smtClean="0"/>
              <a:t>ofthen</a:t>
            </a:r>
            <a:r>
              <a:rPr lang="en-US" baseline="0" dirty="0" smtClean="0"/>
              <a:t> </a:t>
            </a:r>
            <a:r>
              <a:rPr lang="en-US" dirty="0" smtClean="0"/>
              <a:t>charged that he used his political power to grant large tax concessions and other economic benefits to Gazprom. These critics also maintained that Chernomyrdin and </a:t>
            </a:r>
            <a:r>
              <a:rPr lang="en-US" dirty="0" err="1" smtClean="0"/>
              <a:t>Vyakhirev</a:t>
            </a:r>
            <a:r>
              <a:rPr lang="en-US" dirty="0" smtClean="0"/>
              <a:t> diverted billions of dollars of Gazprom’s assets to themselves and family members. Allegedly, the two men and their colleagues established a network of private companies and then channeled Gazprom assets to those companies through an array of complex and clandestine transactions. </a:t>
            </a:r>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6</a:t>
            </a:fld>
            <a:endParaRPr lang="ru-RU"/>
          </a:p>
        </p:txBody>
      </p:sp>
    </p:spTree>
    <p:extLst>
      <p:ext uri="{BB962C8B-B14F-4D97-AF65-F5344CB8AC3E}">
        <p14:creationId xmlns:p14="http://schemas.microsoft.com/office/powerpoint/2010/main" val="71654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According to press reports, Gazprom officials sold a huge amount of natural gas at nominal prices to </a:t>
            </a:r>
            <a:r>
              <a:rPr lang="en-US" dirty="0" err="1" smtClean="0"/>
              <a:t>Itera</a:t>
            </a:r>
            <a:r>
              <a:rPr lang="en-US" dirty="0" smtClean="0"/>
              <a:t>, a privately owned company based in the Netherlands. </a:t>
            </a:r>
          </a:p>
          <a:p>
            <a:endParaRPr lang="en-US" dirty="0" smtClean="0"/>
          </a:p>
          <a:p>
            <a:r>
              <a:rPr lang="en-US" dirty="0" smtClean="0"/>
              <a:t>In one confirmed case, Gazprom sold a large volume of natural gas to </a:t>
            </a:r>
            <a:r>
              <a:rPr lang="en-US" dirty="0" err="1" smtClean="0"/>
              <a:t>Itera</a:t>
            </a:r>
            <a:r>
              <a:rPr lang="en-US" dirty="0" smtClean="0"/>
              <a:t> for $2 per cubic meter, which </a:t>
            </a:r>
            <a:r>
              <a:rPr lang="en-US" dirty="0" err="1" smtClean="0"/>
              <a:t>Itera</a:t>
            </a:r>
            <a:r>
              <a:rPr lang="en-US" dirty="0" smtClean="0"/>
              <a:t> then resold to European customers for more than $40 per cubic meter. In another transaction, Gazprom sold its 32 percent ownership interest in a gas-producing subsidiary, </a:t>
            </a:r>
            <a:r>
              <a:rPr lang="en-US" dirty="0" err="1" smtClean="0"/>
              <a:t>Purgas</a:t>
            </a:r>
            <a:r>
              <a:rPr lang="en-US" dirty="0" smtClean="0"/>
              <a:t>, to </a:t>
            </a:r>
            <a:r>
              <a:rPr lang="en-US" dirty="0" err="1" smtClean="0"/>
              <a:t>Itera</a:t>
            </a:r>
            <a:r>
              <a:rPr lang="en-US" dirty="0" smtClean="0"/>
              <a:t> for $1,200. Industry insiders estimated that the market price of that ownership interest was approximately $400 million. Thanks to such transactions, </a:t>
            </a:r>
            <a:r>
              <a:rPr lang="en-US" dirty="0" err="1" smtClean="0"/>
              <a:t>Itera</a:t>
            </a:r>
            <a:r>
              <a:rPr lang="en-US" dirty="0" smtClean="0"/>
              <a:t> grew from a small, unknown entity to the world’s seventh largest natural gas company in a span of only seven years during the 1990s.</a:t>
            </a:r>
          </a:p>
          <a:p>
            <a:endParaRPr lang="en-US" dirty="0" smtClean="0"/>
          </a:p>
          <a:p>
            <a:r>
              <a:rPr lang="en-US" dirty="0" smtClean="0"/>
              <a:t>Although </a:t>
            </a:r>
            <a:r>
              <a:rPr lang="en-US" dirty="0" err="1" smtClean="0"/>
              <a:t>Itera</a:t>
            </a:r>
            <a:r>
              <a:rPr lang="en-US" dirty="0" smtClean="0"/>
              <a:t> appears to be the company that has profited the most from Gazprom’s generosity, several other firms have been the beneficiaries of similar sweetheart deals. Among these firms is </a:t>
            </a:r>
            <a:r>
              <a:rPr lang="en-US" dirty="0" err="1" smtClean="0"/>
              <a:t>Stroitransgaz</a:t>
            </a:r>
            <a:r>
              <a:rPr lang="en-US" dirty="0" smtClean="0"/>
              <a:t>, a pipeline construction company that landed a large number of lucrative contracts with Gazprom during the 1990s. According to the Russian press, </a:t>
            </a:r>
            <a:r>
              <a:rPr lang="en-US" dirty="0" err="1" smtClean="0"/>
              <a:t>Stroitransgaz’s</a:t>
            </a:r>
            <a:r>
              <a:rPr lang="en-US" dirty="0" smtClean="0"/>
              <a:t> principal owners include Viktor Chernomyrdin’s two sons and Rem </a:t>
            </a:r>
            <a:r>
              <a:rPr lang="en-US" dirty="0" err="1" smtClean="0"/>
              <a:t>Vyahkirev’s</a:t>
            </a:r>
            <a:r>
              <a:rPr lang="en-US" dirty="0" smtClean="0"/>
              <a:t> daughter.</a:t>
            </a:r>
          </a:p>
          <a:p>
            <a:endParaRPr lang="en-US" dirty="0" smtClean="0"/>
          </a:p>
          <a:p>
            <a:r>
              <a:rPr lang="en-US" dirty="0" smtClean="0"/>
              <a:t>Gazprom was losing the equivalent of $2 billion to $3 billion each year due to “corruption, nepotism, and simple theft. That same newspaper went on to report that its own five-week investigation had uncovered evidence that Gazprom assets have been systematically handed over to company managers.</a:t>
            </a:r>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7</a:t>
            </a:fld>
            <a:endParaRPr lang="ru-RU"/>
          </a:p>
        </p:txBody>
      </p:sp>
    </p:spTree>
    <p:extLst>
      <p:ext uri="{BB962C8B-B14F-4D97-AF65-F5344CB8AC3E}">
        <p14:creationId xmlns:p14="http://schemas.microsoft.com/office/powerpoint/2010/main" val="426935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increasingly revealing and hostile reports focusing on Gazprom’s business dealings with </a:t>
            </a:r>
            <a:r>
              <a:rPr lang="en-US" dirty="0" err="1" smtClean="0"/>
              <a:t>Itera</a:t>
            </a:r>
            <a:r>
              <a:rPr lang="en-US" dirty="0" smtClean="0"/>
              <a:t> and other related companies outraged the international investors provided billions of dollars for</a:t>
            </a:r>
            <a:r>
              <a:rPr lang="en-US" baseline="0" dirty="0" smtClean="0"/>
              <a:t> </a:t>
            </a:r>
            <a:r>
              <a:rPr lang="en-US" dirty="0" smtClean="0"/>
              <a:t>the fledgling Russian economy. Even more outraged were foreign investors who owned Gazprom stock. Among these investors was William Browder, Hermitage’s chairman.</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William Browder had begun accumulating Gazprom stock for Hermitage in the mid-1990s. </a:t>
            </a:r>
            <a:r>
              <a:rPr lang="en-US" dirty="0" smtClean="0"/>
              <a:t>He recognized that the huge natural gas reserves owned by the company were not properly impounded into Gazprom’s stock market price. He expected that the stock’s market price would rise dramatically, but in</a:t>
            </a:r>
            <a:r>
              <a:rPr lang="ru-RU" baseline="0" dirty="0" smtClean="0"/>
              <a:t> </a:t>
            </a:r>
            <a:r>
              <a:rPr lang="en-US" baseline="0" dirty="0" smtClean="0"/>
              <a:t>the real terms it </a:t>
            </a:r>
            <a:r>
              <a:rPr lang="en-US" baseline="0" dirty="0" err="1" smtClean="0"/>
              <a:t>decresed</a:t>
            </a:r>
            <a:r>
              <a:rPr lang="en-US" baseline="0" dirty="0" smtClean="0"/>
              <a:t>. </a:t>
            </a:r>
            <a:r>
              <a:rPr lang="en-US" dirty="0" smtClean="0"/>
              <a:t>Browder attributed the lack of interest in Gazprom’s common stock to the fact that the company was literally “giving away” huge gas oil reserves year to </a:t>
            </a:r>
            <a:r>
              <a:rPr lang="en-US" dirty="0" err="1" smtClean="0"/>
              <a:t>Itera</a:t>
            </a:r>
            <a:r>
              <a:rPr lang="en-US" dirty="0" smtClean="0"/>
              <a:t> and other privately owned companies controlled by Gazprom executives, their family members, and their close friends and associates.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forced the company’s board to call for a “special audit” of the Gazprom-</a:t>
            </a:r>
            <a:r>
              <a:rPr lang="en-US" dirty="0" err="1" smtClean="0"/>
              <a:t>Itera</a:t>
            </a:r>
            <a:r>
              <a:rPr lang="en-US" dirty="0" smtClean="0"/>
              <a:t> transactions in January 2001.</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Gazprom’s board announced that PwC had been retained to perform the </a:t>
            </a:r>
            <a:r>
              <a:rPr lang="en-US" dirty="0" err="1" smtClean="0"/>
              <a:t>Itera</a:t>
            </a:r>
            <a:r>
              <a:rPr lang="en-US" dirty="0" smtClean="0"/>
              <a:t> audit, critics immediately charged that PwC would effectively be auditing “itself”. Most galling to critics was that PwC had failed to even require Gazprom to disclose </a:t>
            </a:r>
            <a:r>
              <a:rPr lang="en-US" dirty="0" err="1" smtClean="0"/>
              <a:t>Itera</a:t>
            </a:r>
            <a:r>
              <a:rPr lang="en-US" dirty="0" smtClean="0"/>
              <a:t> as a related party in the footnotes to the company’s financial statements over the previous several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Shortly after Gazprom’s board hired PwC to investigate the company’s business deals with </a:t>
            </a:r>
            <a:r>
              <a:rPr lang="en-US" dirty="0" err="1" smtClean="0"/>
              <a:t>Itera</a:t>
            </a:r>
            <a:r>
              <a:rPr lang="en-US" dirty="0" smtClean="0"/>
              <a:t>, a group of minority stockholders led by </a:t>
            </a:r>
            <a:r>
              <a:rPr lang="en-US" dirty="0" err="1" smtClean="0"/>
              <a:t>Federov</a:t>
            </a:r>
            <a:r>
              <a:rPr lang="en-US" dirty="0" smtClean="0"/>
              <a:t> appointed Deloitte &amp; </a:t>
            </a:r>
            <a:r>
              <a:rPr lang="en-US" dirty="0" err="1" smtClean="0"/>
              <a:t>Touche</a:t>
            </a:r>
            <a:r>
              <a:rPr lang="en-US" dirty="0" smtClean="0"/>
              <a:t> to perform a parallel investigation of those same transactions.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8</a:t>
            </a:fld>
            <a:endParaRPr lang="ru-RU"/>
          </a:p>
        </p:txBody>
      </p:sp>
    </p:spTree>
    <p:extLst>
      <p:ext uri="{BB962C8B-B14F-4D97-AF65-F5344CB8AC3E}">
        <p14:creationId xmlns:p14="http://schemas.microsoft.com/office/powerpoint/2010/main" val="295117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PwC completed its four-month investigation of Gazprom’s business dealings with </a:t>
            </a:r>
            <a:r>
              <a:rPr lang="en-US" dirty="0" err="1" smtClean="0"/>
              <a:t>Itera</a:t>
            </a:r>
            <a:r>
              <a:rPr lang="en-US" dirty="0" smtClean="0"/>
              <a:t> 67-page confidential report.</a:t>
            </a:r>
            <a:r>
              <a:rPr lang="en-US" baseline="0" dirty="0" smtClean="0"/>
              <a:t> PwC </a:t>
            </a:r>
            <a:r>
              <a:rPr lang="en-US" dirty="0" smtClean="0"/>
              <a:t>did not identify any “deals in which </a:t>
            </a:r>
            <a:r>
              <a:rPr lang="en-US" dirty="0" err="1" smtClean="0"/>
              <a:t>Itera</a:t>
            </a:r>
            <a:r>
              <a:rPr lang="en-US" dirty="0" smtClean="0"/>
              <a:t> </a:t>
            </a:r>
            <a:r>
              <a:rPr lang="en-US" dirty="0" err="1" smtClean="0"/>
              <a:t>benefi</a:t>
            </a:r>
            <a:r>
              <a:rPr lang="en-US" dirty="0" smtClean="0"/>
              <a:t> ted at the expense of Gazprom. Not surprisingly, the results of the PwC investigation failed to placate Boris </a:t>
            </a:r>
            <a:r>
              <a:rPr lang="en-US" dirty="0" err="1" smtClean="0"/>
              <a:t>Federov</a:t>
            </a:r>
            <a:r>
              <a:rPr lang="en-US" dirty="0" smtClean="0"/>
              <a:t>, William Browder.</a:t>
            </a:r>
          </a:p>
          <a:p>
            <a:pPr>
              <a:buFont typeface="Wingdings" panose="05000000000000000000" pitchFamily="2" charset="2"/>
              <a:buChar char="q"/>
            </a:pPr>
            <a:r>
              <a:rPr lang="en-US" dirty="0" smtClean="0"/>
              <a:t>PwC purchased </a:t>
            </a:r>
            <a:r>
              <a:rPr lang="en-US" dirty="0" err="1" smtClean="0"/>
              <a:t>fullpage</a:t>
            </a:r>
            <a:r>
              <a:rPr lang="en-US" dirty="0" smtClean="0"/>
              <a:t> ads in major Russian newspapers. These ads attempted to rebut much of the criticism that had been directed at the fi </a:t>
            </a:r>
            <a:r>
              <a:rPr lang="en-US" dirty="0" err="1" smtClean="0"/>
              <a:t>rm</a:t>
            </a:r>
            <a:r>
              <a:rPr lang="en-US" dirty="0" smtClean="0"/>
              <a:t> over the previous two years for its Gazprom audits. The ads suggested that PwC had been singled out for criticism based on “an inaccurate understanding of the roles and responsibilities of auditors. </a:t>
            </a:r>
            <a:r>
              <a:rPr lang="en-US" dirty="0" smtClean="0"/>
              <a:t>The</a:t>
            </a:r>
            <a:r>
              <a:rPr lang="ru-RU" dirty="0" smtClean="0"/>
              <a:t> </a:t>
            </a:r>
            <a:r>
              <a:rPr lang="en-US" dirty="0" smtClean="0"/>
              <a:t>court resolved allegations in the lawsuits were “completely unfounded” and that the firm’s audits had “met all applicable legal and professional standards”.</a:t>
            </a:r>
          </a:p>
          <a:p>
            <a:endParaRPr lang="ru-RU" dirty="0" smtClean="0"/>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9</a:t>
            </a:fld>
            <a:endParaRPr lang="ru-RU"/>
          </a:p>
        </p:txBody>
      </p:sp>
    </p:spTree>
    <p:extLst>
      <p:ext uri="{BB962C8B-B14F-4D97-AF65-F5344CB8AC3E}">
        <p14:creationId xmlns:p14="http://schemas.microsoft.com/office/powerpoint/2010/main" val="77889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Firstly, let’s make it clear who the minority investors are. Minority investor is an equity holder of a firm who does not have the voting control of the firm, which means that he acquires less than 50% of ownership of the firm’s equity capital. Gazprom’s main shareholders: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40% government owned</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28% customers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15% employees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17% sold for foreign investors, specifically, William Browder</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Foreign investors were permitted to buy only small fraction of stocks to insure that domestic investors have prevailing share fraction.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13</a:t>
            </a:fld>
            <a:endParaRPr lang="ru-RU"/>
          </a:p>
        </p:txBody>
      </p:sp>
    </p:spTree>
    <p:extLst>
      <p:ext uri="{BB962C8B-B14F-4D97-AF65-F5344CB8AC3E}">
        <p14:creationId xmlns:p14="http://schemas.microsoft.com/office/powerpoint/2010/main" val="332463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Consequently, PwC’s responsibilities to Minority investors: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Main responsibility</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disclosure </a:t>
            </a:r>
            <a:r>
              <a:rPr lang="en-US" sz="1200" kern="1200" dirty="0" err="1" smtClean="0">
                <a:solidFill>
                  <a:schemeClr val="tx1"/>
                </a:solidFill>
                <a:effectLst/>
                <a:latin typeface="+mn-lt"/>
                <a:ea typeface="+mn-ea"/>
                <a:cs typeface="+mn-cs"/>
              </a:rPr>
              <a:t>itera</a:t>
            </a:r>
            <a:r>
              <a:rPr lang="en-US" sz="1200" kern="1200" dirty="0" smtClean="0">
                <a:solidFill>
                  <a:schemeClr val="tx1"/>
                </a:solidFill>
                <a:effectLst/>
                <a:latin typeface="+mn-lt"/>
                <a:ea typeface="+mn-ea"/>
                <a:cs typeface="+mn-cs"/>
              </a:rPr>
              <a:t> as a related party</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Minor responsibility- so called “</a:t>
            </a:r>
            <a:r>
              <a:rPr lang="en-US" sz="1200" kern="1200" dirty="0" err="1" smtClean="0">
                <a:solidFill>
                  <a:schemeClr val="tx1"/>
                </a:solidFill>
                <a:effectLst/>
                <a:latin typeface="+mn-lt"/>
                <a:ea typeface="+mn-ea"/>
                <a:cs typeface="+mn-cs"/>
              </a:rPr>
              <a:t>Itera</a:t>
            </a:r>
            <a:r>
              <a:rPr lang="en-US" sz="1200" kern="1200" dirty="0" smtClean="0">
                <a:solidFill>
                  <a:schemeClr val="tx1"/>
                </a:solidFill>
                <a:effectLst/>
                <a:latin typeface="+mn-lt"/>
                <a:ea typeface="+mn-ea"/>
                <a:cs typeface="+mn-cs"/>
              </a:rPr>
              <a:t> transactions”</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Natural Gas Reserves-discounted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Gazprom sold a large volume of natural gas to </a:t>
            </a:r>
            <a:r>
              <a:rPr lang="en-US" sz="1200" kern="1200" dirty="0" err="1" smtClean="0">
                <a:solidFill>
                  <a:schemeClr val="tx1"/>
                </a:solidFill>
                <a:effectLst/>
                <a:latin typeface="+mn-lt"/>
                <a:ea typeface="+mn-ea"/>
                <a:cs typeface="+mn-cs"/>
              </a:rPr>
              <a:t>Itera</a:t>
            </a:r>
            <a:r>
              <a:rPr lang="en-US" sz="1200" kern="1200" dirty="0" smtClean="0">
                <a:solidFill>
                  <a:schemeClr val="tx1"/>
                </a:solidFill>
                <a:effectLst/>
                <a:latin typeface="+mn-lt"/>
                <a:ea typeface="+mn-ea"/>
                <a:cs typeface="+mn-cs"/>
              </a:rPr>
              <a:t> for $2 per cubic meter, which </a:t>
            </a:r>
            <a:r>
              <a:rPr lang="en-US" sz="1200" kern="1200" dirty="0" err="1" smtClean="0">
                <a:solidFill>
                  <a:schemeClr val="tx1"/>
                </a:solidFill>
                <a:effectLst/>
                <a:latin typeface="+mn-lt"/>
                <a:ea typeface="+mn-ea"/>
                <a:cs typeface="+mn-cs"/>
              </a:rPr>
              <a:t>Itera</a:t>
            </a:r>
            <a:r>
              <a:rPr lang="en-US" sz="1200" kern="1200" dirty="0" smtClean="0">
                <a:solidFill>
                  <a:schemeClr val="tx1"/>
                </a:solidFill>
                <a:effectLst/>
                <a:latin typeface="+mn-lt"/>
                <a:ea typeface="+mn-ea"/>
                <a:cs typeface="+mn-cs"/>
              </a:rPr>
              <a:t> then resold to European customers for more than $40 per cubic meter</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Purgas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Gazprom sold its 32 percent ownership interest in a gas-producing subsidiary, </a:t>
            </a:r>
            <a:r>
              <a:rPr lang="en-US" sz="1200" kern="1200" dirty="0" err="1" smtClean="0">
                <a:solidFill>
                  <a:schemeClr val="tx1"/>
                </a:solidFill>
                <a:effectLst/>
                <a:latin typeface="+mn-lt"/>
                <a:ea typeface="+mn-ea"/>
                <a:cs typeface="+mn-cs"/>
              </a:rPr>
              <a:t>Purgas</a:t>
            </a:r>
            <a:r>
              <a:rPr lang="en-US" sz="1200" kern="1200" dirty="0" smtClean="0">
                <a:solidFill>
                  <a:schemeClr val="tx1"/>
                </a:solidFill>
                <a:effectLst/>
                <a:latin typeface="+mn-lt"/>
                <a:ea typeface="+mn-ea"/>
                <a:cs typeface="+mn-cs"/>
              </a:rPr>
              <a:t>, to </a:t>
            </a:r>
            <a:r>
              <a:rPr lang="en-US" sz="1200" kern="1200" dirty="0" err="1" smtClean="0">
                <a:solidFill>
                  <a:schemeClr val="tx1"/>
                </a:solidFill>
                <a:effectLst/>
                <a:latin typeface="+mn-lt"/>
                <a:ea typeface="+mn-ea"/>
                <a:cs typeface="+mn-cs"/>
              </a:rPr>
              <a:t>Itera</a:t>
            </a:r>
            <a:r>
              <a:rPr lang="en-US" sz="1200" kern="1200" dirty="0" smtClean="0">
                <a:solidFill>
                  <a:schemeClr val="tx1"/>
                </a:solidFill>
                <a:effectLst/>
                <a:latin typeface="+mn-lt"/>
                <a:ea typeface="+mn-ea"/>
                <a:cs typeface="+mn-cs"/>
              </a:rPr>
              <a:t> for $1,200. Industry insiders estimated that the market price of that ownership interest was approximately $400 million.</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247751F-3D35-4075-A6A4-D17D1F3BAC31}" type="slidenum">
              <a:rPr lang="ru-RU" smtClean="0"/>
              <a:t>14</a:t>
            </a:fld>
            <a:endParaRPr lang="ru-RU"/>
          </a:p>
        </p:txBody>
      </p:sp>
    </p:spTree>
    <p:extLst>
      <p:ext uri="{BB962C8B-B14F-4D97-AF65-F5344CB8AC3E}">
        <p14:creationId xmlns:p14="http://schemas.microsoft.com/office/powerpoint/2010/main" val="282784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EA2BD57C-BC7F-49AC-BBAA-9332D2D1A689}" type="datetimeFigureOut">
              <a:rPr lang="ru-RU" smtClean="0"/>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9CE6F-6638-4302-8B48-4BB989B2261C}"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4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2BD57C-BC7F-49AC-BBAA-9332D2D1A689}" type="datetimeFigureOut">
              <a:rPr lang="ru-RU" smtClean="0"/>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9CE6F-6638-4302-8B48-4BB989B2261C}" type="slidenum">
              <a:rPr lang="ru-RU" smtClean="0"/>
              <a:t>‹#›</a:t>
            </a:fld>
            <a:endParaRPr lang="ru-RU"/>
          </a:p>
        </p:txBody>
      </p:sp>
    </p:spTree>
    <p:extLst>
      <p:ext uri="{BB962C8B-B14F-4D97-AF65-F5344CB8AC3E}">
        <p14:creationId xmlns:p14="http://schemas.microsoft.com/office/powerpoint/2010/main" val="202866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2BD57C-BC7F-49AC-BBAA-9332D2D1A689}" type="datetimeFigureOut">
              <a:rPr lang="ru-RU" smtClean="0"/>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9CE6F-6638-4302-8B48-4BB989B2261C}"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17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2BD57C-BC7F-49AC-BBAA-9332D2D1A689}" type="datetimeFigureOut">
              <a:rPr lang="ru-RU" smtClean="0"/>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9CE6F-6638-4302-8B48-4BB989B2261C}" type="slidenum">
              <a:rPr lang="ru-RU" smtClean="0"/>
              <a:t>‹#›</a:t>
            </a:fld>
            <a:endParaRPr lang="ru-RU"/>
          </a:p>
        </p:txBody>
      </p:sp>
    </p:spTree>
    <p:extLst>
      <p:ext uri="{BB962C8B-B14F-4D97-AF65-F5344CB8AC3E}">
        <p14:creationId xmlns:p14="http://schemas.microsoft.com/office/powerpoint/2010/main" val="60171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2BD57C-BC7F-49AC-BBAA-9332D2D1A689}" type="datetimeFigureOut">
              <a:rPr lang="ru-RU" smtClean="0"/>
              <a:t>03.11.2016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9CE6F-6638-4302-8B48-4BB989B2261C}"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31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A2BD57C-BC7F-49AC-BBAA-9332D2D1A689}" type="datetimeFigureOut">
              <a:rPr lang="ru-RU" smtClean="0"/>
              <a:t>03.11.2016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9CE6F-6638-4302-8B48-4BB989B2261C}" type="slidenum">
              <a:rPr lang="ru-RU" smtClean="0"/>
              <a:t>‹#›</a:t>
            </a:fld>
            <a:endParaRPr lang="ru-RU"/>
          </a:p>
        </p:txBody>
      </p:sp>
    </p:spTree>
    <p:extLst>
      <p:ext uri="{BB962C8B-B14F-4D97-AF65-F5344CB8AC3E}">
        <p14:creationId xmlns:p14="http://schemas.microsoft.com/office/powerpoint/2010/main" val="139182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A2BD57C-BC7F-49AC-BBAA-9332D2D1A689}" type="datetimeFigureOut">
              <a:rPr lang="ru-RU" smtClean="0"/>
              <a:t>03.11.2016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29CE6F-6638-4302-8B48-4BB989B2261C}" type="slidenum">
              <a:rPr lang="ru-RU" smtClean="0"/>
              <a:t>‹#›</a:t>
            </a:fld>
            <a:endParaRPr lang="ru-RU"/>
          </a:p>
        </p:txBody>
      </p:sp>
    </p:spTree>
    <p:extLst>
      <p:ext uri="{BB962C8B-B14F-4D97-AF65-F5344CB8AC3E}">
        <p14:creationId xmlns:p14="http://schemas.microsoft.com/office/powerpoint/2010/main" val="296156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A2BD57C-BC7F-49AC-BBAA-9332D2D1A689}" type="datetimeFigureOut">
              <a:rPr lang="ru-RU" smtClean="0"/>
              <a:t>03.11.2016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29CE6F-6638-4302-8B48-4BB989B2261C}" type="slidenum">
              <a:rPr lang="ru-RU" smtClean="0"/>
              <a:t>‹#›</a:t>
            </a:fld>
            <a:endParaRPr lang="ru-RU"/>
          </a:p>
        </p:txBody>
      </p:sp>
    </p:spTree>
    <p:extLst>
      <p:ext uri="{BB962C8B-B14F-4D97-AF65-F5344CB8AC3E}">
        <p14:creationId xmlns:p14="http://schemas.microsoft.com/office/powerpoint/2010/main" val="20457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BD57C-BC7F-49AC-BBAA-9332D2D1A689}" type="datetimeFigureOut">
              <a:rPr lang="ru-RU" smtClean="0"/>
              <a:t>03.11.2016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29CE6F-6638-4302-8B48-4BB989B2261C}" type="slidenum">
              <a:rPr lang="ru-RU" smtClean="0"/>
              <a:t>‹#›</a:t>
            </a:fld>
            <a:endParaRPr lang="ru-RU"/>
          </a:p>
        </p:txBody>
      </p:sp>
    </p:spTree>
    <p:extLst>
      <p:ext uri="{BB962C8B-B14F-4D97-AF65-F5344CB8AC3E}">
        <p14:creationId xmlns:p14="http://schemas.microsoft.com/office/powerpoint/2010/main" val="115546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2BD57C-BC7F-49AC-BBAA-9332D2D1A689}" type="datetimeFigureOut">
              <a:rPr lang="ru-RU" smtClean="0"/>
              <a:t>03.11.2016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9CE6F-6638-4302-8B48-4BB989B2261C}" type="slidenum">
              <a:rPr lang="ru-RU" smtClean="0"/>
              <a:t>‹#›</a:t>
            </a:fld>
            <a:endParaRPr lang="ru-RU"/>
          </a:p>
        </p:txBody>
      </p:sp>
    </p:spTree>
    <p:extLst>
      <p:ext uri="{BB962C8B-B14F-4D97-AF65-F5344CB8AC3E}">
        <p14:creationId xmlns:p14="http://schemas.microsoft.com/office/powerpoint/2010/main" val="359830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2BD57C-BC7F-49AC-BBAA-9332D2D1A689}" type="datetimeFigureOut">
              <a:rPr lang="ru-RU" smtClean="0"/>
              <a:t>03.11.2016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9CE6F-6638-4302-8B48-4BB989B2261C}"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1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A2BD57C-BC7F-49AC-BBAA-9332D2D1A689}" type="datetimeFigureOut">
              <a:rPr lang="ru-RU" smtClean="0"/>
              <a:t>03.11.2016</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829CE6F-6638-4302-8B48-4BB989B2261C}"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05776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oris_Yeltsin" TargetMode="External"/><Relationship Id="rId7" Type="http://schemas.openxmlformats.org/officeDocument/2006/relationships/hyperlink" Target="https://en.wikipedia.org/wiki/Rem_Viakhire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Prime_Minister_of_Russia" TargetMode="External"/><Relationship Id="rId5" Type="http://schemas.openxmlformats.org/officeDocument/2006/relationships/hyperlink" Target="https://en.wikipedia.org/wiki/Chernomyrdin" TargetMode="External"/><Relationship Id="rId4" Type="http://schemas.openxmlformats.org/officeDocument/2006/relationships/hyperlink" Target="https://en.wikipedia.org/wiki/Russian_Presiden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2000" cy="4988560"/>
          </a:xfrm>
          <a:prstGeom prst="rect">
            <a:avLst/>
          </a:prstGeom>
        </p:spPr>
      </p:pic>
      <p:sp>
        <p:nvSpPr>
          <p:cNvPr id="2" name="Заголовок 1"/>
          <p:cNvSpPr>
            <a:spLocks noGrp="1"/>
          </p:cNvSpPr>
          <p:nvPr>
            <p:ph type="ctrTitle"/>
          </p:nvPr>
        </p:nvSpPr>
        <p:spPr>
          <a:xfrm>
            <a:off x="0" y="5439387"/>
            <a:ext cx="5161085" cy="950892"/>
          </a:xfrm>
        </p:spPr>
        <p:txBody>
          <a:bodyPr>
            <a:normAutofit/>
          </a:bodyPr>
          <a:lstStyle/>
          <a:p>
            <a:pPr algn="l"/>
            <a:r>
              <a:rPr lang="en-US" sz="3200" dirty="0" smtClean="0">
                <a:solidFill>
                  <a:srgbClr val="0070C0"/>
                </a:solidFill>
                <a:latin typeface="+mn-lt"/>
                <a:cs typeface="Times New Roman" panose="02020603050405020304" pitchFamily="18" charset="0"/>
              </a:rPr>
              <a:t>Auditing </a:t>
            </a:r>
            <a:r>
              <a:rPr lang="en-US" sz="3200" dirty="0" smtClean="0">
                <a:solidFill>
                  <a:srgbClr val="0070C0"/>
                </a:solidFill>
              </a:rPr>
              <a:t>| ING. OLEKSANDRA LEMESHKO </a:t>
            </a:r>
            <a:endParaRPr lang="ru-RU" sz="3200" dirty="0">
              <a:solidFill>
                <a:srgbClr val="0070C0"/>
              </a:solidFill>
            </a:endParaRPr>
          </a:p>
        </p:txBody>
      </p:sp>
      <p:sp>
        <p:nvSpPr>
          <p:cNvPr id="3" name="Подзаголовок 2"/>
          <p:cNvSpPr>
            <a:spLocks noGrp="1"/>
          </p:cNvSpPr>
          <p:nvPr>
            <p:ph type="subTitle" idx="1"/>
          </p:nvPr>
        </p:nvSpPr>
        <p:spPr>
          <a:xfrm>
            <a:off x="8749715" y="5335953"/>
            <a:ext cx="3127131" cy="501162"/>
          </a:xfrm>
        </p:spPr>
        <p:txBody>
          <a:bodyPr>
            <a:noAutofit/>
          </a:bodyPr>
          <a:lstStyle/>
          <a:p>
            <a:r>
              <a:rPr lang="en-US" sz="3200" cap="all" spc="200" dirty="0">
                <a:solidFill>
                  <a:srgbClr val="0070C0"/>
                </a:solidFill>
                <a:latin typeface="+mj-lt"/>
                <a:ea typeface="+mj-ea"/>
                <a:cs typeface="+mj-cs"/>
              </a:rPr>
              <a:t>By </a:t>
            </a:r>
            <a:r>
              <a:rPr lang="en-US" sz="3200" cap="all" spc="200" dirty="0" err="1">
                <a:solidFill>
                  <a:srgbClr val="0070C0"/>
                </a:solidFill>
                <a:latin typeface="+mj-lt"/>
                <a:ea typeface="+mj-ea"/>
                <a:cs typeface="+mj-cs"/>
              </a:rPr>
              <a:t>Liliya</a:t>
            </a:r>
            <a:r>
              <a:rPr lang="en-US" sz="3200" cap="all" spc="200" dirty="0">
                <a:solidFill>
                  <a:srgbClr val="0070C0"/>
                </a:solidFill>
                <a:latin typeface="+mj-lt"/>
                <a:ea typeface="+mj-ea"/>
                <a:cs typeface="+mj-cs"/>
              </a:rPr>
              <a:t> </a:t>
            </a:r>
            <a:r>
              <a:rPr lang="en-US" sz="3200" cap="all" spc="200" dirty="0" err="1">
                <a:solidFill>
                  <a:srgbClr val="0070C0"/>
                </a:solidFill>
                <a:latin typeface="+mj-lt"/>
                <a:ea typeface="+mj-ea"/>
                <a:cs typeface="+mj-cs"/>
              </a:rPr>
              <a:t>Zakieva</a:t>
            </a:r>
            <a:endParaRPr lang="ru-RU" sz="3200" cap="all" spc="200" dirty="0">
              <a:solidFill>
                <a:srgbClr val="0070C0"/>
              </a:solidFill>
              <a:latin typeface="+mj-lt"/>
              <a:ea typeface="+mj-ea"/>
              <a:cs typeface="+mj-cs"/>
            </a:endParaRPr>
          </a:p>
        </p:txBody>
      </p:sp>
      <p:pic>
        <p:nvPicPr>
          <p:cNvPr id="1026" name="Picture 2" descr="Výsledek obrázku pro gazprom emble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257" y="4985148"/>
            <a:ext cx="2467223" cy="120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105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Questions</a:t>
            </a:r>
            <a:br>
              <a:rPr lang="en-US" dirty="0" smtClean="0"/>
            </a:br>
            <a:r>
              <a:rPr lang="ru-RU" dirty="0" smtClean="0"/>
              <a:t>№</a:t>
            </a:r>
            <a:r>
              <a:rPr lang="en-US" dirty="0" smtClean="0"/>
              <a:t>1</a:t>
            </a:r>
            <a:endParaRPr lang="ru-RU" dirty="0"/>
          </a:p>
        </p:txBody>
      </p:sp>
      <p:sp>
        <p:nvSpPr>
          <p:cNvPr id="3" name="Объект 2"/>
          <p:cNvSpPr>
            <a:spLocks noGrp="1"/>
          </p:cNvSpPr>
          <p:nvPr>
            <p:ph idx="1"/>
          </p:nvPr>
        </p:nvSpPr>
        <p:spPr/>
        <p:txBody>
          <a:bodyPr>
            <a:normAutofit/>
          </a:bodyPr>
          <a:lstStyle/>
          <a:p>
            <a:r>
              <a:rPr lang="en-US" i="1" dirty="0">
                <a:solidFill>
                  <a:schemeClr val="accent4">
                    <a:lumMod val="60000"/>
                    <a:lumOff val="40000"/>
                  </a:schemeClr>
                </a:solidFill>
              </a:rPr>
              <a:t>List the challenges that a major accounting firm faces when it establishes its first practice office in a foreign country. Identify the key factors that accounting firms should consider when deciding whether to establish a practice office in a new market.</a:t>
            </a:r>
            <a:endParaRPr lang="ru-RU" dirty="0">
              <a:solidFill>
                <a:schemeClr val="accent4">
                  <a:lumMod val="60000"/>
                  <a:lumOff val="40000"/>
                </a:schemeClr>
              </a:solidFill>
            </a:endParaRPr>
          </a:p>
          <a:p>
            <a:r>
              <a:rPr lang="en-US" b="1" dirty="0"/>
              <a:t>Political (P):-</a:t>
            </a:r>
            <a:r>
              <a:rPr lang="en-US" dirty="0"/>
              <a:t>Political situation in the country </a:t>
            </a:r>
            <a:r>
              <a:rPr lang="en-US" i="1" dirty="0"/>
              <a:t>accounting firm </a:t>
            </a:r>
            <a:r>
              <a:rPr lang="en-US" dirty="0"/>
              <a:t>plans to take its business to is highly critical.  The main issues addressed in this section include political stability, tax guidelines, trade regulations, safety regulations, and employment laws.</a:t>
            </a:r>
            <a:endParaRPr lang="ru-RU" dirty="0"/>
          </a:p>
          <a:p>
            <a:r>
              <a:rPr lang="en-US" b="1" dirty="0"/>
              <a:t>Economical (E):-</a:t>
            </a:r>
            <a:r>
              <a:rPr lang="en-US" dirty="0"/>
              <a:t>  This include factors like inflation, interest and exchange rates, tax rates economic growth, the unemployment rate and policies.</a:t>
            </a:r>
            <a:endParaRPr lang="ru-RU" dirty="0"/>
          </a:p>
          <a:p>
            <a:r>
              <a:rPr lang="en-US" b="1" dirty="0"/>
              <a:t>Social (S):-</a:t>
            </a:r>
            <a:r>
              <a:rPr lang="en-US" dirty="0"/>
              <a:t> Concerning performance of accounting firms I think it is related mostly to ethics in accounting and auditing. Each culture may put its specific cultural limitations.  </a:t>
            </a:r>
            <a:endParaRPr lang="ru-RU" dirty="0"/>
          </a:p>
          <a:p>
            <a:endParaRPr lang="ru-RU" dirty="0"/>
          </a:p>
        </p:txBody>
      </p:sp>
    </p:spTree>
    <p:extLst>
      <p:ext uri="{BB962C8B-B14F-4D97-AF65-F5344CB8AC3E}">
        <p14:creationId xmlns:p14="http://schemas.microsoft.com/office/powerpoint/2010/main" val="64841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Questions</a:t>
            </a:r>
            <a:br>
              <a:rPr lang="en-US" dirty="0"/>
            </a:br>
            <a:r>
              <a:rPr lang="ru-RU" dirty="0"/>
              <a:t>№</a:t>
            </a:r>
            <a:r>
              <a:rPr lang="en-US" dirty="0"/>
              <a:t>1</a:t>
            </a:r>
            <a:endParaRPr lang="ru-RU" dirty="0"/>
          </a:p>
        </p:txBody>
      </p:sp>
      <p:sp>
        <p:nvSpPr>
          <p:cNvPr id="3" name="Объект 2"/>
          <p:cNvSpPr>
            <a:spLocks noGrp="1"/>
          </p:cNvSpPr>
          <p:nvPr>
            <p:ph idx="1"/>
          </p:nvPr>
        </p:nvSpPr>
        <p:spPr/>
        <p:txBody>
          <a:bodyPr/>
          <a:lstStyle/>
          <a:p>
            <a:r>
              <a:rPr lang="en-US" b="1" dirty="0"/>
              <a:t>In addition</a:t>
            </a:r>
            <a:endParaRPr lang="ru-RU" dirty="0"/>
          </a:p>
          <a:p>
            <a:r>
              <a:rPr lang="en-US" b="1" dirty="0"/>
              <a:t>Attracting &amp; Developing New Business</a:t>
            </a:r>
            <a:endParaRPr lang="ru-RU" dirty="0"/>
          </a:p>
          <a:p>
            <a:r>
              <a:rPr lang="en-US" dirty="0"/>
              <a:t>Attracting and developing new business is the top challenge for accounting and financial services firms. Today, it’s growing more and more challenging to generate new clients. The competition is fierce. Specifically, international companies suffer from competition with the local auditing firms. </a:t>
            </a:r>
            <a:endParaRPr lang="ru-RU" dirty="0"/>
          </a:p>
          <a:p>
            <a:r>
              <a:rPr lang="en-US" b="1" dirty="0"/>
              <a:t>Finding &amp; Keeping Good People</a:t>
            </a:r>
            <a:endParaRPr lang="ru-RU" dirty="0"/>
          </a:p>
          <a:p>
            <a:r>
              <a:rPr lang="en-US" dirty="0"/>
              <a:t>A firm’s brand plays a crucial role in this process, and part of a firm’s brand is its reputation for employing and cultivating leaders.</a:t>
            </a:r>
            <a:endParaRPr lang="ru-RU" dirty="0"/>
          </a:p>
          <a:p>
            <a:endParaRPr lang="ru-RU" dirty="0"/>
          </a:p>
        </p:txBody>
      </p:sp>
    </p:spTree>
    <p:extLst>
      <p:ext uri="{BB962C8B-B14F-4D97-AF65-F5344CB8AC3E}">
        <p14:creationId xmlns:p14="http://schemas.microsoft.com/office/powerpoint/2010/main" val="4429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Questions</a:t>
            </a:r>
            <a:br>
              <a:rPr lang="en-US" dirty="0"/>
            </a:br>
            <a:r>
              <a:rPr lang="ru-RU" dirty="0" smtClean="0"/>
              <a:t>№</a:t>
            </a:r>
            <a:r>
              <a:rPr lang="en-US" dirty="0" smtClean="0"/>
              <a:t>2</a:t>
            </a:r>
            <a:endParaRPr lang="ru-RU" dirty="0"/>
          </a:p>
        </p:txBody>
      </p:sp>
      <p:sp>
        <p:nvSpPr>
          <p:cNvPr id="3" name="Объект 2"/>
          <p:cNvSpPr>
            <a:spLocks noGrp="1"/>
          </p:cNvSpPr>
          <p:nvPr>
            <p:ph idx="1"/>
          </p:nvPr>
        </p:nvSpPr>
        <p:spPr/>
        <p:txBody>
          <a:bodyPr/>
          <a:lstStyle/>
          <a:p>
            <a:r>
              <a:rPr lang="en-US" i="1" dirty="0">
                <a:solidFill>
                  <a:schemeClr val="accent4">
                    <a:lumMod val="60000"/>
                    <a:lumOff val="40000"/>
                  </a:schemeClr>
                </a:solidFill>
              </a:rPr>
              <a:t>Suppose that a U.S.-based accounting firm has a major audit client in a foreign country that routinely engages in business practices that are considered legal in that country but that would qualify as both illegal and unethical in the United States. What specific moral or ethical obligations, if any, would these circumstances impose on this accounting firm? Explain</a:t>
            </a:r>
            <a:r>
              <a:rPr lang="en-US" i="1" dirty="0" smtClean="0">
                <a:solidFill>
                  <a:schemeClr val="accent4">
                    <a:lumMod val="60000"/>
                    <a:lumOff val="40000"/>
                  </a:schemeClr>
                </a:solidFill>
              </a:rPr>
              <a:t>.</a:t>
            </a:r>
          </a:p>
          <a:p>
            <a:r>
              <a:rPr lang="en-US" dirty="0" smtClean="0"/>
              <a:t>If audit client’s practices are considered to be illegal and unethical in the US it means that they do not meet the requirements of IFRS GAAP. Therefore, US accounting firm are not allowed to take this client, otherwise, it will break the law. </a:t>
            </a:r>
            <a:endParaRPr lang="ru-RU" dirty="0"/>
          </a:p>
          <a:p>
            <a:endParaRPr lang="ru-RU" dirty="0"/>
          </a:p>
        </p:txBody>
      </p:sp>
    </p:spTree>
    <p:extLst>
      <p:ext uri="{BB962C8B-B14F-4D97-AF65-F5344CB8AC3E}">
        <p14:creationId xmlns:p14="http://schemas.microsoft.com/office/powerpoint/2010/main" val="164902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i="1" dirty="0">
                <a:solidFill>
                  <a:schemeClr val="accent4">
                    <a:lumMod val="60000"/>
                    <a:lumOff val="40000"/>
                  </a:schemeClr>
                </a:solidFill>
              </a:rPr>
              <a:t>What responsibilities, if any, do you believe PwC had to Gazprom’s minority investors</a:t>
            </a:r>
            <a:r>
              <a:rPr lang="en-US" i="1" dirty="0" smtClean="0">
                <a:solidFill>
                  <a:schemeClr val="accent4">
                    <a:lumMod val="60000"/>
                    <a:lumOff val="40000"/>
                  </a:schemeClr>
                </a:solidFill>
              </a:rPr>
              <a:t>?</a:t>
            </a:r>
          </a:p>
          <a:p>
            <a:r>
              <a:rPr lang="en-US" dirty="0"/>
              <a:t>Minority investor is an equity holder of a firm who does not have the voting control of the </a:t>
            </a:r>
            <a:r>
              <a:rPr lang="en-US" dirty="0" smtClean="0"/>
              <a:t>firm. </a:t>
            </a:r>
            <a:endParaRPr lang="en-US" i="1" dirty="0" smtClean="0"/>
          </a:p>
          <a:p>
            <a:endParaRPr lang="ru-RU" dirty="0"/>
          </a:p>
          <a:p>
            <a:endParaRPr lang="ru-RU" dirty="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a:t>3</a:t>
            </a:r>
            <a:endParaRPr lang="ru-RU" dirty="0"/>
          </a:p>
        </p:txBody>
      </p:sp>
      <p:graphicFrame>
        <p:nvGraphicFramePr>
          <p:cNvPr id="5" name="Объект 7"/>
          <p:cNvGraphicFramePr>
            <a:graphicFrameLocks/>
          </p:cNvGraphicFramePr>
          <p:nvPr>
            <p:extLst>
              <p:ext uri="{D42A27DB-BD31-4B8C-83A1-F6EECF244321}">
                <p14:modId xmlns:p14="http://schemas.microsoft.com/office/powerpoint/2010/main" val="1831008483"/>
              </p:ext>
            </p:extLst>
          </p:nvPr>
        </p:nvGraphicFramePr>
        <p:xfrm>
          <a:off x="3173561" y="3431970"/>
          <a:ext cx="7858616" cy="3170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928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buFont typeface="Wingdings" panose="05000000000000000000" pitchFamily="2" charset="2"/>
              <a:buChar char="q"/>
            </a:pPr>
            <a:r>
              <a:rPr lang="en-US" dirty="0"/>
              <a:t>Ethnical</a:t>
            </a:r>
            <a:endParaRPr lang="ru-RU" dirty="0"/>
          </a:p>
          <a:p>
            <a:pPr lvl="0">
              <a:buFont typeface="Wingdings" panose="05000000000000000000" pitchFamily="2" charset="2"/>
              <a:buChar char="q"/>
            </a:pPr>
            <a:r>
              <a:rPr lang="en-US" dirty="0"/>
              <a:t>Credible</a:t>
            </a:r>
            <a:endParaRPr lang="ru-RU" dirty="0"/>
          </a:p>
          <a:p>
            <a:pPr lvl="0">
              <a:buFont typeface="Wingdings" panose="05000000000000000000" pitchFamily="2" charset="2"/>
              <a:buChar char="q"/>
            </a:pPr>
            <a:r>
              <a:rPr lang="en-US" dirty="0"/>
              <a:t>Disclosure</a:t>
            </a:r>
            <a:endParaRPr lang="ru-RU" dirty="0"/>
          </a:p>
          <a:p>
            <a:pPr lvl="0">
              <a:buFont typeface="Wingdings" panose="05000000000000000000" pitchFamily="2" charset="2"/>
              <a:buChar char="q"/>
            </a:pPr>
            <a:r>
              <a:rPr lang="en-US" dirty="0" smtClean="0"/>
              <a:t>Independence</a:t>
            </a:r>
          </a:p>
          <a:p>
            <a:pPr lvl="0">
              <a:buFont typeface="Wingdings" panose="05000000000000000000" pitchFamily="2" charset="2"/>
              <a:buChar char="q"/>
            </a:pPr>
            <a:endParaRPr lang="en-US" dirty="0"/>
          </a:p>
          <a:p>
            <a:pPr>
              <a:buFont typeface="Wingdings" panose="05000000000000000000" pitchFamily="2" charset="2"/>
              <a:buChar char="q"/>
            </a:pPr>
            <a:r>
              <a:rPr lang="en-US" sz="2400" dirty="0"/>
              <a:t>disclosure </a:t>
            </a:r>
            <a:r>
              <a:rPr lang="en-US" sz="2400" dirty="0" err="1"/>
              <a:t>itera</a:t>
            </a:r>
            <a:r>
              <a:rPr lang="en-US" sz="2400" dirty="0"/>
              <a:t> as a related </a:t>
            </a:r>
            <a:r>
              <a:rPr lang="en-US" sz="2400" dirty="0" smtClean="0"/>
              <a:t>party</a:t>
            </a:r>
          </a:p>
          <a:p>
            <a:pPr>
              <a:buFont typeface="Wingdings" panose="05000000000000000000" pitchFamily="2" charset="2"/>
              <a:buChar char="q"/>
            </a:pPr>
            <a:r>
              <a:rPr lang="en-US" sz="2400" dirty="0" err="1"/>
              <a:t>Itera</a:t>
            </a:r>
            <a:r>
              <a:rPr lang="en-US" sz="2400" dirty="0"/>
              <a:t> </a:t>
            </a:r>
            <a:r>
              <a:rPr lang="en-US" sz="2400" dirty="0" smtClean="0"/>
              <a:t>transactions</a:t>
            </a:r>
            <a:endParaRPr lang="ru-RU" sz="2400" dirty="0"/>
          </a:p>
          <a:p>
            <a:pPr lvl="0">
              <a:buFont typeface="Wingdings" panose="05000000000000000000" pitchFamily="2" charset="2"/>
              <a:buChar char="q"/>
            </a:pPr>
            <a:endParaRPr lang="en-US" dirty="0" smtClean="0"/>
          </a:p>
          <a:p>
            <a:pPr marL="0" lvl="0" indent="0">
              <a:buNone/>
            </a:pPr>
            <a:endParaRPr lang="ru-RU" dirty="0" smtClean="0"/>
          </a:p>
          <a:p>
            <a:endParaRPr lang="ru-RU" dirty="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a:t>3</a:t>
            </a:r>
            <a:endParaRPr lang="ru-RU" dirty="0"/>
          </a:p>
        </p:txBody>
      </p:sp>
    </p:spTree>
    <p:extLst>
      <p:ext uri="{BB962C8B-B14F-4D97-AF65-F5344CB8AC3E}">
        <p14:creationId xmlns:p14="http://schemas.microsoft.com/office/powerpoint/2010/main" val="322752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i="1" dirty="0">
                <a:solidFill>
                  <a:schemeClr val="accent4">
                    <a:lumMod val="60000"/>
                    <a:lumOff val="40000"/>
                  </a:schemeClr>
                </a:solidFill>
              </a:rPr>
              <a:t>In your opinion, should PwC have agreed to perform the “special audit” of the </a:t>
            </a:r>
            <a:r>
              <a:rPr lang="en-US" i="1" dirty="0" err="1">
                <a:solidFill>
                  <a:schemeClr val="accent4">
                    <a:lumMod val="60000"/>
                    <a:lumOff val="40000"/>
                  </a:schemeClr>
                </a:solidFill>
              </a:rPr>
              <a:t>Itera</a:t>
            </a:r>
            <a:r>
              <a:rPr lang="en-US" i="1" dirty="0">
                <a:solidFill>
                  <a:schemeClr val="accent4">
                    <a:lumMod val="60000"/>
                    <a:lumOff val="40000"/>
                  </a:schemeClr>
                </a:solidFill>
              </a:rPr>
              <a:t> transactions? Defend your answer. In your answer, identify the specific ethical issues or challenges that the engagement posed for PwC</a:t>
            </a:r>
            <a:r>
              <a:rPr lang="en-US" i="1" dirty="0" smtClean="0">
                <a:solidFill>
                  <a:schemeClr val="accent4">
                    <a:lumMod val="60000"/>
                    <a:lumOff val="40000"/>
                  </a:schemeClr>
                </a:solidFill>
              </a:rPr>
              <a:t>.</a:t>
            </a:r>
          </a:p>
          <a:p>
            <a:r>
              <a:rPr lang="en-US" dirty="0" smtClean="0"/>
              <a:t>No, it should not have agreed, because it meant that the company audited itself. It should </a:t>
            </a:r>
            <a:r>
              <a:rPr lang="en-US" dirty="0"/>
              <a:t>disclose </a:t>
            </a:r>
            <a:r>
              <a:rPr lang="en-US" dirty="0" err="1"/>
              <a:t>Itera</a:t>
            </a:r>
            <a:r>
              <a:rPr lang="en-US" dirty="0"/>
              <a:t> as a related party in the footnotes to the company’s </a:t>
            </a:r>
            <a:r>
              <a:rPr lang="en-US" dirty="0" smtClean="0"/>
              <a:t>financial statements.</a:t>
            </a:r>
          </a:p>
          <a:p>
            <a:endParaRPr lang="ru-RU" dirty="0"/>
          </a:p>
          <a:p>
            <a:endParaRPr lang="ru-RU" dirty="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smtClean="0"/>
              <a:t>4</a:t>
            </a:r>
            <a:endParaRPr lang="ru-RU" dirty="0"/>
          </a:p>
        </p:txBody>
      </p:sp>
    </p:spTree>
    <p:extLst>
      <p:ext uri="{BB962C8B-B14F-4D97-AF65-F5344CB8AC3E}">
        <p14:creationId xmlns:p14="http://schemas.microsoft.com/office/powerpoint/2010/main" val="239930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a:t>PwC’s special audit included the following:</a:t>
            </a:r>
            <a:endParaRPr lang="ru-RU" dirty="0"/>
          </a:p>
          <a:p>
            <a:pPr lvl="0">
              <a:buFont typeface="Wingdings" panose="05000000000000000000" pitchFamily="2" charset="2"/>
              <a:buChar char="q"/>
            </a:pPr>
            <a:r>
              <a:rPr lang="en-US" dirty="0" smtClean="0"/>
              <a:t>“self-review” </a:t>
            </a:r>
            <a:endParaRPr lang="ru-RU" dirty="0" smtClean="0"/>
          </a:p>
          <a:p>
            <a:pPr lvl="0">
              <a:buFont typeface="Wingdings" panose="05000000000000000000" pitchFamily="2" charset="2"/>
              <a:buChar char="q"/>
            </a:pPr>
            <a:r>
              <a:rPr lang="en-US" dirty="0" err="1"/>
              <a:t>c</a:t>
            </a:r>
            <a:r>
              <a:rPr lang="en-US" dirty="0" err="1" smtClean="0"/>
              <a:t>rediability</a:t>
            </a:r>
            <a:r>
              <a:rPr lang="en-US" dirty="0" smtClean="0"/>
              <a:t> lost</a:t>
            </a:r>
            <a:endParaRPr lang="ru-RU" dirty="0" smtClean="0"/>
          </a:p>
          <a:p>
            <a:pPr lvl="0">
              <a:buFont typeface="Wingdings" panose="05000000000000000000" pitchFamily="2" charset="2"/>
              <a:buChar char="q"/>
            </a:pPr>
            <a:r>
              <a:rPr lang="en-US" dirty="0" smtClean="0"/>
              <a:t>Deloitte and </a:t>
            </a:r>
            <a:r>
              <a:rPr lang="en-US" dirty="0" err="1" smtClean="0"/>
              <a:t>Touche</a:t>
            </a:r>
            <a:r>
              <a:rPr lang="en-US" dirty="0" smtClean="0"/>
              <a:t> which was appointed by the Boris </a:t>
            </a:r>
            <a:r>
              <a:rPr lang="en-US" dirty="0" err="1" smtClean="0"/>
              <a:t>Federov</a:t>
            </a:r>
            <a:r>
              <a:rPr lang="en-US" dirty="0" smtClean="0"/>
              <a:t> to perform a parallel investigation of those same transactions</a:t>
            </a:r>
            <a:endParaRPr lang="ru-RU" dirty="0" smtClean="0"/>
          </a:p>
          <a:p>
            <a:endParaRPr lang="ru-RU" dirty="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smtClean="0"/>
              <a:t>4</a:t>
            </a:r>
            <a:endParaRPr lang="ru-RU" dirty="0"/>
          </a:p>
        </p:txBody>
      </p:sp>
    </p:spTree>
    <p:extLst>
      <p:ext uri="{BB962C8B-B14F-4D97-AF65-F5344CB8AC3E}">
        <p14:creationId xmlns:p14="http://schemas.microsoft.com/office/powerpoint/2010/main" val="288421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sz="2400" b="1" dirty="0"/>
              <a:t>Challenges and ethical issues:</a:t>
            </a:r>
            <a:endParaRPr lang="ru-RU" sz="2400" dirty="0"/>
          </a:p>
          <a:p>
            <a:pPr>
              <a:buFont typeface="Wingdings" panose="05000000000000000000" pitchFamily="2" charset="2"/>
              <a:buChar char="q"/>
            </a:pPr>
            <a:r>
              <a:rPr lang="en-US" sz="2400" dirty="0" smtClean="0"/>
              <a:t>“Fierce </a:t>
            </a:r>
            <a:r>
              <a:rPr lang="en-US" sz="2400" dirty="0"/>
              <a:t>competition” </a:t>
            </a:r>
            <a:endParaRPr lang="en-US" sz="2400" dirty="0" smtClean="0"/>
          </a:p>
          <a:p>
            <a:pPr>
              <a:buFont typeface="Wingdings" panose="05000000000000000000" pitchFamily="2" charset="2"/>
              <a:buChar char="q"/>
            </a:pPr>
            <a:r>
              <a:rPr lang="en-US" dirty="0"/>
              <a:t> </a:t>
            </a:r>
            <a:r>
              <a:rPr lang="en-US" dirty="0" smtClean="0"/>
              <a:t>Nature </a:t>
            </a:r>
            <a:r>
              <a:rPr lang="en-US" dirty="0"/>
              <a:t>of the country’s auditing rules</a:t>
            </a:r>
            <a:r>
              <a:rPr lang="en-US" dirty="0" smtClean="0"/>
              <a:t>.</a:t>
            </a:r>
          </a:p>
          <a:p>
            <a:pPr>
              <a:buFont typeface="Wingdings" panose="05000000000000000000" pitchFamily="2" charset="2"/>
              <a:buChar char="q"/>
            </a:pPr>
            <a:endParaRPr lang="ru-RU" dirty="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smtClean="0"/>
              <a:t>4</a:t>
            </a:r>
            <a:endParaRPr lang="ru-RU" dirty="0"/>
          </a:p>
        </p:txBody>
      </p:sp>
    </p:spTree>
    <p:extLst>
      <p:ext uri="{BB962C8B-B14F-4D97-AF65-F5344CB8AC3E}">
        <p14:creationId xmlns:p14="http://schemas.microsoft.com/office/powerpoint/2010/main" val="145396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i="1" dirty="0">
                <a:solidFill>
                  <a:schemeClr val="accent4">
                    <a:lumMod val="60000"/>
                    <a:lumOff val="40000"/>
                  </a:schemeClr>
                </a:solidFill>
              </a:rPr>
              <a:t>In the United States, what responsibility do auditors have to determine whether or not “related parties” exist for a given audit client? Explain.</a:t>
            </a:r>
            <a:endParaRPr lang="ru-RU" dirty="0">
              <a:solidFill>
                <a:schemeClr val="accent4">
                  <a:lumMod val="60000"/>
                  <a:lumOff val="40000"/>
                </a:schemeClr>
              </a:solidFill>
            </a:endParaRPr>
          </a:p>
          <a:p>
            <a:pPr>
              <a:buFont typeface="Wingdings" panose="05000000000000000000" pitchFamily="2" charset="2"/>
              <a:buChar char="q"/>
            </a:pPr>
            <a:r>
              <a:rPr lang="en-US" dirty="0" smtClean="0"/>
              <a:t>Checking whether there was a fraud in the company to be audited</a:t>
            </a:r>
          </a:p>
          <a:p>
            <a:pPr>
              <a:buFont typeface="Wingdings" panose="05000000000000000000" pitchFamily="2" charset="2"/>
              <a:buChar char="q"/>
            </a:pPr>
            <a:r>
              <a:rPr lang="en-US" dirty="0" smtClean="0"/>
              <a:t>Checking whether there were some illegal transactions</a:t>
            </a:r>
          </a:p>
          <a:p>
            <a:pPr marL="0" indent="0">
              <a:buNone/>
            </a:pPr>
            <a:r>
              <a:rPr lang="en-US" dirty="0" smtClean="0"/>
              <a:t>If auditing company realized it after making an agreement with its client than the disclaimer should be issued. </a:t>
            </a:r>
          </a:p>
          <a:p>
            <a:pPr marL="0" indent="0">
              <a:buNone/>
            </a:pPr>
            <a:r>
              <a:rPr lang="en-US" dirty="0" smtClean="0"/>
              <a:t>The disclaimer is </a:t>
            </a:r>
            <a:r>
              <a:rPr lang="en-US" dirty="0"/>
              <a:t>issued when the auditor has been unable to satisfy himself or herself that the overall financial statements are fairly presented. </a:t>
            </a:r>
            <a:r>
              <a:rPr lang="en-US" dirty="0" smtClean="0"/>
              <a:t>It </a:t>
            </a:r>
            <a:r>
              <a:rPr lang="en-US" dirty="0"/>
              <a:t>can arise only from a lack of knowledge by the auditor, whereas to express an adverse opinion, the auditor must have knowledge that the financial statements are not fairly stated. </a:t>
            </a:r>
            <a:endParaRPr lang="en-US" dirty="0" smtClean="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a:t>5</a:t>
            </a:r>
            <a:endParaRPr lang="ru-RU" dirty="0"/>
          </a:p>
        </p:txBody>
      </p:sp>
    </p:spTree>
    <p:extLst>
      <p:ext uri="{BB962C8B-B14F-4D97-AF65-F5344CB8AC3E}">
        <p14:creationId xmlns:p14="http://schemas.microsoft.com/office/powerpoint/2010/main" val="1285904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4127" y="2084832"/>
            <a:ext cx="9720073" cy="4023360"/>
          </a:xfrm>
        </p:spPr>
        <p:txBody>
          <a:bodyPr/>
          <a:lstStyle/>
          <a:p>
            <a:r>
              <a:rPr lang="en-US" i="1" dirty="0">
                <a:solidFill>
                  <a:schemeClr val="accent4">
                    <a:lumMod val="60000"/>
                    <a:lumOff val="40000"/>
                  </a:schemeClr>
                </a:solidFill>
              </a:rPr>
              <a:t>Explain how the British “true and fair” audit approach or strategy differs from the audit philosophy applied in the United States. In your opinion, which of the two audit approaches is better or, at least, more defensible?</a:t>
            </a:r>
            <a:endParaRPr lang="ru-RU" dirty="0">
              <a:solidFill>
                <a:schemeClr val="accent4">
                  <a:lumMod val="60000"/>
                  <a:lumOff val="40000"/>
                </a:schemeClr>
              </a:solidFill>
            </a:endParaRPr>
          </a:p>
          <a:p>
            <a:endParaRPr lang="ru-RU" dirty="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a:t>6</a:t>
            </a:r>
            <a:endParaRPr lang="ru-RU" dirty="0"/>
          </a:p>
        </p:txBody>
      </p:sp>
      <p:graphicFrame>
        <p:nvGraphicFramePr>
          <p:cNvPr id="5" name="Схема 4"/>
          <p:cNvGraphicFramePr/>
          <p:nvPr>
            <p:extLst>
              <p:ext uri="{D42A27DB-BD31-4B8C-83A1-F6EECF244321}">
                <p14:modId xmlns:p14="http://schemas.microsoft.com/office/powerpoint/2010/main" val="3515589093"/>
              </p:ext>
            </p:extLst>
          </p:nvPr>
        </p:nvGraphicFramePr>
        <p:xfrm>
          <a:off x="1377538" y="3348842"/>
          <a:ext cx="8658641" cy="329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17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0070C0"/>
                </a:solidFill>
              </a:rPr>
              <a:t>Introduction </a:t>
            </a:r>
            <a:endParaRPr lang="ru-RU" dirty="0">
              <a:solidFill>
                <a:srgbClr val="0070C0"/>
              </a:solidFill>
            </a:endParaRPr>
          </a:p>
        </p:txBody>
      </p:sp>
      <p:sp>
        <p:nvSpPr>
          <p:cNvPr id="3" name="Объект 2"/>
          <p:cNvSpPr>
            <a:spLocks noGrp="1"/>
          </p:cNvSpPr>
          <p:nvPr>
            <p:ph idx="1"/>
          </p:nvPr>
        </p:nvSpPr>
        <p:spPr/>
        <p:txBody>
          <a:bodyPr/>
          <a:lstStyle/>
          <a:p>
            <a:pPr>
              <a:buFont typeface="Wingdings" panose="05000000000000000000" pitchFamily="2" charset="2"/>
              <a:buChar char="q"/>
            </a:pPr>
            <a:r>
              <a:rPr lang="en-US" dirty="0" smtClean="0"/>
              <a:t>OAO Gazprom is the largest energy producer in Russia.</a:t>
            </a:r>
            <a:r>
              <a:rPr lang="ru-RU" dirty="0" smtClean="0"/>
              <a:t> </a:t>
            </a:r>
            <a:r>
              <a:rPr lang="en-US" dirty="0" smtClean="0"/>
              <a:t>During the 1990s, Gazprom was arguably the most important Russian company, which accounted for nearly 10% of Russia’s gross domestic product and 20% of its exports and tax revenues.</a:t>
            </a:r>
          </a:p>
          <a:p>
            <a:pPr>
              <a:buFont typeface="Wingdings" panose="05000000000000000000" pitchFamily="2" charset="2"/>
              <a:buChar char="q"/>
            </a:pPr>
            <a:r>
              <a:rPr lang="en-US" dirty="0" smtClean="0"/>
              <a:t>The audit firm is PricewaterhouseCoopers (PwC)</a:t>
            </a:r>
          </a:p>
          <a:p>
            <a:pPr>
              <a:buFont typeface="Wingdings" panose="05000000000000000000" pitchFamily="2" charset="2"/>
              <a:buChar char="q"/>
            </a:pPr>
            <a:r>
              <a:rPr lang="en-US" dirty="0"/>
              <a:t> </a:t>
            </a:r>
            <a:r>
              <a:rPr lang="en-US" dirty="0" smtClean="0"/>
              <a:t>The scandal burst out at 200</a:t>
            </a:r>
            <a:r>
              <a:rPr lang="ru-RU" dirty="0" smtClean="0"/>
              <a:t>1</a:t>
            </a:r>
            <a:r>
              <a:rPr lang="en-US" dirty="0" smtClean="0"/>
              <a:t>, caused by so called “</a:t>
            </a:r>
            <a:r>
              <a:rPr lang="en-US" dirty="0" err="1" smtClean="0"/>
              <a:t>Itera</a:t>
            </a:r>
            <a:r>
              <a:rPr lang="en-US" dirty="0" smtClean="0"/>
              <a:t> </a:t>
            </a:r>
            <a:r>
              <a:rPr lang="en-US" dirty="0"/>
              <a:t>transactions”</a:t>
            </a:r>
            <a:endParaRPr lang="ru-RU" dirty="0"/>
          </a:p>
          <a:p>
            <a:pPr>
              <a:buFont typeface="Wingdings" panose="05000000000000000000" pitchFamily="2" charset="2"/>
              <a:buChar char="q"/>
            </a:pPr>
            <a:endParaRPr lang="ru-RU" dirty="0"/>
          </a:p>
        </p:txBody>
      </p:sp>
    </p:spTree>
    <p:extLst>
      <p:ext uri="{BB962C8B-B14F-4D97-AF65-F5344CB8AC3E}">
        <p14:creationId xmlns:p14="http://schemas.microsoft.com/office/powerpoint/2010/main" val="3336575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i="1" dirty="0">
                <a:solidFill>
                  <a:schemeClr val="accent4">
                    <a:lumMod val="60000"/>
                    <a:lumOff val="40000"/>
                  </a:schemeClr>
                </a:solidFill>
              </a:rPr>
              <a:t>In recent years, there has been an ongoing debate in the accounting profession focusing on the quality of the accounting standards issued by the International Accounting Standards Board versus those issued by the Financial Accounting Standards Board. Research and </a:t>
            </a:r>
            <a:r>
              <a:rPr lang="en-US" i="1" dirty="0" err="1">
                <a:solidFill>
                  <a:schemeClr val="accent4">
                    <a:lumMod val="60000"/>
                    <a:lumOff val="40000"/>
                  </a:schemeClr>
                </a:solidFill>
              </a:rPr>
              <a:t>briefl</a:t>
            </a:r>
            <a:r>
              <a:rPr lang="en-US" i="1" dirty="0">
                <a:solidFill>
                  <a:schemeClr val="accent4">
                    <a:lumMod val="60000"/>
                    <a:lumOff val="40000"/>
                  </a:schemeClr>
                </a:solidFill>
              </a:rPr>
              <a:t> y explain the key philosophical difference between those two important rule-making bodies that </a:t>
            </a:r>
            <a:r>
              <a:rPr lang="en-US" i="1" dirty="0" err="1">
                <a:solidFill>
                  <a:schemeClr val="accent4">
                    <a:lumMod val="60000"/>
                    <a:lumOff val="40000"/>
                  </a:schemeClr>
                </a:solidFill>
              </a:rPr>
              <a:t>signifi</a:t>
            </a:r>
            <a:r>
              <a:rPr lang="en-US" i="1" dirty="0">
                <a:solidFill>
                  <a:schemeClr val="accent4">
                    <a:lumMod val="60000"/>
                    <a:lumOff val="40000"/>
                  </a:schemeClr>
                </a:solidFill>
              </a:rPr>
              <a:t> </a:t>
            </a:r>
            <a:r>
              <a:rPr lang="en-US" i="1" dirty="0" err="1">
                <a:solidFill>
                  <a:schemeClr val="accent4">
                    <a:lumMod val="60000"/>
                    <a:lumOff val="40000"/>
                  </a:schemeClr>
                </a:solidFill>
              </a:rPr>
              <a:t>cantly</a:t>
            </a:r>
            <a:r>
              <a:rPr lang="en-US" i="1" dirty="0">
                <a:solidFill>
                  <a:schemeClr val="accent4">
                    <a:lumMod val="60000"/>
                    <a:lumOff val="40000"/>
                  </a:schemeClr>
                </a:solidFill>
              </a:rPr>
              <a:t> affects the nature of the accounting standards promulgated by each.</a:t>
            </a:r>
            <a:endParaRPr lang="ru-RU" dirty="0">
              <a:solidFill>
                <a:schemeClr val="accent4">
                  <a:lumMod val="60000"/>
                  <a:lumOff val="40000"/>
                </a:schemeClr>
              </a:solidFill>
            </a:endParaRPr>
          </a:p>
          <a:p>
            <a:pPr>
              <a:buFont typeface="Wingdings" panose="05000000000000000000" pitchFamily="2" charset="2"/>
              <a:buChar char="q"/>
            </a:pPr>
            <a:r>
              <a:rPr lang="en-US" dirty="0"/>
              <a:t>The International Accounting Standards Board </a:t>
            </a:r>
            <a:r>
              <a:rPr lang="en-US" b="1" u="sng" dirty="0"/>
              <a:t>(IASB), </a:t>
            </a:r>
            <a:r>
              <a:rPr lang="en-US" dirty="0"/>
              <a:t>responsible for International Financial Reporting Standards </a:t>
            </a:r>
            <a:r>
              <a:rPr lang="en-US" b="1" u="sng" dirty="0"/>
              <a:t>(IFRS),</a:t>
            </a:r>
            <a:r>
              <a:rPr lang="en-US" dirty="0"/>
              <a:t> and the Financial Accounting Standards Board (FASB), responsible for US Generally Accepted Accounting Principles (US GAAP</a:t>
            </a:r>
            <a:r>
              <a:rPr lang="ru-RU" dirty="0"/>
              <a:t>.</a:t>
            </a:r>
          </a:p>
          <a:p>
            <a:endParaRPr lang="ru-RU" dirty="0"/>
          </a:p>
        </p:txBody>
      </p:sp>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smtClean="0"/>
              <a:t>7</a:t>
            </a:r>
            <a:endParaRPr lang="ru-RU" dirty="0"/>
          </a:p>
        </p:txBody>
      </p:sp>
    </p:spTree>
    <p:extLst>
      <p:ext uri="{BB962C8B-B14F-4D97-AF65-F5344CB8AC3E}">
        <p14:creationId xmlns:p14="http://schemas.microsoft.com/office/powerpoint/2010/main" val="72775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smtClean="0"/>
              <a:t>7</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82462461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9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lstStyle/>
          <a:p>
            <a:r>
              <a:rPr lang="en-US" dirty="0"/>
              <a:t>Questions</a:t>
            </a:r>
            <a:br>
              <a:rPr lang="en-US" dirty="0"/>
            </a:br>
            <a:r>
              <a:rPr lang="ru-RU" dirty="0" smtClean="0"/>
              <a:t>№</a:t>
            </a:r>
            <a:r>
              <a:rPr lang="en-US" dirty="0" smtClean="0"/>
              <a:t>7</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62640603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9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629" y="127171"/>
            <a:ext cx="9720072" cy="1499616"/>
          </a:xfrm>
        </p:spPr>
        <p:txBody>
          <a:bodyPr/>
          <a:lstStyle/>
          <a:p>
            <a:r>
              <a:rPr lang="en-US" dirty="0" smtClean="0"/>
              <a:t>Thank you for attention</a:t>
            </a:r>
            <a:endParaRPr lang="ru-RU" dirty="0"/>
          </a:p>
        </p:txBody>
      </p:sp>
      <p:pic>
        <p:nvPicPr>
          <p:cNvPr id="1028" name="Picture 4" descr="Výsledek obrázku pro газпром картинки"/>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6899" y="1199625"/>
            <a:ext cx="10759044" cy="504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4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0070C0"/>
                </a:solidFill>
              </a:rPr>
              <a:t>Backdrop</a:t>
            </a:r>
            <a:r>
              <a:rPr lang="en-US" b="1" dirty="0">
                <a:solidFill>
                  <a:srgbClr val="0070C0"/>
                </a:solidFill>
              </a:rPr>
              <a:t> </a:t>
            </a:r>
            <a:endParaRPr lang="ru-RU" b="1" dirty="0">
              <a:solidFill>
                <a:srgbClr val="0070C0"/>
              </a:solidFill>
            </a:endParaRPr>
          </a:p>
        </p:txBody>
      </p:sp>
      <p:sp>
        <p:nvSpPr>
          <p:cNvPr id="3" name="Объект 2"/>
          <p:cNvSpPr>
            <a:spLocks noGrp="1"/>
          </p:cNvSpPr>
          <p:nvPr>
            <p:ph idx="1"/>
          </p:nvPr>
        </p:nvSpPr>
        <p:spPr>
          <a:xfrm>
            <a:off x="430364" y="1796499"/>
            <a:ext cx="4996660" cy="1730472"/>
          </a:xfrm>
        </p:spPr>
        <p:txBody>
          <a:bodyPr>
            <a:normAutofit/>
          </a:bodyPr>
          <a:lstStyle/>
          <a:p>
            <a:pPr marL="0" indent="0" algn="ctr">
              <a:lnSpc>
                <a:spcPct val="120000"/>
              </a:lnSpc>
              <a:buNone/>
            </a:pPr>
            <a:r>
              <a:rPr lang="en-US" sz="4000" dirty="0" smtClean="0">
                <a:latin typeface="+mj-lt"/>
              </a:rPr>
              <a:t>Privatization </a:t>
            </a:r>
            <a:r>
              <a:rPr lang="en-US" sz="4000" dirty="0" err="1" smtClean="0">
                <a:latin typeface="+mj-lt"/>
              </a:rPr>
              <a:t>programme</a:t>
            </a:r>
            <a:endParaRPr lang="en-US" sz="4000" dirty="0" smtClean="0">
              <a:latin typeface="+mj-lt"/>
            </a:endParaRPr>
          </a:p>
          <a:p>
            <a:pPr marL="0" indent="0">
              <a:lnSpc>
                <a:spcPct val="120000"/>
              </a:lnSpc>
              <a:buNone/>
            </a:pPr>
            <a:r>
              <a:rPr lang="en-US" b="1" dirty="0" smtClean="0">
                <a:solidFill>
                  <a:srgbClr val="0070C0"/>
                </a:solidFill>
              </a:rPr>
              <a:t> </a:t>
            </a:r>
            <a:endParaRPr lang="en-US" dirty="0" smtClean="0"/>
          </a:p>
          <a:p>
            <a:pPr>
              <a:lnSpc>
                <a:spcPct val="120000"/>
              </a:lnSpc>
              <a:buFont typeface="Wingdings" panose="05000000000000000000" pitchFamily="2" charset="2"/>
              <a:buChar char="ü"/>
            </a:pPr>
            <a:endParaRPr lang="en-US" dirty="0" smtClean="0"/>
          </a:p>
          <a:p>
            <a:pPr>
              <a:lnSpc>
                <a:spcPct val="120000"/>
              </a:lnSpc>
              <a:buFont typeface="Wingdings" panose="05000000000000000000" pitchFamily="2" charset="2"/>
              <a:buChar char="ü"/>
            </a:pPr>
            <a:endParaRPr lang="en-US" dirty="0" smtClean="0"/>
          </a:p>
        </p:txBody>
      </p:sp>
      <p:graphicFrame>
        <p:nvGraphicFramePr>
          <p:cNvPr id="6" name="Схема 5"/>
          <p:cNvGraphicFramePr/>
          <p:nvPr>
            <p:extLst>
              <p:ext uri="{D42A27DB-BD31-4B8C-83A1-F6EECF244321}">
                <p14:modId xmlns:p14="http://schemas.microsoft.com/office/powerpoint/2010/main" val="3969805849"/>
              </p:ext>
            </p:extLst>
          </p:nvPr>
        </p:nvGraphicFramePr>
        <p:xfrm>
          <a:off x="1473799" y="2661735"/>
          <a:ext cx="8155711" cy="4821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18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siberia gazpr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 y="1805762"/>
            <a:ext cx="12245498" cy="505223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dirty="0">
                <a:solidFill>
                  <a:srgbClr val="0070C0"/>
                </a:solidFill>
              </a:rPr>
              <a:t>Backdrop</a:t>
            </a:r>
            <a:endParaRPr lang="ru-RU" dirty="0"/>
          </a:p>
        </p:txBody>
      </p:sp>
      <p:sp>
        <p:nvSpPr>
          <p:cNvPr id="3" name="Объект 2"/>
          <p:cNvSpPr>
            <a:spLocks noGrp="1"/>
          </p:cNvSpPr>
          <p:nvPr>
            <p:ph idx="1"/>
          </p:nvPr>
        </p:nvSpPr>
        <p:spPr>
          <a:xfrm>
            <a:off x="3471988" y="442712"/>
            <a:ext cx="8625999" cy="1077329"/>
          </a:xfrm>
        </p:spPr>
        <p:txBody>
          <a:bodyPr/>
          <a:lstStyle/>
          <a:p>
            <a:r>
              <a:rPr lang="en-US" dirty="0" smtClean="0"/>
              <a:t>The </a:t>
            </a:r>
            <a:r>
              <a:rPr lang="en-US" dirty="0"/>
              <a:t>company’s most important assets are enormous natural gas reserves discovered in Siberia following World War II. Gazprom was one of the </a:t>
            </a:r>
            <a:r>
              <a:rPr lang="en-US" dirty="0" smtClean="0"/>
              <a:t>first </a:t>
            </a:r>
            <a:r>
              <a:rPr lang="en-US" dirty="0"/>
              <a:t>publicly owned </a:t>
            </a:r>
            <a:r>
              <a:rPr lang="en-US" dirty="0" smtClean="0"/>
              <a:t>firms </a:t>
            </a:r>
            <a:r>
              <a:rPr lang="en-US" dirty="0"/>
              <a:t>created by Russia’s privatization program.</a:t>
            </a:r>
            <a:endParaRPr lang="ru-RU" dirty="0"/>
          </a:p>
        </p:txBody>
      </p:sp>
    </p:spTree>
    <p:extLst>
      <p:ext uri="{BB962C8B-B14F-4D97-AF65-F5344CB8AC3E}">
        <p14:creationId xmlns:p14="http://schemas.microsoft.com/office/powerpoint/2010/main" val="274229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Gazprom’s main shareholders</a:t>
            </a:r>
            <a:r>
              <a:rPr lang="ru-RU" dirty="0"/>
              <a:t/>
            </a:r>
            <a:br>
              <a:rPr lang="ru-RU" dirty="0"/>
            </a:br>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1399611123"/>
              </p:ext>
            </p:extLst>
          </p:nvPr>
        </p:nvGraphicFramePr>
        <p:xfrm>
          <a:off x="1024128" y="1472540"/>
          <a:ext cx="9720072" cy="4836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0832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Accounting Manipulations</a:t>
            </a:r>
            <a:endParaRPr lang="ru-RU" dirty="0"/>
          </a:p>
        </p:txBody>
      </p:sp>
      <p:sp>
        <p:nvSpPr>
          <p:cNvPr id="3" name="Объект 2"/>
          <p:cNvSpPr>
            <a:spLocks noGrp="1"/>
          </p:cNvSpPr>
          <p:nvPr>
            <p:ph idx="1"/>
          </p:nvPr>
        </p:nvSpPr>
        <p:spPr/>
        <p:txBody>
          <a:bodyPr/>
          <a:lstStyle/>
          <a:p>
            <a:pPr>
              <a:buFont typeface="Arial" panose="020B0604020202020204" pitchFamily="34" charset="0"/>
              <a:buChar char="•"/>
            </a:pPr>
            <a:r>
              <a:rPr lang="en-US" dirty="0"/>
              <a:t>In December 1992, when </a:t>
            </a:r>
            <a:r>
              <a:rPr lang="en-US" dirty="0">
                <a:hlinkClick r:id="rId3" tooltip="Boris Yeltsin"/>
              </a:rPr>
              <a:t>Boris Yeltsin</a:t>
            </a:r>
            <a:r>
              <a:rPr lang="en-US" dirty="0"/>
              <a:t>, the </a:t>
            </a:r>
            <a:r>
              <a:rPr lang="en-US" dirty="0">
                <a:hlinkClick r:id="rId4" tooltip="Russian President"/>
              </a:rPr>
              <a:t>Russian President</a:t>
            </a:r>
            <a:r>
              <a:rPr lang="en-US" dirty="0"/>
              <a:t> appointed </a:t>
            </a:r>
            <a:r>
              <a:rPr lang="en-US" dirty="0">
                <a:hlinkClick r:id="rId5" tooltip="Chernomyrdin"/>
              </a:rPr>
              <a:t>Chernomyrdin</a:t>
            </a:r>
            <a:r>
              <a:rPr lang="en-US" dirty="0"/>
              <a:t>, Gazprom's Chairman, his </a:t>
            </a:r>
            <a:r>
              <a:rPr lang="en-US" dirty="0">
                <a:hlinkClick r:id="rId6" tooltip="Prime Minister of Russia"/>
              </a:rPr>
              <a:t>Prime Minister</a:t>
            </a:r>
            <a:r>
              <a:rPr lang="en-US" dirty="0"/>
              <a:t>, the company's political influence </a:t>
            </a:r>
            <a:r>
              <a:rPr lang="en-US" dirty="0" smtClean="0"/>
              <a:t>increased.</a:t>
            </a:r>
          </a:p>
          <a:p>
            <a:pPr>
              <a:buFont typeface="Arial" panose="020B0604020202020204" pitchFamily="34" charset="0"/>
              <a:buChar char="•"/>
            </a:pPr>
            <a:r>
              <a:rPr lang="en-US" dirty="0" smtClean="0">
                <a:hlinkClick r:id="rId7" tooltip="Rem Viakhirev"/>
              </a:rPr>
              <a:t>Rem </a:t>
            </a:r>
            <a:r>
              <a:rPr lang="en-US" dirty="0" err="1">
                <a:hlinkClick r:id="rId7" tooltip="Rem Viakhirev"/>
              </a:rPr>
              <a:t>Viakhirev</a:t>
            </a:r>
            <a:r>
              <a:rPr lang="en-US" dirty="0"/>
              <a:t> took the chairmanship of Gazprom's Board of Directors and Managing Committee</a:t>
            </a:r>
            <a:r>
              <a:rPr lang="en-US" dirty="0" smtClean="0"/>
              <a:t>.</a:t>
            </a:r>
          </a:p>
          <a:p>
            <a:pPr>
              <a:buFont typeface="Arial" panose="020B0604020202020204" pitchFamily="34" charset="0"/>
              <a:buChar char="•"/>
            </a:pPr>
            <a:endParaRPr lang="en-US" dirty="0" smtClean="0"/>
          </a:p>
          <a:p>
            <a:endParaRPr lang="ru-RU" dirty="0"/>
          </a:p>
        </p:txBody>
      </p:sp>
    </p:spTree>
    <p:extLst>
      <p:ext uri="{BB962C8B-B14F-4D97-AF65-F5344CB8AC3E}">
        <p14:creationId xmlns:p14="http://schemas.microsoft.com/office/powerpoint/2010/main" val="145778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9" y="383335"/>
            <a:ext cx="9720072" cy="1499616"/>
          </a:xfrm>
        </p:spPr>
        <p:txBody>
          <a:bodyPr/>
          <a:lstStyle/>
          <a:p>
            <a:r>
              <a:rPr lang="en-US" dirty="0"/>
              <a:t>Accounting </a:t>
            </a:r>
            <a:r>
              <a:rPr lang="en-US" dirty="0" smtClean="0"/>
              <a:t>Manipulations</a:t>
            </a:r>
            <a:br>
              <a:rPr lang="en-US" dirty="0" smtClean="0"/>
            </a:br>
            <a:r>
              <a:rPr lang="en-US" dirty="0" err="1" smtClean="0">
                <a:solidFill>
                  <a:srgbClr val="3AA486"/>
                </a:solidFill>
              </a:rPr>
              <a:t>Itera</a:t>
            </a:r>
            <a:r>
              <a:rPr lang="en-US" dirty="0" smtClean="0">
                <a:solidFill>
                  <a:srgbClr val="3AA486"/>
                </a:solidFill>
              </a:rPr>
              <a:t> transactions </a:t>
            </a:r>
            <a:endParaRPr lang="ru-RU" dirty="0">
              <a:solidFill>
                <a:srgbClr val="3AA486"/>
              </a:solidFill>
            </a:endParaRPr>
          </a:p>
        </p:txBody>
      </p:sp>
      <p:sp>
        <p:nvSpPr>
          <p:cNvPr id="3" name="Объект 2"/>
          <p:cNvSpPr>
            <a:spLocks noGrp="1"/>
          </p:cNvSpPr>
          <p:nvPr>
            <p:ph idx="1"/>
          </p:nvPr>
        </p:nvSpPr>
        <p:spPr>
          <a:xfrm>
            <a:off x="1024128" y="1882951"/>
            <a:ext cx="9720073" cy="4838483"/>
          </a:xfrm>
        </p:spPr>
        <p:txBody>
          <a:bodyPr>
            <a:normAutofit fontScale="77500" lnSpcReduction="20000"/>
          </a:bodyPr>
          <a:lstStyle/>
          <a:p>
            <a:pPr>
              <a:buFont typeface="Wingdings" panose="05000000000000000000" pitchFamily="2" charset="2"/>
              <a:buChar char="q"/>
            </a:pPr>
            <a:r>
              <a:rPr lang="en-US" sz="3100" dirty="0" smtClean="0"/>
              <a:t>Gazprom </a:t>
            </a:r>
            <a:r>
              <a:rPr lang="en-US" sz="3100" dirty="0"/>
              <a:t>sold a large volume of natural gas to </a:t>
            </a:r>
            <a:r>
              <a:rPr lang="en-US" sz="3100" dirty="0" err="1"/>
              <a:t>Itera</a:t>
            </a:r>
            <a:r>
              <a:rPr lang="en-US" sz="3100" dirty="0"/>
              <a:t> for $2 per cubic meter, which </a:t>
            </a:r>
            <a:r>
              <a:rPr lang="en-US" sz="3100" dirty="0" err="1"/>
              <a:t>Itera</a:t>
            </a:r>
            <a:r>
              <a:rPr lang="en-US" sz="3100" dirty="0"/>
              <a:t> then resold to European customers for more than $40 per cubic meter. </a:t>
            </a:r>
            <a:endParaRPr lang="en-US" sz="3100" dirty="0" smtClean="0"/>
          </a:p>
          <a:p>
            <a:pPr>
              <a:buFont typeface="Wingdings" panose="05000000000000000000" pitchFamily="2" charset="2"/>
              <a:buChar char="q"/>
            </a:pPr>
            <a:r>
              <a:rPr lang="en-US" sz="3100" dirty="0" smtClean="0"/>
              <a:t>Gazprom </a:t>
            </a:r>
            <a:r>
              <a:rPr lang="en-US" sz="3100" dirty="0"/>
              <a:t>sold its 32 percent ownership interest in a gas-producing subsidiary, </a:t>
            </a:r>
            <a:r>
              <a:rPr lang="en-US" sz="3100" dirty="0" err="1"/>
              <a:t>Purgas</a:t>
            </a:r>
            <a:r>
              <a:rPr lang="en-US" sz="3100" dirty="0"/>
              <a:t>, to </a:t>
            </a:r>
            <a:r>
              <a:rPr lang="en-US" sz="3100" dirty="0" err="1"/>
              <a:t>Itera</a:t>
            </a:r>
            <a:r>
              <a:rPr lang="en-US" sz="3100" dirty="0"/>
              <a:t> for $1,200. Industry insiders estimated that the market price of that ownership interest was approximately $400 million</a:t>
            </a:r>
            <a:r>
              <a:rPr lang="en-US" sz="3100" dirty="0" smtClean="0"/>
              <a:t>.</a:t>
            </a:r>
          </a:p>
          <a:p>
            <a:pPr>
              <a:buFont typeface="Wingdings" panose="05000000000000000000" pitchFamily="2" charset="2"/>
              <a:buChar char="q"/>
            </a:pPr>
            <a:r>
              <a:rPr lang="en-US" sz="3100" dirty="0" err="1" smtClean="0"/>
              <a:t>Itera</a:t>
            </a:r>
            <a:r>
              <a:rPr lang="en-US" sz="3100" dirty="0" smtClean="0"/>
              <a:t> became the </a:t>
            </a:r>
            <a:r>
              <a:rPr lang="en-US" sz="3100" dirty="0"/>
              <a:t>world’s seventh largest natural gas company in a span of only seven years during the 1990s</a:t>
            </a:r>
            <a:r>
              <a:rPr lang="en-US" sz="3100" dirty="0" smtClean="0"/>
              <a:t>.</a:t>
            </a:r>
          </a:p>
          <a:p>
            <a:pPr>
              <a:buFont typeface="Wingdings" panose="05000000000000000000" pitchFamily="2" charset="2"/>
              <a:buChar char="q"/>
            </a:pPr>
            <a:r>
              <a:rPr lang="en-US" sz="3100" dirty="0"/>
              <a:t>Gazprom was losing the equivalent of $2 billion to $3 billion each year due to “corruption, nepotism, and simple theft.</a:t>
            </a:r>
            <a:endParaRPr lang="en-US" sz="3100"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ru-RU" dirty="0"/>
          </a:p>
          <a:p>
            <a:pPr marL="0" indent="0">
              <a:buNone/>
            </a:pPr>
            <a:r>
              <a:rPr lang="en-US" dirty="0" smtClean="0"/>
              <a:t> </a:t>
            </a:r>
            <a:endParaRPr lang="ru-RU" dirty="0"/>
          </a:p>
        </p:txBody>
      </p:sp>
    </p:spTree>
    <p:extLst>
      <p:ext uri="{BB962C8B-B14F-4D97-AF65-F5344CB8AC3E}">
        <p14:creationId xmlns:p14="http://schemas.microsoft.com/office/powerpoint/2010/main" val="274766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Investigation </a:t>
            </a:r>
            <a:endParaRPr lang="ru-RU" dirty="0"/>
          </a:p>
        </p:txBody>
      </p:sp>
      <p:sp>
        <p:nvSpPr>
          <p:cNvPr id="3" name="Объект 2"/>
          <p:cNvSpPr>
            <a:spLocks noGrp="1"/>
          </p:cNvSpPr>
          <p:nvPr>
            <p:ph idx="1"/>
          </p:nvPr>
        </p:nvSpPr>
        <p:spPr/>
        <p:txBody>
          <a:bodyPr/>
          <a:lstStyle/>
          <a:p>
            <a:pPr>
              <a:buFont typeface="Wingdings" panose="05000000000000000000" pitchFamily="2" charset="2"/>
              <a:buChar char="q"/>
            </a:pPr>
            <a:r>
              <a:rPr lang="en-US" dirty="0"/>
              <a:t>William </a:t>
            </a:r>
            <a:r>
              <a:rPr lang="en-US" dirty="0" smtClean="0"/>
              <a:t>Browder started investigation of Gazprom </a:t>
            </a:r>
            <a:r>
              <a:rPr lang="en-US" dirty="0"/>
              <a:t>stock </a:t>
            </a:r>
            <a:r>
              <a:rPr lang="en-US" dirty="0" smtClean="0"/>
              <a:t>in </a:t>
            </a:r>
            <a:r>
              <a:rPr lang="en-US" dirty="0"/>
              <a:t>the </a:t>
            </a:r>
            <a:r>
              <a:rPr lang="en-US" dirty="0" smtClean="0"/>
              <a:t>mid-1990s. </a:t>
            </a:r>
          </a:p>
          <a:p>
            <a:pPr>
              <a:buFont typeface="Wingdings" panose="05000000000000000000" pitchFamily="2" charset="2"/>
              <a:buChar char="q"/>
            </a:pPr>
            <a:r>
              <a:rPr lang="en-US" dirty="0" smtClean="0"/>
              <a:t>In </a:t>
            </a:r>
            <a:r>
              <a:rPr lang="en-US" dirty="0"/>
              <a:t>January </a:t>
            </a:r>
            <a:r>
              <a:rPr lang="en-US" dirty="0" smtClean="0"/>
              <a:t>2001</a:t>
            </a:r>
            <a:r>
              <a:rPr lang="en-US" dirty="0"/>
              <a:t>“special audit” of the Gazprom-</a:t>
            </a:r>
            <a:r>
              <a:rPr lang="en-US" dirty="0" err="1"/>
              <a:t>Itera</a:t>
            </a:r>
            <a:r>
              <a:rPr lang="en-US" dirty="0"/>
              <a:t> </a:t>
            </a:r>
            <a:r>
              <a:rPr lang="en-US" dirty="0" smtClean="0"/>
              <a:t>transactions-PwC (audit itself)</a:t>
            </a:r>
          </a:p>
          <a:p>
            <a:pPr>
              <a:buFont typeface="Wingdings" panose="05000000000000000000" pitchFamily="2" charset="2"/>
              <a:buChar char="q"/>
            </a:pPr>
            <a:r>
              <a:rPr lang="en-US" dirty="0" smtClean="0"/>
              <a:t>PwC had </a:t>
            </a:r>
            <a:r>
              <a:rPr lang="en-US" dirty="0"/>
              <a:t>failed to even require Gazprom to disclose </a:t>
            </a:r>
            <a:r>
              <a:rPr lang="en-US" dirty="0" err="1"/>
              <a:t>Itera</a:t>
            </a:r>
            <a:r>
              <a:rPr lang="en-US" dirty="0"/>
              <a:t> as a related party in the </a:t>
            </a:r>
            <a:r>
              <a:rPr lang="en-US" dirty="0" smtClean="0"/>
              <a:t>footnotes.</a:t>
            </a:r>
          </a:p>
          <a:p>
            <a:pPr>
              <a:buFont typeface="Wingdings" panose="05000000000000000000" pitchFamily="2" charset="2"/>
              <a:buChar char="q"/>
            </a:pPr>
            <a:r>
              <a:rPr lang="en-US" dirty="0" smtClean="0"/>
              <a:t>Deloitte </a:t>
            </a:r>
            <a:r>
              <a:rPr lang="en-US" dirty="0"/>
              <a:t>&amp; </a:t>
            </a:r>
            <a:r>
              <a:rPr lang="en-US" dirty="0" err="1"/>
              <a:t>Touche</a:t>
            </a:r>
            <a:r>
              <a:rPr lang="en-US" dirty="0"/>
              <a:t> </a:t>
            </a:r>
            <a:r>
              <a:rPr lang="en-US" dirty="0" smtClean="0"/>
              <a:t>-parallel </a:t>
            </a:r>
            <a:r>
              <a:rPr lang="en-US" dirty="0"/>
              <a:t>investigation of those same transactions. </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endParaRPr lang="ru-RU" dirty="0"/>
          </a:p>
          <a:p>
            <a:endParaRPr lang="ru-RU" dirty="0"/>
          </a:p>
        </p:txBody>
      </p:sp>
    </p:spTree>
    <p:extLst>
      <p:ext uri="{BB962C8B-B14F-4D97-AF65-F5344CB8AC3E}">
        <p14:creationId xmlns:p14="http://schemas.microsoft.com/office/powerpoint/2010/main" val="9045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No smoking guns</a:t>
            </a:r>
            <a:endParaRPr lang="ru-RU" dirty="0"/>
          </a:p>
        </p:txBody>
      </p:sp>
      <p:sp>
        <p:nvSpPr>
          <p:cNvPr id="3" name="Объект 2"/>
          <p:cNvSpPr>
            <a:spLocks noGrp="1"/>
          </p:cNvSpPr>
          <p:nvPr>
            <p:ph idx="1"/>
          </p:nvPr>
        </p:nvSpPr>
        <p:spPr/>
        <p:txBody>
          <a:bodyPr/>
          <a:lstStyle/>
          <a:p>
            <a:pPr>
              <a:buFont typeface="Wingdings" panose="05000000000000000000" pitchFamily="2" charset="2"/>
              <a:buChar char="q"/>
            </a:pPr>
            <a:r>
              <a:rPr lang="en-US" dirty="0" smtClean="0"/>
              <a:t>PwC did </a:t>
            </a:r>
            <a:r>
              <a:rPr lang="en-US" dirty="0"/>
              <a:t>not identify any “deals in which </a:t>
            </a:r>
            <a:r>
              <a:rPr lang="en-US" dirty="0" err="1"/>
              <a:t>Itera</a:t>
            </a:r>
            <a:r>
              <a:rPr lang="en-US" dirty="0"/>
              <a:t> </a:t>
            </a:r>
            <a:r>
              <a:rPr lang="en-US" dirty="0" smtClean="0"/>
              <a:t>benefited </a:t>
            </a:r>
            <a:r>
              <a:rPr lang="en-US" dirty="0"/>
              <a:t>at the expense of </a:t>
            </a:r>
            <a:r>
              <a:rPr lang="en-US" dirty="0" smtClean="0"/>
              <a:t>Gazprom</a:t>
            </a:r>
          </a:p>
          <a:p>
            <a:pPr>
              <a:buFont typeface="Wingdings" panose="05000000000000000000" pitchFamily="2" charset="2"/>
              <a:buChar char="q"/>
            </a:pPr>
            <a:r>
              <a:rPr lang="en-US" dirty="0"/>
              <a:t>PwC purchased </a:t>
            </a:r>
            <a:r>
              <a:rPr lang="en-US" dirty="0" err="1"/>
              <a:t>fullpage</a:t>
            </a:r>
            <a:r>
              <a:rPr lang="en-US" dirty="0"/>
              <a:t> ads in major Russian </a:t>
            </a:r>
            <a:r>
              <a:rPr lang="en-US" dirty="0" smtClean="0"/>
              <a:t>newspapers which suggested </a:t>
            </a:r>
            <a:r>
              <a:rPr lang="en-US" dirty="0"/>
              <a:t>that PwC had been singled out for criticism based on “an inaccurate understanding of the roles and responsibilities of </a:t>
            </a:r>
            <a:r>
              <a:rPr lang="en-US" dirty="0" smtClean="0"/>
              <a:t>auditors.</a:t>
            </a:r>
          </a:p>
          <a:p>
            <a:pPr>
              <a:buFont typeface="Wingdings" panose="05000000000000000000" pitchFamily="2" charset="2"/>
              <a:buChar char="q"/>
            </a:pPr>
            <a:r>
              <a:rPr lang="en-US" dirty="0" smtClean="0"/>
              <a:t>The</a:t>
            </a:r>
            <a:r>
              <a:rPr lang="ru-RU" dirty="0" smtClean="0"/>
              <a:t> </a:t>
            </a:r>
            <a:r>
              <a:rPr lang="en-US" dirty="0" smtClean="0"/>
              <a:t>court resolved allegations </a:t>
            </a:r>
            <a:r>
              <a:rPr lang="en-US" dirty="0"/>
              <a:t>in the lawsuits were “completely unfounded” and that the </a:t>
            </a:r>
            <a:r>
              <a:rPr lang="en-US" dirty="0" smtClean="0"/>
              <a:t>firm’s </a:t>
            </a:r>
            <a:r>
              <a:rPr lang="en-US" dirty="0"/>
              <a:t>audits had “met all applicable legal and professional </a:t>
            </a:r>
            <a:r>
              <a:rPr lang="en-US" dirty="0" smtClean="0"/>
              <a:t>standards”.</a:t>
            </a:r>
          </a:p>
          <a:p>
            <a:endParaRPr lang="ru-RU" dirty="0"/>
          </a:p>
          <a:p>
            <a:endParaRPr lang="en-US" dirty="0" smtClean="0"/>
          </a:p>
          <a:p>
            <a:endParaRPr lang="ru-RU" dirty="0"/>
          </a:p>
        </p:txBody>
      </p:sp>
    </p:spTree>
    <p:extLst>
      <p:ext uri="{BB962C8B-B14F-4D97-AF65-F5344CB8AC3E}">
        <p14:creationId xmlns:p14="http://schemas.microsoft.com/office/powerpoint/2010/main" val="1635984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6177</TotalTime>
  <Words>3115</Words>
  <Application>Microsoft Office PowerPoint</Application>
  <PresentationFormat>Широкоэкранный</PresentationFormat>
  <Paragraphs>185</Paragraphs>
  <Slides>23</Slides>
  <Notes>15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Times New Roman</vt:lpstr>
      <vt:lpstr>Tw Cen MT</vt:lpstr>
      <vt:lpstr>Tw Cen MT Condensed</vt:lpstr>
      <vt:lpstr>Wingdings</vt:lpstr>
      <vt:lpstr>Wingdings 3</vt:lpstr>
      <vt:lpstr>Интеграл</vt:lpstr>
      <vt:lpstr>Auditing | ING. OLEKSANDRA LEMESHKO </vt:lpstr>
      <vt:lpstr>Introduction </vt:lpstr>
      <vt:lpstr>Backdrop </vt:lpstr>
      <vt:lpstr>Backdrop</vt:lpstr>
      <vt:lpstr>Gazprom’s main shareholders </vt:lpstr>
      <vt:lpstr>Accounting Manipulations</vt:lpstr>
      <vt:lpstr>Accounting Manipulations Itera transactions </vt:lpstr>
      <vt:lpstr>Investigation </vt:lpstr>
      <vt:lpstr>No smoking guns</vt:lpstr>
      <vt:lpstr>Questions №1</vt:lpstr>
      <vt:lpstr>Questions №1</vt:lpstr>
      <vt:lpstr>Questions №2</vt:lpstr>
      <vt:lpstr>Questions №3</vt:lpstr>
      <vt:lpstr>Questions №3</vt:lpstr>
      <vt:lpstr>Questions №4</vt:lpstr>
      <vt:lpstr>Questions №4</vt:lpstr>
      <vt:lpstr>Questions №4</vt:lpstr>
      <vt:lpstr>Questions №5</vt:lpstr>
      <vt:lpstr>Questions №6</vt:lpstr>
      <vt:lpstr>Questions №7</vt:lpstr>
      <vt:lpstr>Questions №7</vt:lpstr>
      <vt:lpstr>Questions №7</vt:lpstr>
      <vt:lpstr>Thank you for attention</vt:lpstr>
    </vt:vector>
  </TitlesOfParts>
  <Company>ССОКТ г.Бугульма</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Лиля Закиева</dc:creator>
  <cp:lastModifiedBy>Лиля Закиева</cp:lastModifiedBy>
  <cp:revision>31</cp:revision>
  <dcterms:created xsi:type="dcterms:W3CDTF">2016-11-03T10:50:15Z</dcterms:created>
  <dcterms:modified xsi:type="dcterms:W3CDTF">2016-11-07T18:10:13Z</dcterms:modified>
</cp:coreProperties>
</file>