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7"/>
  </p:notesMasterIdLst>
  <p:handoutMasterIdLst>
    <p:handoutMasterId r:id="rId18"/>
  </p:handoutMasterIdLst>
  <p:sldIdLst>
    <p:sldId id="257" r:id="rId3"/>
    <p:sldId id="258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59" r:id="rId13"/>
    <p:sldId id="279" r:id="rId14"/>
    <p:sldId id="278" r:id="rId15"/>
    <p:sldId id="28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3" d="100"/>
          <a:sy n="83" d="100"/>
        </p:scale>
        <p:origin x="102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Spalte1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First half 2016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8</c:v>
                </c:pt>
                <c:pt idx="1">
                  <c:v>17</c:v>
                </c:pt>
                <c:pt idx="2">
                  <c:v>44</c:v>
                </c:pt>
                <c:pt idx="3">
                  <c:v>93</c:v>
                </c:pt>
                <c:pt idx="4">
                  <c:v>255</c:v>
                </c:pt>
                <c:pt idx="5">
                  <c:v>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2F-47EA-A9CD-EE078AA1A3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84702496"/>
        <c:axId val="184703056"/>
      </c:barChart>
      <c:catAx>
        <c:axId val="184702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703056"/>
        <c:crosses val="autoZero"/>
        <c:auto val="1"/>
        <c:lblAlgn val="ctr"/>
        <c:lblOffset val="100"/>
        <c:noMultiLvlLbl val="0"/>
      </c:catAx>
      <c:valAx>
        <c:axId val="184703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702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D5444-F62C-42C3-A75A-D9DBA807730F}" type="datetimeFigureOut">
              <a:rPr lang="de-DE" smtClean="0"/>
              <a:t>25.11.2016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F617-7A30-41D4-AB86-5D833C98E18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AA1FA-7B6A-47D2-8D61-F225D71B51FF}" type="datetimeFigureOut">
              <a:rPr lang="de-DE" smtClean="0"/>
              <a:t>25.11.2016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A179D-2D27-49E2-B022-8EDDA2EFE68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ihandform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de-DE" sz="1800" dirty="0"/>
          </a:p>
        </p:txBody>
      </p:sp>
      <p:sp>
        <p:nvSpPr>
          <p:cNvPr id="7" name="Freihandform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sz="1800" dirty="0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sz="180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550E-924E-4162-8C7E-8CD85079E3B9}" type="datetime1">
              <a:rPr lang="de-DE" smtClean="0"/>
              <a:t>25.11.2016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Zwei Bilder mit Beschrift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FA5E-016B-49E6-AC18-EE42FF9ECD77}" type="datetime1">
              <a:rPr lang="de-DE" smtClean="0"/>
              <a:t>25.11.2016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12" name="Rechteck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13" name="Textplatzhalter 3"/>
          <p:cNvSpPr>
            <a:spLocks noGrp="1"/>
          </p:cNvSpPr>
          <p:nvPr>
            <p:ph type="body" sz="half" idx="14"/>
          </p:nvPr>
        </p:nvSpPr>
        <p:spPr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954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8" name="Bildplatzhalter 2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3368-4F06-4895-866B-88E5289B03E8}" type="datetime1">
              <a:rPr lang="de-DE" smtClean="0"/>
              <a:t>25.11.2016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hteck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hteck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DF50C-F2EF-4477-A03E-E0B02D28660E}" type="datetime1">
              <a:rPr lang="de-DE" smtClean="0"/>
              <a:t>25.11.2016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6337F-5846-45E0-A952-2D1C89C64099}" type="datetime1">
              <a:rPr lang="de-DE" smtClean="0"/>
              <a:t>25.11.2016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sz="1800" dirty="0"/>
          </a:p>
        </p:txBody>
      </p:sp>
      <p:sp>
        <p:nvSpPr>
          <p:cNvPr id="11" name="Freihandform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sz="1800" dirty="0"/>
          </a:p>
        </p:txBody>
      </p:sp>
      <p:sp>
        <p:nvSpPr>
          <p:cNvPr id="12" name="Freihandform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sz="180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6" name="Hinweistext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>
              <a:buNone/>
            </a:pPr>
            <a:r>
              <a:rPr lang="de-DE" sz="1200" b="1" i="1" dirty="0">
                <a:solidFill>
                  <a:schemeClr val="lt1"/>
                </a:solidFill>
                <a:latin typeface="Arial"/>
                <a:ea typeface="+mn-ea"/>
                <a:cs typeface="Arial"/>
              </a:rPr>
              <a:t>HINWEIS:</a:t>
            </a:r>
          </a:p>
          <a:p>
            <a:pPr algn="l" defTabSz="914400">
              <a:buNone/>
            </a:pPr>
            <a:r>
              <a:rPr lang="de-DE" sz="1200" b="0" i="1" dirty="0">
                <a:solidFill>
                  <a:schemeClr val="lt1"/>
                </a:solidFill>
                <a:latin typeface="Arial"/>
                <a:ea typeface="+mn-ea"/>
                <a:cs typeface="Arial"/>
              </a:rPr>
              <a:t>Wenn Sie das Bild auf der Folie ändern möchten, markieren und löschen Sie es. Klicken Sie dann im Platzhalter auf das Symbol für Bilder, um ein eigenes Bild einzufügen.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sz="1800" dirty="0"/>
          </a:p>
        </p:txBody>
      </p:sp>
      <p:sp>
        <p:nvSpPr>
          <p:cNvPr id="8" name="Freihandform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sz="1800" dirty="0"/>
          </a:p>
        </p:txBody>
      </p:sp>
      <p:sp>
        <p:nvSpPr>
          <p:cNvPr id="9" name="Freihand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sz="1800" dirty="0"/>
          </a:p>
        </p:txBody>
      </p:sp>
      <p:sp>
        <p:nvSpPr>
          <p:cNvPr id="10" name="Freihand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sz="1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FD2E-084F-4C71-8A10-D56A1E772F9D}" type="datetime1">
              <a:rPr lang="de-DE" smtClean="0"/>
              <a:t>25.11.2016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4F77-D544-46D8-AD83-D5A9C70334C3}" type="datetime1">
              <a:rPr lang="de-DE" smtClean="0"/>
              <a:t>25.11.2016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E6E5-2758-419A-A0C2-55BCCBF0F404}" type="datetime1">
              <a:rPr lang="de-DE" smtClean="0"/>
              <a:t>25.11.2016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FC3E-B5F7-4F76-8808-A9EA0406F9F2}" type="datetime1">
              <a:rPr lang="de-DE" smtClean="0"/>
              <a:t>25.11.2016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8F1A0-C2A3-472B-B1EA-09BB533EE51E}" type="datetime1">
              <a:rPr lang="de-DE" smtClean="0"/>
              <a:t>25.11.2016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hteck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hteck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95CD306-F09F-4982-86FD-52316C0FC18E}" type="datetime1">
              <a:rPr lang="de-DE" smtClean="0"/>
              <a:t>25.11.2016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7F8E3F6-DE14-48B2-B2BC-6FABA9630FB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spcBef>
                <a:spcPct val="0"/>
              </a:spcBef>
              <a:buNone/>
            </a:pPr>
            <a:r>
              <a:rPr lang="de-DE" sz="4000" b="0" i="0" dirty="0" err="1">
                <a:solidFill>
                  <a:srgbClr val="595959"/>
                </a:solidFill>
                <a:latin typeface="Book Antiqua"/>
              </a:rPr>
              <a:t>Kansayaku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de-DE" sz="2400" b="0" i="0" dirty="0"/>
              <a:t>André Schultes,</a:t>
            </a:r>
          </a:p>
          <a:p>
            <a:pPr marL="0" indent="0" algn="l">
              <a:buNone/>
            </a:pPr>
            <a:r>
              <a:rPr lang="de-DE" dirty="0"/>
              <a:t>Auditing,</a:t>
            </a:r>
          </a:p>
          <a:p>
            <a:pPr marL="0" indent="0" algn="l">
              <a:buNone/>
            </a:pPr>
            <a:r>
              <a:rPr lang="de-DE" dirty="0"/>
              <a:t>25.11.2016</a:t>
            </a:r>
          </a:p>
        </p:txBody>
      </p:sp>
      <p:pic>
        <p:nvPicPr>
          <p:cNvPr id="5" name="Bildplatzhalter 4" descr="Straße in einer Stadt, mit Bewegungsunschärfe" title="Sample Picture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rgbClr val="595959"/>
              </a:buClr>
              <a:buFont typeface="Arial"/>
              <a:buChar char="•"/>
            </a:pPr>
            <a:r>
              <a:rPr lang="de-DE" dirty="0"/>
              <a:t>5) </a:t>
            </a:r>
            <a:r>
              <a:rPr lang="de-DE" dirty="0" err="1"/>
              <a:t>Questions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i="1" dirty="0"/>
              <a:t>Research online news services to identify recent developments impacting the accounting and auditing profession in Japan. Briefly summarize these developments in a bullet format</a:t>
            </a:r>
          </a:p>
          <a:p>
            <a:pPr marL="0" indent="0" algn="ctr">
              <a:buNone/>
            </a:pPr>
            <a:endParaRPr lang="en-GB" i="1" dirty="0"/>
          </a:p>
          <a:p>
            <a:r>
              <a:rPr lang="en-GB" dirty="0"/>
              <a:t>Since 2010, companies that meet certain criteria have been permitted to voluntarily apply IFRS Standards for consolidated financial statements in Japan</a:t>
            </a:r>
          </a:p>
          <a:p>
            <a:r>
              <a:rPr lang="en-GB" dirty="0"/>
              <a:t>In 2015, Japan introduced Japan's Modified International Standards (JMIS)</a:t>
            </a:r>
          </a:p>
          <a:p>
            <a:r>
              <a:rPr lang="en-GB" dirty="0"/>
              <a:t>For its consolidated financial statement, a company can apply:</a:t>
            </a:r>
          </a:p>
          <a:p>
            <a:pPr lvl="1"/>
            <a:r>
              <a:rPr lang="en-GB" dirty="0"/>
              <a:t>IFRS</a:t>
            </a:r>
          </a:p>
          <a:p>
            <a:pPr lvl="1"/>
            <a:r>
              <a:rPr lang="en-GB" dirty="0"/>
              <a:t>US-GAAP</a:t>
            </a:r>
          </a:p>
          <a:p>
            <a:pPr lvl="1"/>
            <a:r>
              <a:rPr lang="en-GB" dirty="0"/>
              <a:t>Japanese GAAP</a:t>
            </a:r>
          </a:p>
          <a:p>
            <a:pPr lvl="1"/>
            <a:r>
              <a:rPr lang="en-GB" dirty="0"/>
              <a:t>JMIS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de-DE" smtClean="0"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112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ct val="0"/>
              </a:spcBef>
              <a:buNone/>
            </a:pPr>
            <a:r>
              <a:rPr lang="de-DE" sz="3200" b="0" i="0" dirty="0">
                <a:solidFill>
                  <a:schemeClr val="bg1"/>
                </a:solidFill>
                <a:latin typeface="Book Antiqua"/>
              </a:rPr>
              <a:t>The </a:t>
            </a:r>
            <a:r>
              <a:rPr lang="de-DE" sz="3200" b="0" i="0" dirty="0" err="1">
                <a:solidFill>
                  <a:schemeClr val="bg1"/>
                </a:solidFill>
                <a:latin typeface="Book Antiqua"/>
              </a:rPr>
              <a:t>number</a:t>
            </a:r>
            <a:r>
              <a:rPr lang="de-DE" sz="3200" b="0" i="0" dirty="0">
                <a:solidFill>
                  <a:schemeClr val="bg1"/>
                </a:solidFill>
                <a:latin typeface="Book Antiqua"/>
              </a:rPr>
              <a:t> of </a:t>
            </a:r>
            <a:r>
              <a:rPr lang="de-DE" sz="3200" b="0" i="0" dirty="0" err="1">
                <a:solidFill>
                  <a:schemeClr val="bg1"/>
                </a:solidFill>
                <a:latin typeface="Book Antiqua"/>
              </a:rPr>
              <a:t>listed</a:t>
            </a:r>
            <a:r>
              <a:rPr lang="de-DE" sz="3200" b="0" i="0" dirty="0">
                <a:solidFill>
                  <a:schemeClr val="bg1"/>
                </a:solidFill>
                <a:latin typeface="Book Antiqua"/>
              </a:rPr>
              <a:t> </a:t>
            </a:r>
            <a:r>
              <a:rPr lang="de-DE" sz="3200" b="0" i="0" dirty="0" err="1">
                <a:solidFill>
                  <a:schemeClr val="bg1"/>
                </a:solidFill>
                <a:latin typeface="Book Antiqua"/>
              </a:rPr>
              <a:t>companies</a:t>
            </a:r>
            <a:r>
              <a:rPr lang="de-DE" sz="3200" b="0" i="0" dirty="0">
                <a:solidFill>
                  <a:schemeClr val="bg1"/>
                </a:solidFill>
                <a:latin typeface="Book Antiqua"/>
              </a:rPr>
              <a:t> </a:t>
            </a:r>
            <a:r>
              <a:rPr lang="de-DE" sz="3200" b="0" i="0" dirty="0" err="1">
                <a:solidFill>
                  <a:schemeClr val="bg1"/>
                </a:solidFill>
                <a:latin typeface="Book Antiqua"/>
              </a:rPr>
              <a:t>voluntarily</a:t>
            </a:r>
            <a:r>
              <a:rPr lang="de-DE" sz="3200" b="0" i="0" dirty="0">
                <a:solidFill>
                  <a:schemeClr val="bg1"/>
                </a:solidFill>
                <a:latin typeface="Book Antiqua"/>
              </a:rPr>
              <a:t> </a:t>
            </a:r>
            <a:r>
              <a:rPr lang="de-DE" sz="3200" b="0" i="0" dirty="0" err="1">
                <a:solidFill>
                  <a:schemeClr val="bg1"/>
                </a:solidFill>
                <a:latin typeface="Book Antiqua"/>
              </a:rPr>
              <a:t>adopting</a:t>
            </a:r>
            <a:r>
              <a:rPr lang="de-DE" sz="3200" b="0" i="0" dirty="0">
                <a:solidFill>
                  <a:schemeClr val="bg1"/>
                </a:solidFill>
                <a:latin typeface="Book Antiqua"/>
              </a:rPr>
              <a:t> IFRS</a:t>
            </a:r>
            <a:endParaRPr lang="de-DE" dirty="0"/>
          </a:p>
        </p:txBody>
      </p:sp>
      <p:graphicFrame>
        <p:nvGraphicFramePr>
          <p:cNvPr id="6" name="Inhaltsplatzhalter 5" descr="Säulendiagramm (gruppiert)" title="Ch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1172288"/>
              </p:ext>
            </p:extLst>
          </p:nvPr>
        </p:nvGraphicFramePr>
        <p:xfrm>
          <a:off x="1295400" y="1828800"/>
          <a:ext cx="96012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de-DE" smtClean="0"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423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rgbClr val="595959"/>
              </a:buClr>
              <a:buFont typeface="Arial"/>
              <a:buChar char="•"/>
            </a:pPr>
            <a:r>
              <a:rPr lang="de-DE" dirty="0"/>
              <a:t>5) </a:t>
            </a:r>
            <a:r>
              <a:rPr lang="de-DE" dirty="0" err="1"/>
              <a:t>Questions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i="1" dirty="0"/>
              <a:t>In both Japan and the United States, a small number of accounting firms audit the great majority of large public companies. Identify the advantages and disadvantages of this “market structure” for independent audit services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In general, large accounting firms pay better </a:t>
            </a:r>
            <a:r>
              <a:rPr lang="en-GB" dirty="0">
                <a:sym typeface="Wingdings" panose="05000000000000000000" pitchFamily="2" charset="2"/>
              </a:rPr>
              <a:t> possibility, that large accounting firms have more qualified employees who are more capable of dealing with complex (large) public companies</a:t>
            </a:r>
          </a:p>
          <a:p>
            <a:r>
              <a:rPr lang="en-GB" dirty="0">
                <a:sym typeface="Wingdings" panose="05000000000000000000" pitchFamily="2" charset="2"/>
              </a:rPr>
              <a:t>On the other hand, small companies don’t even get the chance to demonstrate their abilities. Large accounting firms have a better prestige.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de-DE" smtClean="0"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361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rgbClr val="595959"/>
              </a:buClr>
              <a:buFont typeface="Arial"/>
              <a:buChar char="•"/>
            </a:pPr>
            <a:r>
              <a:rPr lang="de-DE" dirty="0"/>
              <a:t>5) </a:t>
            </a:r>
            <a:r>
              <a:rPr lang="de-DE" dirty="0" err="1"/>
              <a:t>Questions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" i="1" dirty="0"/>
              <a:t>The much higher barriers to enter the public accounting profession in Japan (as compared with other major industrialized countries) has resulted in a relatively small number of CPAs in that nation. Identify and briefly discuss the comparative advantages and disadvantages of high barriers to entry for a given profession</a:t>
            </a:r>
          </a:p>
          <a:p>
            <a:pPr marL="0" indent="0">
              <a:buNone/>
            </a:pPr>
            <a:endParaRPr lang="en-GB" b="1" i="1" dirty="0"/>
          </a:p>
          <a:p>
            <a:endParaRPr lang="en-GB" i="1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083388"/>
              </p:ext>
            </p:extLst>
          </p:nvPr>
        </p:nvGraphicFramePr>
        <p:xfrm>
          <a:off x="2032000" y="3706091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74507796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80321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Disadvantages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25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Higher Quality of CPAs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More clients</a:t>
                      </a:r>
                      <a:r>
                        <a:rPr lang="en-GB" baseline="0" dirty="0"/>
                        <a:t> per CPA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5298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Higher payment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More unqualified subordinates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369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Possibly,</a:t>
                      </a:r>
                      <a:r>
                        <a:rPr lang="en-GB" baseline="0" dirty="0"/>
                        <a:t> less corrupt CPAs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Skills shortage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028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Higher Appreciation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233946"/>
                  </a:ext>
                </a:extLst>
              </a:tr>
            </a:tbl>
          </a:graphicData>
        </a:graphic>
      </p:graphicFrame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de-DE" smtClean="0"/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567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rgbClr val="595959"/>
              </a:buClr>
              <a:buFont typeface="Arial"/>
              <a:buChar char="•"/>
            </a:pPr>
            <a:r>
              <a:rPr lang="de-DE" dirty="0"/>
              <a:t>5) </a:t>
            </a:r>
            <a:r>
              <a:rPr lang="de-DE" dirty="0" err="1"/>
              <a:t>Questions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i="1" dirty="0"/>
              <a:t>In both Japan and the United States, external auditors have frequently been accused of failing to maintain a proper degree of independence from their clients. What measures have and should be taken to promote the independence of auditors from their clients?</a:t>
            </a:r>
          </a:p>
          <a:p>
            <a:endParaRPr lang="en-GB" dirty="0"/>
          </a:p>
          <a:p>
            <a:r>
              <a:rPr lang="en-GB" dirty="0"/>
              <a:t>The auditor should not be accounting advisor simultaneously</a:t>
            </a:r>
          </a:p>
          <a:p>
            <a:r>
              <a:rPr lang="en-GB" dirty="0"/>
              <a:t>Auditors should not have shares of the company the audit</a:t>
            </a:r>
          </a:p>
          <a:p>
            <a:r>
              <a:rPr lang="en-GB" dirty="0"/>
              <a:t>Rotating auditors and CPA firms</a:t>
            </a:r>
          </a:p>
          <a:p>
            <a:r>
              <a:rPr lang="en-GB" dirty="0"/>
              <a:t>Peer assessments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de-DE" smtClean="0"/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594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ct val="0"/>
              </a:spcBef>
              <a:buNone/>
            </a:pPr>
            <a:r>
              <a:rPr lang="de-DE" sz="3200" b="0" i="0" dirty="0">
                <a:solidFill>
                  <a:schemeClr val="bg1"/>
                </a:solidFill>
                <a:latin typeface="Book Antiqua"/>
              </a:rPr>
              <a:t>Agenda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595959"/>
              </a:buClr>
              <a:buFont typeface="Arial"/>
              <a:buChar char="•"/>
            </a:pPr>
            <a:endParaRPr lang="en-GB" dirty="0"/>
          </a:p>
          <a:p>
            <a:pPr marL="0" indent="0">
              <a:buClr>
                <a:srgbClr val="595959"/>
              </a:buClr>
              <a:buNone/>
            </a:pPr>
            <a:r>
              <a:rPr lang="en-GB" dirty="0"/>
              <a:t>1) </a:t>
            </a:r>
            <a:r>
              <a:rPr lang="en-GB" dirty="0" err="1"/>
              <a:t>Okurasho</a:t>
            </a:r>
            <a:endParaRPr lang="en-GB" dirty="0"/>
          </a:p>
          <a:p>
            <a:pPr marL="0" indent="0">
              <a:buClr>
                <a:srgbClr val="595959"/>
              </a:buClr>
              <a:buNone/>
            </a:pPr>
            <a:r>
              <a:rPr lang="en-GB" dirty="0"/>
              <a:t>2) The Satoshi Hirata Case</a:t>
            </a:r>
          </a:p>
          <a:p>
            <a:pPr marL="0" indent="0">
              <a:buClr>
                <a:srgbClr val="595959"/>
              </a:buClr>
              <a:buNone/>
            </a:pPr>
            <a:r>
              <a:rPr lang="en-GB" dirty="0"/>
              <a:t>3) Japan‘s Independent Audit Function</a:t>
            </a:r>
          </a:p>
          <a:p>
            <a:pPr marL="0" indent="0">
              <a:buClr>
                <a:srgbClr val="595959"/>
              </a:buClr>
              <a:buNone/>
            </a:pPr>
            <a:r>
              <a:rPr lang="en-GB" dirty="0"/>
              <a:t>4) The </a:t>
            </a:r>
            <a:r>
              <a:rPr lang="en-GB" dirty="0" err="1"/>
              <a:t>Kanebo</a:t>
            </a:r>
            <a:r>
              <a:rPr lang="en-GB" dirty="0"/>
              <a:t> Case</a:t>
            </a:r>
          </a:p>
          <a:p>
            <a:pPr marL="0" indent="0">
              <a:buClr>
                <a:srgbClr val="595959"/>
              </a:buClr>
              <a:buNone/>
            </a:pPr>
            <a:r>
              <a:rPr lang="en-GB" dirty="0"/>
              <a:t>5) Questions</a:t>
            </a:r>
          </a:p>
          <a:p>
            <a:pPr marL="0" indent="0">
              <a:buClr>
                <a:srgbClr val="595959"/>
              </a:buClr>
              <a:buNone/>
            </a:pPr>
            <a:endParaRPr lang="en-GB" dirty="0"/>
          </a:p>
          <a:p>
            <a:pPr>
              <a:buClr>
                <a:srgbClr val="595959"/>
              </a:buClr>
              <a:buFont typeface="Arial"/>
              <a:buChar char="•"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ct val="0"/>
              </a:spcBef>
              <a:buNone/>
            </a:pPr>
            <a:r>
              <a:rPr lang="de-DE" sz="3200" b="0" i="0" dirty="0">
                <a:solidFill>
                  <a:schemeClr val="bg1"/>
                </a:solidFill>
                <a:latin typeface="Book Antiqua"/>
              </a:rPr>
              <a:t>1) </a:t>
            </a:r>
            <a:r>
              <a:rPr lang="de-DE" sz="3200" b="0" i="0" dirty="0" err="1">
                <a:solidFill>
                  <a:schemeClr val="bg1"/>
                </a:solidFill>
                <a:latin typeface="Book Antiqua"/>
              </a:rPr>
              <a:t>Okurasho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595959"/>
              </a:buClr>
              <a:buFont typeface="Arial"/>
              <a:buChar char="•"/>
            </a:pPr>
            <a:r>
              <a:rPr lang="en-GB" dirty="0" err="1"/>
              <a:t>Okurasho</a:t>
            </a:r>
            <a:r>
              <a:rPr lang="en-GB" dirty="0"/>
              <a:t> = „The great storehouse ministry“, founded in the 7</a:t>
            </a:r>
            <a:r>
              <a:rPr lang="en-GB" baseline="30000" dirty="0"/>
              <a:t>th </a:t>
            </a:r>
            <a:r>
              <a:rPr lang="en-GB" dirty="0"/>
              <a:t>century</a:t>
            </a:r>
          </a:p>
          <a:p>
            <a:pPr>
              <a:buClr>
                <a:srgbClr val="595959"/>
              </a:buClr>
              <a:buFont typeface="Arial"/>
              <a:buChar char="•"/>
            </a:pPr>
            <a:r>
              <a:rPr lang="en-GB" dirty="0"/>
              <a:t>Responsible for overseeing economic development</a:t>
            </a:r>
          </a:p>
          <a:p>
            <a:pPr>
              <a:buClr>
                <a:srgbClr val="595959"/>
              </a:buClr>
              <a:buFont typeface="Arial"/>
              <a:buChar char="•"/>
            </a:pPr>
            <a:r>
              <a:rPr lang="en-GB" dirty="0"/>
              <a:t>Group of powerful and wealthy individuals</a:t>
            </a:r>
          </a:p>
          <a:p>
            <a:pPr>
              <a:buClr>
                <a:srgbClr val="595959"/>
              </a:buClr>
              <a:buFont typeface="Arial"/>
              <a:buChar char="•"/>
            </a:pPr>
            <a:r>
              <a:rPr lang="en-GB" dirty="0"/>
              <a:t>Senior members chose successive generations (often their own children)</a:t>
            </a:r>
          </a:p>
          <a:p>
            <a:pPr>
              <a:buClr>
                <a:srgbClr val="595959"/>
              </a:buClr>
              <a:buFont typeface="Arial"/>
              <a:buChar char="•"/>
            </a:pPr>
            <a:r>
              <a:rPr lang="en-GB" dirty="0"/>
              <a:t>After World War II,  U.S. army supervised Japan</a:t>
            </a:r>
          </a:p>
          <a:p>
            <a:pPr marL="0" indent="0">
              <a:buClr>
                <a:srgbClr val="595959"/>
              </a:buClr>
              <a:buNone/>
            </a:pPr>
            <a:r>
              <a:rPr lang="en-GB" dirty="0">
                <a:sym typeface="Wingdings" panose="05000000000000000000" pitchFamily="2" charset="2"/>
              </a:rPr>
              <a:t>	 Underestimated </a:t>
            </a:r>
            <a:r>
              <a:rPr lang="en-GB" dirty="0" err="1">
                <a:sym typeface="Wingdings" panose="05000000000000000000" pitchFamily="2" charset="2"/>
              </a:rPr>
              <a:t>Okurasho’s</a:t>
            </a:r>
            <a:r>
              <a:rPr lang="en-GB" dirty="0">
                <a:sym typeface="Wingdings" panose="05000000000000000000" pitchFamily="2" charset="2"/>
              </a:rPr>
              <a:t> influence</a:t>
            </a:r>
            <a:endParaRPr lang="en-GB" dirty="0"/>
          </a:p>
          <a:p>
            <a:pPr marL="0" indent="0">
              <a:buClr>
                <a:srgbClr val="595959"/>
              </a:buClr>
              <a:buNone/>
            </a:pPr>
            <a:endParaRPr lang="en-GB" dirty="0"/>
          </a:p>
          <a:p>
            <a:pPr>
              <a:buClr>
                <a:srgbClr val="595959"/>
              </a:buClr>
              <a:buFont typeface="Arial"/>
              <a:buChar char="•"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4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ct val="0"/>
              </a:spcBef>
              <a:buNone/>
            </a:pPr>
            <a:r>
              <a:rPr lang="de-DE" sz="3200" b="0" i="0" dirty="0">
                <a:solidFill>
                  <a:schemeClr val="bg1"/>
                </a:solidFill>
                <a:latin typeface="Book Antiqua"/>
              </a:rPr>
              <a:t>1) </a:t>
            </a:r>
            <a:r>
              <a:rPr lang="de-DE" sz="3200" b="0" i="0" dirty="0" err="1">
                <a:solidFill>
                  <a:schemeClr val="bg1"/>
                </a:solidFill>
                <a:latin typeface="Book Antiqua"/>
              </a:rPr>
              <a:t>Okurasho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595959"/>
              </a:buClr>
              <a:buFont typeface="Arial"/>
              <a:buChar char="•"/>
            </a:pPr>
            <a:endParaRPr lang="en-GB" dirty="0"/>
          </a:p>
          <a:p>
            <a:pPr>
              <a:buClr>
                <a:srgbClr val="595959"/>
              </a:buClr>
              <a:buFont typeface="Arial"/>
              <a:buChar char="•"/>
            </a:pPr>
            <a:r>
              <a:rPr lang="en-GB" dirty="0"/>
              <a:t>Members of </a:t>
            </a:r>
            <a:r>
              <a:rPr lang="en-GB" dirty="0" err="1"/>
              <a:t>Okurasho</a:t>
            </a:r>
            <a:r>
              <a:rPr lang="en-GB" dirty="0"/>
              <a:t> quickly controlled the Ministry of Finance (</a:t>
            </a:r>
            <a:r>
              <a:rPr lang="en-GB" dirty="0" err="1"/>
              <a:t>MoF</a:t>
            </a:r>
            <a:r>
              <a:rPr lang="en-GB" dirty="0"/>
              <a:t>)</a:t>
            </a:r>
          </a:p>
          <a:p>
            <a:pPr>
              <a:buClr>
                <a:srgbClr val="595959"/>
              </a:buClr>
              <a:buFont typeface="Arial"/>
              <a:buChar char="•"/>
            </a:pPr>
            <a:r>
              <a:rPr lang="en-GB" dirty="0" err="1"/>
              <a:t>MoF</a:t>
            </a:r>
            <a:r>
              <a:rPr lang="en-GB" dirty="0"/>
              <a:t> was an important part of the post-war economic miracle</a:t>
            </a:r>
          </a:p>
          <a:p>
            <a:pPr>
              <a:buClr>
                <a:srgbClr val="595959"/>
              </a:buClr>
              <a:buFont typeface="Arial"/>
              <a:buChar char="•"/>
            </a:pPr>
            <a:r>
              <a:rPr lang="en-GB" dirty="0"/>
              <a:t>In 1990s: first major financial crisis since W.W. II</a:t>
            </a:r>
          </a:p>
          <a:p>
            <a:pPr marL="0" indent="0">
              <a:buClr>
                <a:srgbClr val="595959"/>
              </a:buClr>
              <a:buNone/>
            </a:pPr>
            <a:r>
              <a:rPr lang="en-GB" dirty="0">
                <a:sym typeface="Wingdings" panose="05000000000000000000" pitchFamily="2" charset="2"/>
              </a:rPr>
              <a:t>       business failures  loans couldn’t been paid back 		 Banks struggled</a:t>
            </a:r>
          </a:p>
          <a:p>
            <a:pPr>
              <a:buClr>
                <a:srgbClr val="595959"/>
              </a:buClr>
              <a:buFont typeface="Arial"/>
              <a:buChar char="•"/>
            </a:pPr>
            <a:r>
              <a:rPr lang="en-GB" dirty="0" err="1">
                <a:sym typeface="Wingdings" panose="05000000000000000000" pitchFamily="2" charset="2"/>
              </a:rPr>
              <a:t>MoF</a:t>
            </a:r>
            <a:r>
              <a:rPr lang="en-GB" dirty="0">
                <a:sym typeface="Wingdings" panose="05000000000000000000" pitchFamily="2" charset="2"/>
              </a:rPr>
              <a:t> put pressures on auditors  clean audit opinions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7625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rgbClr val="595959"/>
              </a:buClr>
              <a:buFont typeface="Arial"/>
              <a:buChar char="•"/>
            </a:pPr>
            <a:r>
              <a:rPr lang="de-DE" dirty="0"/>
              <a:t>2) The Satoshi </a:t>
            </a:r>
            <a:r>
              <a:rPr lang="de-DE" dirty="0" err="1"/>
              <a:t>Hirata</a:t>
            </a:r>
            <a:r>
              <a:rPr lang="de-DE" dirty="0"/>
              <a:t>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595959"/>
              </a:buClr>
              <a:buFont typeface="Arial"/>
              <a:buChar char="•"/>
            </a:pPr>
            <a:r>
              <a:rPr lang="en-GB" dirty="0"/>
              <a:t>Hirata was part of the audit stuff of Asahi (affiliated with KPMG)</a:t>
            </a:r>
          </a:p>
          <a:p>
            <a:pPr>
              <a:buClr>
                <a:srgbClr val="595959"/>
              </a:buClr>
              <a:buFont typeface="Arial"/>
              <a:buChar char="•"/>
            </a:pPr>
            <a:r>
              <a:rPr lang="en-GB" dirty="0"/>
              <a:t>Was assigned to the audit of </a:t>
            </a:r>
            <a:r>
              <a:rPr lang="en-GB" dirty="0" err="1"/>
              <a:t>Resona</a:t>
            </a:r>
            <a:endParaRPr lang="en-GB" dirty="0"/>
          </a:p>
          <a:p>
            <a:pPr>
              <a:buClr>
                <a:srgbClr val="595959"/>
              </a:buClr>
              <a:buFont typeface="Arial"/>
              <a:buChar char="•"/>
            </a:pPr>
            <a:r>
              <a:rPr lang="en-GB" dirty="0"/>
              <a:t>Committed suicide on the 24</a:t>
            </a:r>
            <a:r>
              <a:rPr lang="en-GB" baseline="30000" dirty="0"/>
              <a:t>th</a:t>
            </a:r>
            <a:r>
              <a:rPr lang="en-GB" dirty="0"/>
              <a:t> of April 2003</a:t>
            </a:r>
          </a:p>
          <a:p>
            <a:pPr>
              <a:buClr>
                <a:srgbClr val="595959"/>
              </a:buClr>
              <a:buFont typeface="Arial"/>
              <a:buChar char="•"/>
            </a:pPr>
            <a:r>
              <a:rPr lang="en-GB" dirty="0"/>
              <a:t>Back then, </a:t>
            </a:r>
            <a:r>
              <a:rPr lang="en-GB" dirty="0" err="1"/>
              <a:t>Resona</a:t>
            </a:r>
            <a:r>
              <a:rPr lang="en-GB" dirty="0"/>
              <a:t> had major financial problems and couldn’t survive without a capital infusion</a:t>
            </a:r>
          </a:p>
          <a:p>
            <a:pPr>
              <a:buClr>
                <a:srgbClr val="595959"/>
              </a:buClr>
              <a:buFont typeface="Arial"/>
              <a:buChar char="•"/>
            </a:pPr>
            <a:r>
              <a:rPr lang="en-GB" dirty="0"/>
              <a:t>Had been insolvent for years, yet always got unqualified audit opinions each year </a:t>
            </a:r>
          </a:p>
          <a:p>
            <a:r>
              <a:rPr lang="en-GB" dirty="0"/>
              <a:t>The death was </a:t>
            </a:r>
            <a:r>
              <a:rPr lang="en-GB" dirty="0"/>
              <a:t>“dramatic gesture to persuade his seniors that Japan could no longer afford to keep covering over the cracks.”</a:t>
            </a:r>
          </a:p>
          <a:p>
            <a:pPr>
              <a:buClr>
                <a:srgbClr val="595959"/>
              </a:buClr>
              <a:buFont typeface="Arial"/>
              <a:buChar char="•"/>
            </a:pPr>
            <a:endParaRPr lang="en-GB" dirty="0"/>
          </a:p>
          <a:p>
            <a:pPr>
              <a:buClr>
                <a:srgbClr val="595959"/>
              </a:buClr>
              <a:buFont typeface="Arial"/>
              <a:buChar char="•"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1778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rgbClr val="595959"/>
              </a:buClr>
              <a:buFont typeface="Arial"/>
              <a:buChar char="•"/>
            </a:pPr>
            <a:r>
              <a:rPr lang="de-DE" dirty="0"/>
              <a:t>3) </a:t>
            </a:r>
            <a:r>
              <a:rPr lang="de-DE" dirty="0" err="1"/>
              <a:t>Japan‘s</a:t>
            </a:r>
            <a:r>
              <a:rPr lang="de-DE" dirty="0"/>
              <a:t> Independent Audit </a:t>
            </a:r>
            <a:r>
              <a:rPr lang="de-DE" dirty="0" err="1"/>
              <a:t>Function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595959"/>
              </a:buClr>
            </a:pPr>
            <a:r>
              <a:rPr lang="en-GB" dirty="0"/>
              <a:t>Small number of large audit firms dominated Japan‘s audit profession</a:t>
            </a:r>
          </a:p>
          <a:p>
            <a:pPr>
              <a:buClr>
                <a:srgbClr val="595959"/>
              </a:buClr>
            </a:pPr>
            <a:r>
              <a:rPr lang="en-GB" dirty="0" err="1"/>
              <a:t>MoF</a:t>
            </a:r>
            <a:r>
              <a:rPr lang="en-GB" dirty="0"/>
              <a:t> picked individuals to serve in key executive positions in accounting firms</a:t>
            </a:r>
          </a:p>
          <a:p>
            <a:pPr>
              <a:buClr>
                <a:srgbClr val="595959"/>
              </a:buClr>
            </a:pPr>
            <a:r>
              <a:rPr lang="en-GB" dirty="0"/>
              <a:t>Long tenure of auditors with their clients</a:t>
            </a:r>
          </a:p>
          <a:p>
            <a:pPr>
              <a:buClr>
                <a:srgbClr val="595959"/>
              </a:buClr>
            </a:pPr>
            <a:r>
              <a:rPr lang="en-GB" dirty="0"/>
              <a:t>Japanese business aim harmonious working practices</a:t>
            </a:r>
          </a:p>
          <a:p>
            <a:pPr>
              <a:buClr>
                <a:srgbClr val="595959"/>
              </a:buClr>
              <a:buFont typeface="Arial"/>
              <a:buChar char="•"/>
            </a:pPr>
            <a:r>
              <a:rPr lang="en-GB" dirty="0"/>
              <a:t>Credibility crisis in 1990s</a:t>
            </a:r>
          </a:p>
          <a:p>
            <a:pPr>
              <a:buClr>
                <a:srgbClr val="595959"/>
              </a:buClr>
              <a:buFont typeface="Arial"/>
              <a:buChar char="•"/>
            </a:pPr>
            <a:r>
              <a:rPr lang="en-GB" dirty="0"/>
              <a:t>New reform-minded prime minister in 2001 – established new agencies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526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rgbClr val="595959"/>
              </a:buClr>
              <a:buFont typeface="Arial"/>
              <a:buChar char="•"/>
            </a:pPr>
            <a:r>
              <a:rPr lang="de-DE" dirty="0"/>
              <a:t>4) The </a:t>
            </a:r>
            <a:r>
              <a:rPr lang="de-DE" dirty="0" err="1"/>
              <a:t>Kanebo</a:t>
            </a:r>
            <a:r>
              <a:rPr lang="de-DE" dirty="0"/>
              <a:t>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595959"/>
              </a:buClr>
            </a:pPr>
            <a:r>
              <a:rPr lang="en-GB" dirty="0"/>
              <a:t>In the 1990s </a:t>
            </a:r>
            <a:r>
              <a:rPr lang="en-GB" dirty="0" err="1"/>
              <a:t>Kanebo</a:t>
            </a:r>
            <a:r>
              <a:rPr lang="en-GB" dirty="0"/>
              <a:t> was one of Japan’s largest public corporations</a:t>
            </a:r>
          </a:p>
          <a:p>
            <a:pPr>
              <a:buClr>
                <a:srgbClr val="595959"/>
              </a:buClr>
            </a:pPr>
            <a:r>
              <a:rPr lang="en-GB" dirty="0"/>
              <a:t>Manufacturing and selling cosmetics, </a:t>
            </a:r>
            <a:r>
              <a:rPr lang="en-GB" dirty="0"/>
              <a:t>apparel, textiles, pharmaceuticals, toiletries, and food products</a:t>
            </a:r>
          </a:p>
          <a:p>
            <a:pPr>
              <a:buClr>
                <a:srgbClr val="595959"/>
              </a:buClr>
            </a:pPr>
            <a:r>
              <a:rPr lang="en-GB" dirty="0"/>
              <a:t>In 2005, three former executives were arrested</a:t>
            </a:r>
          </a:p>
          <a:p>
            <a:pPr>
              <a:buClr>
                <a:srgbClr val="595959"/>
              </a:buClr>
            </a:pPr>
            <a:r>
              <a:rPr lang="en-GB" dirty="0" err="1"/>
              <a:t>Kanebo’s</a:t>
            </a:r>
            <a:r>
              <a:rPr lang="en-GB" dirty="0"/>
              <a:t> financial statements illustrated a good financial condition</a:t>
            </a:r>
          </a:p>
          <a:p>
            <a:pPr>
              <a:buClr>
                <a:srgbClr val="595959"/>
              </a:buClr>
            </a:pPr>
            <a:r>
              <a:rPr lang="en-GB" dirty="0"/>
              <a:t>Yet, the company was technically insolvent from 1995 to 2004</a:t>
            </a:r>
          </a:p>
          <a:p>
            <a:pPr>
              <a:buClr>
                <a:srgbClr val="595959"/>
              </a:buClr>
            </a:pPr>
            <a:r>
              <a:rPr lang="en-GB" dirty="0" err="1"/>
              <a:t>Kanebo’s</a:t>
            </a:r>
            <a:r>
              <a:rPr lang="en-GB" dirty="0"/>
              <a:t> accounting staff was ordered to falsify the company’s accounting records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7008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rgbClr val="595959"/>
              </a:buClr>
              <a:buFont typeface="Arial"/>
              <a:buChar char="•"/>
            </a:pPr>
            <a:r>
              <a:rPr lang="de-DE" dirty="0"/>
              <a:t>4) The </a:t>
            </a:r>
            <a:r>
              <a:rPr lang="de-DE" dirty="0" err="1"/>
              <a:t>Kanebo</a:t>
            </a:r>
            <a:r>
              <a:rPr lang="de-DE" dirty="0"/>
              <a:t>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595959"/>
              </a:buClr>
            </a:pPr>
            <a:r>
              <a:rPr lang="en-GB" dirty="0"/>
              <a:t>Its auditors from </a:t>
            </a:r>
            <a:r>
              <a:rPr lang="en-GB" dirty="0" err="1"/>
              <a:t>ChuoAoyama</a:t>
            </a:r>
            <a:r>
              <a:rPr lang="en-GB" dirty="0"/>
              <a:t> faced fraud accusations</a:t>
            </a:r>
          </a:p>
          <a:p>
            <a:pPr>
              <a:buClr>
                <a:srgbClr val="595959"/>
              </a:buClr>
            </a:pPr>
            <a:r>
              <a:rPr lang="en-GB" dirty="0"/>
              <a:t>According to the auditors, they were blackmailed when pointing out the issue</a:t>
            </a:r>
          </a:p>
          <a:p>
            <a:pPr>
              <a:buClr>
                <a:srgbClr val="595959"/>
              </a:buClr>
            </a:pPr>
            <a:r>
              <a:rPr lang="en-GB" dirty="0"/>
              <a:t>Auditors also recommended to deconsolidate certain subsidiaries</a:t>
            </a:r>
          </a:p>
          <a:p>
            <a:pPr>
              <a:buClr>
                <a:srgbClr val="595959"/>
              </a:buClr>
            </a:pPr>
            <a:r>
              <a:rPr lang="en-GB" dirty="0"/>
              <a:t>It was the first time that auditors from a major CPA firm had faced criminal charges </a:t>
            </a:r>
          </a:p>
          <a:p>
            <a:r>
              <a:rPr lang="en-GB" dirty="0"/>
              <a:t>The judge said: “</a:t>
            </a:r>
            <a:r>
              <a:rPr lang="en-GB" dirty="0"/>
              <a:t>It is shameful that they have failed to realize the high professional morality as certified accountants and lost the true aim of auditing, which is to protect investors.”</a:t>
            </a:r>
          </a:p>
          <a:p>
            <a:r>
              <a:rPr lang="en-GB" dirty="0"/>
              <a:t>Yet he gave them suspended sentences ranging from one year to 18 months</a:t>
            </a:r>
          </a:p>
          <a:p>
            <a:endParaRPr lang="en-GB" dirty="0"/>
          </a:p>
          <a:p>
            <a:pPr>
              <a:buClr>
                <a:srgbClr val="595959"/>
              </a:buClr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4988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rgbClr val="595959"/>
              </a:buClr>
              <a:buFont typeface="Arial"/>
              <a:buChar char="•"/>
            </a:pPr>
            <a:r>
              <a:rPr lang="de-DE" dirty="0"/>
              <a:t>4) The </a:t>
            </a:r>
            <a:r>
              <a:rPr lang="de-DE" dirty="0" err="1"/>
              <a:t>Kanebo</a:t>
            </a:r>
            <a:r>
              <a:rPr lang="de-DE" dirty="0"/>
              <a:t>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Auditor’s CPA qualifications were revoked</a:t>
            </a:r>
          </a:p>
          <a:p>
            <a:r>
              <a:rPr lang="en-GB" dirty="0"/>
              <a:t>Afterwards, </a:t>
            </a:r>
            <a:r>
              <a:rPr lang="en-GB" dirty="0" err="1"/>
              <a:t>Kanebo</a:t>
            </a:r>
            <a:r>
              <a:rPr lang="en-GB" dirty="0"/>
              <a:t> was placed in a rehabilitation program</a:t>
            </a:r>
          </a:p>
          <a:p>
            <a:r>
              <a:rPr lang="en-GB" dirty="0" err="1"/>
              <a:t>ChuoAoyama</a:t>
            </a:r>
            <a:r>
              <a:rPr lang="en-GB" dirty="0"/>
              <a:t> got a 2 month suspension </a:t>
            </a:r>
            <a:r>
              <a:rPr lang="en-GB" dirty="0">
                <a:sym typeface="Wingdings" panose="05000000000000000000" pitchFamily="2" charset="2"/>
              </a:rPr>
              <a:t> lost 200 of their clients</a:t>
            </a:r>
            <a:endParaRPr lang="en-GB" dirty="0"/>
          </a:p>
          <a:p>
            <a:r>
              <a:rPr lang="en-GB" dirty="0"/>
              <a:t> Directly after the announcement, PwC (</a:t>
            </a:r>
            <a:r>
              <a:rPr lang="en-GB" dirty="0" err="1"/>
              <a:t>ChuoAoyama’s</a:t>
            </a:r>
            <a:r>
              <a:rPr lang="en-GB" dirty="0"/>
              <a:t> affiliate) created a new accounting firm, known as </a:t>
            </a:r>
            <a:r>
              <a:rPr lang="en-GB" dirty="0" err="1"/>
              <a:t>Aarata</a:t>
            </a:r>
            <a:r>
              <a:rPr lang="en-GB" dirty="0"/>
              <a:t> (which means new and fresh)</a:t>
            </a:r>
          </a:p>
          <a:p>
            <a:pPr>
              <a:buClr>
                <a:srgbClr val="595959"/>
              </a:buClr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de-DE" smtClean="0"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8913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ales Direction 16X9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FB339EAB-FB11-4398-804C-FC086A7E069B}" vid="{4FB5A035-33C4-4FEC-8A8F-12BD3AB97369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0D23229-ACB3-4158-AD37-197CF91833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Präsentation Unternehmen auf dem richtigen Weg (Breitbild)</Template>
  <TotalTime>0</TotalTime>
  <Words>839</Words>
  <Application>Microsoft Office PowerPoint</Application>
  <PresentationFormat>Breitbild</PresentationFormat>
  <Paragraphs>106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8" baseType="lpstr">
      <vt:lpstr>Arial</vt:lpstr>
      <vt:lpstr>Book Antiqua</vt:lpstr>
      <vt:lpstr>Wingdings</vt:lpstr>
      <vt:lpstr>Sales Direction 16X9</vt:lpstr>
      <vt:lpstr>Kansayaku</vt:lpstr>
      <vt:lpstr>Agenda</vt:lpstr>
      <vt:lpstr>1) Okurasho</vt:lpstr>
      <vt:lpstr>1) Okurasho</vt:lpstr>
      <vt:lpstr>2) The Satoshi Hirata Case</vt:lpstr>
      <vt:lpstr>3) Japan‘s Independent Audit Function</vt:lpstr>
      <vt:lpstr>4) The Kanebo Case</vt:lpstr>
      <vt:lpstr>4) The Kanebo Case</vt:lpstr>
      <vt:lpstr>4) The Kanebo Case</vt:lpstr>
      <vt:lpstr>5) Questions</vt:lpstr>
      <vt:lpstr>The number of listed companies voluntarily adopting IFRS</vt:lpstr>
      <vt:lpstr>5) Questions</vt:lpstr>
      <vt:lpstr>5) Questions</vt:lpstr>
      <vt:lpstr>5)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2016-11-24T19:56:56Z</dcterms:created>
  <dcterms:modified xsi:type="dcterms:W3CDTF">2016-11-25T14:31:18Z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