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58A8C-43AB-4E50-978D-10F0E3CDE302}" type="datetimeFigureOut">
              <a:rPr lang="sl-SI" smtClean="0"/>
              <a:t>25.11.2016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113A-1BE2-4093-A537-A0C0BB9AB34F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58A8C-43AB-4E50-978D-10F0E3CDE302}" type="datetimeFigureOut">
              <a:rPr lang="sl-SI" smtClean="0"/>
              <a:t>25.11.2016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113A-1BE2-4093-A537-A0C0BB9AB34F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58A8C-43AB-4E50-978D-10F0E3CDE302}" type="datetimeFigureOut">
              <a:rPr lang="sl-SI" smtClean="0"/>
              <a:t>25.11.2016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113A-1BE2-4093-A537-A0C0BB9AB34F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58A8C-43AB-4E50-978D-10F0E3CDE302}" type="datetimeFigureOut">
              <a:rPr lang="sl-SI" smtClean="0"/>
              <a:t>25.11.2016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113A-1BE2-4093-A537-A0C0BB9AB34F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58A8C-43AB-4E50-978D-10F0E3CDE302}" type="datetimeFigureOut">
              <a:rPr lang="sl-SI" smtClean="0"/>
              <a:t>25.11.2016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113A-1BE2-4093-A537-A0C0BB9AB34F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58A8C-43AB-4E50-978D-10F0E3CDE302}" type="datetimeFigureOut">
              <a:rPr lang="sl-SI" smtClean="0"/>
              <a:t>25.11.2016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113A-1BE2-4093-A537-A0C0BB9AB34F}" type="slidenum">
              <a:rPr lang="sl-SI" smtClean="0"/>
              <a:t>‹#›</a:t>
            </a:fld>
            <a:endParaRPr lang="sl-SI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58A8C-43AB-4E50-978D-10F0E3CDE302}" type="datetimeFigureOut">
              <a:rPr lang="sl-SI" smtClean="0"/>
              <a:t>25.11.2016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113A-1BE2-4093-A537-A0C0BB9AB34F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58A8C-43AB-4E50-978D-10F0E3CDE302}" type="datetimeFigureOut">
              <a:rPr lang="sl-SI" smtClean="0"/>
              <a:t>25.11.2016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113A-1BE2-4093-A537-A0C0BB9AB34F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58A8C-43AB-4E50-978D-10F0E3CDE302}" type="datetimeFigureOut">
              <a:rPr lang="sl-SI" smtClean="0"/>
              <a:t>25.11.2016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113A-1BE2-4093-A537-A0C0BB9AB34F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58A8C-43AB-4E50-978D-10F0E3CDE302}" type="datetimeFigureOut">
              <a:rPr lang="sl-SI" smtClean="0"/>
              <a:t>25.11.2016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93113A-1BE2-4093-A537-A0C0BB9AB34F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58A8C-43AB-4E50-978D-10F0E3CDE302}" type="datetimeFigureOut">
              <a:rPr lang="sl-SI" smtClean="0"/>
              <a:t>25.11.2016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113A-1BE2-4093-A537-A0C0BB9AB34F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1258A8C-43AB-4E50-978D-10F0E3CDE302}" type="datetimeFigureOut">
              <a:rPr lang="sl-SI" smtClean="0"/>
              <a:t>25.11.2016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893113A-1BE2-4093-A537-A0C0BB9AB34F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 rot="19140000">
            <a:off x="692873" y="1324213"/>
            <a:ext cx="5648623" cy="1204306"/>
          </a:xfrm>
        </p:spPr>
        <p:txBody>
          <a:bodyPr/>
          <a:lstStyle/>
          <a:p>
            <a:r>
              <a:rPr lang="en-US" sz="6600" dirty="0" smtClean="0"/>
              <a:t>MADOFF SECURITIES</a:t>
            </a:r>
            <a:endParaRPr lang="sl-SI" sz="66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Melita</a:t>
            </a:r>
            <a:r>
              <a:rPr lang="en-US" dirty="0" smtClean="0"/>
              <a:t> </a:t>
            </a:r>
            <a:r>
              <a:rPr lang="en-US" dirty="0" err="1" smtClean="0"/>
              <a:t>Mavsar</a:t>
            </a:r>
            <a:endParaRPr lang="sl-SI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599" y="3124200"/>
            <a:ext cx="3224645" cy="2804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196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Bernard Lawrence Madoff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At </a:t>
            </a:r>
            <a:r>
              <a:rPr lang="en-US" sz="2400" dirty="0" smtClean="0"/>
              <a:t>first </a:t>
            </a:r>
            <a:r>
              <a:rPr lang="en-US" sz="2400" dirty="0"/>
              <a:t>firm traded only securities of small over the counter </a:t>
            </a:r>
            <a:r>
              <a:rPr lang="en-US" sz="2400" dirty="0" smtClean="0"/>
              <a:t>companies – penny stocks.</a:t>
            </a:r>
            <a:endParaRPr lang="en-US" sz="2400" dirty="0" smtClean="0"/>
          </a:p>
          <a:p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P</a:t>
            </a:r>
            <a:r>
              <a:rPr lang="en-US" sz="2400" dirty="0" smtClean="0"/>
              <a:t>ioneer </a:t>
            </a:r>
            <a:r>
              <a:rPr lang="en-US" sz="2400" dirty="0"/>
              <a:t>of electronic securities </a:t>
            </a:r>
            <a:r>
              <a:rPr lang="en-US" sz="2400" dirty="0" smtClean="0"/>
              <a:t>trading.</a:t>
            </a:r>
            <a:endParaRPr lang="en-US" sz="24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Chairman of the NASDAQ (</a:t>
            </a:r>
            <a:r>
              <a:rPr lang="en-US" sz="2400" b="0" dirty="0"/>
              <a:t>National Association of Securities Dealers Automated </a:t>
            </a:r>
            <a:r>
              <a:rPr lang="en-US" sz="2400" b="0" dirty="0" smtClean="0"/>
              <a:t>Quotations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7556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Ponzi Scheme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822960" y="1100628"/>
            <a:ext cx="7787640" cy="4157172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Lure investors </a:t>
            </a:r>
            <a:r>
              <a:rPr lang="en-US" sz="2400" dirty="0" smtClean="0"/>
              <a:t>in </a:t>
            </a:r>
            <a:r>
              <a:rPr lang="en-US" sz="2400" dirty="0"/>
              <a:t>by guaranteeing unusually high </a:t>
            </a:r>
            <a:r>
              <a:rPr lang="en-US" sz="2400" dirty="0" smtClean="0"/>
              <a:t>returns.</a:t>
            </a:r>
          </a:p>
          <a:p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U</a:t>
            </a:r>
            <a:r>
              <a:rPr lang="en-US" sz="2400" dirty="0" smtClean="0"/>
              <a:t>sed </a:t>
            </a:r>
            <a:r>
              <a:rPr lang="en-US" sz="2400" dirty="0"/>
              <a:t>the money from new, incoming investors to </a:t>
            </a:r>
            <a:r>
              <a:rPr lang="en-US" sz="2400" dirty="0" smtClean="0"/>
              <a:t> pay  off  the </a:t>
            </a:r>
            <a:r>
              <a:rPr lang="en-US" sz="2400" dirty="0"/>
              <a:t>promised returns to older </a:t>
            </a:r>
            <a:r>
              <a:rPr lang="en-US" sz="2400" dirty="0" smtClean="0"/>
              <a:t>ones.</a:t>
            </a:r>
          </a:p>
          <a:p>
            <a:pPr marL="0" indent="0"/>
            <a:endParaRPr lang="en-US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No real actual </a:t>
            </a:r>
            <a:r>
              <a:rPr lang="en-US" sz="2400" dirty="0"/>
              <a:t>profit is being </a:t>
            </a:r>
            <a:r>
              <a:rPr lang="en-US" sz="2400" dirty="0" smtClean="0"/>
              <a:t>made.</a:t>
            </a:r>
          </a:p>
          <a:p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Funds </a:t>
            </a:r>
            <a:r>
              <a:rPr lang="en-US" sz="2400" dirty="0"/>
              <a:t>earned an average annual rate of return from 10 to 15 percent </a:t>
            </a:r>
            <a:r>
              <a:rPr lang="en-US" sz="2400" dirty="0" smtClean="0"/>
              <a:t> </a:t>
            </a:r>
            <a:r>
              <a:rPr lang="en-US" sz="2400" dirty="0"/>
              <a:t>-</a:t>
            </a:r>
            <a:r>
              <a:rPr lang="en-US" sz="2400" dirty="0" smtClean="0"/>
              <a:t>  some </a:t>
            </a:r>
            <a:r>
              <a:rPr lang="en-US" sz="2400" dirty="0"/>
              <a:t>of them never had a lost even when stock market in 2008 </a:t>
            </a:r>
            <a:r>
              <a:rPr lang="en-US" sz="2400" dirty="0" smtClean="0"/>
              <a:t>collapsed.</a:t>
            </a:r>
          </a:p>
          <a:p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C</a:t>
            </a:r>
            <a:r>
              <a:rPr lang="en-US" sz="2400" dirty="0" smtClean="0"/>
              <a:t>lients </a:t>
            </a:r>
            <a:r>
              <a:rPr lang="en-US" sz="2400" dirty="0"/>
              <a:t>requested a total of $7 billion back in </a:t>
            </a:r>
            <a:r>
              <a:rPr lang="en-US" sz="2400" dirty="0" smtClean="0"/>
              <a:t>returns, </a:t>
            </a:r>
            <a:r>
              <a:rPr lang="en-US" sz="2400" dirty="0" smtClean="0"/>
              <a:t>Madoff only </a:t>
            </a:r>
            <a:r>
              <a:rPr lang="en-US" sz="2400" dirty="0"/>
              <a:t>had $200 million to $300 </a:t>
            </a:r>
            <a:r>
              <a:rPr lang="en-US" sz="2400" dirty="0" smtClean="0"/>
              <a:t>million.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2808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scheme worked?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H</a:t>
            </a:r>
            <a:r>
              <a:rPr lang="en-US" sz="2400" dirty="0" smtClean="0"/>
              <a:t>ired </a:t>
            </a:r>
            <a:r>
              <a:rPr lang="en-US" sz="2400" dirty="0"/>
              <a:t>very small audit firm called </a:t>
            </a:r>
            <a:r>
              <a:rPr lang="en-US" sz="2400" dirty="0" err="1"/>
              <a:t>Friehling</a:t>
            </a:r>
            <a:r>
              <a:rPr lang="en-US" sz="2400" dirty="0"/>
              <a:t> &amp; Horowitz with one accountant David </a:t>
            </a:r>
            <a:r>
              <a:rPr lang="en-US" sz="2400" dirty="0" err="1" smtClean="0"/>
              <a:t>Friehling</a:t>
            </a:r>
            <a:endParaRPr lang="en-US" sz="2400" dirty="0" smtClean="0"/>
          </a:p>
          <a:p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H</a:t>
            </a:r>
            <a:r>
              <a:rPr lang="en-US" sz="2400" dirty="0" smtClean="0"/>
              <a:t>e </a:t>
            </a:r>
            <a:r>
              <a:rPr lang="en-US" sz="2400" dirty="0"/>
              <a:t>didn’t report any  audits, as result he was not required to submit to AICPA peer review </a:t>
            </a:r>
            <a:endParaRPr lang="en-US" sz="2400" dirty="0" smtClean="0"/>
          </a:p>
          <a:p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SEC started investigate firm after Madoff confession not after series of complaints filed by individual Harry </a:t>
            </a:r>
            <a:r>
              <a:rPr lang="en-US" sz="2400" dirty="0" err="1"/>
              <a:t>Markopolos</a:t>
            </a:r>
            <a:r>
              <a:rPr lang="en-US" sz="2400" dirty="0"/>
              <a:t>.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383629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 flags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Madoff refuse to allow the big four auditors to review his financial </a:t>
            </a:r>
            <a:r>
              <a:rPr lang="en-US" sz="2400" dirty="0" smtClean="0"/>
              <a:t>reports.</a:t>
            </a:r>
            <a:endParaRPr lang="en-US" sz="24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400" dirty="0"/>
              <a:t>Auditing the firm by one </a:t>
            </a:r>
            <a:r>
              <a:rPr lang="en-US" sz="2400" dirty="0" smtClean="0"/>
              <a:t>auditor.</a:t>
            </a:r>
            <a:endParaRPr lang="en-US" sz="24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400" dirty="0"/>
              <a:t>Firm didn’t provide to clients online access to their accounts just account statements by </a:t>
            </a:r>
            <a:r>
              <a:rPr lang="en-US" sz="2400" dirty="0" smtClean="0"/>
              <a:t>mail.</a:t>
            </a:r>
            <a:endParaRPr lang="en-US" sz="24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400" dirty="0" smtClean="0"/>
              <a:t>If such as investment strategy existed, it would be  </a:t>
            </a:r>
            <a:r>
              <a:rPr lang="en-US" sz="2400" dirty="0"/>
              <a:t>H</a:t>
            </a:r>
            <a:r>
              <a:rPr lang="en-US" sz="2400" dirty="0" smtClean="0"/>
              <a:t>oly  </a:t>
            </a:r>
            <a:r>
              <a:rPr lang="en-US" sz="2400" dirty="0"/>
              <a:t>G</a:t>
            </a:r>
            <a:r>
              <a:rPr lang="en-US" sz="2400" dirty="0" smtClean="0"/>
              <a:t>rail </a:t>
            </a:r>
            <a:r>
              <a:rPr lang="en-US" sz="2400" dirty="0"/>
              <a:t>of </a:t>
            </a:r>
            <a:r>
              <a:rPr lang="en-US" sz="2400" dirty="0" smtClean="0"/>
              <a:t> investing.</a:t>
            </a:r>
            <a:endParaRPr lang="en-US" sz="2400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8640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Q1:</a:t>
            </a:r>
            <a:r>
              <a:rPr lang="en-US" sz="2000" dirty="0" smtClean="0"/>
              <a:t> Research recent developments involving this </a:t>
            </a:r>
            <a:r>
              <a:rPr lang="en-US" sz="2000" dirty="0" smtClean="0"/>
              <a:t>case-</a:t>
            </a:r>
            <a:endParaRPr lang="en-US" sz="2000" dirty="0" smtClean="0"/>
          </a:p>
          <a:p>
            <a:r>
              <a:rPr lang="en-US" sz="2000" dirty="0" smtClean="0"/>
              <a:t>Q2: Suppose that a large investment </a:t>
            </a:r>
            <a:r>
              <a:rPr lang="en-US" sz="2000" dirty="0"/>
              <a:t> </a:t>
            </a:r>
            <a:r>
              <a:rPr lang="en-US" sz="2000" dirty="0" smtClean="0"/>
              <a:t>firm had approximately 10 % of its total assets invested in funds managed by Madoff Securities. What audit procedures should the investment firms independent auditors have applied to those assets?</a:t>
            </a:r>
          </a:p>
          <a:p>
            <a:r>
              <a:rPr lang="en-US" sz="2000" dirty="0" smtClean="0"/>
              <a:t>Q3: Describe the nature and purpose of a “peer review”- Would peer reviews of </a:t>
            </a:r>
            <a:r>
              <a:rPr lang="en-US" sz="2000" dirty="0" err="1" smtClean="0"/>
              <a:t>Friehling</a:t>
            </a:r>
            <a:r>
              <a:rPr lang="en-US" sz="2000" dirty="0" smtClean="0"/>
              <a:t>  &amp; Horowitz have likely resulted in the discovery of the Madoff fraud? Why or why not?</a:t>
            </a:r>
          </a:p>
          <a:p>
            <a:r>
              <a:rPr lang="en-US" sz="2000" dirty="0" smtClean="0"/>
              <a:t>Q4: </a:t>
            </a:r>
            <a:r>
              <a:rPr lang="en-US" sz="2000" dirty="0" smtClean="0"/>
              <a:t>Difference </a:t>
            </a:r>
            <a:r>
              <a:rPr lang="en-US" sz="2000" dirty="0" smtClean="0"/>
              <a:t>between a fraud “condition” and a “fraud risk factor</a:t>
            </a:r>
            <a:r>
              <a:rPr lang="en-US" sz="2000" dirty="0" smtClean="0"/>
              <a:t>”.</a:t>
            </a:r>
          </a:p>
          <a:p>
            <a:r>
              <a:rPr lang="en-US" sz="2000" dirty="0" smtClean="0"/>
              <a:t>Q5</a:t>
            </a:r>
            <a:r>
              <a:rPr lang="en-US" sz="2000" dirty="0" smtClean="0"/>
              <a:t>: In addition to the reforms mentioned in this case recommend other financial reporting and auditing – related reforms that would likely be effective in preventing or detecting frauds similar to that perpetrated by Madoff.</a:t>
            </a:r>
          </a:p>
        </p:txBody>
      </p:sp>
    </p:spTree>
    <p:extLst>
      <p:ext uri="{BB962C8B-B14F-4D97-AF65-F5344CB8AC3E}">
        <p14:creationId xmlns:p14="http://schemas.microsoft.com/office/powerpoint/2010/main" val="403089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oti">
  <a:themeElements>
    <a:clrScheme name="Koti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Ko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t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691</TotalTime>
  <Words>369</Words>
  <Application>Microsoft Office PowerPoint</Application>
  <PresentationFormat>Diaprojekcija na zaslonu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7" baseType="lpstr">
      <vt:lpstr>Koti</vt:lpstr>
      <vt:lpstr>MADOFF SECURITIES</vt:lpstr>
      <vt:lpstr>Bernard Lawrence Madoff</vt:lpstr>
      <vt:lpstr>Ponzi Scheme</vt:lpstr>
      <vt:lpstr>Why scheme worked?</vt:lpstr>
      <vt:lpstr>Red flags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User</dc:creator>
  <cp:lastModifiedBy>User</cp:lastModifiedBy>
  <cp:revision>12</cp:revision>
  <dcterms:created xsi:type="dcterms:W3CDTF">2016-11-16T10:44:51Z</dcterms:created>
  <dcterms:modified xsi:type="dcterms:W3CDTF">2016-11-25T12:04:55Z</dcterms:modified>
</cp:coreProperties>
</file>