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5"/>
  </p:handoutMasterIdLst>
  <p:sldIdLst>
    <p:sldId id="256" r:id="rId2"/>
    <p:sldId id="279" r:id="rId3"/>
    <p:sldId id="257" r:id="rId4"/>
    <p:sldId id="274" r:id="rId5"/>
    <p:sldId id="258" r:id="rId6"/>
    <p:sldId id="259" r:id="rId7"/>
    <p:sldId id="262" r:id="rId8"/>
    <p:sldId id="280" r:id="rId9"/>
    <p:sldId id="276" r:id="rId10"/>
    <p:sldId id="281" r:id="rId11"/>
    <p:sldId id="278" r:id="rId12"/>
    <p:sldId id="284" r:id="rId13"/>
    <p:sldId id="28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87BEAF0-AF04-46C7-A467-DDCE6C889A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86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21 w 1000"/>
                <a:gd name="T1" fmla="*/ 834 h 1000"/>
                <a:gd name="T2" fmla="*/ 0 w 1000"/>
                <a:gd name="T3" fmla="*/ 834 h 1000"/>
                <a:gd name="T4" fmla="*/ 0 w 1000"/>
                <a:gd name="T5" fmla="*/ 0 h 1000"/>
                <a:gd name="T6" fmla="*/ 21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27 w 1000"/>
                <a:gd name="T3" fmla="*/ 0 h 1000"/>
                <a:gd name="T4" fmla="*/ 27 w 1000"/>
                <a:gd name="T5" fmla="*/ 746 h 1000"/>
                <a:gd name="T6" fmla="*/ 0 w 1000"/>
                <a:gd name="T7" fmla="*/ 746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11FA5-51DB-4792-9DFE-9E02C87E63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04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F0C75-3FE8-448B-BD4C-AEA09A94EB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3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242C1-0D92-4F18-92F1-B83DF436E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0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42D02-C80E-4244-A470-5084606953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4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3EDC7-9DD4-4314-9D42-C50DE9B11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65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C3FF3-8CA4-4A95-981C-90EEA4189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BF536-8DEC-4C9D-815D-F8344949E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13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90A1-339F-4498-A0E2-AFDFFDA1EC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56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45732-F2A6-4989-8EF7-245B029238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5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F56A-1804-4E92-9E08-AE6D0F430D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92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89737-ADCA-4120-95A8-1D9BF71B41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8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6222071-B75D-48DA-826F-7691D7EB0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3225760 w 1000"/>
              <a:gd name="T1" fmla="*/ 1138062240 h 1000"/>
              <a:gd name="T2" fmla="*/ 0 w 1000"/>
              <a:gd name="T3" fmla="*/ 1138062240 h 1000"/>
              <a:gd name="T4" fmla="*/ 0 w 1000"/>
              <a:gd name="T5" fmla="*/ 0 h 1000"/>
              <a:gd name="T6" fmla="*/ 2322576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3225760 w 1000"/>
              <a:gd name="T3" fmla="*/ 0 h 1000"/>
              <a:gd name="T4" fmla="*/ 23225760 w 1000"/>
              <a:gd name="T5" fmla="*/ 1151650923 h 1000"/>
              <a:gd name="T6" fmla="*/ 0 w 1000"/>
              <a:gd name="T7" fmla="*/ 1151650923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700213"/>
            <a:ext cx="7558087" cy="23764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4400" b="1" dirty="0" smtClean="0">
                <a:solidFill>
                  <a:schemeClr val="tx1"/>
                </a:solidFill>
              </a:rPr>
              <a:t>Peníze</a:t>
            </a:r>
            <a:r>
              <a:rPr lang="cs-CZ" sz="4400" b="1" smtClean="0">
                <a:solidFill>
                  <a:schemeClr val="tx1"/>
                </a:solidFill>
              </a:rPr>
              <a:t>, pohledávky</a:t>
            </a:r>
            <a:r>
              <a:rPr lang="cs-CZ" sz="4400" b="1" dirty="0" smtClean="0">
                <a:solidFill>
                  <a:schemeClr val="tx1"/>
                </a:solidFill>
              </a:rPr>
              <a:t>, finanční majetek</a:t>
            </a:r>
            <a:br>
              <a:rPr lang="cs-CZ" sz="4400" b="1" dirty="0" smtClean="0">
                <a:solidFill>
                  <a:schemeClr val="tx1"/>
                </a:solidFill>
              </a:rPr>
            </a:br>
            <a:endParaRPr lang="cs-CZ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dirty="0" smtClean="0">
                <a:solidFill>
                  <a:schemeClr val="tx1"/>
                </a:solidFill>
              </a:rPr>
              <a:t>Příklad 4 – Dlužné cenné papíru k prodeji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Účetní jednotka nakoupila dlužné cenné papíry, které neprodá v brzké době, ale zároveň nemá v úmyslu je držet až do splatnosti (5 let). K 1.1. nakoupila 8% p.a. dluhopisy v nominální hodnotě 5000 za cenu 4610. Efektivní úroková míra je ve výši 10% p.a. Úroky se vyplácí pololetně k 30.6. a 21.12. K 30.6. je reálná hodnota investice 4630, k 31.12. 4690. K 31.12. byly cenné papíry prodány za tržní hodnotu.</a:t>
            </a:r>
          </a:p>
        </p:txBody>
      </p:sp>
    </p:spTree>
    <p:extLst>
      <p:ext uri="{BB962C8B-B14F-4D97-AF65-F5344CB8AC3E}">
        <p14:creationId xmlns:p14="http://schemas.microsoft.com/office/powerpoint/2010/main" val="34581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5 – Půjčky a pohledávky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16113"/>
            <a:ext cx="76612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Účetní jednotka poskytla k 1.1. svému obchodnímu partnerovi půjčku ve výši 200 000 s 10% úrokovou sazbou a dohodla se s ním na dvouleté splatnosti, se splátkami vždy k 30.6. a 30.12. Hodnota splátky je 56 402.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IFRS 9 Finanční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 IFRS 9 nahrazuje postupně v několika etapách IAS 39 Finanční nástroje. </a:t>
            </a:r>
            <a:endParaRPr lang="cs-CZ" dirty="0" smtClean="0"/>
          </a:p>
          <a:p>
            <a:r>
              <a:rPr lang="cs-CZ" dirty="0" smtClean="0"/>
              <a:t>Celkově </a:t>
            </a:r>
            <a:r>
              <a:rPr lang="cs-CZ" dirty="0"/>
              <a:t>je účinný od 1.1.2018.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600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finančních aktiv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Finanční </a:t>
            </a:r>
            <a:r>
              <a:rPr lang="cs-CZ" dirty="0"/>
              <a:t>aktiva oceňovaná v reálné hodnotě (</a:t>
            </a:r>
            <a:r>
              <a:rPr lang="en-GB" dirty="0"/>
              <a:t>fair value</a:t>
            </a:r>
            <a:r>
              <a:rPr lang="cs-CZ" dirty="0"/>
              <a:t>).</a:t>
            </a:r>
            <a:endParaRPr lang="cs-CZ" sz="3600" dirty="0"/>
          </a:p>
          <a:p>
            <a:pPr lvl="1"/>
            <a:r>
              <a:rPr lang="cs-CZ" sz="2400" dirty="0"/>
              <a:t>Přeceňovaná do výsledku </a:t>
            </a:r>
            <a:r>
              <a:rPr lang="cs-CZ" dirty="0"/>
              <a:t>(</a:t>
            </a:r>
            <a:r>
              <a:rPr lang="en-GB" dirty="0"/>
              <a:t>fair value through profit or loss,</a:t>
            </a:r>
            <a:r>
              <a:rPr lang="cs-CZ" dirty="0"/>
              <a:t> FVTPL)</a:t>
            </a:r>
          </a:p>
          <a:p>
            <a:pPr lvl="1"/>
            <a:r>
              <a:rPr lang="cs-CZ" dirty="0"/>
              <a:t>Přeceňovaná do ostatního úplného výsledku (</a:t>
            </a:r>
            <a:r>
              <a:rPr lang="en-GB" dirty="0"/>
              <a:t>fair value through other comprehensive income</a:t>
            </a:r>
            <a:r>
              <a:rPr lang="cs-CZ" sz="1800" dirty="0"/>
              <a:t>, </a:t>
            </a:r>
            <a:r>
              <a:rPr lang="cs-CZ" sz="2400" dirty="0"/>
              <a:t>FVTOCI)</a:t>
            </a:r>
            <a:endParaRPr lang="cs-CZ" dirty="0"/>
          </a:p>
          <a:p>
            <a:pPr lvl="0"/>
            <a:r>
              <a:rPr lang="cs-CZ" dirty="0"/>
              <a:t>V naběhlé hodnotě (</a:t>
            </a:r>
            <a:r>
              <a:rPr lang="en-GB" dirty="0"/>
              <a:t>amortised costs</a:t>
            </a:r>
            <a:r>
              <a:rPr lang="cs-CZ" dirty="0"/>
              <a:t>).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80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IAS 32 Finanční nástroje: vykazování</a:t>
            </a:r>
          </a:p>
          <a:p>
            <a:r>
              <a:rPr lang="cs-CZ" dirty="0" smtClean="0"/>
              <a:t>IAS 39 Finanční nástroje: účtování a oceňování</a:t>
            </a:r>
          </a:p>
          <a:p>
            <a:r>
              <a:rPr lang="cs-CZ" dirty="0" smtClean="0"/>
              <a:t>IFRS 7 Finanční nástroje: zveřejňování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IFRS 9 Finanční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041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Definice finančního majetku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Hotovost;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Kapitálový nástroj jiné účetní jednotky;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Smluvní právo: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Přijmout hotovost nebo jiné finanční aktivum od jiné účetní jednotky; nebo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Směnit finanční aktiva nebo závazky s jinou účetní jednotkou za podmínek, které jsou pro účetní jednotku potenciálně výhodné.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Klasifikace finančních investic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aktiva v reálné hodnotě přeceněná výsledkově;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aktiva držená do splatnosti;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Půjčky a pohledávky;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aktiva držená k prodeji (vhodná pro prodej).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Oceňování finančních investic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Amortizovaná pořizovací cena</a:t>
            </a:r>
            <a:r>
              <a:rPr lang="cs-CZ" b="1" smtClean="0"/>
              <a:t> - investice držené do splatnosti, půjčky a pohledávky.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Pořizovací cena</a:t>
            </a:r>
            <a:r>
              <a:rPr lang="cs-CZ" b="1" smtClean="0"/>
              <a:t> (zpětně získatelná částka) – majetkové investice bez tržní hodnoty.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Reálná hodnota</a:t>
            </a:r>
            <a:r>
              <a:rPr lang="cs-CZ" b="1" smtClean="0"/>
              <a:t> – ostatní.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Vedlejší pořizovací (transakční náklady)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rgbClr val="FF9900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investice v reálné hodnotě přeceňované výsledkově – </a:t>
            </a:r>
            <a:r>
              <a:rPr lang="cs-CZ" b="1" u="sng" smtClean="0"/>
              <a:t>náklad</a:t>
            </a:r>
            <a:r>
              <a:rPr lang="cs-CZ" b="1" smtClean="0"/>
              <a:t> ve výsledovce.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Ostatní – </a:t>
            </a:r>
            <a:r>
              <a:rPr lang="cs-CZ" b="1" u="sng" smtClean="0"/>
              <a:t>součást pořizovací ceny</a:t>
            </a:r>
            <a:r>
              <a:rPr lang="cs-CZ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1 – Dlužné CP určené k obchodování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Účetní jednotka nakoupila k 10.10.2004 100 ks směnek, za skutečnou hodnotu 3 000, které hodlá v brzké době prodat. Reálná hodnota směnek k 31.12.2004 je 3 100. V únoru následujícího roku byly směnky prodány za 3 200.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dirty="0" smtClean="0">
                <a:solidFill>
                  <a:schemeClr val="tx1"/>
                </a:solidFill>
              </a:rPr>
              <a:t>Příklad 2 – Pasivní investice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Účetní jednotka zakoupila 1.1.2004 1 000 akcií za 45 000 Kč, čímž získala 3% podíl v obchodní společnosti. 30.6. společnost vyplatila dividendy ve výši 6 na jednu akcii. Tržní cena akcií činí k 31.12.2004 43 na akcii. V lednu následujícího roku účetní jednotka akcie prodá v hodnotě 50 za jednu akcii.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Účetní jednotka pořizovala akcie se záměrem je prodat, nespecifikovala, v jakém časovém horizontu.</a:t>
            </a:r>
          </a:p>
          <a:p>
            <a:pPr eaLnBrk="1" hangingPunct="1">
              <a:lnSpc>
                <a:spcPct val="90000"/>
              </a:lnSpc>
            </a:pPr>
            <a:endParaRPr lang="cs-CZ" sz="2800" b="1" smtClean="0"/>
          </a:p>
        </p:txBody>
      </p:sp>
    </p:spTree>
    <p:extLst>
      <p:ext uri="{BB962C8B-B14F-4D97-AF65-F5344CB8AC3E}">
        <p14:creationId xmlns:p14="http://schemas.microsoft.com/office/powerpoint/2010/main" val="5254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3 – Dlužné CP držené do splatnosti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Účetní jednotka nakoupila 10 % podnikové obligace s nominální hodnotou 1 000, dobou splatnosti 2 roky za </a:t>
            </a:r>
            <a:r>
              <a:rPr lang="cs-CZ" b="1" u="sng" smtClean="0"/>
              <a:t>1 035</a:t>
            </a:r>
            <a:r>
              <a:rPr lang="cs-CZ" b="1" smtClean="0"/>
              <a:t>. Efektivní úroková míra je 8 %. Úroky jsou vypláceny vždy k 31.12.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404</TotalTime>
  <Words>462</Words>
  <Application>Microsoft Office PowerPoint</Application>
  <PresentationFormat>Předvádění na obrazovce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Osy</vt:lpstr>
      <vt:lpstr>Peníze, pohledávky, finanční majetek </vt:lpstr>
      <vt:lpstr>Prezentace aplikace PowerPoint</vt:lpstr>
      <vt:lpstr>Definice finančního majetku</vt:lpstr>
      <vt:lpstr>Klasifikace finančních investic</vt:lpstr>
      <vt:lpstr>Oceňování finančních investic</vt:lpstr>
      <vt:lpstr>Vedlejší pořizovací (transakční náklady)</vt:lpstr>
      <vt:lpstr>Příklad 1 – Dlužné CP určené k obchodování</vt:lpstr>
      <vt:lpstr>Příklad 2 – Pasivní investice</vt:lpstr>
      <vt:lpstr>Příklad 3 – Dlužné CP držené do splatnosti</vt:lpstr>
      <vt:lpstr>Příklad 4 – Dlužné cenné papíru k prodeji</vt:lpstr>
      <vt:lpstr>Příklad 5 – Půjčky a pohledávky</vt:lpstr>
      <vt:lpstr>IFRS 9 Finanční nástroje</vt:lpstr>
      <vt:lpstr>Klasifikace finančních aktiv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37</dc:title>
  <dc:creator>CIKT</dc:creator>
  <cp:lastModifiedBy>Hyblova Eva</cp:lastModifiedBy>
  <cp:revision>24</cp:revision>
  <dcterms:created xsi:type="dcterms:W3CDTF">2004-09-23T18:02:57Z</dcterms:created>
  <dcterms:modified xsi:type="dcterms:W3CDTF">2016-11-09T11:47:01Z</dcterms:modified>
</cp:coreProperties>
</file>