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9"/>
  </p:notesMasterIdLst>
  <p:handoutMasterIdLst>
    <p:handoutMasterId r:id="rId100"/>
  </p:handoutMasterIdLst>
  <p:sldIdLst>
    <p:sldId id="315" r:id="rId2"/>
    <p:sldId id="282" r:id="rId3"/>
    <p:sldId id="409" r:id="rId4"/>
    <p:sldId id="410" r:id="rId5"/>
    <p:sldId id="316" r:id="rId6"/>
    <p:sldId id="319" r:id="rId7"/>
    <p:sldId id="317" r:id="rId8"/>
    <p:sldId id="318" r:id="rId9"/>
    <p:sldId id="407"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 id="344" r:id="rId35"/>
    <p:sldId id="345" r:id="rId36"/>
    <p:sldId id="346" r:id="rId37"/>
    <p:sldId id="347" r:id="rId38"/>
    <p:sldId id="348" r:id="rId39"/>
    <p:sldId id="349" r:id="rId40"/>
    <p:sldId id="351" r:id="rId41"/>
    <p:sldId id="352" r:id="rId42"/>
    <p:sldId id="353" r:id="rId43"/>
    <p:sldId id="355" r:id="rId44"/>
    <p:sldId id="354" r:id="rId45"/>
    <p:sldId id="356" r:id="rId46"/>
    <p:sldId id="357" r:id="rId47"/>
    <p:sldId id="358" r:id="rId48"/>
    <p:sldId id="359" r:id="rId49"/>
    <p:sldId id="360" r:id="rId50"/>
    <p:sldId id="361" r:id="rId51"/>
    <p:sldId id="362" r:id="rId52"/>
    <p:sldId id="363" r:id="rId53"/>
    <p:sldId id="364" r:id="rId54"/>
    <p:sldId id="365" r:id="rId55"/>
    <p:sldId id="366" r:id="rId56"/>
    <p:sldId id="367" r:id="rId57"/>
    <p:sldId id="368" r:id="rId58"/>
    <p:sldId id="369" r:id="rId59"/>
    <p:sldId id="370" r:id="rId60"/>
    <p:sldId id="371" r:id="rId61"/>
    <p:sldId id="372" r:id="rId62"/>
    <p:sldId id="373" r:id="rId63"/>
    <p:sldId id="374" r:id="rId64"/>
    <p:sldId id="375" r:id="rId65"/>
    <p:sldId id="376" r:id="rId66"/>
    <p:sldId id="377" r:id="rId67"/>
    <p:sldId id="378" r:id="rId68"/>
    <p:sldId id="379" r:id="rId69"/>
    <p:sldId id="380" r:id="rId70"/>
    <p:sldId id="381" r:id="rId71"/>
    <p:sldId id="382" r:id="rId72"/>
    <p:sldId id="383" r:id="rId73"/>
    <p:sldId id="384" r:id="rId74"/>
    <p:sldId id="385" r:id="rId75"/>
    <p:sldId id="386" r:id="rId76"/>
    <p:sldId id="387" r:id="rId77"/>
    <p:sldId id="388" r:id="rId78"/>
    <p:sldId id="389" r:id="rId79"/>
    <p:sldId id="390" r:id="rId80"/>
    <p:sldId id="391" r:id="rId81"/>
    <p:sldId id="392" r:id="rId82"/>
    <p:sldId id="393" r:id="rId83"/>
    <p:sldId id="408" r:id="rId84"/>
    <p:sldId id="394" r:id="rId85"/>
    <p:sldId id="395" r:id="rId86"/>
    <p:sldId id="396" r:id="rId87"/>
    <p:sldId id="397" r:id="rId88"/>
    <p:sldId id="398" r:id="rId89"/>
    <p:sldId id="399" r:id="rId90"/>
    <p:sldId id="400" r:id="rId91"/>
    <p:sldId id="401" r:id="rId92"/>
    <p:sldId id="402" r:id="rId93"/>
    <p:sldId id="403" r:id="rId94"/>
    <p:sldId id="404" r:id="rId95"/>
    <p:sldId id="405" r:id="rId96"/>
    <p:sldId id="406" r:id="rId97"/>
    <p:sldId id="283" r:id="rId98"/>
  </p:sldIdLst>
  <p:sldSz cx="9144000" cy="6858000" type="screen4x3"/>
  <p:notesSz cx="7099300" cy="10234613"/>
  <p:defaultTextStyle>
    <a:defPPr>
      <a:defRPr lang="en-US"/>
    </a:defPPr>
    <a:lvl1pPr algn="l" rtl="0" fontAlgn="base">
      <a:spcBef>
        <a:spcPct val="0"/>
      </a:spcBef>
      <a:spcAft>
        <a:spcPct val="0"/>
      </a:spcAft>
      <a:defRPr sz="1400" b="1" kern="1200">
        <a:solidFill>
          <a:schemeClr val="bg1"/>
        </a:solidFill>
        <a:latin typeface="Trebuchet MS" pitchFamily="34" charset="0"/>
        <a:ea typeface="+mn-ea"/>
        <a:cs typeface="Arial" charset="0"/>
      </a:defRPr>
    </a:lvl1pPr>
    <a:lvl2pPr marL="457200" algn="l" rtl="0" fontAlgn="base">
      <a:spcBef>
        <a:spcPct val="0"/>
      </a:spcBef>
      <a:spcAft>
        <a:spcPct val="0"/>
      </a:spcAft>
      <a:defRPr sz="1400" b="1" kern="1200">
        <a:solidFill>
          <a:schemeClr val="bg1"/>
        </a:solidFill>
        <a:latin typeface="Trebuchet MS" pitchFamily="34" charset="0"/>
        <a:ea typeface="+mn-ea"/>
        <a:cs typeface="Arial" charset="0"/>
      </a:defRPr>
    </a:lvl2pPr>
    <a:lvl3pPr marL="914400" algn="l" rtl="0" fontAlgn="base">
      <a:spcBef>
        <a:spcPct val="0"/>
      </a:spcBef>
      <a:spcAft>
        <a:spcPct val="0"/>
      </a:spcAft>
      <a:defRPr sz="1400" b="1" kern="1200">
        <a:solidFill>
          <a:schemeClr val="bg1"/>
        </a:solidFill>
        <a:latin typeface="Trebuchet MS" pitchFamily="34" charset="0"/>
        <a:ea typeface="+mn-ea"/>
        <a:cs typeface="Arial" charset="0"/>
      </a:defRPr>
    </a:lvl3pPr>
    <a:lvl4pPr marL="1371600" algn="l" rtl="0" fontAlgn="base">
      <a:spcBef>
        <a:spcPct val="0"/>
      </a:spcBef>
      <a:spcAft>
        <a:spcPct val="0"/>
      </a:spcAft>
      <a:defRPr sz="1400" b="1" kern="1200">
        <a:solidFill>
          <a:schemeClr val="bg1"/>
        </a:solidFill>
        <a:latin typeface="Trebuchet MS" pitchFamily="34" charset="0"/>
        <a:ea typeface="+mn-ea"/>
        <a:cs typeface="Arial" charset="0"/>
      </a:defRPr>
    </a:lvl4pPr>
    <a:lvl5pPr marL="1828800" algn="l" rtl="0" fontAlgn="base">
      <a:spcBef>
        <a:spcPct val="0"/>
      </a:spcBef>
      <a:spcAft>
        <a:spcPct val="0"/>
      </a:spcAft>
      <a:defRPr sz="1400" b="1" kern="1200">
        <a:solidFill>
          <a:schemeClr val="bg1"/>
        </a:solidFill>
        <a:latin typeface="Trebuchet MS" pitchFamily="34" charset="0"/>
        <a:ea typeface="+mn-ea"/>
        <a:cs typeface="Arial" charset="0"/>
      </a:defRPr>
    </a:lvl5pPr>
    <a:lvl6pPr marL="2286000" algn="l" defTabSz="914400" rtl="0" eaLnBrk="1" latinLnBrk="0" hangingPunct="1">
      <a:defRPr sz="1400" b="1" kern="1200">
        <a:solidFill>
          <a:schemeClr val="bg1"/>
        </a:solidFill>
        <a:latin typeface="Trebuchet MS" pitchFamily="34" charset="0"/>
        <a:ea typeface="+mn-ea"/>
        <a:cs typeface="Arial" charset="0"/>
      </a:defRPr>
    </a:lvl6pPr>
    <a:lvl7pPr marL="2743200" algn="l" defTabSz="914400" rtl="0" eaLnBrk="1" latinLnBrk="0" hangingPunct="1">
      <a:defRPr sz="1400" b="1" kern="1200">
        <a:solidFill>
          <a:schemeClr val="bg1"/>
        </a:solidFill>
        <a:latin typeface="Trebuchet MS" pitchFamily="34" charset="0"/>
        <a:ea typeface="+mn-ea"/>
        <a:cs typeface="Arial" charset="0"/>
      </a:defRPr>
    </a:lvl7pPr>
    <a:lvl8pPr marL="3200400" algn="l" defTabSz="914400" rtl="0" eaLnBrk="1" latinLnBrk="0" hangingPunct="1">
      <a:defRPr sz="1400" b="1" kern="1200">
        <a:solidFill>
          <a:schemeClr val="bg1"/>
        </a:solidFill>
        <a:latin typeface="Trebuchet MS" pitchFamily="34" charset="0"/>
        <a:ea typeface="+mn-ea"/>
        <a:cs typeface="Arial" charset="0"/>
      </a:defRPr>
    </a:lvl8pPr>
    <a:lvl9pPr marL="3657600" algn="l" defTabSz="914400" rtl="0" eaLnBrk="1" latinLnBrk="0" hangingPunct="1">
      <a:defRPr sz="1400" b="1" kern="1200">
        <a:solidFill>
          <a:schemeClr val="bg1"/>
        </a:solidFill>
        <a:latin typeface="Trebuchet MS"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6860"/>
    <a:srgbClr val="D1108C"/>
    <a:srgbClr val="EE9024"/>
    <a:srgbClr val="98002E"/>
    <a:srgbClr val="62CAE3"/>
    <a:srgbClr val="EEE8E5"/>
    <a:srgbClr val="2EAFA4"/>
    <a:srgbClr val="ED1A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2" autoAdjust="0"/>
    <p:restoredTop sz="99296" autoAdjust="0"/>
  </p:normalViewPr>
  <p:slideViewPr>
    <p:cSldViewPr snapToGrid="0" snapToObjects="1">
      <p:cViewPr>
        <p:scale>
          <a:sx n="100" d="100"/>
          <a:sy n="100" d="100"/>
        </p:scale>
        <p:origin x="-312" y="288"/>
      </p:cViewPr>
      <p:guideLst>
        <p:guide orient="horz" pos="1435"/>
        <p:guide orient="horz" pos="3550"/>
        <p:guide orient="horz" pos="182"/>
        <p:guide orient="horz" pos="1147"/>
        <p:guide pos="5579"/>
        <p:guide pos="2927"/>
        <p:guide pos="2833"/>
        <p:guide pos="181"/>
        <p:guide pos="4965"/>
        <p:guide pos="99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759" tIns="47380" rIns="94759" bIns="47380" numCol="1" anchor="t" anchorCtr="0" compatLnSpc="1">
            <a:prstTxWarp prst="textNoShape">
              <a:avLst/>
            </a:prstTxWarp>
          </a:bodyPr>
          <a:lstStyle>
            <a:lvl1pPr algn="l">
              <a:defRPr sz="1200" b="0">
                <a:solidFill>
                  <a:schemeClr val="tx1"/>
                </a:solidFill>
                <a:cs typeface="+mn-cs"/>
              </a:defRPr>
            </a:lvl1pPr>
          </a:lstStyle>
          <a:p>
            <a:pPr>
              <a:defRPr/>
            </a:pPr>
            <a:endParaRPr lang="en-US"/>
          </a:p>
        </p:txBody>
      </p:sp>
      <p:sp>
        <p:nvSpPr>
          <p:cNvPr id="70659"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4759" tIns="47380" rIns="94759" bIns="47380" numCol="1" anchor="t" anchorCtr="0" compatLnSpc="1">
            <a:prstTxWarp prst="textNoShape">
              <a:avLst/>
            </a:prstTxWarp>
          </a:bodyPr>
          <a:lstStyle>
            <a:lvl1pPr algn="r">
              <a:defRPr sz="1200" b="0">
                <a:solidFill>
                  <a:schemeClr val="tx1"/>
                </a:solidFill>
                <a:cs typeface="+mn-cs"/>
              </a:defRPr>
            </a:lvl1pPr>
          </a:lstStyle>
          <a:p>
            <a:pPr>
              <a:defRPr/>
            </a:pPr>
            <a:endParaRPr lang="en-US"/>
          </a:p>
        </p:txBody>
      </p:sp>
      <p:sp>
        <p:nvSpPr>
          <p:cNvPr id="70660"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4759" tIns="47380" rIns="94759" bIns="47380" numCol="1" anchor="b" anchorCtr="0" compatLnSpc="1">
            <a:prstTxWarp prst="textNoShape">
              <a:avLst/>
            </a:prstTxWarp>
          </a:bodyPr>
          <a:lstStyle>
            <a:lvl1pPr algn="l">
              <a:defRPr sz="1200" b="0">
                <a:solidFill>
                  <a:schemeClr val="tx1"/>
                </a:solidFill>
                <a:cs typeface="+mn-cs"/>
              </a:defRPr>
            </a:lvl1pPr>
          </a:lstStyle>
          <a:p>
            <a:pPr>
              <a:defRPr/>
            </a:pPr>
            <a:endParaRPr lang="en-US"/>
          </a:p>
        </p:txBody>
      </p:sp>
      <p:sp>
        <p:nvSpPr>
          <p:cNvPr id="70661"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4759" tIns="47380" rIns="94759" bIns="47380" numCol="1" anchor="b" anchorCtr="0" compatLnSpc="1">
            <a:prstTxWarp prst="textNoShape">
              <a:avLst/>
            </a:prstTxWarp>
          </a:bodyPr>
          <a:lstStyle>
            <a:lvl1pPr algn="r">
              <a:defRPr sz="1200" b="0">
                <a:solidFill>
                  <a:schemeClr val="tx1"/>
                </a:solidFill>
                <a:cs typeface="+mn-cs"/>
              </a:defRPr>
            </a:lvl1pPr>
          </a:lstStyle>
          <a:p>
            <a:pPr>
              <a:defRPr/>
            </a:pPr>
            <a:fld id="{17B28636-4AF8-4D74-93F9-DA4E8FD1791D}" type="slidenum">
              <a:rPr lang="en-US"/>
              <a:pPr>
                <a:defRPr/>
              </a:pPr>
              <a:t>‹#›</a:t>
            </a:fld>
            <a:endParaRPr lang="en-US"/>
          </a:p>
        </p:txBody>
      </p:sp>
    </p:spTree>
    <p:extLst>
      <p:ext uri="{BB962C8B-B14F-4D97-AF65-F5344CB8AC3E}">
        <p14:creationId xmlns:p14="http://schemas.microsoft.com/office/powerpoint/2010/main" val="3631116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759" tIns="47380" rIns="94759" bIns="47380" numCol="1" anchor="t" anchorCtr="0" compatLnSpc="1">
            <a:prstTxWarp prst="textNoShape">
              <a:avLst/>
            </a:prstTxWarp>
          </a:bodyPr>
          <a:lstStyle>
            <a:lvl1pPr algn="l">
              <a:defRPr sz="1200" b="0">
                <a:solidFill>
                  <a:schemeClr val="tx1"/>
                </a:solidFill>
                <a:cs typeface="+mn-cs"/>
              </a:defRPr>
            </a:lvl1pPr>
          </a:lstStyle>
          <a:p>
            <a:pPr>
              <a:defRPr/>
            </a:pPr>
            <a:endParaRPr lang="en-US"/>
          </a:p>
        </p:txBody>
      </p:sp>
      <p:sp>
        <p:nvSpPr>
          <p:cNvPr id="11267"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4759" tIns="47380" rIns="94759" bIns="47380" numCol="1" anchor="t" anchorCtr="0" compatLnSpc="1">
            <a:prstTxWarp prst="textNoShape">
              <a:avLst/>
            </a:prstTxWarp>
          </a:bodyPr>
          <a:lstStyle>
            <a:lvl1pPr algn="r">
              <a:defRPr sz="1200" b="0">
                <a:solidFill>
                  <a:schemeClr val="tx1"/>
                </a:solidFill>
                <a:cs typeface="+mn-cs"/>
              </a:defRPr>
            </a:lvl1pPr>
          </a:lstStyle>
          <a:p>
            <a:pPr>
              <a:defRPr/>
            </a:pPr>
            <a:endParaRPr lang="en-US"/>
          </a:p>
        </p:txBody>
      </p:sp>
      <p:sp>
        <p:nvSpPr>
          <p:cNvPr id="10240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709613" y="4862513"/>
            <a:ext cx="5680075" cy="4605337"/>
          </a:xfrm>
          <a:prstGeom prst="rect">
            <a:avLst/>
          </a:prstGeom>
          <a:noFill/>
          <a:ln w="9525">
            <a:noFill/>
            <a:miter lim="800000"/>
            <a:headEnd/>
            <a:tailEnd/>
          </a:ln>
          <a:effectLst/>
        </p:spPr>
        <p:txBody>
          <a:bodyPr vert="horz" wrap="square" lIns="94759" tIns="47380" rIns="94759" bIns="4738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4759" tIns="47380" rIns="94759" bIns="47380" numCol="1" anchor="b" anchorCtr="0" compatLnSpc="1">
            <a:prstTxWarp prst="textNoShape">
              <a:avLst/>
            </a:prstTxWarp>
          </a:bodyPr>
          <a:lstStyle>
            <a:lvl1pPr algn="l">
              <a:defRPr sz="1200" b="0">
                <a:solidFill>
                  <a:schemeClr val="tx1"/>
                </a:solidFill>
                <a:cs typeface="+mn-cs"/>
              </a:defRPr>
            </a:lvl1pPr>
          </a:lstStyle>
          <a:p>
            <a:pPr>
              <a:defRPr/>
            </a:pPr>
            <a:endParaRPr lang="en-US"/>
          </a:p>
        </p:txBody>
      </p:sp>
      <p:sp>
        <p:nvSpPr>
          <p:cNvPr id="11271"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4759" tIns="47380" rIns="94759" bIns="47380" numCol="1" anchor="b" anchorCtr="0" compatLnSpc="1">
            <a:prstTxWarp prst="textNoShape">
              <a:avLst/>
            </a:prstTxWarp>
          </a:bodyPr>
          <a:lstStyle>
            <a:lvl1pPr algn="r">
              <a:defRPr sz="1200" b="0">
                <a:solidFill>
                  <a:schemeClr val="tx1"/>
                </a:solidFill>
                <a:cs typeface="+mn-cs"/>
              </a:defRPr>
            </a:lvl1pPr>
          </a:lstStyle>
          <a:p>
            <a:pPr>
              <a:defRPr/>
            </a:pPr>
            <a:fld id="{C043F75E-80FB-4BFD-86E1-794E4A70899D}" type="slidenum">
              <a:rPr lang="en-US"/>
              <a:pPr>
                <a:defRPr/>
              </a:pPr>
              <a:t>‹#›</a:t>
            </a:fld>
            <a:endParaRPr lang="en-US"/>
          </a:p>
        </p:txBody>
      </p:sp>
    </p:spTree>
    <p:extLst>
      <p:ext uri="{BB962C8B-B14F-4D97-AF65-F5344CB8AC3E}">
        <p14:creationId xmlns:p14="http://schemas.microsoft.com/office/powerpoint/2010/main" val="1209884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rebuchet MS"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rebuchet MS"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rebuchet MS"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rebuchet MS"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rebuchet M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3B7795DE-2B0F-4F5E-8F95-35EC4797FDD0}" type="slidenum">
              <a:rPr lang="en-US" altLang="en-US" smtClean="0"/>
              <a:pPr eaLnBrk="1" hangingPunct="1">
                <a:spcBef>
                  <a:spcPct val="0"/>
                </a:spcBef>
                <a:defRPr/>
              </a:pPr>
              <a:t>2</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5C5ADD2E-DA7C-41A1-8815-0F48E13755E3}" type="slidenum">
              <a:rPr lang="en-US" altLang="en-US" smtClean="0"/>
              <a:pPr eaLnBrk="1" hangingPunct="1">
                <a:spcBef>
                  <a:spcPct val="0"/>
                </a:spcBef>
                <a:defRPr/>
              </a:pPr>
              <a:t>11</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CBA0E2D3-E020-40E3-AEBC-BEC00B7C31D1}" type="slidenum">
              <a:rPr lang="en-US" altLang="en-US" smtClean="0"/>
              <a:pPr eaLnBrk="1" hangingPunct="1">
                <a:spcBef>
                  <a:spcPct val="0"/>
                </a:spcBef>
                <a:defRPr/>
              </a:pPr>
              <a:t>12</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7F562648-9BD2-4BD3-990D-08644001C748}" type="slidenum">
              <a:rPr lang="en-US" altLang="en-US" smtClean="0"/>
              <a:pPr eaLnBrk="1" hangingPunct="1">
                <a:spcBef>
                  <a:spcPct val="0"/>
                </a:spcBef>
                <a:defRPr/>
              </a:pPr>
              <a:t>13</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05B3EB5C-B9D5-4C1D-93EE-6DDAF4E884EF}" type="slidenum">
              <a:rPr lang="en-US" altLang="en-US" smtClean="0"/>
              <a:pPr eaLnBrk="1" hangingPunct="1">
                <a:spcBef>
                  <a:spcPct val="0"/>
                </a:spcBef>
                <a:defRPr/>
              </a:pPr>
              <a:t>14</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49A60CA5-7E14-4793-97E5-9E97B6AF08FF}" type="slidenum">
              <a:rPr lang="en-US" altLang="en-US" smtClean="0"/>
              <a:pPr eaLnBrk="1" hangingPunct="1">
                <a:spcBef>
                  <a:spcPct val="0"/>
                </a:spcBef>
                <a:defRPr/>
              </a:pPr>
              <a:t>15</a:t>
            </a:fld>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B3AF0FBB-4D48-404F-8501-DD67607BA92D}" type="slidenum">
              <a:rPr lang="en-US" altLang="en-US" smtClean="0"/>
              <a:pPr eaLnBrk="1" hangingPunct="1">
                <a:spcBef>
                  <a:spcPct val="0"/>
                </a:spcBef>
                <a:defRPr/>
              </a:pPr>
              <a:t>16</a:t>
            </a:fld>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E9B2A697-B7BC-4852-B783-85AED95AFA76}" type="slidenum">
              <a:rPr lang="en-US" altLang="en-US" smtClean="0"/>
              <a:pPr eaLnBrk="1" hangingPunct="1">
                <a:spcBef>
                  <a:spcPct val="0"/>
                </a:spcBef>
                <a:defRPr/>
              </a:pPr>
              <a:t>17</a:t>
            </a:fld>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66C9A28A-0C55-4C76-A40B-BB6AD0FD538A}" type="slidenum">
              <a:rPr lang="en-US" altLang="en-US" smtClean="0"/>
              <a:pPr eaLnBrk="1" hangingPunct="1">
                <a:spcBef>
                  <a:spcPct val="0"/>
                </a:spcBef>
                <a:defRPr/>
              </a:pPr>
              <a:t>18</a:t>
            </a:fld>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BACB91FE-AD21-4A88-8C06-EFCFA3800BF0}" type="slidenum">
              <a:rPr lang="en-US" altLang="en-US" smtClean="0"/>
              <a:pPr eaLnBrk="1" hangingPunct="1">
                <a:spcBef>
                  <a:spcPct val="0"/>
                </a:spcBef>
                <a:defRPr/>
              </a:pPr>
              <a:t>19</a:t>
            </a:fld>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916E405B-5513-4603-BF7B-3857032E4FD4}" type="slidenum">
              <a:rPr lang="en-US" altLang="en-US" smtClean="0"/>
              <a:pPr eaLnBrk="1" hangingPunct="1">
                <a:spcBef>
                  <a:spcPct val="0"/>
                </a:spcBef>
                <a:defRPr/>
              </a:pPr>
              <a:t>20</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99465C3F-A70C-494E-BE19-ED46E2A8381B}" type="slidenum">
              <a:rPr lang="en-US" altLang="en-US" smtClean="0"/>
              <a:pPr eaLnBrk="1" hangingPunct="1">
                <a:spcBef>
                  <a:spcPct val="0"/>
                </a:spcBef>
                <a:defRPr/>
              </a:pPr>
              <a:t>3</a:t>
            </a:fld>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3CA719D4-B617-4525-A485-34246C72ED19}" type="slidenum">
              <a:rPr lang="en-US" altLang="en-US" smtClean="0"/>
              <a:pPr eaLnBrk="1" hangingPunct="1">
                <a:spcBef>
                  <a:spcPct val="0"/>
                </a:spcBef>
                <a:defRPr/>
              </a:pPr>
              <a:t>21</a:t>
            </a:fld>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B240A71A-9AFE-4901-9E73-E21A317D104F}" type="slidenum">
              <a:rPr lang="en-US" altLang="en-US" smtClean="0"/>
              <a:pPr eaLnBrk="1" hangingPunct="1">
                <a:spcBef>
                  <a:spcPct val="0"/>
                </a:spcBef>
                <a:defRPr/>
              </a:pPr>
              <a:t>22</a:t>
            </a:fld>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6CEDB6E6-2933-4487-82AD-4EEFE8E0A61A}" type="slidenum">
              <a:rPr lang="en-US" altLang="en-US" smtClean="0"/>
              <a:pPr eaLnBrk="1" hangingPunct="1">
                <a:spcBef>
                  <a:spcPct val="0"/>
                </a:spcBef>
                <a:defRPr/>
              </a:pPr>
              <a:t>23</a:t>
            </a:fld>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A5A9D2BF-B230-4515-826E-2A6512DA5C69}" type="slidenum">
              <a:rPr lang="en-US" altLang="en-US" smtClean="0"/>
              <a:pPr eaLnBrk="1" hangingPunct="1">
                <a:spcBef>
                  <a:spcPct val="0"/>
                </a:spcBef>
                <a:defRPr/>
              </a:pPr>
              <a:t>24</a:t>
            </a:fld>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8CA650C4-4DE7-46FD-8E29-EE24C01D84CC}" type="slidenum">
              <a:rPr lang="en-US" altLang="en-US" smtClean="0"/>
              <a:pPr eaLnBrk="1" hangingPunct="1">
                <a:spcBef>
                  <a:spcPct val="0"/>
                </a:spcBef>
                <a:defRPr/>
              </a:pPr>
              <a:t>25</a:t>
            </a:fld>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C8B1BFAE-8E2A-4CA5-8D45-5C80DA3A4268}" type="slidenum">
              <a:rPr lang="en-US" altLang="en-US" smtClean="0"/>
              <a:pPr eaLnBrk="1" hangingPunct="1">
                <a:spcBef>
                  <a:spcPct val="0"/>
                </a:spcBef>
                <a:defRPr/>
              </a:pPr>
              <a:t>26</a:t>
            </a:fld>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D28E1E30-FEB4-42AD-B335-0BC6D12F5D4B}" type="slidenum">
              <a:rPr lang="en-US" altLang="en-US" smtClean="0"/>
              <a:pPr eaLnBrk="1" hangingPunct="1">
                <a:spcBef>
                  <a:spcPct val="0"/>
                </a:spcBef>
                <a:defRPr/>
              </a:pPr>
              <a:t>27</a:t>
            </a:fld>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AF60E8E5-98C5-4EB2-A15F-7374ED7AC334}" type="slidenum">
              <a:rPr lang="en-US" altLang="en-US" smtClean="0"/>
              <a:pPr eaLnBrk="1" hangingPunct="1">
                <a:spcBef>
                  <a:spcPct val="0"/>
                </a:spcBef>
                <a:defRPr/>
              </a:pPr>
              <a:t>28</a:t>
            </a:fld>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5A65FD17-015D-4786-B56C-B6E9AF00FA93}" type="slidenum">
              <a:rPr lang="en-US" altLang="en-US" smtClean="0"/>
              <a:pPr eaLnBrk="1" hangingPunct="1">
                <a:spcBef>
                  <a:spcPct val="0"/>
                </a:spcBef>
                <a:defRPr/>
              </a:pPr>
              <a:t>29</a:t>
            </a:fld>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ln/>
        </p:spPr>
      </p:sp>
      <p:sp>
        <p:nvSpPr>
          <p:cNvPr id="132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AAF70E60-AB3B-41A1-8AE3-58B6D4C2165A}" type="slidenum">
              <a:rPr lang="en-US" altLang="en-US" smtClean="0"/>
              <a:pPr eaLnBrk="1" hangingPunct="1">
                <a:spcBef>
                  <a:spcPct val="0"/>
                </a:spcBef>
                <a:defRPr/>
              </a:pPr>
              <a:t>30</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D69BA04B-B13A-4F42-A29A-D0D534335F57}" type="slidenum">
              <a:rPr lang="en-US" altLang="en-US" smtClean="0"/>
              <a:pPr eaLnBrk="1" hangingPunct="1">
                <a:spcBef>
                  <a:spcPct val="0"/>
                </a:spcBef>
                <a:defRPr/>
              </a:pPr>
              <a:t>4</a:t>
            </a:fld>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7CDA948-2C0F-404F-BDAC-C93572FECDF0}" type="slidenum">
              <a:rPr lang="en-US" altLang="en-US" smtClean="0"/>
              <a:pPr eaLnBrk="1" hangingPunct="1">
                <a:spcBef>
                  <a:spcPct val="0"/>
                </a:spcBef>
                <a:defRPr/>
              </a:pPr>
              <a:t>31</a:t>
            </a:fld>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A935DBA-46F6-4C73-BB7F-F772E030E5F9}" type="slidenum">
              <a:rPr lang="en-US" altLang="en-US" smtClean="0"/>
              <a:pPr eaLnBrk="1" hangingPunct="1">
                <a:spcBef>
                  <a:spcPct val="0"/>
                </a:spcBef>
                <a:defRPr/>
              </a:pPr>
              <a:t>32</a:t>
            </a:fld>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B9D90057-E79C-4029-A31D-24F7B907DFDA}" type="slidenum">
              <a:rPr lang="en-US" altLang="en-US" smtClean="0"/>
              <a:pPr eaLnBrk="1" hangingPunct="1">
                <a:spcBef>
                  <a:spcPct val="0"/>
                </a:spcBef>
                <a:defRPr/>
              </a:pPr>
              <a:t>33</a:t>
            </a:fld>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9BC01E08-7F4F-4061-88D6-B7A750DA3C99}" type="slidenum">
              <a:rPr lang="en-US" altLang="en-US" smtClean="0"/>
              <a:pPr eaLnBrk="1" hangingPunct="1">
                <a:spcBef>
                  <a:spcPct val="0"/>
                </a:spcBef>
                <a:defRPr/>
              </a:pPr>
              <a:t>34</a:t>
            </a:fld>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ln/>
        </p:spPr>
      </p:sp>
      <p:sp>
        <p:nvSpPr>
          <p:cNvPr id="137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C77F506C-35F0-436A-9B7D-F27A4EF14F6D}" type="slidenum">
              <a:rPr lang="en-US" altLang="en-US" smtClean="0"/>
              <a:pPr eaLnBrk="1" hangingPunct="1">
                <a:spcBef>
                  <a:spcPct val="0"/>
                </a:spcBef>
                <a:defRPr/>
              </a:pPr>
              <a:t>35</a:t>
            </a:fld>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A296924F-8E8A-487B-AD2D-A89C2CCE4868}" type="slidenum">
              <a:rPr lang="en-US" altLang="en-US" smtClean="0"/>
              <a:pPr eaLnBrk="1" hangingPunct="1">
                <a:spcBef>
                  <a:spcPct val="0"/>
                </a:spcBef>
                <a:defRPr/>
              </a:pPr>
              <a:t>36</a:t>
            </a:fld>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ln/>
        </p:spPr>
      </p:sp>
      <p:sp>
        <p:nvSpPr>
          <p:cNvPr id="139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ECE57E5-2BE5-45FE-A6B5-117A46368FFC}" type="slidenum">
              <a:rPr lang="en-US" altLang="en-US" smtClean="0"/>
              <a:pPr eaLnBrk="1" hangingPunct="1">
                <a:spcBef>
                  <a:spcPct val="0"/>
                </a:spcBef>
                <a:defRPr/>
              </a:pPr>
              <a:t>37</a:t>
            </a:fld>
            <a:endParaRPr lang="en-US"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43C5C40-D7E2-4266-B044-687D72C09F10}" type="slidenum">
              <a:rPr lang="en-US" altLang="en-US" smtClean="0"/>
              <a:pPr eaLnBrk="1" hangingPunct="1">
                <a:spcBef>
                  <a:spcPct val="0"/>
                </a:spcBef>
                <a:defRPr/>
              </a:pPr>
              <a:t>38</a:t>
            </a:fld>
            <a:endParaRPr lang="en-US"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690E2FEB-E364-433A-8543-5B6E05964F16}" type="slidenum">
              <a:rPr lang="en-US" altLang="en-US" smtClean="0"/>
              <a:pPr eaLnBrk="1" hangingPunct="1">
                <a:spcBef>
                  <a:spcPct val="0"/>
                </a:spcBef>
                <a:defRPr/>
              </a:pPr>
              <a:t>39</a:t>
            </a:fld>
            <a:endParaRPr lang="en-US"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142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0D193AB-949D-46E7-AA05-E176DDD3876C}" type="slidenum">
              <a:rPr lang="en-US" altLang="en-US" smtClean="0"/>
              <a:pPr eaLnBrk="1" hangingPunct="1">
                <a:spcBef>
                  <a:spcPct val="0"/>
                </a:spcBef>
                <a:defRPr/>
              </a:pPr>
              <a:t>40</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532C0DEB-2216-429A-AAAB-2B097E24D7EA}" type="slidenum">
              <a:rPr lang="en-US" altLang="en-US" smtClean="0"/>
              <a:pPr eaLnBrk="1" hangingPunct="1">
                <a:spcBef>
                  <a:spcPct val="0"/>
                </a:spcBef>
                <a:defRPr/>
              </a:pPr>
              <a:t>5</a:t>
            </a:fld>
            <a:endParaRPr lang="en-US"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ln/>
        </p:spPr>
      </p:sp>
      <p:sp>
        <p:nvSpPr>
          <p:cNvPr id="143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69E4620E-6CA3-46A4-9E0C-C4214737D7FB}" type="slidenum">
              <a:rPr lang="en-US" altLang="en-US" smtClean="0"/>
              <a:pPr eaLnBrk="1" hangingPunct="1">
                <a:spcBef>
                  <a:spcPct val="0"/>
                </a:spcBef>
                <a:defRPr/>
              </a:pPr>
              <a:t>41</a:t>
            </a:fld>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803734E8-A08C-4DB4-A6FD-7019D921663C}" type="slidenum">
              <a:rPr lang="en-US" altLang="en-US" smtClean="0"/>
              <a:pPr eaLnBrk="1" hangingPunct="1">
                <a:spcBef>
                  <a:spcPct val="0"/>
                </a:spcBef>
                <a:defRPr/>
              </a:pPr>
              <a:t>42</a:t>
            </a:fld>
            <a:endParaRPr lang="en-US" alt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923F1864-C2A9-4103-B3EF-C90C4D14120F}" type="slidenum">
              <a:rPr lang="en-US" altLang="en-US" smtClean="0"/>
              <a:pPr eaLnBrk="1" hangingPunct="1">
                <a:spcBef>
                  <a:spcPct val="0"/>
                </a:spcBef>
                <a:defRPr/>
              </a:pPr>
              <a:t>43</a:t>
            </a:fld>
            <a:endParaRPr lang="en-US"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ln/>
        </p:spPr>
      </p:sp>
      <p:sp>
        <p:nvSpPr>
          <p:cNvPr id="146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1FB8D4A1-3B17-415C-A280-A69CD1B2387B}" type="slidenum">
              <a:rPr lang="en-US" altLang="en-US" smtClean="0"/>
              <a:pPr eaLnBrk="1" hangingPunct="1">
                <a:spcBef>
                  <a:spcPct val="0"/>
                </a:spcBef>
                <a:defRPr/>
              </a:pPr>
              <a:t>44</a:t>
            </a:fld>
            <a:endParaRPr lang="en-US" alt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ln/>
        </p:spPr>
      </p:sp>
      <p:sp>
        <p:nvSpPr>
          <p:cNvPr id="147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4DCFB04B-507E-4560-80BD-CD25260F78A7}" type="slidenum">
              <a:rPr lang="en-US" altLang="en-US" smtClean="0"/>
              <a:pPr eaLnBrk="1" hangingPunct="1">
                <a:spcBef>
                  <a:spcPct val="0"/>
                </a:spcBef>
                <a:defRPr/>
              </a:pPr>
              <a:t>45</a:t>
            </a:fld>
            <a:endParaRPr lang="en-US" alt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ln/>
        </p:spPr>
      </p:sp>
      <p:sp>
        <p:nvSpPr>
          <p:cNvPr id="148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4FAAD79F-D4BF-46DB-81FA-F2F7918375B5}" type="slidenum">
              <a:rPr lang="en-US" altLang="en-US" smtClean="0"/>
              <a:pPr eaLnBrk="1" hangingPunct="1">
                <a:spcBef>
                  <a:spcPct val="0"/>
                </a:spcBef>
                <a:defRPr/>
              </a:pPr>
              <a:t>46</a:t>
            </a:fld>
            <a:endParaRPr lang="en-US" alt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ln/>
        </p:spPr>
      </p:sp>
      <p:sp>
        <p:nvSpPr>
          <p:cNvPr id="149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4399DC4E-A020-49C0-A988-9B2263FCB96F}" type="slidenum">
              <a:rPr lang="en-US" altLang="en-US" smtClean="0"/>
              <a:pPr eaLnBrk="1" hangingPunct="1">
                <a:spcBef>
                  <a:spcPct val="0"/>
                </a:spcBef>
                <a:defRPr/>
              </a:pPr>
              <a:t>47</a:t>
            </a:fld>
            <a:endParaRPr lang="en-US" alt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a:ln/>
        </p:spPr>
      </p:sp>
      <p:sp>
        <p:nvSpPr>
          <p:cNvPr id="150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1633E7B9-A0C4-4E7E-A731-AB2E90E117F4}" type="slidenum">
              <a:rPr lang="en-US" altLang="en-US" smtClean="0"/>
              <a:pPr eaLnBrk="1" hangingPunct="1">
                <a:spcBef>
                  <a:spcPct val="0"/>
                </a:spcBef>
                <a:defRPr/>
              </a:pPr>
              <a:t>48</a:t>
            </a:fld>
            <a:endParaRPr lang="en-US" alt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a:ln/>
        </p:spPr>
      </p:sp>
      <p:sp>
        <p:nvSpPr>
          <p:cNvPr id="151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45EC0DA0-95CA-4770-A6E4-E01AC14F4DCE}" type="slidenum">
              <a:rPr lang="en-US" altLang="en-US" smtClean="0"/>
              <a:pPr eaLnBrk="1" hangingPunct="1">
                <a:spcBef>
                  <a:spcPct val="0"/>
                </a:spcBef>
                <a:defRPr/>
              </a:pPr>
              <a:t>49</a:t>
            </a:fld>
            <a:endParaRPr lang="en-US" alt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ln/>
        </p:spPr>
      </p:sp>
      <p:sp>
        <p:nvSpPr>
          <p:cNvPr id="152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D516DFA3-E830-4FCD-AA6E-D70E4D589704}" type="slidenum">
              <a:rPr lang="en-US" altLang="en-US" smtClean="0"/>
              <a:pPr eaLnBrk="1" hangingPunct="1">
                <a:spcBef>
                  <a:spcPct val="0"/>
                </a:spcBef>
                <a:defRPr/>
              </a:pPr>
              <a:t>50</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8E1A432E-7084-4E86-81AC-5D46F226B925}" type="slidenum">
              <a:rPr lang="en-US" altLang="en-US" smtClean="0"/>
              <a:pPr eaLnBrk="1" hangingPunct="1">
                <a:spcBef>
                  <a:spcPct val="0"/>
                </a:spcBef>
                <a:defRPr/>
              </a:pPr>
              <a:t>6</a:t>
            </a:fld>
            <a:endParaRPr lang="en-US" alt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76D46A19-F94E-40C8-A357-BE60F68ACF82}" type="slidenum">
              <a:rPr lang="en-US" altLang="en-US" smtClean="0"/>
              <a:pPr eaLnBrk="1" hangingPunct="1">
                <a:spcBef>
                  <a:spcPct val="0"/>
                </a:spcBef>
                <a:defRPr/>
              </a:pPr>
              <a:t>51</a:t>
            </a:fld>
            <a:endParaRPr lang="en-US" alt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C41D7DE0-EC69-4D8B-A17A-68BE4A0E2DA4}" type="slidenum">
              <a:rPr lang="en-US" altLang="en-US" smtClean="0"/>
              <a:pPr eaLnBrk="1" hangingPunct="1">
                <a:spcBef>
                  <a:spcPct val="0"/>
                </a:spcBef>
                <a:defRPr/>
              </a:pPr>
              <a:t>52</a:t>
            </a:fld>
            <a:endParaRPr lang="en-US" alt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15494F7-B249-4CB4-9D58-757DF32D4878}" type="slidenum">
              <a:rPr lang="en-US" altLang="en-US" smtClean="0"/>
              <a:pPr eaLnBrk="1" hangingPunct="1">
                <a:spcBef>
                  <a:spcPct val="0"/>
                </a:spcBef>
                <a:defRPr/>
              </a:pPr>
              <a:t>53</a:t>
            </a:fld>
            <a:endParaRPr lang="en-US" alt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7FD20107-4CCF-4A39-AF9E-34D3DD5B41C4}" type="slidenum">
              <a:rPr lang="en-US" altLang="en-US" smtClean="0"/>
              <a:pPr eaLnBrk="1" hangingPunct="1">
                <a:spcBef>
                  <a:spcPct val="0"/>
                </a:spcBef>
                <a:defRPr/>
              </a:pPr>
              <a:t>54</a:t>
            </a:fld>
            <a:endParaRPr lang="en-US" alt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43AD6D46-BA98-4E92-B91B-7D91149A004D}" type="slidenum">
              <a:rPr lang="en-US" altLang="en-US" smtClean="0"/>
              <a:pPr eaLnBrk="1" hangingPunct="1">
                <a:spcBef>
                  <a:spcPct val="0"/>
                </a:spcBef>
                <a:defRPr/>
              </a:pPr>
              <a:t>55</a:t>
            </a:fld>
            <a:endParaRPr lang="en-US" alt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ln/>
        </p:spPr>
      </p:sp>
      <p:sp>
        <p:nvSpPr>
          <p:cNvPr id="158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C136F040-D6D3-4D90-932B-32B28E20605F}" type="slidenum">
              <a:rPr lang="en-US" altLang="en-US" smtClean="0"/>
              <a:pPr eaLnBrk="1" hangingPunct="1">
                <a:spcBef>
                  <a:spcPct val="0"/>
                </a:spcBef>
                <a:defRPr/>
              </a:pPr>
              <a:t>56</a:t>
            </a:fld>
            <a:endParaRPr lang="en-US" alt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ln/>
        </p:spPr>
      </p:sp>
      <p:sp>
        <p:nvSpPr>
          <p:cNvPr id="159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0E8A572F-EFF2-4BEB-B781-D0781C9F2B13}" type="slidenum">
              <a:rPr lang="en-US" altLang="en-US" smtClean="0"/>
              <a:pPr eaLnBrk="1" hangingPunct="1">
                <a:spcBef>
                  <a:spcPct val="0"/>
                </a:spcBef>
                <a:defRPr/>
              </a:pPr>
              <a:t>57</a:t>
            </a:fld>
            <a:endParaRPr lang="en-US" alt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a:ln/>
        </p:spPr>
      </p:sp>
      <p:sp>
        <p:nvSpPr>
          <p:cNvPr id="160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6C35AC73-3F0D-426C-9FDB-F39502E1A924}" type="slidenum">
              <a:rPr lang="en-US" altLang="en-US" smtClean="0"/>
              <a:pPr eaLnBrk="1" hangingPunct="1">
                <a:spcBef>
                  <a:spcPct val="0"/>
                </a:spcBef>
                <a:defRPr/>
              </a:pPr>
              <a:t>58</a:t>
            </a:fld>
            <a:endParaRPr lang="en-US" alt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a:ln/>
        </p:spPr>
      </p:sp>
      <p:sp>
        <p:nvSpPr>
          <p:cNvPr id="161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62F923B1-4642-448F-9A58-E78359D2DE0D}" type="slidenum">
              <a:rPr lang="en-US" altLang="en-US" smtClean="0"/>
              <a:pPr eaLnBrk="1" hangingPunct="1">
                <a:spcBef>
                  <a:spcPct val="0"/>
                </a:spcBef>
                <a:defRPr/>
              </a:pPr>
              <a:t>59</a:t>
            </a:fld>
            <a:endParaRPr lang="en-US" alt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ln/>
        </p:spPr>
      </p:sp>
      <p:sp>
        <p:nvSpPr>
          <p:cNvPr id="162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1CE50123-3391-48F4-9475-F1311BFF2D18}" type="slidenum">
              <a:rPr lang="en-US" altLang="en-US" smtClean="0"/>
              <a:pPr eaLnBrk="1" hangingPunct="1">
                <a:spcBef>
                  <a:spcPct val="0"/>
                </a:spcBef>
                <a:defRPr/>
              </a:pPr>
              <a:t>60</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42415D21-F5CA-4F7C-8853-94CAD792FC4B}" type="slidenum">
              <a:rPr lang="en-US" altLang="en-US" smtClean="0"/>
              <a:pPr eaLnBrk="1" hangingPunct="1">
                <a:spcBef>
                  <a:spcPct val="0"/>
                </a:spcBef>
                <a:defRPr/>
              </a:pPr>
              <a:t>7</a:t>
            </a:fld>
            <a:endParaRPr lang="en-US" alt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a:ln/>
        </p:spPr>
      </p:sp>
      <p:sp>
        <p:nvSpPr>
          <p:cNvPr id="163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D5F942B9-B448-4FBF-BB2D-D57A6B2685F5}" type="slidenum">
              <a:rPr lang="en-US" altLang="en-US" smtClean="0"/>
              <a:pPr eaLnBrk="1" hangingPunct="1">
                <a:spcBef>
                  <a:spcPct val="0"/>
                </a:spcBef>
                <a:defRPr/>
              </a:pPr>
              <a:t>61</a:t>
            </a:fld>
            <a:endParaRPr lang="en-US" alt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a:ln/>
        </p:spPr>
      </p:sp>
      <p:sp>
        <p:nvSpPr>
          <p:cNvPr id="164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58442131-89CB-4F14-98BA-0D0C37F13044}" type="slidenum">
              <a:rPr lang="en-US" altLang="en-US" smtClean="0"/>
              <a:pPr eaLnBrk="1" hangingPunct="1">
                <a:spcBef>
                  <a:spcPct val="0"/>
                </a:spcBef>
                <a:defRPr/>
              </a:pPr>
              <a:t>62</a:t>
            </a:fld>
            <a:endParaRPr lang="en-US" alt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a:ln/>
        </p:spPr>
      </p:sp>
      <p:sp>
        <p:nvSpPr>
          <p:cNvPr id="165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3C4BC3B-8EA6-434E-AFF5-CA529656A557}" type="slidenum">
              <a:rPr lang="en-US" altLang="en-US" smtClean="0"/>
              <a:pPr eaLnBrk="1" hangingPunct="1">
                <a:spcBef>
                  <a:spcPct val="0"/>
                </a:spcBef>
                <a:defRPr/>
              </a:pPr>
              <a:t>63</a:t>
            </a:fld>
            <a:endParaRPr lang="en-US" alt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a:ln/>
        </p:spPr>
      </p:sp>
      <p:sp>
        <p:nvSpPr>
          <p:cNvPr id="166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8FB311B4-186D-4400-ABE6-540461D7DACC}" type="slidenum">
              <a:rPr lang="en-US" altLang="en-US" smtClean="0"/>
              <a:pPr eaLnBrk="1" hangingPunct="1">
                <a:spcBef>
                  <a:spcPct val="0"/>
                </a:spcBef>
                <a:defRPr/>
              </a:pPr>
              <a:t>64</a:t>
            </a:fld>
            <a:endParaRPr lang="en-US" alt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a:ln/>
        </p:spPr>
      </p:sp>
      <p:sp>
        <p:nvSpPr>
          <p:cNvPr id="167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322BC057-197D-40FB-9C26-B1CFF3871D74}" type="slidenum">
              <a:rPr lang="en-US" altLang="en-US" smtClean="0"/>
              <a:pPr eaLnBrk="1" hangingPunct="1">
                <a:spcBef>
                  <a:spcPct val="0"/>
                </a:spcBef>
                <a:defRPr/>
              </a:pPr>
              <a:t>65</a:t>
            </a:fld>
            <a:endParaRPr lang="en-US" alt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a:ln/>
        </p:spPr>
      </p:sp>
      <p:sp>
        <p:nvSpPr>
          <p:cNvPr id="168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F327A1D8-3774-4EA3-B72C-E6AFB944A1FB}" type="slidenum">
              <a:rPr lang="en-US" altLang="en-US" smtClean="0"/>
              <a:pPr eaLnBrk="1" hangingPunct="1">
                <a:spcBef>
                  <a:spcPct val="0"/>
                </a:spcBef>
                <a:defRPr/>
              </a:pPr>
              <a:t>66</a:t>
            </a:fld>
            <a:endParaRPr lang="en-US" alt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a:ln/>
        </p:spPr>
      </p:sp>
      <p:sp>
        <p:nvSpPr>
          <p:cNvPr id="169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8C10404-0101-4363-A2CA-EF00C2DBF8B6}" type="slidenum">
              <a:rPr lang="en-US" altLang="en-US" smtClean="0"/>
              <a:pPr eaLnBrk="1" hangingPunct="1">
                <a:spcBef>
                  <a:spcPct val="0"/>
                </a:spcBef>
                <a:defRPr/>
              </a:pPr>
              <a:t>67</a:t>
            </a:fld>
            <a:endParaRPr lang="en-US" alt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a:ln/>
        </p:spPr>
      </p:sp>
      <p:sp>
        <p:nvSpPr>
          <p:cNvPr id="171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8B723AE4-BA34-49FE-A0AD-63CD850C3D16}" type="slidenum">
              <a:rPr lang="en-US" altLang="en-US" smtClean="0"/>
              <a:pPr eaLnBrk="1" hangingPunct="1">
                <a:spcBef>
                  <a:spcPct val="0"/>
                </a:spcBef>
                <a:defRPr/>
              </a:pPr>
              <a:t>68</a:t>
            </a:fld>
            <a:endParaRPr lang="en-US" alt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a:ln/>
        </p:spPr>
      </p:sp>
      <p:sp>
        <p:nvSpPr>
          <p:cNvPr id="172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6014463C-EB81-4615-A46B-F371E70D9F1B}" type="slidenum">
              <a:rPr lang="en-US" altLang="en-US" smtClean="0"/>
              <a:pPr eaLnBrk="1" hangingPunct="1">
                <a:spcBef>
                  <a:spcPct val="0"/>
                </a:spcBef>
                <a:defRPr/>
              </a:pPr>
              <a:t>69</a:t>
            </a:fld>
            <a:endParaRPr lang="en-US" alt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noTextEdit="1"/>
          </p:cNvSpPr>
          <p:nvPr>
            <p:ph type="sldImg"/>
          </p:nvPr>
        </p:nvSpPr>
        <p:spPr>
          <a:ln/>
        </p:spPr>
      </p:sp>
      <p:sp>
        <p:nvSpPr>
          <p:cNvPr id="173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D4B178E-8148-4F04-973E-8D6345E534EF}" type="slidenum">
              <a:rPr lang="en-US" altLang="en-US" smtClean="0"/>
              <a:pPr eaLnBrk="1" hangingPunct="1">
                <a:spcBef>
                  <a:spcPct val="0"/>
                </a:spcBef>
                <a:defRPr/>
              </a:pPr>
              <a:t>70</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9F59ADAE-9E29-46DC-A8AD-6B536DB92979}" type="slidenum">
              <a:rPr lang="en-US" altLang="en-US" smtClean="0"/>
              <a:pPr eaLnBrk="1" hangingPunct="1">
                <a:spcBef>
                  <a:spcPct val="0"/>
                </a:spcBef>
                <a:defRPr/>
              </a:pPr>
              <a:t>8</a:t>
            </a:fld>
            <a:endParaRPr lang="en-US" alt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a:ln/>
        </p:spPr>
      </p:sp>
      <p:sp>
        <p:nvSpPr>
          <p:cNvPr id="174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D1DB7602-5AB0-4F0B-8A89-B145F1B4900C}" type="slidenum">
              <a:rPr lang="en-US" altLang="en-US" smtClean="0"/>
              <a:pPr eaLnBrk="1" hangingPunct="1">
                <a:spcBef>
                  <a:spcPct val="0"/>
                </a:spcBef>
                <a:defRPr/>
              </a:pPr>
              <a:t>71</a:t>
            </a:fld>
            <a:endParaRPr lang="en-US" alt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1DAED599-29ED-46CB-9083-A4D1C1844893}" type="slidenum">
              <a:rPr lang="en-US" altLang="en-US" smtClean="0"/>
              <a:pPr eaLnBrk="1" hangingPunct="1">
                <a:spcBef>
                  <a:spcPct val="0"/>
                </a:spcBef>
                <a:defRPr/>
              </a:pPr>
              <a:t>72</a:t>
            </a:fld>
            <a:endParaRPr lang="en-US" alt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a:ln/>
        </p:spPr>
      </p:sp>
      <p:sp>
        <p:nvSpPr>
          <p:cNvPr id="176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4E67AEB6-6068-4E4E-80A0-45135B7BFB27}" type="slidenum">
              <a:rPr lang="en-US" altLang="en-US" smtClean="0"/>
              <a:pPr eaLnBrk="1" hangingPunct="1">
                <a:spcBef>
                  <a:spcPct val="0"/>
                </a:spcBef>
                <a:defRPr/>
              </a:pPr>
              <a:t>73</a:t>
            </a:fld>
            <a:endParaRPr lang="en-US" alt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a:ln/>
        </p:spPr>
      </p:sp>
      <p:sp>
        <p:nvSpPr>
          <p:cNvPr id="177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0DE68F3-CDAF-49AD-867D-F6ED9A4D5AE5}" type="slidenum">
              <a:rPr lang="en-US" altLang="en-US" smtClean="0"/>
              <a:pPr eaLnBrk="1" hangingPunct="1">
                <a:spcBef>
                  <a:spcPct val="0"/>
                </a:spcBef>
                <a:defRPr/>
              </a:pPr>
              <a:t>74</a:t>
            </a:fld>
            <a:endParaRPr lang="en-US" alt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a:ln/>
        </p:spPr>
      </p:sp>
      <p:sp>
        <p:nvSpPr>
          <p:cNvPr id="178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253AFA7E-C122-4B81-8066-618F0455814D}" type="slidenum">
              <a:rPr lang="en-US" altLang="en-US" smtClean="0"/>
              <a:pPr eaLnBrk="1" hangingPunct="1">
                <a:spcBef>
                  <a:spcPct val="0"/>
                </a:spcBef>
                <a:defRPr/>
              </a:pPr>
              <a:t>75</a:t>
            </a:fld>
            <a:endParaRPr lang="en-US" alt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54621AD9-838E-4BEE-826A-797536BDD3ED}" type="slidenum">
              <a:rPr lang="en-US" altLang="en-US" smtClean="0"/>
              <a:pPr eaLnBrk="1" hangingPunct="1">
                <a:spcBef>
                  <a:spcPct val="0"/>
                </a:spcBef>
                <a:defRPr/>
              </a:pPr>
              <a:t>76</a:t>
            </a:fld>
            <a:endParaRPr lang="en-US" alt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80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1417B25D-AA99-43E7-BA1D-2E5CC07311A5}" type="slidenum">
              <a:rPr lang="en-US" altLang="en-US" smtClean="0"/>
              <a:pPr eaLnBrk="1" hangingPunct="1">
                <a:spcBef>
                  <a:spcPct val="0"/>
                </a:spcBef>
                <a:defRPr/>
              </a:pPr>
              <a:t>77</a:t>
            </a:fld>
            <a:endParaRPr lang="en-US" alt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a:ln/>
        </p:spPr>
      </p:sp>
      <p:sp>
        <p:nvSpPr>
          <p:cNvPr id="181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B90FB1E4-B73C-44DC-B064-7739169B55BB}" type="slidenum">
              <a:rPr lang="en-US" altLang="en-US" smtClean="0"/>
              <a:pPr eaLnBrk="1" hangingPunct="1">
                <a:spcBef>
                  <a:spcPct val="0"/>
                </a:spcBef>
                <a:defRPr/>
              </a:pPr>
              <a:t>78</a:t>
            </a:fld>
            <a:endParaRPr lang="en-US" altLang="en-US"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a:ln/>
        </p:spPr>
      </p:sp>
      <p:sp>
        <p:nvSpPr>
          <p:cNvPr id="182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FAF52D7C-3E27-4435-BBB2-546DF3721DF0}" type="slidenum">
              <a:rPr lang="en-US" altLang="en-US" smtClean="0"/>
              <a:pPr eaLnBrk="1" hangingPunct="1">
                <a:spcBef>
                  <a:spcPct val="0"/>
                </a:spcBef>
                <a:defRPr/>
              </a:pPr>
              <a:t>79</a:t>
            </a:fld>
            <a:endParaRPr lang="en-US" altLang="en-US"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a:ln/>
        </p:spPr>
      </p:sp>
      <p:sp>
        <p:nvSpPr>
          <p:cNvPr id="183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1D1333DA-1677-4840-A594-46BA06D60683}" type="slidenum">
              <a:rPr lang="en-US" altLang="en-US" smtClean="0"/>
              <a:pPr eaLnBrk="1" hangingPunct="1">
                <a:spcBef>
                  <a:spcPct val="0"/>
                </a:spcBef>
                <a:defRPr/>
              </a:pPr>
              <a:t>80</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0FD8872E-5096-4E41-84C2-DD1367C8E2DA}" type="slidenum">
              <a:rPr lang="en-US" altLang="en-US" smtClean="0"/>
              <a:pPr eaLnBrk="1" hangingPunct="1">
                <a:spcBef>
                  <a:spcPct val="0"/>
                </a:spcBef>
                <a:defRPr/>
              </a:pPr>
              <a:t>9</a:t>
            </a:fld>
            <a:endParaRPr lang="en-US" altLang="en-US"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7DDEEEA5-1D2A-429E-9B23-FB0C05A541B3}" type="slidenum">
              <a:rPr lang="en-US" altLang="en-US" smtClean="0"/>
              <a:pPr eaLnBrk="1" hangingPunct="1">
                <a:spcBef>
                  <a:spcPct val="0"/>
                </a:spcBef>
                <a:defRPr/>
              </a:pPr>
              <a:t>81</a:t>
            </a:fld>
            <a:endParaRPr lang="en-US" altLang="en-US"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a:ln/>
        </p:spPr>
      </p:sp>
      <p:sp>
        <p:nvSpPr>
          <p:cNvPr id="185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F707D62F-3731-4E64-9658-58DF3CA01B4E}" type="slidenum">
              <a:rPr lang="en-US" altLang="en-US" smtClean="0"/>
              <a:pPr eaLnBrk="1" hangingPunct="1">
                <a:spcBef>
                  <a:spcPct val="0"/>
                </a:spcBef>
                <a:defRPr/>
              </a:pPr>
              <a:t>82</a:t>
            </a:fld>
            <a:endParaRPr lang="en-US" altLang="en-US"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a:ln/>
        </p:spPr>
      </p:sp>
      <p:sp>
        <p:nvSpPr>
          <p:cNvPr id="186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BCFDE44A-57DA-4928-9085-0504EE5F286B}" type="slidenum">
              <a:rPr lang="en-US" altLang="en-US" smtClean="0"/>
              <a:pPr eaLnBrk="1" hangingPunct="1">
                <a:spcBef>
                  <a:spcPct val="0"/>
                </a:spcBef>
                <a:defRPr/>
              </a:pPr>
              <a:t>83</a:t>
            </a:fld>
            <a:endParaRPr lang="en-US" altLang="en-US"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a:ln/>
        </p:spPr>
      </p:sp>
      <p:sp>
        <p:nvSpPr>
          <p:cNvPr id="187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E794BD58-980C-45DD-A765-C84FA908EBEA}" type="slidenum">
              <a:rPr lang="en-US" altLang="en-US" smtClean="0"/>
              <a:pPr eaLnBrk="1" hangingPunct="1">
                <a:spcBef>
                  <a:spcPct val="0"/>
                </a:spcBef>
                <a:defRPr/>
              </a:pPr>
              <a:t>84</a:t>
            </a:fld>
            <a:endParaRPr lang="en-US" altLang="en-US"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a:ln/>
        </p:spPr>
      </p:sp>
      <p:sp>
        <p:nvSpPr>
          <p:cNvPr id="188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05189DE6-E311-4DEA-8A60-7B6C95276326}" type="slidenum">
              <a:rPr lang="en-US" altLang="en-US" smtClean="0"/>
              <a:pPr eaLnBrk="1" hangingPunct="1">
                <a:spcBef>
                  <a:spcPct val="0"/>
                </a:spcBef>
                <a:defRPr/>
              </a:pPr>
              <a:t>85</a:t>
            </a:fld>
            <a:endParaRPr lang="en-US" altLang="en-US"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a:ln/>
        </p:spPr>
      </p:sp>
      <p:sp>
        <p:nvSpPr>
          <p:cNvPr id="189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1852426D-FAB5-441A-B732-6068345F1060}" type="slidenum">
              <a:rPr lang="en-US" altLang="en-US" smtClean="0"/>
              <a:pPr eaLnBrk="1" hangingPunct="1">
                <a:spcBef>
                  <a:spcPct val="0"/>
                </a:spcBef>
                <a:defRPr/>
              </a:pPr>
              <a:t>86</a:t>
            </a:fld>
            <a:endParaRPr lang="en-US" altLang="en-US"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a:ln/>
        </p:spPr>
      </p:sp>
      <p:sp>
        <p:nvSpPr>
          <p:cNvPr id="190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F21865F3-24F2-4BE9-B05A-239BF7FBAFE0}" type="slidenum">
              <a:rPr lang="en-US" altLang="en-US" smtClean="0"/>
              <a:pPr eaLnBrk="1" hangingPunct="1">
                <a:spcBef>
                  <a:spcPct val="0"/>
                </a:spcBef>
                <a:defRPr/>
              </a:pPr>
              <a:t>87</a:t>
            </a:fld>
            <a:endParaRPr lang="en-US" altLang="en-US"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a:ln/>
        </p:spPr>
      </p:sp>
      <p:sp>
        <p:nvSpPr>
          <p:cNvPr id="191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1C36A17E-6FC5-4414-A4B0-16D4EFD8E7F9}" type="slidenum">
              <a:rPr lang="en-US" altLang="en-US" smtClean="0"/>
              <a:pPr eaLnBrk="1" hangingPunct="1">
                <a:spcBef>
                  <a:spcPct val="0"/>
                </a:spcBef>
                <a:defRPr/>
              </a:pPr>
              <a:t>88</a:t>
            </a:fld>
            <a:endParaRPr lang="en-US" altLang="en-US"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a:ln/>
        </p:spPr>
      </p:sp>
      <p:sp>
        <p:nvSpPr>
          <p:cNvPr id="192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8311FDFC-6A61-4B63-AD09-DE8CABF4787B}" type="slidenum">
              <a:rPr lang="en-US" altLang="en-US" smtClean="0"/>
              <a:pPr eaLnBrk="1" hangingPunct="1">
                <a:spcBef>
                  <a:spcPct val="0"/>
                </a:spcBef>
                <a:defRPr/>
              </a:pPr>
              <a:t>89</a:t>
            </a:fld>
            <a:endParaRPr lang="en-US" altLang="en-US"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a:ln/>
        </p:spPr>
      </p:sp>
      <p:sp>
        <p:nvSpPr>
          <p:cNvPr id="193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5E915EB3-90AC-438D-AC41-BE245C94F8C1}" type="slidenum">
              <a:rPr lang="en-US" altLang="en-US" smtClean="0"/>
              <a:pPr eaLnBrk="1" hangingPunct="1">
                <a:spcBef>
                  <a:spcPct val="0"/>
                </a:spcBef>
                <a:defRPr/>
              </a:pPr>
              <a:t>90</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10E40439-1972-4F81-B5A5-8FCA90C85E51}" type="slidenum">
              <a:rPr lang="en-US" altLang="en-US" smtClean="0"/>
              <a:pPr eaLnBrk="1" hangingPunct="1">
                <a:spcBef>
                  <a:spcPct val="0"/>
                </a:spcBef>
                <a:defRPr/>
              </a:pPr>
              <a:t>10</a:t>
            </a:fld>
            <a:endParaRPr lang="en-US" altLang="en-US"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a:ln/>
        </p:spPr>
      </p:sp>
      <p:sp>
        <p:nvSpPr>
          <p:cNvPr id="194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5610BE62-AABA-4B4F-B6EF-1058205815EB}" type="slidenum">
              <a:rPr lang="en-US" altLang="en-US" smtClean="0"/>
              <a:pPr eaLnBrk="1" hangingPunct="1">
                <a:spcBef>
                  <a:spcPct val="0"/>
                </a:spcBef>
                <a:defRPr/>
              </a:pPr>
              <a:t>91</a:t>
            </a:fld>
            <a:endParaRPr lang="en-US" altLang="en-US" smtClean="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a:ln/>
        </p:spPr>
      </p:sp>
      <p:sp>
        <p:nvSpPr>
          <p:cNvPr id="195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7B042961-005D-461E-8821-E496BE297950}" type="slidenum">
              <a:rPr lang="en-US" altLang="en-US" smtClean="0"/>
              <a:pPr eaLnBrk="1" hangingPunct="1">
                <a:spcBef>
                  <a:spcPct val="0"/>
                </a:spcBef>
                <a:defRPr/>
              </a:pPr>
              <a:t>92</a:t>
            </a:fld>
            <a:endParaRPr lang="en-US" altLang="en-US" smtClean="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F867C6F1-1053-4E0C-ADD1-5BEE56C56665}" type="slidenum">
              <a:rPr lang="en-US" altLang="en-US" smtClean="0"/>
              <a:pPr eaLnBrk="1" hangingPunct="1">
                <a:spcBef>
                  <a:spcPct val="0"/>
                </a:spcBef>
                <a:defRPr/>
              </a:pPr>
              <a:t>93</a:t>
            </a:fld>
            <a:endParaRPr lang="en-US" altLang="en-US" smtClean="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p:cNvSpPr>
            <a:spLocks noGrp="1" noRot="1" noChangeAspect="1" noTextEdit="1"/>
          </p:cNvSpPr>
          <p:nvPr>
            <p:ph type="sldImg"/>
          </p:nvPr>
        </p:nvSpPr>
        <p:spPr>
          <a:ln/>
        </p:spPr>
      </p:sp>
      <p:sp>
        <p:nvSpPr>
          <p:cNvPr id="197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5B16A30E-4621-4922-855B-083836071E53}" type="slidenum">
              <a:rPr lang="en-US" altLang="en-US" smtClean="0"/>
              <a:pPr eaLnBrk="1" hangingPunct="1">
                <a:spcBef>
                  <a:spcPct val="0"/>
                </a:spcBef>
                <a:defRPr/>
              </a:pPr>
              <a:t>94</a:t>
            </a:fld>
            <a:endParaRPr lang="en-US" altLang="en-US" smtClean="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a:ln/>
        </p:spPr>
      </p:sp>
      <p:sp>
        <p:nvSpPr>
          <p:cNvPr id="198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F98001A6-A33E-46DD-B6C7-9F2017D1C760}" type="slidenum">
              <a:rPr lang="en-US" altLang="en-US" smtClean="0"/>
              <a:pPr eaLnBrk="1" hangingPunct="1">
                <a:spcBef>
                  <a:spcPct val="0"/>
                </a:spcBef>
                <a:defRPr/>
              </a:pPr>
              <a:t>95</a:t>
            </a:fld>
            <a:endParaRPr lang="en-US" altLang="en-US" smtClean="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a:ln/>
        </p:spPr>
      </p:sp>
      <p:sp>
        <p:nvSpPr>
          <p:cNvPr id="199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19460"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F77C981B-F415-4437-9FDE-73494FED2B49}" type="slidenum">
              <a:rPr lang="en-US" altLang="en-US" smtClean="0"/>
              <a:pPr eaLnBrk="1" hangingPunct="1">
                <a:spcBef>
                  <a:spcPct val="0"/>
                </a:spcBef>
                <a:defRPr/>
              </a:pPr>
              <a:t>96</a:t>
            </a:fld>
            <a:endParaRPr lang="en-US" altLang="en-US" smtClean="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a:ln/>
        </p:spPr>
      </p:sp>
      <p:sp>
        <p:nvSpPr>
          <p:cNvPr id="200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smtClean="0"/>
          </a:p>
        </p:txBody>
      </p:sp>
      <p:sp>
        <p:nvSpPr>
          <p:cNvPr id="30724" name="Slide Number Placeholder 3"/>
          <p:cNvSpPr>
            <a:spLocks noGrp="1"/>
          </p:cNvSpPr>
          <p:nvPr>
            <p:ph type="sldNum" sz="quarter" idx="5"/>
          </p:nvPr>
        </p:nvSpPr>
        <p:spPr>
          <a:extLst/>
        </p:spPr>
        <p:txBody>
          <a:bodyPr/>
          <a:lstStyle>
            <a:lvl1pPr eaLnBrk="0" hangingPunct="0">
              <a:spcBef>
                <a:spcPct val="30000"/>
              </a:spcBef>
              <a:defRPr sz="1200">
                <a:solidFill>
                  <a:schemeClr val="tx1"/>
                </a:solidFill>
                <a:latin typeface="Trebuchet MS" pitchFamily="34" charset="0"/>
              </a:defRPr>
            </a:lvl1pPr>
            <a:lvl2pPr marL="769919" indent="-296123" eaLnBrk="0" hangingPunct="0">
              <a:spcBef>
                <a:spcPct val="30000"/>
              </a:spcBef>
              <a:defRPr sz="1200">
                <a:solidFill>
                  <a:schemeClr val="tx1"/>
                </a:solidFill>
                <a:latin typeface="Trebuchet MS" pitchFamily="34" charset="0"/>
              </a:defRPr>
            </a:lvl2pPr>
            <a:lvl3pPr marL="1184491" indent="-236898" eaLnBrk="0" hangingPunct="0">
              <a:spcBef>
                <a:spcPct val="30000"/>
              </a:spcBef>
              <a:defRPr sz="1200">
                <a:solidFill>
                  <a:schemeClr val="tx1"/>
                </a:solidFill>
                <a:latin typeface="Trebuchet MS" pitchFamily="34" charset="0"/>
              </a:defRPr>
            </a:lvl3pPr>
            <a:lvl4pPr marL="1658287" indent="-236898" eaLnBrk="0" hangingPunct="0">
              <a:spcBef>
                <a:spcPct val="30000"/>
              </a:spcBef>
              <a:defRPr sz="1200">
                <a:solidFill>
                  <a:schemeClr val="tx1"/>
                </a:solidFill>
                <a:latin typeface="Trebuchet MS" pitchFamily="34" charset="0"/>
              </a:defRPr>
            </a:lvl4pPr>
            <a:lvl5pPr marL="2132084" indent="-236898" eaLnBrk="0" hangingPunct="0">
              <a:spcBef>
                <a:spcPct val="30000"/>
              </a:spcBef>
              <a:defRPr sz="1200">
                <a:solidFill>
                  <a:schemeClr val="tx1"/>
                </a:solidFill>
                <a:latin typeface="Trebuchet MS" pitchFamily="34" charset="0"/>
              </a:defRPr>
            </a:lvl5pPr>
            <a:lvl6pPr marL="2605880" indent="-236898" eaLnBrk="0" fontAlgn="base" hangingPunct="0">
              <a:spcBef>
                <a:spcPct val="30000"/>
              </a:spcBef>
              <a:spcAft>
                <a:spcPct val="0"/>
              </a:spcAft>
              <a:defRPr sz="1200">
                <a:solidFill>
                  <a:schemeClr val="tx1"/>
                </a:solidFill>
                <a:latin typeface="Trebuchet MS" pitchFamily="34" charset="0"/>
              </a:defRPr>
            </a:lvl6pPr>
            <a:lvl7pPr marL="3079676" indent="-236898" eaLnBrk="0" fontAlgn="base" hangingPunct="0">
              <a:spcBef>
                <a:spcPct val="30000"/>
              </a:spcBef>
              <a:spcAft>
                <a:spcPct val="0"/>
              </a:spcAft>
              <a:defRPr sz="1200">
                <a:solidFill>
                  <a:schemeClr val="tx1"/>
                </a:solidFill>
                <a:latin typeface="Trebuchet MS" pitchFamily="34" charset="0"/>
              </a:defRPr>
            </a:lvl7pPr>
            <a:lvl8pPr marL="3553473" indent="-236898" eaLnBrk="0" fontAlgn="base" hangingPunct="0">
              <a:spcBef>
                <a:spcPct val="30000"/>
              </a:spcBef>
              <a:spcAft>
                <a:spcPct val="0"/>
              </a:spcAft>
              <a:defRPr sz="1200">
                <a:solidFill>
                  <a:schemeClr val="tx1"/>
                </a:solidFill>
                <a:latin typeface="Trebuchet MS" pitchFamily="34" charset="0"/>
              </a:defRPr>
            </a:lvl8pPr>
            <a:lvl9pPr marL="4027269" indent="-236898" eaLnBrk="0" fontAlgn="base" hangingPunct="0">
              <a:spcBef>
                <a:spcPct val="30000"/>
              </a:spcBef>
              <a:spcAft>
                <a:spcPct val="0"/>
              </a:spcAft>
              <a:defRPr sz="1200">
                <a:solidFill>
                  <a:schemeClr val="tx1"/>
                </a:solidFill>
                <a:latin typeface="Trebuchet MS" pitchFamily="34" charset="0"/>
              </a:defRPr>
            </a:lvl9pPr>
          </a:lstStyle>
          <a:p>
            <a:pPr eaLnBrk="1" hangingPunct="1">
              <a:spcBef>
                <a:spcPct val="0"/>
              </a:spcBef>
              <a:defRPr/>
            </a:pPr>
            <a:fld id="{E8D3F083-099F-4269-93BA-273F0F7C6521}" type="slidenum">
              <a:rPr lang="en-US" altLang="en-US" smtClean="0"/>
              <a:pPr eaLnBrk="1" hangingPunct="1">
                <a:spcBef>
                  <a:spcPct val="0"/>
                </a:spcBef>
                <a:defRPr/>
              </a:pPr>
              <a:t>97</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1"/>
        </a:solidFill>
        <a:effectLst/>
      </p:bgPr>
    </p:bg>
    <p:spTree>
      <p:nvGrpSpPr>
        <p:cNvPr id="1" name=""/>
        <p:cNvGrpSpPr/>
        <p:nvPr/>
      </p:nvGrpSpPr>
      <p:grpSpPr>
        <a:xfrm>
          <a:off x="0" y="0"/>
          <a:ext cx="0" cy="0"/>
          <a:chOff x="0" y="0"/>
          <a:chExt cx="0" cy="0"/>
        </a:xfrm>
      </p:grpSpPr>
      <p:sp>
        <p:nvSpPr>
          <p:cNvPr id="4" name="Rectangle 15"/>
          <p:cNvSpPr>
            <a:spLocks noChangeArrowheads="1"/>
          </p:cNvSpPr>
          <p:nvPr/>
        </p:nvSpPr>
        <p:spPr bwMode="gray">
          <a:xfrm>
            <a:off x="0" y="287338"/>
            <a:ext cx="8853488" cy="5326062"/>
          </a:xfrm>
          <a:prstGeom prst="rect">
            <a:avLst/>
          </a:prstGeom>
          <a:solidFill>
            <a:srgbClr val="2EAFA4"/>
          </a:solidFill>
          <a:ln>
            <a:noFill/>
          </a:ln>
          <a:extLst/>
        </p:spPr>
        <p:txBody>
          <a:bodyPr wrap="none" anchor="ct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eaLnBrk="1" hangingPunct="1">
              <a:defRPr/>
            </a:pPr>
            <a:endParaRPr lang="cs-CZ" altLang="en-US" smtClean="0">
              <a:cs typeface="Arial" pitchFamily="34" charset="0"/>
            </a:endParaRPr>
          </a:p>
        </p:txBody>
      </p:sp>
      <p:pic>
        <p:nvPicPr>
          <p:cNvPr id="5" name="Picture 7" descr="BDO_Logo_RGB 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1938" y="6238875"/>
            <a:ext cx="9747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25"/>
          <p:cNvSpPr>
            <a:spLocks noChangeAspect="1"/>
          </p:cNvSpPr>
          <p:nvPr/>
        </p:nvSpPr>
        <p:spPr bwMode="gray">
          <a:xfrm>
            <a:off x="287338" y="5030788"/>
            <a:ext cx="161925" cy="1827212"/>
          </a:xfrm>
          <a:custGeom>
            <a:avLst/>
            <a:gdLst>
              <a:gd name="T0" fmla="*/ 2147483647 w 120"/>
              <a:gd name="T1" fmla="*/ 0 h 1354"/>
              <a:gd name="T2" fmla="*/ 2147483647 w 120"/>
              <a:gd name="T3" fmla="*/ 2147483647 h 1354"/>
              <a:gd name="T4" fmla="*/ 0 w 120"/>
              <a:gd name="T5" fmla="*/ 2147483647 h 1354"/>
              <a:gd name="T6" fmla="*/ 0 w 120"/>
              <a:gd name="T7" fmla="*/ 2147483647 h 1354"/>
              <a:gd name="T8" fmla="*/ 2147483647 w 120"/>
              <a:gd name="T9" fmla="*/ 0 h 1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1354">
                <a:moveTo>
                  <a:pt x="120" y="0"/>
                </a:moveTo>
                <a:lnTo>
                  <a:pt x="120" y="1354"/>
                </a:lnTo>
                <a:lnTo>
                  <a:pt x="0" y="1354"/>
                </a:lnTo>
                <a:lnTo>
                  <a:pt x="0" y="85"/>
                </a:lnTo>
                <a:lnTo>
                  <a:pt x="120" y="0"/>
                </a:lnTo>
                <a:close/>
              </a:path>
            </a:pathLst>
          </a:custGeom>
          <a:solidFill>
            <a:srgbClr val="EC1C3C"/>
          </a:solidFill>
          <a:ln w="9525">
            <a:noFill/>
            <a:round/>
            <a:headEnd/>
            <a:tailEnd/>
          </a:ln>
        </p:spPr>
        <p:txBody>
          <a:bodyPr/>
          <a:lstStyle/>
          <a:p>
            <a:pPr>
              <a:defRPr/>
            </a:pPr>
            <a:endParaRPr lang="cs-CZ"/>
          </a:p>
        </p:txBody>
      </p:sp>
      <p:sp>
        <p:nvSpPr>
          <p:cNvPr id="7" name="Freeform 30"/>
          <p:cNvSpPr>
            <a:spLocks noChangeAspect="1"/>
          </p:cNvSpPr>
          <p:nvPr/>
        </p:nvSpPr>
        <p:spPr bwMode="gray">
          <a:xfrm>
            <a:off x="287338" y="0"/>
            <a:ext cx="161925" cy="898525"/>
          </a:xfrm>
          <a:custGeom>
            <a:avLst/>
            <a:gdLst>
              <a:gd name="T0" fmla="*/ 2147483647 w 120"/>
              <a:gd name="T1" fmla="*/ 2147483647 h 666"/>
              <a:gd name="T2" fmla="*/ 2147483647 w 120"/>
              <a:gd name="T3" fmla="*/ 0 h 666"/>
              <a:gd name="T4" fmla="*/ 0 w 120"/>
              <a:gd name="T5" fmla="*/ 0 h 666"/>
              <a:gd name="T6" fmla="*/ 0 w 120"/>
              <a:gd name="T7" fmla="*/ 2147483647 h 666"/>
              <a:gd name="T8" fmla="*/ 2147483647 w 120"/>
              <a:gd name="T9" fmla="*/ 2147483647 h 6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666">
                <a:moveTo>
                  <a:pt x="120" y="581"/>
                </a:moveTo>
                <a:lnTo>
                  <a:pt x="120" y="0"/>
                </a:lnTo>
                <a:lnTo>
                  <a:pt x="0" y="0"/>
                </a:lnTo>
                <a:lnTo>
                  <a:pt x="0" y="666"/>
                </a:lnTo>
                <a:lnTo>
                  <a:pt x="120" y="581"/>
                </a:lnTo>
                <a:close/>
              </a:path>
            </a:pathLst>
          </a:custGeom>
          <a:solidFill>
            <a:srgbClr val="EC1C3C"/>
          </a:solidFill>
          <a:ln w="9525">
            <a:noFill/>
            <a:round/>
            <a:headEnd/>
            <a:tailEnd/>
          </a:ln>
        </p:spPr>
        <p:txBody>
          <a:bodyPr/>
          <a:lstStyle/>
          <a:p>
            <a:pPr>
              <a:defRPr/>
            </a:pPr>
            <a:endParaRPr lang="cs-CZ"/>
          </a:p>
        </p:txBody>
      </p:sp>
      <p:sp>
        <p:nvSpPr>
          <p:cNvPr id="7170" name="Rectangle 2"/>
          <p:cNvSpPr>
            <a:spLocks noGrp="1" noChangeArrowheads="1"/>
          </p:cNvSpPr>
          <p:nvPr>
            <p:ph type="ctrTitle"/>
          </p:nvPr>
        </p:nvSpPr>
        <p:spPr bwMode="gray">
          <a:xfrm>
            <a:off x="287338" y="1379538"/>
            <a:ext cx="8299450" cy="525462"/>
          </a:xfrm>
        </p:spPr>
        <p:txBody>
          <a:bodyPr/>
          <a:lstStyle>
            <a:lvl1pPr>
              <a:defRPr sz="3200">
                <a:solidFill>
                  <a:schemeClr val="bg1"/>
                </a:solidFill>
              </a:defRPr>
            </a:lvl1pPr>
          </a:lstStyle>
          <a:p>
            <a:r>
              <a:rPr lang="cs-CZ" smtClean="0"/>
              <a:t>Kliknutím lze upravit styl.</a:t>
            </a:r>
            <a:endParaRPr lang="en-US"/>
          </a:p>
        </p:txBody>
      </p:sp>
      <p:sp>
        <p:nvSpPr>
          <p:cNvPr id="7171" name="Rectangle 3"/>
          <p:cNvSpPr>
            <a:spLocks noGrp="1" noChangeArrowheads="1"/>
          </p:cNvSpPr>
          <p:nvPr>
            <p:ph type="subTitle" idx="1"/>
          </p:nvPr>
        </p:nvSpPr>
        <p:spPr bwMode="gray">
          <a:xfrm>
            <a:off x="287338" y="1905000"/>
            <a:ext cx="8299450" cy="2755900"/>
          </a:xfrm>
        </p:spPr>
        <p:txBody>
          <a:bodyPr/>
          <a:lstStyle>
            <a:lvl1pPr>
              <a:defRPr>
                <a:solidFill>
                  <a:schemeClr val="bg1"/>
                </a:solidFill>
              </a:defRPr>
            </a:lvl1pPr>
          </a:lstStyle>
          <a:p>
            <a:r>
              <a:rPr lang="cs-CZ" smtClean="0"/>
              <a:t>Kliknutím lze upravit styl předlohy.</a:t>
            </a:r>
            <a:endParaRPr lang="en-US"/>
          </a:p>
        </p:txBody>
      </p:sp>
      <p:sp>
        <p:nvSpPr>
          <p:cNvPr id="8" name="Rectangle 12"/>
          <p:cNvSpPr>
            <a:spLocks noGrp="1" noChangeArrowheads="1"/>
          </p:cNvSpPr>
          <p:nvPr>
            <p:ph type="dt" sz="half" idx="10"/>
          </p:nvPr>
        </p:nvSpPr>
        <p:spPr>
          <a:xfrm>
            <a:off x="5705475" y="7031038"/>
            <a:ext cx="1752600" cy="165100"/>
          </a:xfrm>
        </p:spPr>
        <p:txBody>
          <a:bodyPr/>
          <a:lstStyle>
            <a:lvl1pPr>
              <a:defRPr/>
            </a:lvl1pPr>
          </a:lstStyle>
          <a:p>
            <a:pPr>
              <a:defRPr/>
            </a:pPr>
            <a:endParaRPr lang="en-US"/>
          </a:p>
        </p:txBody>
      </p:sp>
      <p:sp>
        <p:nvSpPr>
          <p:cNvPr id="9" name="Rectangle 13"/>
          <p:cNvSpPr>
            <a:spLocks noGrp="1" noChangeArrowheads="1"/>
          </p:cNvSpPr>
          <p:nvPr>
            <p:ph type="ftr" sz="quarter" idx="11"/>
          </p:nvPr>
        </p:nvSpPr>
        <p:spPr>
          <a:xfrm>
            <a:off x="630238" y="7031038"/>
            <a:ext cx="2941637" cy="158750"/>
          </a:xfrm>
        </p:spPr>
        <p:txBody>
          <a:bodyPr/>
          <a:lstStyle>
            <a:lvl1pPr>
              <a:defRPr/>
            </a:lvl1pPr>
          </a:lstStyle>
          <a:p>
            <a:pPr>
              <a:defRPr/>
            </a:pPr>
            <a:r>
              <a:rPr lang="en-US"/>
              <a:t>Kontrolní hlášení – nová povinnost pro plátce DPH od 1.1.2016.</a:t>
            </a:r>
          </a:p>
        </p:txBody>
      </p:sp>
      <p:sp>
        <p:nvSpPr>
          <p:cNvPr id="10" name="Rectangle 14"/>
          <p:cNvSpPr>
            <a:spLocks noGrp="1" noChangeArrowheads="1"/>
          </p:cNvSpPr>
          <p:nvPr>
            <p:ph type="sldNum" sz="quarter" idx="12"/>
          </p:nvPr>
        </p:nvSpPr>
        <p:spPr>
          <a:xfrm>
            <a:off x="3571875" y="7024688"/>
            <a:ext cx="2133600" cy="165100"/>
          </a:xfrm>
        </p:spPr>
        <p:txBody>
          <a:bodyPr/>
          <a:lstStyle>
            <a:lvl1pPr>
              <a:defRPr/>
            </a:lvl1pPr>
          </a:lstStyle>
          <a:p>
            <a:pPr>
              <a:defRPr/>
            </a:pPr>
            <a:r>
              <a:rPr lang="en-US"/>
              <a:t>Strana </a:t>
            </a:r>
            <a:fld id="{2B6974FA-4A09-4956-90CD-9857CD193590}" type="slidenum">
              <a:rPr lang="en-US"/>
              <a:pPr>
                <a:defRPr/>
              </a:pPr>
              <a:t>‹#›</a:t>
            </a:fld>
            <a:endParaRPr lang="en-US"/>
          </a:p>
        </p:txBody>
      </p:sp>
    </p:spTree>
    <p:extLst>
      <p:ext uri="{BB962C8B-B14F-4D97-AF65-F5344CB8AC3E}">
        <p14:creationId xmlns:p14="http://schemas.microsoft.com/office/powerpoint/2010/main" val="54861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cs-CZ"/>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Strana </a:t>
            </a:r>
            <a:fld id="{B73002EF-0231-4885-8207-EBAD5B742CCA}" type="slidenum">
              <a:rPr lang="en-US"/>
              <a:pPr>
                <a:defRPr/>
              </a:pPr>
              <a:t>‹#›</a:t>
            </a:fld>
            <a:endParaRPr lang="en-US"/>
          </a:p>
        </p:txBody>
      </p:sp>
    </p:spTree>
    <p:extLst>
      <p:ext uri="{BB962C8B-B14F-4D97-AF65-F5344CB8AC3E}">
        <p14:creationId xmlns:p14="http://schemas.microsoft.com/office/powerpoint/2010/main" val="2668526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5125" y="673100"/>
            <a:ext cx="2141538" cy="4960938"/>
          </a:xfrm>
        </p:spPr>
        <p:txBody>
          <a:bodyPr vert="eaVert"/>
          <a:lstStyle/>
          <a:p>
            <a:r>
              <a:rPr lang="cs-CZ" smtClean="0"/>
              <a:t>Kliknutím lze upravit styl.</a:t>
            </a:r>
            <a:endParaRPr lang="cs-CZ"/>
          </a:p>
        </p:txBody>
      </p:sp>
      <p:sp>
        <p:nvSpPr>
          <p:cNvPr id="3" name="Vertical Text Placeholder 2"/>
          <p:cNvSpPr>
            <a:spLocks noGrp="1"/>
          </p:cNvSpPr>
          <p:nvPr>
            <p:ph type="body" orient="vert" idx="1"/>
          </p:nvPr>
        </p:nvSpPr>
        <p:spPr>
          <a:xfrm>
            <a:off x="287338" y="673100"/>
            <a:ext cx="6275387" cy="49609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Strana </a:t>
            </a:r>
            <a:fld id="{2E1AEC0E-C234-4E16-97F6-C73120288BBD}" type="slidenum">
              <a:rPr lang="en-US"/>
              <a:pPr>
                <a:defRPr/>
              </a:pPr>
              <a:t>‹#›</a:t>
            </a:fld>
            <a:endParaRPr lang="en-US"/>
          </a:p>
        </p:txBody>
      </p:sp>
    </p:spTree>
    <p:extLst>
      <p:ext uri="{BB962C8B-B14F-4D97-AF65-F5344CB8AC3E}">
        <p14:creationId xmlns:p14="http://schemas.microsoft.com/office/powerpoint/2010/main" val="4170644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cs-CZ"/>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Strana </a:t>
            </a:r>
            <a:fld id="{03EB21C4-8854-4E0E-8CA8-87682BA25064}" type="slidenum">
              <a:rPr lang="en-US"/>
              <a:pPr>
                <a:defRPr/>
              </a:pPr>
              <a:t>‹#›</a:t>
            </a:fld>
            <a:endParaRPr lang="en-US"/>
          </a:p>
        </p:txBody>
      </p:sp>
    </p:spTree>
    <p:extLst>
      <p:ext uri="{BB962C8B-B14F-4D97-AF65-F5344CB8AC3E}">
        <p14:creationId xmlns:p14="http://schemas.microsoft.com/office/powerpoint/2010/main" val="1438624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Strana </a:t>
            </a:r>
            <a:fld id="{6D835349-4DD0-485C-825F-7799BB9AD412}" type="slidenum">
              <a:rPr lang="en-US"/>
              <a:pPr>
                <a:defRPr/>
              </a:pPr>
              <a:t>‹#›</a:t>
            </a:fld>
            <a:endParaRPr lang="en-US"/>
          </a:p>
        </p:txBody>
      </p:sp>
    </p:spTree>
    <p:extLst>
      <p:ext uri="{BB962C8B-B14F-4D97-AF65-F5344CB8AC3E}">
        <p14:creationId xmlns:p14="http://schemas.microsoft.com/office/powerpoint/2010/main" val="519737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cs-CZ"/>
          </a:p>
        </p:txBody>
      </p:sp>
      <p:sp>
        <p:nvSpPr>
          <p:cNvPr id="3" name="Content Placeholder 2"/>
          <p:cNvSpPr>
            <a:spLocks noGrp="1"/>
          </p:cNvSpPr>
          <p:nvPr>
            <p:ph sz="half" idx="1"/>
          </p:nvPr>
        </p:nvSpPr>
        <p:spPr>
          <a:xfrm>
            <a:off x="287338" y="1820863"/>
            <a:ext cx="4208462" cy="3813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Content Placeholder 3"/>
          <p:cNvSpPr>
            <a:spLocks noGrp="1"/>
          </p:cNvSpPr>
          <p:nvPr>
            <p:ph sz="half" idx="2"/>
          </p:nvPr>
        </p:nvSpPr>
        <p:spPr>
          <a:xfrm>
            <a:off x="4648200" y="1820863"/>
            <a:ext cx="4208463" cy="3813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Strana </a:t>
            </a:r>
            <a:fld id="{D24141F2-8065-467B-B8F1-0F1CE72DC626}" type="slidenum">
              <a:rPr lang="en-US"/>
              <a:pPr>
                <a:defRPr/>
              </a:pPr>
              <a:t>‹#›</a:t>
            </a:fld>
            <a:endParaRPr lang="en-US"/>
          </a:p>
        </p:txBody>
      </p:sp>
    </p:spTree>
    <p:extLst>
      <p:ext uri="{BB962C8B-B14F-4D97-AF65-F5344CB8AC3E}">
        <p14:creationId xmlns:p14="http://schemas.microsoft.com/office/powerpoint/2010/main" val="253204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Strana </a:t>
            </a:r>
            <a:fld id="{F22BD610-F1C3-4BFE-9C47-53CD64C9AEDE}" type="slidenum">
              <a:rPr lang="en-US"/>
              <a:pPr>
                <a:defRPr/>
              </a:pPr>
              <a:t>‹#›</a:t>
            </a:fld>
            <a:endParaRPr lang="en-US"/>
          </a:p>
        </p:txBody>
      </p:sp>
    </p:spTree>
    <p:extLst>
      <p:ext uri="{BB962C8B-B14F-4D97-AF65-F5344CB8AC3E}">
        <p14:creationId xmlns:p14="http://schemas.microsoft.com/office/powerpoint/2010/main" val="48597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Strana </a:t>
            </a:r>
            <a:fld id="{DE46D86F-5B00-4834-B7F0-019B5650E47C}" type="slidenum">
              <a:rPr lang="en-US"/>
              <a:pPr>
                <a:defRPr/>
              </a:pPr>
              <a:t>‹#›</a:t>
            </a:fld>
            <a:endParaRPr lang="en-US"/>
          </a:p>
        </p:txBody>
      </p:sp>
    </p:spTree>
    <p:extLst>
      <p:ext uri="{BB962C8B-B14F-4D97-AF65-F5344CB8AC3E}">
        <p14:creationId xmlns:p14="http://schemas.microsoft.com/office/powerpoint/2010/main" val="2029637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Strana </a:t>
            </a:r>
            <a:fld id="{04429F07-B992-4143-8327-138111DB06EA}" type="slidenum">
              <a:rPr lang="en-US"/>
              <a:pPr>
                <a:defRPr/>
              </a:pPr>
              <a:t>‹#›</a:t>
            </a:fld>
            <a:endParaRPr lang="en-US"/>
          </a:p>
        </p:txBody>
      </p:sp>
    </p:spTree>
    <p:extLst>
      <p:ext uri="{BB962C8B-B14F-4D97-AF65-F5344CB8AC3E}">
        <p14:creationId xmlns:p14="http://schemas.microsoft.com/office/powerpoint/2010/main" val="3921193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Strana </a:t>
            </a:r>
            <a:fld id="{AF46756C-C933-436A-814B-8FCDFCC93DC2}" type="slidenum">
              <a:rPr lang="en-US"/>
              <a:pPr>
                <a:defRPr/>
              </a:pPr>
              <a:t>‹#›</a:t>
            </a:fld>
            <a:endParaRPr lang="en-US"/>
          </a:p>
        </p:txBody>
      </p:sp>
    </p:spTree>
    <p:extLst>
      <p:ext uri="{BB962C8B-B14F-4D97-AF65-F5344CB8AC3E}">
        <p14:creationId xmlns:p14="http://schemas.microsoft.com/office/powerpoint/2010/main" val="171138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Kontrolní hlášení – nová povinnost pro plátce DPH od 1.1.2016.</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Strana </a:t>
            </a:r>
            <a:fld id="{0C686A64-6B9B-450B-93F4-52086FD0EC21}" type="slidenum">
              <a:rPr lang="en-US"/>
              <a:pPr>
                <a:defRPr/>
              </a:pPr>
              <a:t>‹#›</a:t>
            </a:fld>
            <a:endParaRPr lang="en-US"/>
          </a:p>
        </p:txBody>
      </p:sp>
    </p:spTree>
    <p:extLst>
      <p:ext uri="{BB962C8B-B14F-4D97-AF65-F5344CB8AC3E}">
        <p14:creationId xmlns:p14="http://schemas.microsoft.com/office/powerpoint/2010/main" val="3534962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673100"/>
            <a:ext cx="856932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en-US" smtClean="0"/>
              <a:t>Kliknutím lze upravit styl.</a:t>
            </a:r>
            <a:endParaRPr lang="en-US" altLang="en-US" smtClean="0"/>
          </a:p>
        </p:txBody>
      </p:sp>
      <p:sp>
        <p:nvSpPr>
          <p:cNvPr id="1027" name="Rectangle 3"/>
          <p:cNvSpPr>
            <a:spLocks noGrp="1" noChangeArrowheads="1"/>
          </p:cNvSpPr>
          <p:nvPr>
            <p:ph type="body" idx="1"/>
          </p:nvPr>
        </p:nvSpPr>
        <p:spPr bwMode="auto">
          <a:xfrm>
            <a:off x="287338" y="1820863"/>
            <a:ext cx="8569325" cy="381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en-US" smtClean="0"/>
              <a:t>Kliknutím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endParaRPr lang="en-US" altLang="en-US" smtClean="0"/>
          </a:p>
        </p:txBody>
      </p:sp>
      <p:sp>
        <p:nvSpPr>
          <p:cNvPr id="1028" name="Rectangle 4"/>
          <p:cNvSpPr>
            <a:spLocks noGrp="1" noChangeArrowheads="1"/>
          </p:cNvSpPr>
          <p:nvPr>
            <p:ph type="dt" sz="half" idx="2"/>
          </p:nvPr>
        </p:nvSpPr>
        <p:spPr bwMode="auto">
          <a:xfrm>
            <a:off x="649288" y="7027863"/>
            <a:ext cx="2133600" cy="1651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b="0">
                <a:solidFill>
                  <a:srgbClr val="ED1A3B"/>
                </a:solidFill>
                <a:cs typeface="+mn-cs"/>
              </a:defRPr>
            </a:lvl1pPr>
          </a:lstStyle>
          <a:p>
            <a:pPr>
              <a:defRPr/>
            </a:pPr>
            <a:endParaRPr lang="en-US"/>
          </a:p>
        </p:txBody>
      </p:sp>
      <p:sp>
        <p:nvSpPr>
          <p:cNvPr id="1029" name="Rectangle 5"/>
          <p:cNvSpPr>
            <a:spLocks noGrp="1" noChangeArrowheads="1"/>
          </p:cNvSpPr>
          <p:nvPr>
            <p:ph type="ftr" sz="quarter" idx="3"/>
          </p:nvPr>
        </p:nvSpPr>
        <p:spPr bwMode="auto">
          <a:xfrm>
            <a:off x="649288" y="6327775"/>
            <a:ext cx="6692900" cy="158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b="0">
                <a:solidFill>
                  <a:srgbClr val="ED1A3B"/>
                </a:solidFill>
                <a:cs typeface="+mn-cs"/>
              </a:defRPr>
            </a:lvl1pPr>
          </a:lstStyle>
          <a:p>
            <a:pPr>
              <a:defRPr/>
            </a:pPr>
            <a:r>
              <a:rPr lang="en-US"/>
              <a:t>Kontrolní hlášení – nová povinnost pro plátce DPH od 1.1.2016.</a:t>
            </a:r>
          </a:p>
        </p:txBody>
      </p:sp>
      <p:sp>
        <p:nvSpPr>
          <p:cNvPr id="1030" name="Rectangle 6"/>
          <p:cNvSpPr>
            <a:spLocks noGrp="1" noChangeArrowheads="1"/>
          </p:cNvSpPr>
          <p:nvPr>
            <p:ph type="sldNum" sz="quarter" idx="4"/>
          </p:nvPr>
        </p:nvSpPr>
        <p:spPr bwMode="auto">
          <a:xfrm>
            <a:off x="649288" y="6486525"/>
            <a:ext cx="2133600" cy="1651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b="0">
                <a:solidFill>
                  <a:srgbClr val="ED1A3B"/>
                </a:solidFill>
                <a:cs typeface="+mn-cs"/>
              </a:defRPr>
            </a:lvl1pPr>
          </a:lstStyle>
          <a:p>
            <a:pPr>
              <a:defRPr/>
            </a:pPr>
            <a:r>
              <a:rPr lang="en-US"/>
              <a:t>Strana </a:t>
            </a:r>
            <a:fld id="{3815598B-327D-463D-B71B-64EE3244A651}" type="slidenum">
              <a:rPr lang="en-US"/>
              <a:pPr>
                <a:defRPr/>
              </a:pPr>
              <a:t>‹#›</a:t>
            </a:fld>
            <a:endParaRPr lang="en-US"/>
          </a:p>
        </p:txBody>
      </p:sp>
      <p:pic>
        <p:nvPicPr>
          <p:cNvPr id="1031" name="Picture 9" descr="BDO_Logo_RGB 10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81938" y="6238875"/>
            <a:ext cx="9747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Freeform 11"/>
          <p:cNvSpPr>
            <a:spLocks noChangeAspect="1"/>
          </p:cNvSpPr>
          <p:nvPr/>
        </p:nvSpPr>
        <p:spPr bwMode="gray">
          <a:xfrm>
            <a:off x="287338" y="0"/>
            <a:ext cx="161925" cy="554038"/>
          </a:xfrm>
          <a:custGeom>
            <a:avLst/>
            <a:gdLst>
              <a:gd name="T0" fmla="*/ 2147483647 w 120"/>
              <a:gd name="T1" fmla="*/ 2147483647 h 411"/>
              <a:gd name="T2" fmla="*/ 2147483647 w 120"/>
              <a:gd name="T3" fmla="*/ 0 h 411"/>
              <a:gd name="T4" fmla="*/ 0 w 120"/>
              <a:gd name="T5" fmla="*/ 0 h 411"/>
              <a:gd name="T6" fmla="*/ 0 w 120"/>
              <a:gd name="T7" fmla="*/ 2147483647 h 411"/>
              <a:gd name="T8" fmla="*/ 2147483647 w 120"/>
              <a:gd name="T9" fmla="*/ 2147483647 h 4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411">
                <a:moveTo>
                  <a:pt x="120" y="328"/>
                </a:moveTo>
                <a:lnTo>
                  <a:pt x="120" y="0"/>
                </a:lnTo>
                <a:lnTo>
                  <a:pt x="0" y="0"/>
                </a:lnTo>
                <a:lnTo>
                  <a:pt x="0" y="411"/>
                </a:lnTo>
                <a:lnTo>
                  <a:pt x="120" y="328"/>
                </a:lnTo>
                <a:close/>
              </a:path>
            </a:pathLst>
          </a:custGeom>
          <a:solidFill>
            <a:srgbClr val="ED1A3B"/>
          </a:solidFill>
          <a:ln w="9525">
            <a:noFill/>
            <a:round/>
            <a:headEnd/>
            <a:tailEnd/>
          </a:ln>
        </p:spPr>
        <p:txBody>
          <a:bodyPr/>
          <a:lstStyle/>
          <a:p>
            <a:pPr>
              <a:defRPr/>
            </a:pPr>
            <a:endParaRPr lang="cs-CZ"/>
          </a:p>
        </p:txBody>
      </p:sp>
      <p:sp>
        <p:nvSpPr>
          <p:cNvPr id="1033" name="Freeform 12"/>
          <p:cNvSpPr>
            <a:spLocks noChangeAspect="1"/>
          </p:cNvSpPr>
          <p:nvPr/>
        </p:nvSpPr>
        <p:spPr bwMode="gray">
          <a:xfrm>
            <a:off x="287338" y="6242050"/>
            <a:ext cx="161925" cy="615950"/>
          </a:xfrm>
          <a:custGeom>
            <a:avLst/>
            <a:gdLst>
              <a:gd name="T0" fmla="*/ 0 w 120"/>
              <a:gd name="T1" fmla="*/ 2147483647 h 456"/>
              <a:gd name="T2" fmla="*/ 0 w 120"/>
              <a:gd name="T3" fmla="*/ 2147483647 h 456"/>
              <a:gd name="T4" fmla="*/ 2147483647 w 120"/>
              <a:gd name="T5" fmla="*/ 2147483647 h 456"/>
              <a:gd name="T6" fmla="*/ 2147483647 w 120"/>
              <a:gd name="T7" fmla="*/ 0 h 456"/>
              <a:gd name="T8" fmla="*/ 0 w 120"/>
              <a:gd name="T9" fmla="*/ 2147483647 h 4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 h="456">
                <a:moveTo>
                  <a:pt x="0" y="85"/>
                </a:moveTo>
                <a:lnTo>
                  <a:pt x="0" y="456"/>
                </a:lnTo>
                <a:lnTo>
                  <a:pt x="120" y="456"/>
                </a:lnTo>
                <a:lnTo>
                  <a:pt x="120" y="0"/>
                </a:lnTo>
                <a:lnTo>
                  <a:pt x="0" y="85"/>
                </a:lnTo>
                <a:close/>
              </a:path>
            </a:pathLst>
          </a:custGeom>
          <a:solidFill>
            <a:srgbClr val="ED1A3B"/>
          </a:solidFill>
          <a:ln w="9525">
            <a:noFill/>
            <a:round/>
            <a:headEnd/>
            <a:tailEnd/>
          </a:ln>
        </p:spPr>
        <p:txBody>
          <a:bodyPr/>
          <a:lstStyle/>
          <a:p>
            <a:pPr>
              <a:defRPr/>
            </a:pPr>
            <a:endParaRPr lang="cs-CZ"/>
          </a:p>
        </p:txBody>
      </p:sp>
    </p:spTree>
  </p:cSld>
  <p:clrMap bg1="lt1" tx1="dk1" bg2="lt2" tx2="dk2" accent1="accent1" accent2="accent2" accent3="accent3" accent4="accent4" accent5="accent5" accent6="accent6" hlink="hlink" folHlink="folHlink"/>
  <p:sldLayoutIdLst>
    <p:sldLayoutId id="2147483863"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hf hdr="0" dt="0"/>
  <p:txStyles>
    <p:titleStyle>
      <a:lvl1pPr algn="l" rtl="0" eaLnBrk="0" fontAlgn="base" hangingPunct="0">
        <a:lnSpc>
          <a:spcPct val="105000"/>
        </a:lnSpc>
        <a:spcBef>
          <a:spcPct val="0"/>
        </a:spcBef>
        <a:spcAft>
          <a:spcPct val="0"/>
        </a:spcAft>
        <a:defRPr sz="2800" b="1">
          <a:solidFill>
            <a:srgbClr val="ED1A3B"/>
          </a:solidFill>
          <a:latin typeface="+mj-lt"/>
          <a:ea typeface="+mj-ea"/>
          <a:cs typeface="+mj-cs"/>
        </a:defRPr>
      </a:lvl1pPr>
      <a:lvl2pPr algn="l" rtl="0" eaLnBrk="0" fontAlgn="base" hangingPunct="0">
        <a:lnSpc>
          <a:spcPct val="105000"/>
        </a:lnSpc>
        <a:spcBef>
          <a:spcPct val="0"/>
        </a:spcBef>
        <a:spcAft>
          <a:spcPct val="0"/>
        </a:spcAft>
        <a:defRPr sz="2800" b="1">
          <a:solidFill>
            <a:srgbClr val="ED1A3B"/>
          </a:solidFill>
          <a:latin typeface="Trebuchet MS" pitchFamily="34" charset="0"/>
        </a:defRPr>
      </a:lvl2pPr>
      <a:lvl3pPr algn="l" rtl="0" eaLnBrk="0" fontAlgn="base" hangingPunct="0">
        <a:lnSpc>
          <a:spcPct val="105000"/>
        </a:lnSpc>
        <a:spcBef>
          <a:spcPct val="0"/>
        </a:spcBef>
        <a:spcAft>
          <a:spcPct val="0"/>
        </a:spcAft>
        <a:defRPr sz="2800" b="1">
          <a:solidFill>
            <a:srgbClr val="ED1A3B"/>
          </a:solidFill>
          <a:latin typeface="Trebuchet MS" pitchFamily="34" charset="0"/>
        </a:defRPr>
      </a:lvl3pPr>
      <a:lvl4pPr algn="l" rtl="0" eaLnBrk="0" fontAlgn="base" hangingPunct="0">
        <a:lnSpc>
          <a:spcPct val="105000"/>
        </a:lnSpc>
        <a:spcBef>
          <a:spcPct val="0"/>
        </a:spcBef>
        <a:spcAft>
          <a:spcPct val="0"/>
        </a:spcAft>
        <a:defRPr sz="2800" b="1">
          <a:solidFill>
            <a:srgbClr val="ED1A3B"/>
          </a:solidFill>
          <a:latin typeface="Trebuchet MS" pitchFamily="34" charset="0"/>
        </a:defRPr>
      </a:lvl4pPr>
      <a:lvl5pPr algn="l" rtl="0" eaLnBrk="0" fontAlgn="base" hangingPunct="0">
        <a:lnSpc>
          <a:spcPct val="105000"/>
        </a:lnSpc>
        <a:spcBef>
          <a:spcPct val="0"/>
        </a:spcBef>
        <a:spcAft>
          <a:spcPct val="0"/>
        </a:spcAft>
        <a:defRPr sz="2800" b="1">
          <a:solidFill>
            <a:srgbClr val="ED1A3B"/>
          </a:solidFill>
          <a:latin typeface="Trebuchet MS" pitchFamily="34" charset="0"/>
        </a:defRPr>
      </a:lvl5pPr>
      <a:lvl6pPr marL="457200" algn="l" rtl="0" eaLnBrk="1" fontAlgn="base" hangingPunct="1">
        <a:lnSpc>
          <a:spcPct val="105000"/>
        </a:lnSpc>
        <a:spcBef>
          <a:spcPct val="0"/>
        </a:spcBef>
        <a:spcAft>
          <a:spcPct val="0"/>
        </a:spcAft>
        <a:defRPr sz="2800" b="1">
          <a:solidFill>
            <a:srgbClr val="ED1A3B"/>
          </a:solidFill>
          <a:latin typeface="Trebuchet MS" pitchFamily="34" charset="0"/>
        </a:defRPr>
      </a:lvl6pPr>
      <a:lvl7pPr marL="914400" algn="l" rtl="0" eaLnBrk="1" fontAlgn="base" hangingPunct="1">
        <a:lnSpc>
          <a:spcPct val="105000"/>
        </a:lnSpc>
        <a:spcBef>
          <a:spcPct val="0"/>
        </a:spcBef>
        <a:spcAft>
          <a:spcPct val="0"/>
        </a:spcAft>
        <a:defRPr sz="2800" b="1">
          <a:solidFill>
            <a:srgbClr val="ED1A3B"/>
          </a:solidFill>
          <a:latin typeface="Trebuchet MS" pitchFamily="34" charset="0"/>
        </a:defRPr>
      </a:lvl7pPr>
      <a:lvl8pPr marL="1371600" algn="l" rtl="0" eaLnBrk="1" fontAlgn="base" hangingPunct="1">
        <a:lnSpc>
          <a:spcPct val="105000"/>
        </a:lnSpc>
        <a:spcBef>
          <a:spcPct val="0"/>
        </a:spcBef>
        <a:spcAft>
          <a:spcPct val="0"/>
        </a:spcAft>
        <a:defRPr sz="2800" b="1">
          <a:solidFill>
            <a:srgbClr val="ED1A3B"/>
          </a:solidFill>
          <a:latin typeface="Trebuchet MS" pitchFamily="34" charset="0"/>
        </a:defRPr>
      </a:lvl8pPr>
      <a:lvl9pPr marL="1828800" algn="l" rtl="0" eaLnBrk="1" fontAlgn="base" hangingPunct="1">
        <a:lnSpc>
          <a:spcPct val="105000"/>
        </a:lnSpc>
        <a:spcBef>
          <a:spcPct val="0"/>
        </a:spcBef>
        <a:spcAft>
          <a:spcPct val="0"/>
        </a:spcAft>
        <a:defRPr sz="2800" b="1">
          <a:solidFill>
            <a:srgbClr val="ED1A3B"/>
          </a:solidFill>
          <a:latin typeface="Trebuchet MS" pitchFamily="34" charset="0"/>
        </a:defRPr>
      </a:lvl9pPr>
    </p:titleStyle>
    <p:bodyStyle>
      <a:lvl1pPr marL="342900" indent="-342900" algn="l" rtl="0" eaLnBrk="0" fontAlgn="base" hangingPunct="0">
        <a:spcBef>
          <a:spcPct val="20000"/>
        </a:spcBef>
        <a:spcAft>
          <a:spcPct val="0"/>
        </a:spcAft>
        <a:defRPr>
          <a:solidFill>
            <a:srgbClr val="786860"/>
          </a:solidFill>
          <a:latin typeface="+mn-lt"/>
          <a:ea typeface="+mn-ea"/>
          <a:cs typeface="+mn-cs"/>
        </a:defRPr>
      </a:lvl1pPr>
      <a:lvl2pPr marL="336550" indent="-334963" algn="l" rtl="0" eaLnBrk="0" fontAlgn="base" hangingPunct="0">
        <a:spcBef>
          <a:spcPct val="20000"/>
        </a:spcBef>
        <a:spcAft>
          <a:spcPct val="0"/>
        </a:spcAft>
        <a:buChar char="•"/>
        <a:defRPr>
          <a:solidFill>
            <a:srgbClr val="786860"/>
          </a:solidFill>
          <a:latin typeface="+mn-lt"/>
        </a:defRPr>
      </a:lvl2pPr>
      <a:lvl3pPr marL="641350" indent="-303213" algn="l" rtl="0" eaLnBrk="0" fontAlgn="base" hangingPunct="0">
        <a:spcBef>
          <a:spcPct val="20000"/>
        </a:spcBef>
        <a:spcAft>
          <a:spcPct val="0"/>
        </a:spcAft>
        <a:buFont typeface="Univers HSBCPB Con 520" pitchFamily="34" charset="0"/>
        <a:buChar char="-"/>
        <a:defRPr sz="1400">
          <a:solidFill>
            <a:srgbClr val="786860"/>
          </a:solidFill>
          <a:latin typeface="+mn-lt"/>
        </a:defRPr>
      </a:lvl3pPr>
      <a:lvl4pPr marL="971550" indent="-328613" algn="l" rtl="0" eaLnBrk="0" fontAlgn="base" hangingPunct="0">
        <a:spcBef>
          <a:spcPct val="20000"/>
        </a:spcBef>
        <a:spcAft>
          <a:spcPct val="0"/>
        </a:spcAft>
        <a:buFont typeface="Univers HSBCPB Con 520" pitchFamily="34" charset="0"/>
        <a:buChar char="-"/>
        <a:defRPr sz="1400">
          <a:solidFill>
            <a:srgbClr val="786860"/>
          </a:solidFill>
          <a:latin typeface="+mn-lt"/>
        </a:defRPr>
      </a:lvl4pPr>
      <a:lvl5pPr marL="1301750" indent="-328613" algn="l" rtl="0" eaLnBrk="0" fontAlgn="base" hangingPunct="0">
        <a:spcBef>
          <a:spcPct val="20000"/>
        </a:spcBef>
        <a:spcAft>
          <a:spcPct val="0"/>
        </a:spcAft>
        <a:buFont typeface="Univers HSBCPB Con 520" pitchFamily="34" charset="0"/>
        <a:buChar char="-"/>
        <a:defRPr sz="1400">
          <a:solidFill>
            <a:srgbClr val="786860"/>
          </a:solidFill>
          <a:latin typeface="+mn-lt"/>
        </a:defRPr>
      </a:lvl5pPr>
      <a:lvl6pPr marL="1758950" indent="-328613" algn="l" rtl="0" eaLnBrk="1" fontAlgn="base" hangingPunct="1">
        <a:spcBef>
          <a:spcPct val="20000"/>
        </a:spcBef>
        <a:spcAft>
          <a:spcPct val="0"/>
        </a:spcAft>
        <a:buFont typeface="Univers HSBCPB Con 520" pitchFamily="34" charset="0"/>
        <a:buChar char="-"/>
        <a:defRPr sz="1400">
          <a:solidFill>
            <a:srgbClr val="786860"/>
          </a:solidFill>
          <a:latin typeface="+mn-lt"/>
        </a:defRPr>
      </a:lvl6pPr>
      <a:lvl7pPr marL="2216150" indent="-328613" algn="l" rtl="0" eaLnBrk="1" fontAlgn="base" hangingPunct="1">
        <a:spcBef>
          <a:spcPct val="20000"/>
        </a:spcBef>
        <a:spcAft>
          <a:spcPct val="0"/>
        </a:spcAft>
        <a:buFont typeface="Univers HSBCPB Con 520" pitchFamily="34" charset="0"/>
        <a:buChar char="-"/>
        <a:defRPr sz="1400">
          <a:solidFill>
            <a:srgbClr val="786860"/>
          </a:solidFill>
          <a:latin typeface="+mn-lt"/>
        </a:defRPr>
      </a:lvl7pPr>
      <a:lvl8pPr marL="2673350" indent="-328613" algn="l" rtl="0" eaLnBrk="1" fontAlgn="base" hangingPunct="1">
        <a:spcBef>
          <a:spcPct val="20000"/>
        </a:spcBef>
        <a:spcAft>
          <a:spcPct val="0"/>
        </a:spcAft>
        <a:buFont typeface="Univers HSBCPB Con 520" pitchFamily="34" charset="0"/>
        <a:buChar char="-"/>
        <a:defRPr sz="1400">
          <a:solidFill>
            <a:srgbClr val="786860"/>
          </a:solidFill>
          <a:latin typeface="+mn-lt"/>
        </a:defRPr>
      </a:lvl8pPr>
      <a:lvl9pPr marL="3130550" indent="-328613" algn="l" rtl="0" eaLnBrk="1" fontAlgn="base" hangingPunct="1">
        <a:spcBef>
          <a:spcPct val="20000"/>
        </a:spcBef>
        <a:spcAft>
          <a:spcPct val="0"/>
        </a:spcAft>
        <a:buFont typeface="Univers HSBCPB Con 520" pitchFamily="34" charset="0"/>
        <a:buChar char="-"/>
        <a:defRPr sz="1400">
          <a:solidFill>
            <a:srgbClr val="786860"/>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asplus.com/en/standards/ifrs/ifrs1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7"/>
          <p:cNvSpPr>
            <a:spLocks noGrp="1"/>
          </p:cNvSpPr>
          <p:nvPr>
            <p:ph type="ctrTitle"/>
          </p:nvPr>
        </p:nvSpPr>
        <p:spPr/>
        <p:txBody>
          <a:bodyPr/>
          <a:lstStyle/>
          <a:p>
            <a:r>
              <a:rPr lang="cs-CZ" altLang="cs-CZ" smtClean="0"/>
              <a:t>IFRS 15 - Výnosy ze smluv se zákazníky</a:t>
            </a:r>
          </a:p>
        </p:txBody>
      </p:sp>
      <p:sp>
        <p:nvSpPr>
          <p:cNvPr id="3075" name="Podnadpis 8"/>
          <p:cNvSpPr>
            <a:spLocks noGrp="1"/>
          </p:cNvSpPr>
          <p:nvPr>
            <p:ph type="subTitle" idx="1"/>
          </p:nvPr>
        </p:nvSpPr>
        <p:spPr>
          <a:xfrm>
            <a:off x="287338" y="2506663"/>
            <a:ext cx="8299450" cy="2154237"/>
          </a:xfrm>
        </p:spPr>
        <p:txBody>
          <a:bodyPr/>
          <a:lstStyle/>
          <a:p>
            <a:endParaRPr lang="cs-CZ" altLang="cs-CZ" smtClean="0"/>
          </a:p>
          <a:p>
            <a:r>
              <a:rPr lang="cs-CZ" altLang="cs-CZ" smtClean="0"/>
              <a:t>Ing. Petr Svoboda</a:t>
            </a:r>
          </a:p>
          <a:p>
            <a:r>
              <a:rPr lang="cs-CZ" altLang="cs-CZ" smtClean="0"/>
              <a:t>BDO CA s.r.o.</a:t>
            </a:r>
          </a:p>
          <a:p>
            <a:endParaRPr lang="cs-CZ" altLang="cs-CZ" smtClean="0"/>
          </a:p>
          <a:p>
            <a:r>
              <a:rPr lang="cs-CZ" altLang="cs-CZ" smtClean="0"/>
              <a:t>Brno, 25. října 2016</a:t>
            </a:r>
          </a:p>
          <a:p>
            <a:r>
              <a:rPr lang="cs-CZ" altLang="cs-CZ" smtClean="0"/>
              <a:t>Masarykova univerzita v Brně</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9E12AF80-B8A6-45F8-8D99-9AFD814B393E}" type="slidenum">
              <a:rPr lang="en-US" altLang="en-US" sz="1000" b="0" smtClean="0">
                <a:solidFill>
                  <a:srgbClr val="ED1A3B"/>
                </a:solidFill>
              </a:rPr>
              <a:pPr algn="l" eaLnBrk="1" hangingPunct="1">
                <a:defRPr/>
              </a:pPr>
              <a:t>10</a:t>
            </a:fld>
            <a:endParaRPr lang="en-US" altLang="en-US" sz="1000" b="0" dirty="0" smtClean="0">
              <a:solidFill>
                <a:srgbClr val="ED1A3B"/>
              </a:solidFill>
            </a:endParaRPr>
          </a:p>
        </p:txBody>
      </p:sp>
      <p:sp>
        <p:nvSpPr>
          <p:cNvPr id="12292" name="Rectangle 2"/>
          <p:cNvSpPr>
            <a:spLocks noGrp="1" noChangeArrowheads="1"/>
          </p:cNvSpPr>
          <p:nvPr>
            <p:ph type="title"/>
          </p:nvPr>
        </p:nvSpPr>
        <p:spPr/>
        <p:txBody>
          <a:bodyPr/>
          <a:lstStyle/>
          <a:p>
            <a:pPr eaLnBrk="1" hangingPunct="1"/>
            <a:r>
              <a:rPr lang="cs-CZ" altLang="en-US" smtClean="0"/>
              <a:t>Hlavní dopady nového standardu</a:t>
            </a:r>
          </a:p>
        </p:txBody>
      </p:sp>
      <p:sp>
        <p:nvSpPr>
          <p:cNvPr id="4101" name="Rectangle 3"/>
          <p:cNvSpPr>
            <a:spLocks noGrp="1" noChangeArrowheads="1"/>
          </p:cNvSpPr>
          <p:nvPr>
            <p:ph type="body" idx="1"/>
          </p:nvPr>
        </p:nvSpPr>
        <p:spPr/>
        <p:txBody>
          <a:bodyPr/>
          <a:lstStyle/>
          <a:p>
            <a:pPr>
              <a:defRPr/>
            </a:pPr>
            <a:r>
              <a:rPr lang="cs-CZ" sz="2400" dirty="0" smtClean="0"/>
              <a:t>Pro některé subjekty nebude přinášet aplikace nového standardu žádné změny.</a:t>
            </a:r>
          </a:p>
          <a:p>
            <a:pPr>
              <a:defRPr/>
            </a:pPr>
            <a:endParaRPr lang="cs-CZ" sz="2400" dirty="0" smtClean="0"/>
          </a:p>
          <a:p>
            <a:pPr>
              <a:defRPr/>
            </a:pPr>
            <a:r>
              <a:rPr lang="cs-CZ" sz="2400" dirty="0" smtClean="0"/>
              <a:t>Rozdíly lze očekávat zejména u:</a:t>
            </a:r>
          </a:p>
          <a:p>
            <a:pPr>
              <a:buFont typeface="Arial" pitchFamily="34" charset="0"/>
              <a:buChar char="•"/>
              <a:defRPr/>
            </a:pPr>
            <a:r>
              <a:rPr lang="cs-CZ" sz="2400" dirty="0" smtClean="0"/>
              <a:t>dlouhodobých smluv na poskytování služeb a </a:t>
            </a:r>
          </a:p>
          <a:p>
            <a:pPr>
              <a:buFont typeface="Arial" pitchFamily="34" charset="0"/>
              <a:buChar char="•"/>
              <a:defRPr/>
            </a:pPr>
            <a:r>
              <a:rPr lang="cs-CZ" sz="2400" dirty="0" smtClean="0"/>
              <a:t>smluv, které obsahují více dodávek v rámci jednoho ujednání.</a:t>
            </a:r>
          </a:p>
          <a:p>
            <a:pPr marL="1587" lvl="1" indent="0" eaLnBrk="1" hangingPunct="1">
              <a:buFontTx/>
              <a:buNone/>
              <a:defRPr/>
            </a:pPr>
            <a:r>
              <a:rPr lang="cs-CZ" sz="2400" dirty="0"/>
              <a:t>	</a:t>
            </a:r>
            <a:endParaRPr lang="cs-CZ" sz="2400" dirty="0" smtClean="0"/>
          </a:p>
          <a:p>
            <a:pPr lvl="1" eaLnBrk="1" hangingPunct="1">
              <a:defRPr/>
            </a:pPr>
            <a:endParaRPr lang="cs-CZ"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B217CD46-84BE-4537-82D0-98E3EEFA3F75}" type="slidenum">
              <a:rPr lang="en-US" altLang="en-US" sz="1000" b="0" smtClean="0">
                <a:solidFill>
                  <a:srgbClr val="ED1A3B"/>
                </a:solidFill>
              </a:rPr>
              <a:pPr algn="l" eaLnBrk="1" hangingPunct="1">
                <a:defRPr/>
              </a:pPr>
              <a:t>11</a:t>
            </a:fld>
            <a:endParaRPr lang="en-US" altLang="en-US" sz="1000" b="0" dirty="0" smtClean="0">
              <a:solidFill>
                <a:srgbClr val="ED1A3B"/>
              </a:solidFill>
            </a:endParaRPr>
          </a:p>
        </p:txBody>
      </p:sp>
      <p:sp>
        <p:nvSpPr>
          <p:cNvPr id="13316" name="Rectangle 2"/>
          <p:cNvSpPr>
            <a:spLocks noGrp="1" noChangeArrowheads="1"/>
          </p:cNvSpPr>
          <p:nvPr>
            <p:ph type="title"/>
          </p:nvPr>
        </p:nvSpPr>
        <p:spPr/>
        <p:txBody>
          <a:bodyPr/>
          <a:lstStyle/>
          <a:p>
            <a:pPr eaLnBrk="1" hangingPunct="1"/>
            <a:r>
              <a:rPr lang="cs-CZ" altLang="en-US" smtClean="0"/>
              <a:t>Základní principy IFRS 15</a:t>
            </a:r>
          </a:p>
        </p:txBody>
      </p:sp>
      <p:sp>
        <p:nvSpPr>
          <p:cNvPr id="4101" name="Rectangle 3"/>
          <p:cNvSpPr>
            <a:spLocks noGrp="1" noChangeArrowheads="1"/>
          </p:cNvSpPr>
          <p:nvPr>
            <p:ph type="body" idx="1"/>
          </p:nvPr>
        </p:nvSpPr>
        <p:spPr/>
        <p:txBody>
          <a:bodyPr/>
          <a:lstStyle/>
          <a:p>
            <a:pPr>
              <a:defRPr/>
            </a:pPr>
            <a:r>
              <a:rPr lang="cs-CZ" sz="2000" dirty="0" smtClean="0"/>
              <a:t>IFRS 15 přináší nový pětistupňový model, který se bude používat pro určení výše, času a způsobu vykázání výnosů ze smluv se zákazníky a který bude platit pro veškeré smlouvy na dodání zboží či služeb zákazníkům (všechny typy transakcí a ve všech odvětvích).</a:t>
            </a:r>
          </a:p>
          <a:p>
            <a:pPr>
              <a:defRPr/>
            </a:pPr>
            <a:endParaRPr lang="cs-CZ" sz="2000" dirty="0" smtClean="0"/>
          </a:p>
          <a:p>
            <a:pPr>
              <a:defRPr/>
            </a:pPr>
            <a:r>
              <a:rPr lang="cs-CZ" sz="2000" b="1" u="sng" dirty="0" smtClean="0"/>
              <a:t>Základním principem je skutečnost, že výnosy se účtují:</a:t>
            </a:r>
          </a:p>
          <a:p>
            <a:pPr>
              <a:buFont typeface="Arial" pitchFamily="34" charset="0"/>
              <a:buChar char="•"/>
              <a:defRPr/>
            </a:pPr>
            <a:r>
              <a:rPr lang="cs-CZ" sz="2000" b="1" u="sng" dirty="0" smtClean="0"/>
              <a:t>v okamžiku kontroly nad dodaným zbožím či službami na zákazníka </a:t>
            </a:r>
          </a:p>
          <a:p>
            <a:pPr>
              <a:buFont typeface="Arial" pitchFamily="34" charset="0"/>
              <a:buChar char="•"/>
              <a:defRPr/>
            </a:pPr>
            <a:r>
              <a:rPr lang="cs-CZ" sz="2000" b="1" u="sng" dirty="0" smtClean="0"/>
              <a:t>v částce předpokládané odměny, kterou by účetní jednotka měla podle očekávání za toto zboží nebo služby obdržet.</a:t>
            </a:r>
            <a:r>
              <a:rPr lang="cs-CZ" b="1" u="sng" dirty="0" smtClean="0"/>
              <a:t/>
            </a:r>
            <a:br>
              <a:rPr lang="cs-CZ" b="1" u="sng" dirty="0" smtClean="0"/>
            </a:br>
            <a:endParaRPr lang="cs-CZ" dirty="0" smtClean="0"/>
          </a:p>
          <a:p>
            <a:pPr marL="1587" lvl="1" indent="0" eaLnBrk="1" hangingPunct="1">
              <a:buFontTx/>
              <a:buNone/>
              <a:defRPr/>
            </a:pPr>
            <a:r>
              <a:rPr lang="cs-CZ" dirty="0"/>
              <a:t>	</a:t>
            </a:r>
            <a:endParaRPr lang="cs-CZ" dirty="0" smtClean="0"/>
          </a:p>
          <a:p>
            <a:pPr lvl="1" eaLnBrk="1" hangingPunct="1">
              <a:defRPr/>
            </a:pPr>
            <a:endParaRPr lang="cs-CZ"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423F7D2-045E-4AB9-975A-BD5399B7AB61}" type="slidenum">
              <a:rPr lang="en-US" altLang="en-US" sz="1000" b="0" smtClean="0">
                <a:solidFill>
                  <a:srgbClr val="ED1A3B"/>
                </a:solidFill>
              </a:rPr>
              <a:pPr algn="l" eaLnBrk="1" hangingPunct="1">
                <a:defRPr/>
              </a:pPr>
              <a:t>12</a:t>
            </a:fld>
            <a:endParaRPr lang="en-US" altLang="en-US" sz="1000" b="0" dirty="0" smtClean="0">
              <a:solidFill>
                <a:srgbClr val="ED1A3B"/>
              </a:solidFill>
            </a:endParaRPr>
          </a:p>
        </p:txBody>
      </p:sp>
      <p:sp>
        <p:nvSpPr>
          <p:cNvPr id="14340" name="Rectangle 2"/>
          <p:cNvSpPr>
            <a:spLocks noGrp="1" noChangeArrowheads="1"/>
          </p:cNvSpPr>
          <p:nvPr>
            <p:ph type="title"/>
          </p:nvPr>
        </p:nvSpPr>
        <p:spPr/>
        <p:txBody>
          <a:bodyPr/>
          <a:lstStyle/>
          <a:p>
            <a:pPr eaLnBrk="1" hangingPunct="1"/>
            <a:r>
              <a:rPr lang="cs-CZ" altLang="en-US" smtClean="0"/>
              <a:t>Přechod na nový standard</a:t>
            </a:r>
          </a:p>
        </p:txBody>
      </p:sp>
      <p:sp>
        <p:nvSpPr>
          <p:cNvPr id="14341" name="Rectangle 3"/>
          <p:cNvSpPr>
            <a:spLocks noGrp="1" noChangeArrowheads="1"/>
          </p:cNvSpPr>
          <p:nvPr>
            <p:ph type="body" idx="1"/>
          </p:nvPr>
        </p:nvSpPr>
        <p:spPr/>
        <p:txBody>
          <a:bodyPr/>
          <a:lstStyle/>
          <a:p>
            <a:r>
              <a:rPr lang="cs-CZ" altLang="cs-CZ" smtClean="0"/>
              <a:t>Nový standard se vztahuje na nové smlouvy, které budou vytvořeny k nebo po datu účinnosti a na stávající smlouvy, které k datu účinnosti ještě nejsou dokončeny (smlouvy na nedodané zboží či služby, dlouhodobé smlouvy, záruky, aj.).</a:t>
            </a:r>
          </a:p>
          <a:p>
            <a:endParaRPr lang="cs-CZ" altLang="cs-CZ" smtClean="0"/>
          </a:p>
          <a:p>
            <a:r>
              <a:rPr lang="cs-CZ" altLang="cs-CZ" smtClean="0"/>
              <a:t>Při přechodu na nový standard mohou účetní jednotky volit mezi </a:t>
            </a:r>
          </a:p>
          <a:p>
            <a:pPr>
              <a:buFontTx/>
              <a:buAutoNum type="alphaLcParenR"/>
            </a:pPr>
            <a:r>
              <a:rPr lang="cs-CZ" altLang="cs-CZ" smtClean="0"/>
              <a:t>plným retrospektivním přístupem a </a:t>
            </a:r>
          </a:p>
          <a:p>
            <a:pPr>
              <a:buFontTx/>
              <a:buAutoNum type="alphaLcParenR"/>
            </a:pPr>
            <a:r>
              <a:rPr lang="cs-CZ" altLang="cs-CZ" smtClean="0"/>
              <a:t>modifikovaným retrospektivním přístupem. </a:t>
            </a:r>
          </a:p>
          <a:p>
            <a:r>
              <a:rPr lang="cs-CZ" altLang="cs-CZ" smtClean="0"/>
              <a:t>Výhoda (zjednodušení) modifikovaného přístupu spočívá v tom, že se sice bude uplatňovat i na již existující smlouvy, ale až od počátku běžného období. Údaje za předchozí srovnávací období nebude u tohoto přístupu nutné upravovat, pokud účetní jednotka zveřejní v účetní závěrce pro srovnání rovněž údaje o výnosech za běžné období podle stávajícího IFRS standardu.</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3A0695C2-B0C0-4AEB-B4EC-D4FEE7D74737}" type="slidenum">
              <a:rPr lang="en-US" altLang="en-US" sz="1000" b="0" smtClean="0">
                <a:solidFill>
                  <a:srgbClr val="ED1A3B"/>
                </a:solidFill>
              </a:rPr>
              <a:pPr algn="l" eaLnBrk="1" hangingPunct="1">
                <a:defRPr/>
              </a:pPr>
              <a:t>13</a:t>
            </a:fld>
            <a:endParaRPr lang="en-US" altLang="en-US" sz="1000" b="0" dirty="0" smtClean="0">
              <a:solidFill>
                <a:srgbClr val="ED1A3B"/>
              </a:solidFill>
            </a:endParaRPr>
          </a:p>
        </p:txBody>
      </p:sp>
      <p:sp>
        <p:nvSpPr>
          <p:cNvPr id="15364" name="Rectangle 2"/>
          <p:cNvSpPr>
            <a:spLocks noGrp="1" noChangeArrowheads="1"/>
          </p:cNvSpPr>
          <p:nvPr>
            <p:ph type="title"/>
          </p:nvPr>
        </p:nvSpPr>
        <p:spPr/>
        <p:txBody>
          <a:bodyPr/>
          <a:lstStyle/>
          <a:p>
            <a:pPr eaLnBrk="1" hangingPunct="1"/>
            <a:r>
              <a:rPr lang="cs-CZ" altLang="cs-CZ" smtClean="0"/>
              <a:t>Pětistupňový model určení výnosů</a:t>
            </a:r>
            <a:endParaRPr lang="cs-CZ" altLang="en-US" smtClean="0"/>
          </a:p>
        </p:txBody>
      </p:sp>
      <p:sp>
        <p:nvSpPr>
          <p:cNvPr id="15365" name="Rectangle 3"/>
          <p:cNvSpPr>
            <a:spLocks noGrp="1" noChangeArrowheads="1"/>
          </p:cNvSpPr>
          <p:nvPr>
            <p:ph type="body" idx="1"/>
          </p:nvPr>
        </p:nvSpPr>
        <p:spPr/>
        <p:txBody>
          <a:bodyPr/>
          <a:lstStyle/>
          <a:p>
            <a:r>
              <a:rPr lang="cs-CZ" altLang="cs-CZ" sz="2400" smtClean="0"/>
              <a:t>Pět kroků pro určení výše, času a způsobu vykázání výnosů ze smluv se zákazníky:</a:t>
            </a:r>
          </a:p>
          <a:p>
            <a:pPr>
              <a:buFont typeface="Trebuchet MS" pitchFamily="34" charset="0"/>
              <a:buAutoNum type="arabicPeriod"/>
            </a:pPr>
            <a:r>
              <a:rPr lang="cs-CZ" altLang="cs-CZ" sz="2400" smtClean="0"/>
              <a:t>krok - Identifikace smlouvy/smluv se zákazníkem</a:t>
            </a:r>
          </a:p>
          <a:p>
            <a:pPr>
              <a:buFont typeface="Trebuchet MS" pitchFamily="34" charset="0"/>
              <a:buAutoNum type="arabicPeriod"/>
            </a:pPr>
            <a:r>
              <a:rPr lang="cs-CZ" altLang="cs-CZ" sz="2400" smtClean="0"/>
              <a:t>krok - Identifikace smluvních povinností plnit</a:t>
            </a:r>
          </a:p>
          <a:p>
            <a:pPr>
              <a:buFont typeface="Trebuchet MS" pitchFamily="34" charset="0"/>
              <a:buAutoNum type="arabicPeriod"/>
            </a:pPr>
            <a:r>
              <a:rPr lang="cs-CZ" altLang="cs-CZ" sz="2400" smtClean="0"/>
              <a:t>krok - Určení ceny transakce</a:t>
            </a:r>
          </a:p>
          <a:p>
            <a:pPr>
              <a:buFont typeface="Trebuchet MS" pitchFamily="34" charset="0"/>
              <a:buAutoNum type="arabicPeriod"/>
            </a:pPr>
            <a:r>
              <a:rPr lang="cs-CZ" altLang="cs-CZ" sz="2400" smtClean="0"/>
              <a:t>krok - Alokování ceny transakce na povinnosti plnit</a:t>
            </a:r>
          </a:p>
          <a:p>
            <a:pPr>
              <a:buFont typeface="Trebuchet MS" pitchFamily="34" charset="0"/>
              <a:buAutoNum type="arabicPeriod"/>
            </a:pPr>
            <a:r>
              <a:rPr lang="cs-CZ" altLang="cs-CZ" sz="2400" smtClean="0"/>
              <a:t>krok - Vykázání výnosu při splnění povinnosti plnit</a:t>
            </a:r>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50CB8099-A4A1-485E-BEB7-3E22603C8DEC}" type="slidenum">
              <a:rPr lang="en-US" altLang="en-US" sz="1000" b="0" smtClean="0">
                <a:solidFill>
                  <a:srgbClr val="ED1A3B"/>
                </a:solidFill>
              </a:rPr>
              <a:pPr algn="l" eaLnBrk="1" hangingPunct="1">
                <a:defRPr/>
              </a:pPr>
              <a:t>14</a:t>
            </a:fld>
            <a:endParaRPr lang="en-US" altLang="en-US" sz="1000" b="0" dirty="0" smtClean="0">
              <a:solidFill>
                <a:srgbClr val="ED1A3B"/>
              </a:solidFill>
            </a:endParaRPr>
          </a:p>
        </p:txBody>
      </p:sp>
      <p:sp>
        <p:nvSpPr>
          <p:cNvPr id="16388" name="Rectangle 2"/>
          <p:cNvSpPr>
            <a:spLocks noGrp="1" noChangeArrowheads="1"/>
          </p:cNvSpPr>
          <p:nvPr>
            <p:ph type="title"/>
          </p:nvPr>
        </p:nvSpPr>
        <p:spPr/>
        <p:txBody>
          <a:bodyPr/>
          <a:lstStyle/>
          <a:p>
            <a:pPr eaLnBrk="1" hangingPunct="1"/>
            <a:r>
              <a:rPr lang="cs-CZ" altLang="cs-CZ" smtClean="0"/>
              <a:t>Pětistupňový model určení výnosů</a:t>
            </a:r>
            <a:endParaRPr lang="cs-CZ" altLang="en-US" smtClean="0"/>
          </a:p>
        </p:txBody>
      </p:sp>
      <p:sp>
        <p:nvSpPr>
          <p:cNvPr id="16389" name="Rectangle 3"/>
          <p:cNvSpPr>
            <a:spLocks noGrp="1" noChangeArrowheads="1"/>
          </p:cNvSpPr>
          <p:nvPr>
            <p:ph type="body" idx="1"/>
          </p:nvPr>
        </p:nvSpPr>
        <p:spPr/>
        <p:txBody>
          <a:bodyPr/>
          <a:lstStyle/>
          <a:p>
            <a:r>
              <a:rPr lang="cs-CZ" altLang="cs-CZ" sz="2400" smtClean="0"/>
              <a:t>Posouzení podmínek smluv a všech relevantních skutečností a okolností bude od účetních jednotek vyžadovat </a:t>
            </a:r>
            <a:r>
              <a:rPr lang="cs-CZ" altLang="cs-CZ" sz="2400" b="1" smtClean="0"/>
              <a:t>odborný úsudek</a:t>
            </a:r>
            <a:r>
              <a:rPr lang="cs-CZ" altLang="cs-CZ" sz="2400" smtClean="0"/>
              <a:t>.</a:t>
            </a:r>
          </a:p>
          <a:p>
            <a:r>
              <a:rPr lang="cs-CZ" altLang="cs-CZ" sz="2400" smtClean="0"/>
              <a:t>Na smlouvy vykazující obdobné znaky a za obdobných okolností bude nutné uplatňovat ustanovení standardu konzistentně.</a:t>
            </a:r>
          </a:p>
          <a:p>
            <a:r>
              <a:rPr lang="cs-CZ" altLang="cs-CZ" sz="2400" smtClean="0"/>
              <a:t>Účetní jednotky budou nuceny analyzovat své smlouvy se zákazníky a zvažovat dopady standardu. Lze očekávat související změny v účetních postupech a systémech a </a:t>
            </a:r>
            <a:r>
              <a:rPr lang="cs-CZ" altLang="cs-CZ" sz="2400" b="1" smtClean="0"/>
              <a:t>větší aplikaci odhadů</a:t>
            </a:r>
            <a:r>
              <a:rPr lang="cs-CZ" altLang="cs-CZ" sz="2400" smtClean="0"/>
              <a:t>. </a:t>
            </a:r>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7EC0F8A-329B-4326-BE22-0EA94080C3F1}" type="slidenum">
              <a:rPr lang="en-US" altLang="en-US" sz="1000" b="0" smtClean="0">
                <a:solidFill>
                  <a:srgbClr val="ED1A3B"/>
                </a:solidFill>
              </a:rPr>
              <a:pPr algn="l" eaLnBrk="1" hangingPunct="1">
                <a:defRPr/>
              </a:pPr>
              <a:t>15</a:t>
            </a:fld>
            <a:endParaRPr lang="en-US" altLang="en-US" sz="1000" b="0" dirty="0" smtClean="0">
              <a:solidFill>
                <a:srgbClr val="ED1A3B"/>
              </a:solidFill>
            </a:endParaRPr>
          </a:p>
        </p:txBody>
      </p:sp>
      <p:sp>
        <p:nvSpPr>
          <p:cNvPr id="17412" name="Rectangle 2"/>
          <p:cNvSpPr>
            <a:spLocks noGrp="1" noChangeArrowheads="1"/>
          </p:cNvSpPr>
          <p:nvPr>
            <p:ph type="title"/>
          </p:nvPr>
        </p:nvSpPr>
        <p:spPr/>
        <p:txBody>
          <a:bodyPr/>
          <a:lstStyle/>
          <a:p>
            <a:r>
              <a:rPr lang="cs-CZ" altLang="cs-CZ" smtClean="0"/>
              <a:t>1. krok – Identifikace smlouvy se zákazníkem</a:t>
            </a:r>
          </a:p>
        </p:txBody>
      </p:sp>
      <p:sp>
        <p:nvSpPr>
          <p:cNvPr id="17413" name="Rectangle 3"/>
          <p:cNvSpPr>
            <a:spLocks noGrp="1" noChangeArrowheads="1"/>
          </p:cNvSpPr>
          <p:nvPr>
            <p:ph type="body" idx="1"/>
          </p:nvPr>
        </p:nvSpPr>
        <p:spPr/>
        <p:txBody>
          <a:bodyPr/>
          <a:lstStyle/>
          <a:p>
            <a:r>
              <a:rPr lang="cs-CZ" altLang="cs-CZ" sz="2000" b="1" u="sng" smtClean="0"/>
              <a:t>IFRS 15 je platný pouze pro smlouvy se zákazníkem, přitom každá smlouva musí splňovat všechna následující kritéria:</a:t>
            </a:r>
          </a:p>
          <a:p>
            <a:endParaRPr lang="cs-CZ" altLang="cs-CZ" sz="2000" smtClean="0"/>
          </a:p>
          <a:p>
            <a:r>
              <a:rPr lang="cs-CZ" altLang="cs-CZ" sz="2000" smtClean="0"/>
              <a:t>1. Smlouva byla schválena písemně, ústně, nebo v souladu s jinými běžnými obchodními postupy a strany se zavazují plnit své povinnosti vyplývající ze smlouvy, tzn. práva a povinnosti ze smlouvy jsou právně vymahatelné. (Tuto podmínku nenaplňují např. smlouvy, které mohou strany jednostranně vypovědět bez odškodnění druhé strany.)</a:t>
            </a:r>
          </a:p>
          <a:p>
            <a:r>
              <a:rPr lang="cs-CZ" altLang="cs-CZ" sz="2000" smtClean="0"/>
              <a:t>2. Lze určit práva každé ze stran týkající se převáděného zboží či služby.</a:t>
            </a:r>
          </a:p>
          <a:p>
            <a:r>
              <a:rPr lang="cs-CZ" altLang="cs-CZ" sz="2000" smtClean="0"/>
              <a:t>3. Lze určit platební podmínky.</a:t>
            </a:r>
          </a:p>
          <a:p>
            <a:r>
              <a:rPr lang="cs-CZ" altLang="cs-CZ" smtClean="0"/>
              <a:t> </a:t>
            </a:r>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8C3F2972-9C62-4895-96F3-CFDAD901A03D}" type="slidenum">
              <a:rPr lang="en-US" altLang="en-US" sz="1000" b="0" smtClean="0">
                <a:solidFill>
                  <a:srgbClr val="ED1A3B"/>
                </a:solidFill>
              </a:rPr>
              <a:pPr algn="l" eaLnBrk="1" hangingPunct="1">
                <a:defRPr/>
              </a:pPr>
              <a:t>16</a:t>
            </a:fld>
            <a:endParaRPr lang="en-US" altLang="en-US" sz="1000" b="0" dirty="0" smtClean="0">
              <a:solidFill>
                <a:srgbClr val="ED1A3B"/>
              </a:solidFill>
            </a:endParaRPr>
          </a:p>
        </p:txBody>
      </p:sp>
      <p:sp>
        <p:nvSpPr>
          <p:cNvPr id="18436" name="Rectangle 2"/>
          <p:cNvSpPr>
            <a:spLocks noGrp="1" noChangeArrowheads="1"/>
          </p:cNvSpPr>
          <p:nvPr>
            <p:ph type="title"/>
          </p:nvPr>
        </p:nvSpPr>
        <p:spPr/>
        <p:txBody>
          <a:bodyPr/>
          <a:lstStyle/>
          <a:p>
            <a:r>
              <a:rPr lang="cs-CZ" altLang="cs-CZ" smtClean="0"/>
              <a:t>1. krok – Identifikace smlouvy se zákazníkem</a:t>
            </a:r>
          </a:p>
        </p:txBody>
      </p:sp>
      <p:sp>
        <p:nvSpPr>
          <p:cNvPr id="18437" name="Rectangle 3"/>
          <p:cNvSpPr>
            <a:spLocks noGrp="1" noChangeArrowheads="1"/>
          </p:cNvSpPr>
          <p:nvPr>
            <p:ph type="body" idx="1"/>
          </p:nvPr>
        </p:nvSpPr>
        <p:spPr/>
        <p:txBody>
          <a:bodyPr/>
          <a:lstStyle/>
          <a:p>
            <a:r>
              <a:rPr lang="cs-CZ" altLang="cs-CZ" b="1" u="sng" smtClean="0"/>
              <a:t>IFRS 15 je platný pouze pro smlouvy se zákazníkem, přitom každá smlouva musí splňovat všechna následující kritéria:</a:t>
            </a:r>
            <a:endParaRPr lang="cs-CZ" altLang="cs-CZ" smtClean="0"/>
          </a:p>
          <a:p>
            <a:r>
              <a:rPr lang="cs-CZ" altLang="cs-CZ" smtClean="0"/>
              <a:t>4. Smlouva má komerční charakter (očekává se, že rizika, načasování a částka budoucích peněžních toků se v důsledku smlouvy změní) - nelze tedy vykazovat výnosy z transakcí nekomerčního charakteru. (Podmínka má zabránit umělému nafukování výnosů zpětnými směnami za zanedbatelné nebo nulové částky.)</a:t>
            </a:r>
          </a:p>
          <a:p>
            <a:r>
              <a:rPr lang="cs-CZ" altLang="cs-CZ" smtClean="0"/>
              <a:t>5. Je pravděpodobné, že účetní jednotka vyinkasuje protihodnotu (odměnu), na kterou má na základě smlouvy nárok. Při posuzování míry pravděpodobnosti inkasa protihodnoty zohledňuje účetní jednotka pouze to, zda je zákazník schopen a ochoten zaplatit. (Původní standard IAS 18 Výnosy obsahoval podobné, ale měkčí kritérium, které posuzovalo, zda je pravděpodobné, že ekonomické užitky spojené s transakcí poplynou dodavateli.)</a:t>
            </a:r>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4CFBF28-A114-45D2-9F1B-D55BA62D6AB9}" type="slidenum">
              <a:rPr lang="en-US" altLang="en-US" sz="1000" b="0" smtClean="0">
                <a:solidFill>
                  <a:srgbClr val="ED1A3B"/>
                </a:solidFill>
              </a:rPr>
              <a:pPr algn="l" eaLnBrk="1" hangingPunct="1">
                <a:defRPr/>
              </a:pPr>
              <a:t>17</a:t>
            </a:fld>
            <a:endParaRPr lang="en-US" altLang="en-US" sz="1000" b="0" dirty="0" smtClean="0">
              <a:solidFill>
                <a:srgbClr val="ED1A3B"/>
              </a:solidFill>
            </a:endParaRPr>
          </a:p>
        </p:txBody>
      </p:sp>
      <p:sp>
        <p:nvSpPr>
          <p:cNvPr id="19460" name="Rectangle 2"/>
          <p:cNvSpPr>
            <a:spLocks noGrp="1" noChangeArrowheads="1"/>
          </p:cNvSpPr>
          <p:nvPr>
            <p:ph type="title"/>
          </p:nvPr>
        </p:nvSpPr>
        <p:spPr/>
        <p:txBody>
          <a:bodyPr/>
          <a:lstStyle/>
          <a:p>
            <a:r>
              <a:rPr lang="cs-CZ" altLang="cs-CZ" smtClean="0"/>
              <a:t>1. krok – Identifikace smlouvy se zákazníkem</a:t>
            </a:r>
          </a:p>
        </p:txBody>
      </p:sp>
      <p:sp>
        <p:nvSpPr>
          <p:cNvPr id="19461" name="Rectangle 3"/>
          <p:cNvSpPr>
            <a:spLocks noGrp="1" noChangeArrowheads="1"/>
          </p:cNvSpPr>
          <p:nvPr>
            <p:ph type="body" idx="1"/>
          </p:nvPr>
        </p:nvSpPr>
        <p:spPr/>
        <p:txBody>
          <a:bodyPr/>
          <a:lstStyle/>
          <a:p>
            <a:r>
              <a:rPr lang="cs-CZ" altLang="cs-CZ" smtClean="0"/>
              <a:t> </a:t>
            </a:r>
            <a:r>
              <a:rPr lang="cs-CZ" altLang="cs-CZ" sz="2000" smtClean="0"/>
              <a:t>Tato kritéria se posuzují </a:t>
            </a:r>
            <a:r>
              <a:rPr lang="cs-CZ" altLang="cs-CZ" sz="2000" b="1" smtClean="0"/>
              <a:t>v okamžiku vzniku smlouvy </a:t>
            </a:r>
            <a:r>
              <a:rPr lang="cs-CZ" altLang="cs-CZ" sz="2000" smtClean="0"/>
              <a:t>a toto prvotní posouzení lze změnit pouze v případě indikace následných významných změn skutečností a okolností (a to pouze pro zbývající práva/povinnosti).</a:t>
            </a:r>
          </a:p>
          <a:p>
            <a:endParaRPr lang="cs-CZ" altLang="cs-CZ" sz="2000" smtClean="0"/>
          </a:p>
          <a:p>
            <a:r>
              <a:rPr lang="cs-CZ" altLang="cs-CZ" sz="2000" smtClean="0"/>
              <a:t>Pokud smlouva se zákazníkem nesplňuje všech pět kritérií:</a:t>
            </a:r>
          </a:p>
          <a:p>
            <a:pPr>
              <a:buFontTx/>
              <a:buAutoNum type="alphaLcParenR"/>
            </a:pPr>
            <a:r>
              <a:rPr lang="cs-CZ" altLang="cs-CZ" sz="2000" smtClean="0"/>
              <a:t>může být přijatá úhrada od zákazníka vykázána ihned jako výnos pouze pokud účetní jednotka nemá žádné další povinnosti dodat zboží či služby zákazníkovi a tato úhrada není vratná, </a:t>
            </a:r>
          </a:p>
          <a:p>
            <a:pPr>
              <a:buFontTx/>
              <a:buAutoNum type="alphaLcParenR"/>
            </a:pPr>
            <a:r>
              <a:rPr lang="cs-CZ" altLang="cs-CZ" sz="2000" smtClean="0"/>
              <a:t>při ukončení smlouvy za situace, kdy opět úhrada není vratná. </a:t>
            </a:r>
          </a:p>
          <a:p>
            <a:r>
              <a:rPr lang="cs-CZ" altLang="cs-CZ" sz="2000" smtClean="0"/>
              <a:t>Nelze-li vykázat výnos, jakýkoli příjem musí být vykázán jako závazek.</a:t>
            </a:r>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315D469-94A3-4E18-95AB-2DFFEF7888B2}" type="slidenum">
              <a:rPr lang="en-US" altLang="en-US" sz="1000" b="0" smtClean="0">
                <a:solidFill>
                  <a:srgbClr val="ED1A3B"/>
                </a:solidFill>
              </a:rPr>
              <a:pPr algn="l" eaLnBrk="1" hangingPunct="1">
                <a:defRPr/>
              </a:pPr>
              <a:t>18</a:t>
            </a:fld>
            <a:endParaRPr lang="en-US" altLang="en-US" sz="1000" b="0" dirty="0" smtClean="0">
              <a:solidFill>
                <a:srgbClr val="ED1A3B"/>
              </a:solidFill>
            </a:endParaRPr>
          </a:p>
        </p:txBody>
      </p:sp>
      <p:sp>
        <p:nvSpPr>
          <p:cNvPr id="20484" name="Rectangle 2"/>
          <p:cNvSpPr>
            <a:spLocks noGrp="1" noChangeArrowheads="1"/>
          </p:cNvSpPr>
          <p:nvPr>
            <p:ph type="title"/>
          </p:nvPr>
        </p:nvSpPr>
        <p:spPr/>
        <p:txBody>
          <a:bodyPr/>
          <a:lstStyle/>
          <a:p>
            <a:r>
              <a:rPr lang="cs-CZ" altLang="cs-CZ" smtClean="0"/>
              <a:t>Sloučení smluv</a:t>
            </a:r>
          </a:p>
        </p:txBody>
      </p:sp>
      <p:sp>
        <p:nvSpPr>
          <p:cNvPr id="20485" name="Rectangle 3"/>
          <p:cNvSpPr>
            <a:spLocks noGrp="1" noChangeArrowheads="1"/>
          </p:cNvSpPr>
          <p:nvPr>
            <p:ph type="body" idx="1"/>
          </p:nvPr>
        </p:nvSpPr>
        <p:spPr/>
        <p:txBody>
          <a:bodyPr/>
          <a:lstStyle/>
          <a:p>
            <a:endParaRPr lang="cs-CZ" altLang="cs-CZ" smtClean="0"/>
          </a:p>
          <a:p>
            <a:r>
              <a:rPr lang="cs-CZ" altLang="cs-CZ" sz="2000" smtClean="0"/>
              <a:t>Jestliže společnost uzavřela více smluv ve zhruba stejném období a se stejným zákazníkem, může je spojit a účtovat o nich jako o jedné smlouvě, pokud jsou splněna následující kritéria:</a:t>
            </a:r>
          </a:p>
          <a:p>
            <a:pPr>
              <a:buFontTx/>
              <a:buChar char="•"/>
            </a:pPr>
            <a:r>
              <a:rPr lang="cs-CZ" altLang="cs-CZ" sz="2000" smtClean="0"/>
              <a:t>smlouvy byly sjednány jako „balíček“ s jedním obchodním cílem, nebo</a:t>
            </a:r>
          </a:p>
          <a:p>
            <a:pPr>
              <a:buFontTx/>
              <a:buChar char="•"/>
            </a:pPr>
            <a:r>
              <a:rPr lang="cs-CZ" altLang="cs-CZ" sz="2000" smtClean="0"/>
              <a:t>částka úhrady z jedné smlouvy závisí na ceně nebo plnění jiné smlouvy, nebo </a:t>
            </a:r>
          </a:p>
          <a:p>
            <a:pPr>
              <a:buFontTx/>
              <a:buChar char="•"/>
            </a:pPr>
            <a:r>
              <a:rPr lang="cs-CZ" altLang="cs-CZ" sz="2000" smtClean="0"/>
              <a:t>zboží či služby přislíbené ve smlouvě představují jednu povinnost plnit.</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7CA48523-DD66-499D-8039-68207B396516}" type="slidenum">
              <a:rPr lang="en-US" altLang="en-US" sz="1000" b="0" smtClean="0">
                <a:solidFill>
                  <a:srgbClr val="ED1A3B"/>
                </a:solidFill>
              </a:rPr>
              <a:pPr algn="l" eaLnBrk="1" hangingPunct="1">
                <a:defRPr/>
              </a:pPr>
              <a:t>19</a:t>
            </a:fld>
            <a:endParaRPr lang="en-US" altLang="en-US" sz="1000" b="0" dirty="0" smtClean="0">
              <a:solidFill>
                <a:srgbClr val="ED1A3B"/>
              </a:solidFill>
            </a:endParaRPr>
          </a:p>
        </p:txBody>
      </p:sp>
      <p:sp>
        <p:nvSpPr>
          <p:cNvPr id="21508" name="Rectangle 2"/>
          <p:cNvSpPr>
            <a:spLocks noGrp="1" noChangeArrowheads="1"/>
          </p:cNvSpPr>
          <p:nvPr>
            <p:ph type="title"/>
          </p:nvPr>
        </p:nvSpPr>
        <p:spPr/>
        <p:txBody>
          <a:bodyPr/>
          <a:lstStyle/>
          <a:p>
            <a:r>
              <a:rPr lang="cs-CZ" altLang="cs-CZ" smtClean="0"/>
              <a:t>Modifikace smluv</a:t>
            </a:r>
          </a:p>
        </p:txBody>
      </p:sp>
      <p:sp>
        <p:nvSpPr>
          <p:cNvPr id="21509" name="Rectangle 3"/>
          <p:cNvSpPr>
            <a:spLocks noGrp="1" noChangeArrowheads="1"/>
          </p:cNvSpPr>
          <p:nvPr>
            <p:ph type="body" idx="1"/>
          </p:nvPr>
        </p:nvSpPr>
        <p:spPr/>
        <p:txBody>
          <a:bodyPr/>
          <a:lstStyle/>
          <a:p>
            <a:endParaRPr lang="cs-CZ" altLang="cs-CZ" smtClean="0"/>
          </a:p>
          <a:p>
            <a:r>
              <a:rPr lang="cs-CZ" altLang="cs-CZ" sz="2000" smtClean="0"/>
              <a:t>Standard podrobně upravuje rovněž modifikace smluv – tj. odsouhlasené změny v rozsahu nebo ceně plnění. Modifikace může být v závislosti na konkrétních skutečnostech a okolnostech účtována jako </a:t>
            </a:r>
          </a:p>
          <a:p>
            <a:pPr>
              <a:buFontTx/>
              <a:buAutoNum type="alphaLcParenR"/>
            </a:pPr>
            <a:r>
              <a:rPr lang="cs-CZ" altLang="cs-CZ" sz="2000" smtClean="0"/>
              <a:t>samostatná smlouva, nebo </a:t>
            </a:r>
          </a:p>
          <a:p>
            <a:pPr>
              <a:buFontTx/>
              <a:buAutoNum type="alphaLcParenR"/>
            </a:pPr>
            <a:r>
              <a:rPr lang="cs-CZ" altLang="cs-CZ" sz="2000" smtClean="0"/>
              <a:t>jako změna podmínek původní smlouvy.</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F55FF647-C8E9-4BAC-9DE0-85B193A2DE1A}" type="slidenum">
              <a:rPr lang="en-US" altLang="en-US" sz="1000" b="0" smtClean="0">
                <a:solidFill>
                  <a:srgbClr val="ED1A3B"/>
                </a:solidFill>
              </a:rPr>
              <a:pPr algn="l" eaLnBrk="1" hangingPunct="1">
                <a:defRPr/>
              </a:pPr>
              <a:t>2</a:t>
            </a:fld>
            <a:endParaRPr lang="en-US" altLang="en-US" sz="1000" b="0" dirty="0" smtClean="0">
              <a:solidFill>
                <a:srgbClr val="ED1A3B"/>
              </a:solidFill>
            </a:endParaRPr>
          </a:p>
        </p:txBody>
      </p:sp>
      <p:sp>
        <p:nvSpPr>
          <p:cNvPr id="4100" name="Rectangle 2"/>
          <p:cNvSpPr>
            <a:spLocks noGrp="1" noChangeArrowheads="1"/>
          </p:cNvSpPr>
          <p:nvPr>
            <p:ph type="title"/>
          </p:nvPr>
        </p:nvSpPr>
        <p:spPr/>
        <p:txBody>
          <a:bodyPr/>
          <a:lstStyle/>
          <a:p>
            <a:pPr eaLnBrk="1" hangingPunct="1"/>
            <a:r>
              <a:rPr lang="cs-CZ" altLang="en-US" smtClean="0"/>
              <a:t>Úvod</a:t>
            </a:r>
          </a:p>
        </p:txBody>
      </p:sp>
      <p:sp>
        <p:nvSpPr>
          <p:cNvPr id="4101" name="Rectangle 3"/>
          <p:cNvSpPr>
            <a:spLocks noGrp="1" noChangeArrowheads="1"/>
          </p:cNvSpPr>
          <p:nvPr>
            <p:ph type="body" idx="1"/>
          </p:nvPr>
        </p:nvSpPr>
        <p:spPr/>
        <p:txBody>
          <a:bodyPr/>
          <a:lstStyle/>
          <a:p>
            <a:pPr lvl="1" eaLnBrk="1" hangingPunct="1">
              <a:buFontTx/>
              <a:buNone/>
            </a:pPr>
            <a:r>
              <a:rPr lang="cs-CZ" altLang="cs-CZ" sz="2400" smtClean="0"/>
              <a:t>Rada pro mezinárodní účetní standardy (IASB) a americká Rada pro standardy finančního účetnictví (FASB) vydaly 28. května 2014 nový mezinárodní účetní standard IFRS 15 „Výnosy ze smluv se zákazníky“. </a:t>
            </a:r>
          </a:p>
          <a:p>
            <a:pPr lvl="1" eaLnBrk="1" hangingPunct="1">
              <a:buFontTx/>
              <a:buNone/>
            </a:pPr>
            <a:r>
              <a:rPr lang="cs-CZ" altLang="cs-CZ" sz="2400" smtClean="0"/>
              <a:t>Všechny nové standardy musí být navíc schváleny pro použití v rámci EU.</a:t>
            </a:r>
          </a:p>
          <a:p>
            <a:pPr lvl="1" eaLnBrk="1" hangingPunct="1">
              <a:buFontTx/>
              <a:buNone/>
            </a:pPr>
            <a:r>
              <a:rPr lang="cs-CZ" altLang="cs-CZ" sz="2400" b="1" smtClean="0"/>
              <a:t>Mezinárodní rada IASB tedy vydá standard – a rada EFRAG musí odsouhlasit použití standardu pro EU.</a:t>
            </a:r>
          </a:p>
          <a:p>
            <a:pPr lvl="1" eaLnBrk="1" hangingPunct="1">
              <a:buFontTx/>
              <a:buNone/>
            </a:pPr>
            <a:r>
              <a:rPr lang="cs-CZ" altLang="cs-CZ" sz="2400" b="1" u="sng" smtClean="0">
                <a:hlinkClick r:id="rId3"/>
              </a:rPr>
              <a:t>http://www.iasplus.com/en/standards/ifrs/ifrs15</a:t>
            </a:r>
            <a:endParaRPr lang="cs-CZ" altLang="cs-CZ" sz="2400"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1FB11914-BA1E-44FC-A584-7DAFBE631A1B}" type="slidenum">
              <a:rPr lang="en-US" altLang="en-US" sz="1000" b="0" smtClean="0">
                <a:solidFill>
                  <a:srgbClr val="ED1A3B"/>
                </a:solidFill>
              </a:rPr>
              <a:pPr algn="l" eaLnBrk="1" hangingPunct="1">
                <a:defRPr/>
              </a:pPr>
              <a:t>20</a:t>
            </a:fld>
            <a:endParaRPr lang="en-US" altLang="en-US" sz="1000" b="0" dirty="0" smtClean="0">
              <a:solidFill>
                <a:srgbClr val="ED1A3B"/>
              </a:solidFill>
            </a:endParaRPr>
          </a:p>
        </p:txBody>
      </p:sp>
      <p:sp>
        <p:nvSpPr>
          <p:cNvPr id="22532" name="Rectangle 2"/>
          <p:cNvSpPr>
            <a:spLocks noGrp="1" noChangeArrowheads="1"/>
          </p:cNvSpPr>
          <p:nvPr>
            <p:ph type="title"/>
          </p:nvPr>
        </p:nvSpPr>
        <p:spPr/>
        <p:txBody>
          <a:bodyPr/>
          <a:lstStyle/>
          <a:p>
            <a:r>
              <a:rPr lang="cs-CZ" altLang="cs-CZ" smtClean="0"/>
              <a:t>Modifikace smluv</a:t>
            </a:r>
          </a:p>
        </p:txBody>
      </p:sp>
      <p:sp>
        <p:nvSpPr>
          <p:cNvPr id="22533" name="Rectangle 3"/>
          <p:cNvSpPr>
            <a:spLocks noGrp="1" noChangeArrowheads="1"/>
          </p:cNvSpPr>
          <p:nvPr>
            <p:ph type="body" idx="1"/>
          </p:nvPr>
        </p:nvSpPr>
        <p:spPr/>
        <p:txBody>
          <a:bodyPr/>
          <a:lstStyle/>
          <a:p>
            <a:endParaRPr lang="cs-CZ" altLang="cs-CZ" smtClean="0"/>
          </a:p>
          <a:p>
            <a:r>
              <a:rPr lang="cs-CZ" altLang="cs-CZ" sz="2400" smtClean="0"/>
              <a:t>Modifikovaná smlouva se vykáže jako </a:t>
            </a:r>
            <a:r>
              <a:rPr lang="cs-CZ" altLang="cs-CZ" sz="2400" b="1" smtClean="0"/>
              <a:t>nová samostatná smlouva </a:t>
            </a:r>
            <a:r>
              <a:rPr lang="cs-CZ" altLang="cs-CZ" sz="2400" smtClean="0"/>
              <a:t>pouze pokud:</a:t>
            </a:r>
          </a:p>
          <a:p>
            <a:pPr>
              <a:buFontTx/>
              <a:buChar char="•"/>
            </a:pPr>
            <a:r>
              <a:rPr lang="cs-CZ" altLang="cs-CZ" sz="2400" smtClean="0"/>
              <a:t>rozšíření zahrnuje odlišné zboží/služby v porovnání s původně dohodnutými a</a:t>
            </a:r>
          </a:p>
          <a:p>
            <a:pPr>
              <a:buFontTx/>
              <a:buChar char="•"/>
            </a:pPr>
            <a:r>
              <a:rPr lang="cs-CZ" altLang="cs-CZ" sz="2400" smtClean="0"/>
              <a:t>navýšení smluvní ceny odpovídá samostatné prodejní ceně, za kterou by bylo dodatečně sjednané zboží/služba prodáváno.</a:t>
            </a:r>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71113753-EBB4-4F77-B3F4-BF01E5F1CA8A}" type="slidenum">
              <a:rPr lang="en-US" altLang="en-US" sz="1000" b="0" smtClean="0">
                <a:solidFill>
                  <a:srgbClr val="ED1A3B"/>
                </a:solidFill>
              </a:rPr>
              <a:pPr algn="l" eaLnBrk="1" hangingPunct="1">
                <a:defRPr/>
              </a:pPr>
              <a:t>21</a:t>
            </a:fld>
            <a:endParaRPr lang="en-US" altLang="en-US" sz="1000" b="0" dirty="0" smtClean="0">
              <a:solidFill>
                <a:srgbClr val="ED1A3B"/>
              </a:solidFill>
            </a:endParaRPr>
          </a:p>
        </p:txBody>
      </p:sp>
      <p:sp>
        <p:nvSpPr>
          <p:cNvPr id="23556" name="Rectangle 2"/>
          <p:cNvSpPr>
            <a:spLocks noGrp="1" noChangeArrowheads="1"/>
          </p:cNvSpPr>
          <p:nvPr>
            <p:ph type="title"/>
          </p:nvPr>
        </p:nvSpPr>
        <p:spPr/>
        <p:txBody>
          <a:bodyPr/>
          <a:lstStyle/>
          <a:p>
            <a:r>
              <a:rPr lang="cs-CZ" altLang="cs-CZ" smtClean="0"/>
              <a:t>Modifikace smluv</a:t>
            </a:r>
          </a:p>
        </p:txBody>
      </p:sp>
      <p:sp>
        <p:nvSpPr>
          <p:cNvPr id="20485" name="Rectangle 3"/>
          <p:cNvSpPr>
            <a:spLocks noGrp="1" noChangeArrowheads="1"/>
          </p:cNvSpPr>
          <p:nvPr>
            <p:ph type="body" idx="1"/>
          </p:nvPr>
        </p:nvSpPr>
        <p:spPr/>
        <p:txBody>
          <a:bodyPr/>
          <a:lstStyle/>
          <a:p>
            <a:r>
              <a:rPr lang="cs-CZ" altLang="cs-CZ" i="1" smtClean="0"/>
              <a:t>Příklad</a:t>
            </a:r>
            <a:endParaRPr lang="cs-CZ" altLang="cs-CZ" smtClean="0"/>
          </a:p>
          <a:p>
            <a:r>
              <a:rPr lang="cs-CZ" altLang="cs-CZ" i="1" smtClean="0"/>
              <a:t>Účetní jednotka uzavřela se zákazníkem smlouvu na dodávku 1.000 kusů výrobku A za 750 Kč po dobu následujících dvanácti měsíců. Poté, co bylo z tohoto kontraktu dodáno 700 ks výrobků, účetní jednotka uzavřela se zákazníkem dodatek ke smlouvě na dodání také 300 kusů výrobku B za 600 Kč, což odpovídá obvyklé prodejní ceně výrobku B.</a:t>
            </a:r>
          </a:p>
          <a:p>
            <a:endParaRPr lang="cs-CZ" altLang="cs-CZ" i="1" smtClean="0"/>
          </a:p>
          <a:p>
            <a:r>
              <a:rPr lang="cs-CZ" altLang="cs-CZ" i="1" smtClean="0"/>
              <a:t>Řešení</a:t>
            </a:r>
            <a:endParaRPr lang="cs-CZ" altLang="cs-CZ" smtClean="0"/>
          </a:p>
          <a:p>
            <a:r>
              <a:rPr lang="cs-CZ" altLang="cs-CZ" i="1" smtClean="0"/>
              <a:t>Dodatek ke smlouvě bude řešen jako samostatný kontrakt, zbývající dodávky výrobku A budou i nadále vykazovány ve výnosech ve výši 750 Kč za kus a dodávky výrobku B budou oceněny cenou 600 Kč za kus.</a:t>
            </a:r>
            <a:endParaRPr lang="cs-CZ" altLang="cs-CZ" smtClean="0"/>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485">
                                            <p:txEl>
                                              <p:pRg st="4" end="4"/>
                                            </p:txEl>
                                          </p:spTgt>
                                        </p:tgtEl>
                                        <p:attrNameLst>
                                          <p:attrName>style.visibility</p:attrName>
                                        </p:attrNameLst>
                                      </p:cBhvr>
                                      <p:to>
                                        <p:strVal val="visible"/>
                                      </p:to>
                                    </p:set>
                                    <p:anim calcmode="lin" valueType="num">
                                      <p:cBhvr additive="base">
                                        <p:cTn id="7" dur="500" fill="hold"/>
                                        <p:tgtEl>
                                          <p:spTgt spid="2048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4F99D042-F244-45BF-A2E0-6186CE738E61}" type="slidenum">
              <a:rPr lang="en-US" altLang="en-US" sz="1000" b="0" smtClean="0">
                <a:solidFill>
                  <a:srgbClr val="ED1A3B"/>
                </a:solidFill>
              </a:rPr>
              <a:pPr algn="l" eaLnBrk="1" hangingPunct="1">
                <a:defRPr/>
              </a:pPr>
              <a:t>22</a:t>
            </a:fld>
            <a:endParaRPr lang="en-US" altLang="en-US" sz="1000" b="0" dirty="0" smtClean="0">
              <a:solidFill>
                <a:srgbClr val="ED1A3B"/>
              </a:solidFill>
            </a:endParaRPr>
          </a:p>
        </p:txBody>
      </p:sp>
      <p:sp>
        <p:nvSpPr>
          <p:cNvPr id="24580" name="Rectangle 2"/>
          <p:cNvSpPr>
            <a:spLocks noGrp="1" noChangeArrowheads="1"/>
          </p:cNvSpPr>
          <p:nvPr>
            <p:ph type="title"/>
          </p:nvPr>
        </p:nvSpPr>
        <p:spPr/>
        <p:txBody>
          <a:bodyPr/>
          <a:lstStyle/>
          <a:p>
            <a:r>
              <a:rPr lang="cs-CZ" altLang="cs-CZ" smtClean="0"/>
              <a:t>Modifikace smluv</a:t>
            </a:r>
          </a:p>
        </p:txBody>
      </p:sp>
      <p:sp>
        <p:nvSpPr>
          <p:cNvPr id="24581" name="Rectangle 3"/>
          <p:cNvSpPr>
            <a:spLocks noGrp="1" noChangeArrowheads="1"/>
          </p:cNvSpPr>
          <p:nvPr>
            <p:ph type="body" idx="1"/>
          </p:nvPr>
        </p:nvSpPr>
        <p:spPr/>
        <p:txBody>
          <a:bodyPr/>
          <a:lstStyle/>
          <a:p>
            <a:r>
              <a:rPr lang="cs-CZ" altLang="cs-CZ" sz="2000" smtClean="0"/>
              <a:t>V ostatních případech se vykáže přislíbené a k datu modifikace smlouvy zatím nedodané zboží/služby:</a:t>
            </a:r>
          </a:p>
          <a:p>
            <a:pPr>
              <a:buFontTx/>
              <a:buChar char="•"/>
            </a:pPr>
            <a:r>
              <a:rPr lang="cs-CZ" altLang="cs-CZ" sz="2000" smtClean="0"/>
              <a:t>pokud je toto zboží/služby odlišné od zboží/služby, které již byly k datu modifikace smlouvy dodány, vykáže se úprava smlouvy jako ukončení stávající smlouvy a vznik nové smlouvy;</a:t>
            </a:r>
          </a:p>
          <a:p>
            <a:endParaRPr lang="cs-CZ" altLang="cs-CZ" sz="2000" smtClean="0"/>
          </a:p>
          <a:p>
            <a:pPr>
              <a:buFontTx/>
              <a:buChar char="•"/>
            </a:pPr>
            <a:r>
              <a:rPr lang="cs-CZ" altLang="cs-CZ" sz="2000" smtClean="0"/>
              <a:t>pokud není toto zboží/služby odlišné od zboží/služby, které již byly k datu modifikace smlouvy dodány, vykáže se úprava smlouvy jako součást jedné povinnosti plnit, která je k datu modifikace pouze částečně splněna. Dopad úpravy smlouvy na cenu transakce a stupeň dokončení povinnosti plnit se vykáže jako kumulativní snížení či zvýšení výnosu k datu modifikace.</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27002F9-9BBC-4E6A-A91B-1DC2381C40D5}" type="slidenum">
              <a:rPr lang="en-US" altLang="en-US" sz="1000" b="0" smtClean="0">
                <a:solidFill>
                  <a:srgbClr val="ED1A3B"/>
                </a:solidFill>
              </a:rPr>
              <a:pPr algn="l" eaLnBrk="1" hangingPunct="1">
                <a:defRPr/>
              </a:pPr>
              <a:t>23</a:t>
            </a:fld>
            <a:endParaRPr lang="en-US" altLang="en-US" sz="1000" b="0" dirty="0" smtClean="0">
              <a:solidFill>
                <a:srgbClr val="ED1A3B"/>
              </a:solidFill>
            </a:endParaRPr>
          </a:p>
        </p:txBody>
      </p:sp>
      <p:sp>
        <p:nvSpPr>
          <p:cNvPr id="25604" name="Rectangle 2"/>
          <p:cNvSpPr>
            <a:spLocks noGrp="1" noChangeArrowheads="1"/>
          </p:cNvSpPr>
          <p:nvPr>
            <p:ph type="title"/>
          </p:nvPr>
        </p:nvSpPr>
        <p:spPr/>
        <p:txBody>
          <a:bodyPr/>
          <a:lstStyle/>
          <a:p>
            <a:r>
              <a:rPr lang="cs-CZ" altLang="cs-CZ" smtClean="0"/>
              <a:t>Modifikace smluv</a:t>
            </a:r>
          </a:p>
        </p:txBody>
      </p:sp>
      <p:sp>
        <p:nvSpPr>
          <p:cNvPr id="22533" name="Rectangle 3"/>
          <p:cNvSpPr>
            <a:spLocks noGrp="1" noChangeArrowheads="1"/>
          </p:cNvSpPr>
          <p:nvPr>
            <p:ph type="body" idx="1"/>
          </p:nvPr>
        </p:nvSpPr>
        <p:spPr/>
        <p:txBody>
          <a:bodyPr/>
          <a:lstStyle/>
          <a:p>
            <a:r>
              <a:rPr lang="cs-CZ" altLang="cs-CZ" i="1" smtClean="0"/>
              <a:t>Příklad</a:t>
            </a:r>
            <a:endParaRPr lang="cs-CZ" altLang="cs-CZ" smtClean="0"/>
          </a:p>
          <a:p>
            <a:r>
              <a:rPr lang="cs-CZ" altLang="cs-CZ" i="1" smtClean="0"/>
              <a:t>Účetní jednotka uzavřela se zákazníkem smlouvu na dodání 100 kusů výrobku A za 10.000 Kč za kus a 50 kusů výrobku B za 6.000 Kč za kus. Poté, co byly z této smlouvy dodány všechny výrobky A, ale zatím žádné výrobky B, uzavřela účetní jednotka se zákazníkem dodatek na modifikaci a zvýšení ceny výrobku B o 5%.</a:t>
            </a:r>
          </a:p>
          <a:p>
            <a:endParaRPr lang="cs-CZ" altLang="cs-CZ" smtClean="0"/>
          </a:p>
          <a:p>
            <a:r>
              <a:rPr lang="cs-CZ" altLang="cs-CZ" i="1" smtClean="0"/>
              <a:t>Řešení</a:t>
            </a:r>
          </a:p>
          <a:p>
            <a:r>
              <a:rPr lang="cs-CZ" altLang="cs-CZ" i="1" smtClean="0"/>
              <a:t>Účetní jednotka vykáže úpravu smlouvy, jakoby se jednalo o ukončení stávající smlouvy a vznik nové smlouvy. Výnos z výrobků B bude oceněn částkou 6.300 Kč za kus, dosud vykázané výnosy z prodeje výrobků A zůstávají beze změny.</a:t>
            </a:r>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2533">
                                            <p:txEl>
                                              <p:pRg st="4" end="4"/>
                                            </p:txEl>
                                          </p:spTgt>
                                        </p:tgtEl>
                                        <p:attrNameLst>
                                          <p:attrName>style.visibility</p:attrName>
                                        </p:attrNameLst>
                                      </p:cBhvr>
                                      <p:to>
                                        <p:strVal val="visible"/>
                                      </p:to>
                                    </p:set>
                                    <p:anim calcmode="lin" valueType="num">
                                      <p:cBhvr additive="base">
                                        <p:cTn id="7" dur="500" fill="hold"/>
                                        <p:tgtEl>
                                          <p:spTgt spid="2253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CB361FC9-E483-49B0-BB02-CCF316628E83}" type="slidenum">
              <a:rPr lang="en-US" altLang="en-US" sz="1000" b="0" smtClean="0">
                <a:solidFill>
                  <a:srgbClr val="ED1A3B"/>
                </a:solidFill>
              </a:rPr>
              <a:pPr algn="l" eaLnBrk="1" hangingPunct="1">
                <a:defRPr/>
              </a:pPr>
              <a:t>24</a:t>
            </a:fld>
            <a:endParaRPr lang="en-US" altLang="en-US" sz="1000" b="0" dirty="0" smtClean="0">
              <a:solidFill>
                <a:srgbClr val="ED1A3B"/>
              </a:solidFill>
            </a:endParaRPr>
          </a:p>
        </p:txBody>
      </p:sp>
      <p:sp>
        <p:nvSpPr>
          <p:cNvPr id="26628" name="Rectangle 2"/>
          <p:cNvSpPr>
            <a:spLocks noGrp="1" noChangeArrowheads="1"/>
          </p:cNvSpPr>
          <p:nvPr>
            <p:ph type="title"/>
          </p:nvPr>
        </p:nvSpPr>
        <p:spPr/>
        <p:txBody>
          <a:bodyPr/>
          <a:lstStyle/>
          <a:p>
            <a:r>
              <a:rPr lang="cs-CZ" altLang="cs-CZ" smtClean="0"/>
              <a:t>Modifikace smluv</a:t>
            </a:r>
          </a:p>
        </p:txBody>
      </p:sp>
      <p:sp>
        <p:nvSpPr>
          <p:cNvPr id="26629" name="Rectangle 3"/>
          <p:cNvSpPr>
            <a:spLocks noGrp="1" noChangeArrowheads="1"/>
          </p:cNvSpPr>
          <p:nvPr>
            <p:ph type="body" idx="1"/>
          </p:nvPr>
        </p:nvSpPr>
        <p:spPr/>
        <p:txBody>
          <a:bodyPr/>
          <a:lstStyle/>
          <a:p>
            <a:r>
              <a:rPr lang="cs-CZ" altLang="cs-CZ" i="1" smtClean="0"/>
              <a:t>Příklad</a:t>
            </a:r>
            <a:endParaRPr lang="cs-CZ" altLang="cs-CZ" smtClean="0"/>
          </a:p>
          <a:p>
            <a:r>
              <a:rPr lang="cs-CZ" altLang="cs-CZ" i="1" smtClean="0"/>
              <a:t>Účetní jednotka uzavřela se zákazníkem kontrakt na dodávku 100 kusů výrobku A za 800 Kč za kus. Poté, co bylo z tohoto kontraktu dodáno 60 ks výrobku A, uzavřela účetní jednotka se zákazníkem dodatek ke smlouvě na dodání 30 kusů výrobku B za 450 Kč za kus. Dohodnutá cena výrobku B je o 10% nižší, než je obvyklá prodejní cena výrobku B, která činí 500 Kč za kus. Účetní jednotka nabídla zákazníkovi slevu na výrobek B i proto, že zákazník již odebírá výrobek A.</a:t>
            </a:r>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86A05C2-23E9-4CEF-8222-5047C1E97024}" type="slidenum">
              <a:rPr lang="en-US" altLang="en-US" sz="1000" b="0" smtClean="0">
                <a:solidFill>
                  <a:srgbClr val="ED1A3B"/>
                </a:solidFill>
              </a:rPr>
              <a:pPr algn="l" eaLnBrk="1" hangingPunct="1">
                <a:defRPr/>
              </a:pPr>
              <a:t>25</a:t>
            </a:fld>
            <a:endParaRPr lang="en-US" altLang="en-US" sz="1000" b="0" dirty="0" smtClean="0">
              <a:solidFill>
                <a:srgbClr val="ED1A3B"/>
              </a:solidFill>
            </a:endParaRPr>
          </a:p>
        </p:txBody>
      </p:sp>
      <p:sp>
        <p:nvSpPr>
          <p:cNvPr id="27652" name="Rectangle 2"/>
          <p:cNvSpPr>
            <a:spLocks noGrp="1" noChangeArrowheads="1"/>
          </p:cNvSpPr>
          <p:nvPr>
            <p:ph type="title"/>
          </p:nvPr>
        </p:nvSpPr>
        <p:spPr/>
        <p:txBody>
          <a:bodyPr/>
          <a:lstStyle/>
          <a:p>
            <a:r>
              <a:rPr lang="cs-CZ" altLang="cs-CZ" smtClean="0"/>
              <a:t>Modifikace smluv</a:t>
            </a:r>
          </a:p>
        </p:txBody>
      </p:sp>
      <p:sp>
        <p:nvSpPr>
          <p:cNvPr id="24581" name="Rectangle 3"/>
          <p:cNvSpPr>
            <a:spLocks noGrp="1" noChangeArrowheads="1"/>
          </p:cNvSpPr>
          <p:nvPr>
            <p:ph type="body" idx="1"/>
          </p:nvPr>
        </p:nvSpPr>
        <p:spPr>
          <a:xfrm>
            <a:off x="287338" y="1409700"/>
            <a:ext cx="8569325" cy="3813175"/>
          </a:xfrm>
        </p:spPr>
        <p:txBody>
          <a:bodyPr/>
          <a:lstStyle/>
          <a:p>
            <a:r>
              <a:rPr lang="cs-CZ" altLang="cs-CZ" sz="1600" smtClean="0"/>
              <a:t>Řešení</a:t>
            </a:r>
          </a:p>
          <a:p>
            <a:r>
              <a:rPr lang="cs-CZ" altLang="cs-CZ" sz="1600" i="1" smtClean="0"/>
              <a:t>Celková poskytnutá sleva činí 10% x 500 Kč x 30 ks = 1.500 Kč. Tato sleva musí být přiřazena k výrobkům A (i již dodaným) i B na základě jejich obvyklých prodejních cen.</a:t>
            </a:r>
            <a:endParaRPr lang="cs-CZ" altLang="cs-CZ" sz="1600" smtClean="0"/>
          </a:p>
          <a:p>
            <a:r>
              <a:rPr lang="cs-CZ" altLang="cs-CZ" sz="1600" i="1" smtClean="0"/>
              <a:t>Celkové tržby z prodeje výrobků A v obvyklých prodejních cenách: 		</a:t>
            </a:r>
            <a:endParaRPr lang="cs-CZ" altLang="cs-CZ" sz="1600" smtClean="0"/>
          </a:p>
          <a:p>
            <a:r>
              <a:rPr lang="cs-CZ" altLang="cs-CZ" sz="1600" i="1" smtClean="0"/>
              <a:t>		100 ks x 800 Kč = 80.000 Kč</a:t>
            </a:r>
            <a:endParaRPr lang="cs-CZ" altLang="cs-CZ" sz="1600" smtClean="0"/>
          </a:p>
          <a:p>
            <a:r>
              <a:rPr lang="cs-CZ" altLang="cs-CZ" sz="1600" i="1" smtClean="0"/>
              <a:t>Celkové tržby z prodeje výrobků B v obvyklých prodejních cenách: </a:t>
            </a:r>
            <a:endParaRPr lang="cs-CZ" altLang="cs-CZ" sz="1600" smtClean="0"/>
          </a:p>
          <a:p>
            <a:r>
              <a:rPr lang="cs-CZ" altLang="cs-CZ" sz="1600" i="1" smtClean="0"/>
              <a:t>		30 ks x 500 Kč = 15.000 Kč</a:t>
            </a:r>
            <a:endParaRPr lang="cs-CZ" altLang="cs-CZ" sz="1600" smtClean="0"/>
          </a:p>
          <a:p>
            <a:r>
              <a:rPr lang="cs-CZ" altLang="cs-CZ" sz="1600" i="1" smtClean="0"/>
              <a:t>Přiřazení slevy:</a:t>
            </a:r>
            <a:endParaRPr lang="cs-CZ" altLang="cs-CZ" sz="1600" smtClean="0"/>
          </a:p>
          <a:p>
            <a:r>
              <a:rPr lang="cs-CZ" altLang="cs-CZ" sz="1600" i="1" smtClean="0"/>
              <a:t>K výrobkům A: 1.500 x 80.000/(80.000 + 15.000) = 1.263 Kč</a:t>
            </a:r>
            <a:endParaRPr lang="cs-CZ" altLang="cs-CZ" sz="1600" smtClean="0"/>
          </a:p>
          <a:p>
            <a:r>
              <a:rPr lang="cs-CZ" altLang="cs-CZ" sz="1600" i="1" smtClean="0"/>
              <a:t>K výrobkům B: 1.500 x 15.000/(80.000 + 15.000) = 237 Kč</a:t>
            </a:r>
            <a:endParaRPr lang="cs-CZ" altLang="cs-CZ" sz="1600" smtClean="0"/>
          </a:p>
          <a:p>
            <a:r>
              <a:rPr lang="cs-CZ" altLang="cs-CZ" sz="1600" i="1" smtClean="0"/>
              <a:t>Na jeden výrobek A tedy připadá sleva ve výši 1.263/100 = 12,63 Kč. Protože již bylo dodáno 60 ks výrobku A, bude vykázáno jednorázové snížení tržeb ve výši 60 * 12,63 = 757,80 Kč. </a:t>
            </a:r>
          </a:p>
          <a:p>
            <a:r>
              <a:rPr lang="cs-CZ" altLang="cs-CZ" sz="1600" i="1" smtClean="0"/>
              <a:t>Zbývající dodávané výrobky A budou v tržbách oceněny částkou 800 – 12,63 = 787,37 Kč za kus.</a:t>
            </a:r>
            <a:endParaRPr lang="cs-CZ" altLang="cs-CZ" sz="1600" smtClean="0"/>
          </a:p>
          <a:p>
            <a:r>
              <a:rPr lang="cs-CZ" altLang="cs-CZ" sz="1600" i="1" smtClean="0"/>
              <a:t>Dodávané výrobky B budou oceněny částkou 500 – 237/30 = 492,10 Kč za kus.</a:t>
            </a:r>
            <a:endParaRPr lang="cs-CZ" altLang="cs-CZ" sz="1600"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581">
                                            <p:txEl>
                                              <p:pRg st="1" end="1"/>
                                            </p:txEl>
                                          </p:spTgt>
                                        </p:tgtEl>
                                        <p:attrNameLst>
                                          <p:attrName>style.visibility</p:attrName>
                                        </p:attrNameLst>
                                      </p:cBhvr>
                                      <p:to>
                                        <p:strVal val="visible"/>
                                      </p:to>
                                    </p:set>
                                    <p:anim calcmode="lin" valueType="num">
                                      <p:cBhvr additive="base">
                                        <p:cTn id="7" dur="500" fill="hold"/>
                                        <p:tgtEl>
                                          <p:spTgt spid="2458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8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4581">
                                            <p:txEl>
                                              <p:pRg st="2" end="2"/>
                                            </p:txEl>
                                          </p:spTgt>
                                        </p:tgtEl>
                                        <p:attrNameLst>
                                          <p:attrName>style.visibility</p:attrName>
                                        </p:attrNameLst>
                                      </p:cBhvr>
                                      <p:to>
                                        <p:strVal val="visible"/>
                                      </p:to>
                                    </p:set>
                                    <p:anim calcmode="lin" valueType="num">
                                      <p:cBhvr additive="base">
                                        <p:cTn id="13" dur="500" fill="hold"/>
                                        <p:tgtEl>
                                          <p:spTgt spid="2458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81">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4581">
                                            <p:txEl>
                                              <p:pRg st="3" end="3"/>
                                            </p:txEl>
                                          </p:spTgt>
                                        </p:tgtEl>
                                        <p:attrNameLst>
                                          <p:attrName>style.visibility</p:attrName>
                                        </p:attrNameLst>
                                      </p:cBhvr>
                                      <p:to>
                                        <p:strVal val="visible"/>
                                      </p:to>
                                    </p:set>
                                    <p:anim calcmode="lin" valueType="num">
                                      <p:cBhvr additive="base">
                                        <p:cTn id="17" dur="500" fill="hold"/>
                                        <p:tgtEl>
                                          <p:spTgt spid="2458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4581">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4581">
                                            <p:txEl>
                                              <p:pRg st="4" end="4"/>
                                            </p:txEl>
                                          </p:spTgt>
                                        </p:tgtEl>
                                        <p:attrNameLst>
                                          <p:attrName>style.visibility</p:attrName>
                                        </p:attrNameLst>
                                      </p:cBhvr>
                                      <p:to>
                                        <p:strVal val="visible"/>
                                      </p:to>
                                    </p:set>
                                    <p:anim calcmode="lin" valueType="num">
                                      <p:cBhvr additive="base">
                                        <p:cTn id="21" dur="500" fill="hold"/>
                                        <p:tgtEl>
                                          <p:spTgt spid="2458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4581">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4581">
                                            <p:txEl>
                                              <p:pRg st="5" end="5"/>
                                            </p:txEl>
                                          </p:spTgt>
                                        </p:tgtEl>
                                        <p:attrNameLst>
                                          <p:attrName>style.visibility</p:attrName>
                                        </p:attrNameLst>
                                      </p:cBhvr>
                                      <p:to>
                                        <p:strVal val="visible"/>
                                      </p:to>
                                    </p:set>
                                    <p:anim calcmode="lin" valueType="num">
                                      <p:cBhvr additive="base">
                                        <p:cTn id="25" dur="500" fill="hold"/>
                                        <p:tgtEl>
                                          <p:spTgt spid="2458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8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4581">
                                            <p:txEl>
                                              <p:pRg st="6" end="6"/>
                                            </p:txEl>
                                          </p:spTgt>
                                        </p:tgtEl>
                                        <p:attrNameLst>
                                          <p:attrName>style.visibility</p:attrName>
                                        </p:attrNameLst>
                                      </p:cBhvr>
                                      <p:to>
                                        <p:strVal val="visible"/>
                                      </p:to>
                                    </p:set>
                                    <p:anim calcmode="lin" valueType="num">
                                      <p:cBhvr additive="base">
                                        <p:cTn id="31" dur="500" fill="hold"/>
                                        <p:tgtEl>
                                          <p:spTgt spid="2458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581">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4581">
                                            <p:txEl>
                                              <p:pRg st="7" end="7"/>
                                            </p:txEl>
                                          </p:spTgt>
                                        </p:tgtEl>
                                        <p:attrNameLst>
                                          <p:attrName>style.visibility</p:attrName>
                                        </p:attrNameLst>
                                      </p:cBhvr>
                                      <p:to>
                                        <p:strVal val="visible"/>
                                      </p:to>
                                    </p:set>
                                    <p:anim calcmode="lin" valueType="num">
                                      <p:cBhvr additive="base">
                                        <p:cTn id="35" dur="500" fill="hold"/>
                                        <p:tgtEl>
                                          <p:spTgt spid="24581">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4581">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4581">
                                            <p:txEl>
                                              <p:pRg st="8" end="8"/>
                                            </p:txEl>
                                          </p:spTgt>
                                        </p:tgtEl>
                                        <p:attrNameLst>
                                          <p:attrName>style.visibility</p:attrName>
                                        </p:attrNameLst>
                                      </p:cBhvr>
                                      <p:to>
                                        <p:strVal val="visible"/>
                                      </p:to>
                                    </p:set>
                                    <p:anim calcmode="lin" valueType="num">
                                      <p:cBhvr additive="base">
                                        <p:cTn id="39" dur="500" fill="hold"/>
                                        <p:tgtEl>
                                          <p:spTgt spid="24581">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458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24581">
                                            <p:txEl>
                                              <p:pRg st="9" end="9"/>
                                            </p:txEl>
                                          </p:spTgt>
                                        </p:tgtEl>
                                        <p:attrNameLst>
                                          <p:attrName>style.visibility</p:attrName>
                                        </p:attrNameLst>
                                      </p:cBhvr>
                                      <p:to>
                                        <p:strVal val="visible"/>
                                      </p:to>
                                    </p:set>
                                    <p:anim calcmode="lin" valueType="num">
                                      <p:cBhvr additive="base">
                                        <p:cTn id="45" dur="500" fill="hold"/>
                                        <p:tgtEl>
                                          <p:spTgt spid="24581">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458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24581">
                                            <p:txEl>
                                              <p:pRg st="10" end="10"/>
                                            </p:txEl>
                                          </p:spTgt>
                                        </p:tgtEl>
                                        <p:attrNameLst>
                                          <p:attrName>style.visibility</p:attrName>
                                        </p:attrNameLst>
                                      </p:cBhvr>
                                      <p:to>
                                        <p:strVal val="visible"/>
                                      </p:to>
                                    </p:set>
                                    <p:anim calcmode="lin" valueType="num">
                                      <p:cBhvr additive="base">
                                        <p:cTn id="51" dur="500" fill="hold"/>
                                        <p:tgtEl>
                                          <p:spTgt spid="24581">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4581">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4581">
                                            <p:txEl>
                                              <p:pRg st="11" end="11"/>
                                            </p:txEl>
                                          </p:spTgt>
                                        </p:tgtEl>
                                        <p:attrNameLst>
                                          <p:attrName>style.visibility</p:attrName>
                                        </p:attrNameLst>
                                      </p:cBhvr>
                                      <p:to>
                                        <p:strVal val="visible"/>
                                      </p:to>
                                    </p:set>
                                    <p:anim calcmode="lin" valueType="num">
                                      <p:cBhvr additive="base">
                                        <p:cTn id="55" dur="500" fill="hold"/>
                                        <p:tgtEl>
                                          <p:spTgt spid="24581">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4581">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69ED068A-A78B-4BA3-8382-ED9106CBA259}" type="slidenum">
              <a:rPr lang="en-US" altLang="en-US" sz="1000" b="0" smtClean="0">
                <a:solidFill>
                  <a:srgbClr val="ED1A3B"/>
                </a:solidFill>
              </a:rPr>
              <a:pPr algn="l" eaLnBrk="1" hangingPunct="1">
                <a:defRPr/>
              </a:pPr>
              <a:t>26</a:t>
            </a:fld>
            <a:endParaRPr lang="en-US" altLang="en-US" sz="1000" b="0" dirty="0" smtClean="0">
              <a:solidFill>
                <a:srgbClr val="ED1A3B"/>
              </a:solidFill>
            </a:endParaRPr>
          </a:p>
        </p:txBody>
      </p:sp>
      <p:sp>
        <p:nvSpPr>
          <p:cNvPr id="28676" name="Rectangle 2"/>
          <p:cNvSpPr>
            <a:spLocks noGrp="1" noChangeArrowheads="1"/>
          </p:cNvSpPr>
          <p:nvPr>
            <p:ph type="title"/>
          </p:nvPr>
        </p:nvSpPr>
        <p:spPr/>
        <p:txBody>
          <a:bodyPr/>
          <a:lstStyle/>
          <a:p>
            <a:r>
              <a:rPr lang="cs-CZ" altLang="cs-CZ" smtClean="0"/>
              <a:t>2. krok – Identifikace jednotlivých povinností plnění ze smlouvy</a:t>
            </a:r>
          </a:p>
        </p:txBody>
      </p:sp>
      <p:sp>
        <p:nvSpPr>
          <p:cNvPr id="28677" name="Rectangle 3"/>
          <p:cNvSpPr>
            <a:spLocks noGrp="1" noChangeArrowheads="1"/>
          </p:cNvSpPr>
          <p:nvPr>
            <p:ph type="body" idx="1"/>
          </p:nvPr>
        </p:nvSpPr>
        <p:spPr>
          <a:xfrm>
            <a:off x="287338" y="1847850"/>
            <a:ext cx="8569325" cy="3813175"/>
          </a:xfrm>
        </p:spPr>
        <p:txBody>
          <a:bodyPr/>
          <a:lstStyle/>
          <a:p>
            <a:r>
              <a:rPr lang="cs-CZ" altLang="cs-CZ" sz="2000" smtClean="0"/>
              <a:t>Povinnost plnit představuje příslib ve smlouvě dodat zákazníkovi buď:</a:t>
            </a:r>
          </a:p>
          <a:p>
            <a:pPr>
              <a:buFontTx/>
              <a:buChar char="•"/>
            </a:pPr>
            <a:r>
              <a:rPr lang="cs-CZ" altLang="cs-CZ" sz="2000" smtClean="0"/>
              <a:t>zboží nebo službu (nebo balíček zboží a služby), které je odlišitelné; anebo</a:t>
            </a:r>
          </a:p>
          <a:p>
            <a:pPr>
              <a:buFontTx/>
              <a:buChar char="•"/>
            </a:pPr>
            <a:r>
              <a:rPr lang="cs-CZ" altLang="cs-CZ" sz="2000" smtClean="0"/>
              <a:t>sadu odlišitelných zboží či služeb, které mají stejnou povahu, a které jsou předávány zákazníkovi stejným způsobem (např. opakované služby).</a:t>
            </a:r>
          </a:p>
          <a:p>
            <a:endParaRPr lang="cs-CZ" altLang="cs-CZ" sz="2000" smtClean="0"/>
          </a:p>
          <a:p>
            <a:r>
              <a:rPr lang="cs-CZ" altLang="cs-CZ" sz="2000" smtClean="0"/>
              <a:t>Povinnost plnit je nejmenší jednotkou kontraktu, o které se účtuje samostatně.</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4E8CA7D1-6DB7-4B64-A401-F621D8BE2329}" type="slidenum">
              <a:rPr lang="en-US" altLang="en-US" sz="1000" b="0" smtClean="0">
                <a:solidFill>
                  <a:srgbClr val="ED1A3B"/>
                </a:solidFill>
              </a:rPr>
              <a:pPr algn="l" eaLnBrk="1" hangingPunct="1">
                <a:defRPr/>
              </a:pPr>
              <a:t>27</a:t>
            </a:fld>
            <a:endParaRPr lang="en-US" altLang="en-US" sz="1000" b="0" dirty="0" smtClean="0">
              <a:solidFill>
                <a:srgbClr val="ED1A3B"/>
              </a:solidFill>
            </a:endParaRPr>
          </a:p>
        </p:txBody>
      </p:sp>
      <p:sp>
        <p:nvSpPr>
          <p:cNvPr id="29700" name="Rectangle 2"/>
          <p:cNvSpPr>
            <a:spLocks noGrp="1" noChangeArrowheads="1"/>
          </p:cNvSpPr>
          <p:nvPr>
            <p:ph type="title"/>
          </p:nvPr>
        </p:nvSpPr>
        <p:spPr/>
        <p:txBody>
          <a:bodyPr/>
          <a:lstStyle/>
          <a:p>
            <a:r>
              <a:rPr lang="cs-CZ" altLang="cs-CZ" smtClean="0"/>
              <a:t>2. krok – Identifikace jednotlivých povinností plnění ze smlouvy</a:t>
            </a:r>
          </a:p>
        </p:txBody>
      </p:sp>
      <p:sp>
        <p:nvSpPr>
          <p:cNvPr id="29701" name="Rectangle 3"/>
          <p:cNvSpPr>
            <a:spLocks noGrp="1" noChangeArrowheads="1"/>
          </p:cNvSpPr>
          <p:nvPr>
            <p:ph type="body" idx="1"/>
          </p:nvPr>
        </p:nvSpPr>
        <p:spPr>
          <a:xfrm>
            <a:off x="287338" y="1847850"/>
            <a:ext cx="8569325" cy="3813175"/>
          </a:xfrm>
        </p:spPr>
        <p:txBody>
          <a:bodyPr/>
          <a:lstStyle/>
          <a:p>
            <a:r>
              <a:rPr lang="cs-CZ" altLang="cs-CZ" sz="2000" smtClean="0"/>
              <a:t>Klíčovým bodem je určení „odlišnosti“ zboží či služeb.</a:t>
            </a:r>
          </a:p>
          <a:p>
            <a:r>
              <a:rPr lang="cs-CZ" altLang="cs-CZ" sz="2000" smtClean="0"/>
              <a:t>Standard stanoví, že zboží či služba jsou odlišné, jestliže:</a:t>
            </a:r>
          </a:p>
          <a:p>
            <a:pPr>
              <a:buFontTx/>
              <a:buChar char="•"/>
            </a:pPr>
            <a:r>
              <a:rPr lang="cs-CZ" altLang="cs-CZ" sz="2000" b="1" smtClean="0"/>
              <a:t>zákazníkovi přinášejí užitek samostatně nebo společně s dalšími snadno dostupnými zdroji a současně, </a:t>
            </a:r>
            <a:endParaRPr lang="cs-CZ" altLang="cs-CZ" sz="2000" smtClean="0"/>
          </a:p>
          <a:p>
            <a:pPr>
              <a:buFontTx/>
              <a:buChar char="•"/>
            </a:pPr>
            <a:r>
              <a:rPr lang="cs-CZ" altLang="cs-CZ" sz="2000" b="1" smtClean="0"/>
              <a:t>jestliže je možné je oddělit od ostatních příslibů ve smlouvě.</a:t>
            </a:r>
            <a:r>
              <a:rPr lang="cs-CZ" altLang="cs-CZ" sz="2000" smtClean="0"/>
              <a:t> </a:t>
            </a:r>
          </a:p>
          <a:p>
            <a:endParaRPr lang="cs-CZ" altLang="cs-CZ" sz="2000" b="1" u="sng" smtClean="0"/>
          </a:p>
          <a:p>
            <a:r>
              <a:rPr lang="cs-CZ" altLang="cs-CZ" sz="2000" smtClean="0"/>
              <a:t>Každé zboží či služba, které je „odlišné“, představuje samostatnou povinnost plnit.</a:t>
            </a:r>
          </a:p>
          <a:p>
            <a:r>
              <a:rPr lang="cs-CZ" altLang="cs-CZ" sz="2000" smtClean="0"/>
              <a:t>V případě, že je identifikováno více odlišitelných povinností plnit, ale není možno spolehlivě ocenit cenu transakce pro každou povinnost, pak je vykázána pouze jedna povinnost plnit.</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E1AEF4F5-244E-49A7-8AC0-370C0536227B}" type="slidenum">
              <a:rPr lang="en-US" altLang="en-US" sz="1000" b="0" smtClean="0">
                <a:solidFill>
                  <a:srgbClr val="ED1A3B"/>
                </a:solidFill>
              </a:rPr>
              <a:pPr algn="l" eaLnBrk="1" hangingPunct="1">
                <a:defRPr/>
              </a:pPr>
              <a:t>28</a:t>
            </a:fld>
            <a:endParaRPr lang="en-US" altLang="en-US" sz="1000" b="0" dirty="0" smtClean="0">
              <a:solidFill>
                <a:srgbClr val="ED1A3B"/>
              </a:solidFill>
            </a:endParaRPr>
          </a:p>
        </p:txBody>
      </p:sp>
      <p:sp>
        <p:nvSpPr>
          <p:cNvPr id="30724" name="Rectangle 2"/>
          <p:cNvSpPr>
            <a:spLocks noGrp="1" noChangeArrowheads="1"/>
          </p:cNvSpPr>
          <p:nvPr>
            <p:ph type="title"/>
          </p:nvPr>
        </p:nvSpPr>
        <p:spPr/>
        <p:txBody>
          <a:bodyPr/>
          <a:lstStyle/>
          <a:p>
            <a:r>
              <a:rPr lang="cs-CZ" altLang="cs-CZ" smtClean="0"/>
              <a:t>2. krok – Identifikace jednotlivých povinností plnění ze smlouvy</a:t>
            </a:r>
          </a:p>
        </p:txBody>
      </p:sp>
      <p:sp>
        <p:nvSpPr>
          <p:cNvPr id="30725" name="Rectangle 3"/>
          <p:cNvSpPr>
            <a:spLocks noGrp="1" noChangeArrowheads="1"/>
          </p:cNvSpPr>
          <p:nvPr>
            <p:ph type="body" idx="1"/>
          </p:nvPr>
        </p:nvSpPr>
        <p:spPr>
          <a:xfrm>
            <a:off x="287338" y="1847850"/>
            <a:ext cx="8569325" cy="3813175"/>
          </a:xfrm>
        </p:spPr>
        <p:txBody>
          <a:bodyPr/>
          <a:lstStyle/>
          <a:p>
            <a:r>
              <a:rPr lang="cs-CZ" altLang="cs-CZ" smtClean="0"/>
              <a:t>K datu vzniku smlouvy tedy účetní jednotka posoudí zboží či služby přislíbené ve smlouvě se zákazníkem a určí jako povinnost plnit každý příslib uskutečnit dodání zákazníkovi.</a:t>
            </a:r>
          </a:p>
          <a:p>
            <a:r>
              <a:rPr lang="cs-CZ" altLang="cs-CZ" smtClean="0"/>
              <a:t>To vyžaduje podrobnou analýzu smluvních podmínek. </a:t>
            </a:r>
          </a:p>
          <a:p>
            <a:r>
              <a:rPr lang="cs-CZ" altLang="cs-CZ" smtClean="0"/>
              <a:t>Každému odlišnému zboží či službě pak bude nutno přiřadit odpovídající částku sjednané odměny ze smlouvy i načasování vykázání výnosu. </a:t>
            </a:r>
          </a:p>
          <a:p>
            <a:endParaRPr lang="cs-CZ" altLang="cs-CZ" smtClean="0"/>
          </a:p>
          <a:p>
            <a:r>
              <a:rPr lang="cs-CZ" altLang="cs-CZ" smtClean="0"/>
              <a:t>Odlišným produktem nejsou např. ty součásti dodávky, které jsou vzájemné provázané, tj. rizika nesplnění povinnosti plnit jsou vzájemně závislá.</a:t>
            </a:r>
          </a:p>
          <a:p>
            <a:endParaRPr lang="cs-CZ" altLang="cs-CZ" smtClean="0"/>
          </a:p>
          <a:p>
            <a:r>
              <a:rPr lang="cs-CZ" altLang="cs-CZ" smtClean="0"/>
              <a:t>V praxi tento přístup vyžadovaný IFRS 15 může přinést podstatné změny způsobu a načasování vykazování výnosů ve srovnání se stávajícími IFRS.</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5EB0942C-A6A7-4FC2-9DD3-E0D6E56299FB}" type="slidenum">
              <a:rPr lang="en-US" altLang="en-US" sz="1000" b="0" smtClean="0">
                <a:solidFill>
                  <a:srgbClr val="ED1A3B"/>
                </a:solidFill>
              </a:rPr>
              <a:pPr algn="l" eaLnBrk="1" hangingPunct="1">
                <a:defRPr/>
              </a:pPr>
              <a:t>29</a:t>
            </a:fld>
            <a:endParaRPr lang="en-US" altLang="en-US" sz="1000" b="0" dirty="0" smtClean="0">
              <a:solidFill>
                <a:srgbClr val="ED1A3B"/>
              </a:solidFill>
            </a:endParaRPr>
          </a:p>
        </p:txBody>
      </p:sp>
      <p:sp>
        <p:nvSpPr>
          <p:cNvPr id="31748" name="Rectangle 2"/>
          <p:cNvSpPr>
            <a:spLocks noGrp="1" noChangeArrowheads="1"/>
          </p:cNvSpPr>
          <p:nvPr>
            <p:ph type="title"/>
          </p:nvPr>
        </p:nvSpPr>
        <p:spPr/>
        <p:txBody>
          <a:bodyPr/>
          <a:lstStyle/>
          <a:p>
            <a:r>
              <a:rPr lang="cs-CZ" altLang="cs-CZ" smtClean="0"/>
              <a:t>2. krok – Identifikace jednotlivých povinností plnění ze smlouvy</a:t>
            </a:r>
          </a:p>
        </p:txBody>
      </p:sp>
      <p:sp>
        <p:nvSpPr>
          <p:cNvPr id="29701" name="Rectangle 3"/>
          <p:cNvSpPr>
            <a:spLocks noGrp="1" noChangeArrowheads="1"/>
          </p:cNvSpPr>
          <p:nvPr>
            <p:ph type="body" idx="1"/>
          </p:nvPr>
        </p:nvSpPr>
        <p:spPr>
          <a:xfrm>
            <a:off x="287338" y="1847850"/>
            <a:ext cx="8569325" cy="3813175"/>
          </a:xfrm>
        </p:spPr>
        <p:txBody>
          <a:bodyPr/>
          <a:lstStyle/>
          <a:p>
            <a:r>
              <a:rPr lang="cs-CZ" altLang="cs-CZ" i="1" smtClean="0"/>
              <a:t>Příklad</a:t>
            </a:r>
            <a:endParaRPr lang="cs-CZ" altLang="cs-CZ" smtClean="0"/>
          </a:p>
          <a:p>
            <a:r>
              <a:rPr lang="cs-CZ" altLang="cs-CZ" i="1" smtClean="0"/>
              <a:t>Dodavatel uzavře se zákazníkem smlouvu na výstavbu nové administrativní budovy. Dodavatel je zodpovědný za celý komplexní projekt výstavby, včetně obstarání stavebních materiálů, řízení projektu a souvisejících služeb. Projekt zahrnuje vyklizení staveniště, výstavbu základů, provedení vlastní stavby, instalace vnitřního zařízení a dokončovací práce.</a:t>
            </a:r>
          </a:p>
          <a:p>
            <a:endParaRPr lang="cs-CZ" altLang="cs-CZ" smtClean="0"/>
          </a:p>
          <a:p>
            <a:r>
              <a:rPr lang="cs-CZ" altLang="cs-CZ" i="1" smtClean="0"/>
              <a:t>I když zboží nebo služby, které mají být dodány, jsou schopné být odlišné (protože zákazník mohl mít užitek z jejich užití či prodeje, a mohl je koupit od jiných dodavatelů), nejsou odlišné v rámci kontextu smlouvy s dodavatelem. Je to proto, že dodavatel poskytuje významnou službu integrace veškerých vstupů do kombinovaného výstupu (nové administrativní budovy), kterou je smluvně zavázán dodat svému zákazníkovi.</a:t>
            </a:r>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9701">
                                            <p:txEl>
                                              <p:pRg st="3" end="3"/>
                                            </p:txEl>
                                          </p:spTgt>
                                        </p:tgtEl>
                                        <p:attrNameLst>
                                          <p:attrName>style.visibility</p:attrName>
                                        </p:attrNameLst>
                                      </p:cBhvr>
                                      <p:to>
                                        <p:strVal val="visible"/>
                                      </p:to>
                                    </p:set>
                                    <p:anim calcmode="lin" valueType="num">
                                      <p:cBhvr additive="base">
                                        <p:cTn id="7" dur="500" fill="hold"/>
                                        <p:tgtEl>
                                          <p:spTgt spid="29701">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70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EA115254-520D-41A6-BAD8-7E9321290D3A}" type="slidenum">
              <a:rPr lang="en-US" altLang="en-US" sz="1000" b="0" smtClean="0">
                <a:solidFill>
                  <a:srgbClr val="ED1A3B"/>
                </a:solidFill>
              </a:rPr>
              <a:pPr algn="l" eaLnBrk="1" hangingPunct="1">
                <a:defRPr/>
              </a:pPr>
              <a:t>3</a:t>
            </a:fld>
            <a:endParaRPr lang="en-US" altLang="en-US" sz="1000" b="0" dirty="0" smtClean="0">
              <a:solidFill>
                <a:srgbClr val="ED1A3B"/>
              </a:solidFill>
            </a:endParaRPr>
          </a:p>
        </p:txBody>
      </p:sp>
      <p:sp>
        <p:nvSpPr>
          <p:cNvPr id="5124" name="Rectangle 2"/>
          <p:cNvSpPr>
            <a:spLocks noGrp="1" noChangeArrowheads="1"/>
          </p:cNvSpPr>
          <p:nvPr>
            <p:ph type="title"/>
          </p:nvPr>
        </p:nvSpPr>
        <p:spPr/>
        <p:txBody>
          <a:bodyPr/>
          <a:lstStyle/>
          <a:p>
            <a:pPr eaLnBrk="1" hangingPunct="1"/>
            <a:r>
              <a:rPr lang="cs-CZ" altLang="en-US" smtClean="0"/>
              <a:t>Úvod</a:t>
            </a:r>
          </a:p>
        </p:txBody>
      </p:sp>
      <p:sp>
        <p:nvSpPr>
          <p:cNvPr id="5125" name="Rectangle 3"/>
          <p:cNvSpPr>
            <a:spLocks noGrp="1" noChangeArrowheads="1"/>
          </p:cNvSpPr>
          <p:nvPr>
            <p:ph type="body" idx="1"/>
          </p:nvPr>
        </p:nvSpPr>
        <p:spPr/>
        <p:txBody>
          <a:bodyPr/>
          <a:lstStyle/>
          <a:p>
            <a:pPr lvl="1" eaLnBrk="1" hangingPunct="1">
              <a:buFontTx/>
              <a:buNone/>
            </a:pPr>
            <a:r>
              <a:rPr lang="cs-CZ" altLang="cs-CZ" sz="2400" smtClean="0"/>
              <a:t>Standard bude závazný od řádného účetního období začínajícího 1. ledna 2018. </a:t>
            </a:r>
          </a:p>
          <a:p>
            <a:pPr lvl="1" eaLnBrk="1" hangingPunct="1">
              <a:buFontTx/>
              <a:buNone/>
            </a:pPr>
            <a:r>
              <a:rPr lang="cs-CZ" altLang="cs-CZ" sz="2400" smtClean="0"/>
              <a:t>Dobrovolně lze ustanovení tohoto standardu uplatnit již před termínem jeho závazné účinnosti.</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067B4F9-DD3C-4D5D-85A1-7DEF87A94C9F}" type="slidenum">
              <a:rPr lang="en-US" altLang="en-US" sz="1000" b="0" smtClean="0">
                <a:solidFill>
                  <a:srgbClr val="ED1A3B"/>
                </a:solidFill>
              </a:rPr>
              <a:pPr algn="l" eaLnBrk="1" hangingPunct="1">
                <a:defRPr/>
              </a:pPr>
              <a:t>30</a:t>
            </a:fld>
            <a:endParaRPr lang="en-US" altLang="en-US" sz="1000" b="0" dirty="0" smtClean="0">
              <a:solidFill>
                <a:srgbClr val="ED1A3B"/>
              </a:solidFill>
            </a:endParaRPr>
          </a:p>
        </p:txBody>
      </p:sp>
      <p:sp>
        <p:nvSpPr>
          <p:cNvPr id="32772" name="Rectangle 2"/>
          <p:cNvSpPr>
            <a:spLocks noGrp="1" noChangeArrowheads="1"/>
          </p:cNvSpPr>
          <p:nvPr>
            <p:ph type="title"/>
          </p:nvPr>
        </p:nvSpPr>
        <p:spPr/>
        <p:txBody>
          <a:bodyPr/>
          <a:lstStyle/>
          <a:p>
            <a:r>
              <a:rPr lang="cs-CZ" altLang="cs-CZ" smtClean="0"/>
              <a:t>Záruka</a:t>
            </a:r>
          </a:p>
        </p:txBody>
      </p:sp>
      <p:sp>
        <p:nvSpPr>
          <p:cNvPr id="32773" name="Rectangle 3"/>
          <p:cNvSpPr>
            <a:spLocks noGrp="1" noChangeArrowheads="1"/>
          </p:cNvSpPr>
          <p:nvPr>
            <p:ph type="body" idx="1"/>
          </p:nvPr>
        </p:nvSpPr>
        <p:spPr>
          <a:xfrm>
            <a:off x="287338" y="1847850"/>
            <a:ext cx="8569325" cy="3813175"/>
          </a:xfrm>
        </p:spPr>
        <p:txBody>
          <a:bodyPr/>
          <a:lstStyle/>
          <a:p>
            <a:r>
              <a:rPr lang="cs-CZ" altLang="cs-CZ" smtClean="0"/>
              <a:t>Příkladem samostatné povinnosti plnit je záruka na prodané zboží. Cena takovéto záruky pak je vyčíslena a vykazována časově rozlišená dle doby záruky a není tak účtována do výnosů v okamžiku prodeje výrobku.</a:t>
            </a:r>
          </a:p>
          <a:p>
            <a:r>
              <a:rPr lang="cs-CZ" altLang="cs-CZ" smtClean="0"/>
              <a:t>IFRS 15 rozlišuje dva typy záruk:</a:t>
            </a:r>
          </a:p>
          <a:p>
            <a:pPr>
              <a:buFontTx/>
              <a:buChar char="•"/>
            </a:pPr>
            <a:r>
              <a:rPr lang="cs-CZ" altLang="cs-CZ" smtClean="0"/>
              <a:t>Záruky, které poskytují zákazníkovi jistotu, že výrobek bude fungovat, jak má - tyto záruky jsou účtovány v souladu s IAS 37 Rezervy, podmíněné závazky a podmíněná aktiva.</a:t>
            </a:r>
          </a:p>
          <a:p>
            <a:pPr>
              <a:buFontTx/>
              <a:buChar char="•"/>
            </a:pPr>
            <a:r>
              <a:rPr lang="cs-CZ" altLang="cs-CZ" smtClean="0"/>
              <a:t>Záruky, které poskytují zákazníkovi službu navíc k zajištění, že produkt bude v souladu s dohodnutými specifikacemi. Tyto "další zaručené služby" jsou účtovány jako povinnost plnit a je jim přidělena část ceny transakce v souladu se zásadami IFRS 15.</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6DDC1E8-4B9E-4A07-BDB7-74A6D062D7DE}" type="slidenum">
              <a:rPr lang="en-US" altLang="en-US" sz="1000" b="0" smtClean="0">
                <a:solidFill>
                  <a:srgbClr val="ED1A3B"/>
                </a:solidFill>
              </a:rPr>
              <a:pPr algn="l" eaLnBrk="1" hangingPunct="1">
                <a:defRPr/>
              </a:pPr>
              <a:t>31</a:t>
            </a:fld>
            <a:endParaRPr lang="en-US" altLang="en-US" sz="1000" b="0" dirty="0" smtClean="0">
              <a:solidFill>
                <a:srgbClr val="ED1A3B"/>
              </a:solidFill>
            </a:endParaRPr>
          </a:p>
        </p:txBody>
      </p:sp>
      <p:sp>
        <p:nvSpPr>
          <p:cNvPr id="33796" name="Rectangle 2"/>
          <p:cNvSpPr>
            <a:spLocks noGrp="1" noChangeArrowheads="1"/>
          </p:cNvSpPr>
          <p:nvPr>
            <p:ph type="title"/>
          </p:nvPr>
        </p:nvSpPr>
        <p:spPr/>
        <p:txBody>
          <a:bodyPr/>
          <a:lstStyle/>
          <a:p>
            <a:r>
              <a:rPr lang="cs-CZ" altLang="cs-CZ" smtClean="0"/>
              <a:t>Záruka jako nárok na dodatečnou službu</a:t>
            </a:r>
          </a:p>
        </p:txBody>
      </p:sp>
      <p:sp>
        <p:nvSpPr>
          <p:cNvPr id="33797" name="Rectangle 3"/>
          <p:cNvSpPr>
            <a:spLocks noGrp="1" noChangeArrowheads="1"/>
          </p:cNvSpPr>
          <p:nvPr>
            <p:ph type="body" idx="1"/>
          </p:nvPr>
        </p:nvSpPr>
        <p:spPr>
          <a:xfrm>
            <a:off x="287338" y="1847850"/>
            <a:ext cx="8569325" cy="3813175"/>
          </a:xfrm>
        </p:spPr>
        <p:txBody>
          <a:bodyPr/>
          <a:lstStyle/>
          <a:p>
            <a:r>
              <a:rPr lang="cs-CZ" altLang="cs-CZ" smtClean="0"/>
              <a:t>Pokud si zákazník může záruku koupit samostatně, je považována za odlišitelnou službu a jako takovou ji účetní jednotka vykáže samostatně (povinnost dodat produkt vs. povinnost poskytnout dodatečné záruční služby). </a:t>
            </a:r>
          </a:p>
          <a:p>
            <a:endParaRPr lang="cs-CZ" altLang="cs-CZ" smtClean="0"/>
          </a:p>
          <a:p>
            <a:r>
              <a:rPr lang="cs-CZ" altLang="cs-CZ" smtClean="0"/>
              <a:t>Zda záruka poskytuje zákazníkovi nárok na dodatečnou službu a zda je tudíž nutno rozdělit cenu transakce na několik povinností plnit, rozhodují následující skutečnosti:</a:t>
            </a:r>
          </a:p>
          <a:p>
            <a:pPr>
              <a:buFontTx/>
              <a:buChar char="•"/>
            </a:pPr>
            <a:r>
              <a:rPr lang="cs-CZ" altLang="cs-CZ" smtClean="0"/>
              <a:t>záruka je poskytována ze zákona = spíše se nejedná o samostatnou povinnost plnit,</a:t>
            </a:r>
          </a:p>
          <a:p>
            <a:pPr>
              <a:buFontTx/>
              <a:buChar char="•"/>
            </a:pPr>
            <a:r>
              <a:rPr lang="cs-CZ" altLang="cs-CZ" smtClean="0"/>
              <a:t>délka záruční doby – čím je delší, tím spíše se jedná o samostatnou povinnost plnit,</a:t>
            </a:r>
          </a:p>
          <a:p>
            <a:pPr>
              <a:buFontTx/>
              <a:buChar char="•"/>
            </a:pPr>
            <a:r>
              <a:rPr lang="cs-CZ" altLang="cs-CZ" smtClean="0"/>
              <a:t>charakter činností, které účetní jednotka přislíbí provádět – v případě např. výměn zboží při jejich nefunkčnosti se nebude jednat o samostatnou povinnost plnit.</a:t>
            </a:r>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BB67FC0D-0CB8-4162-9E7C-58BE95AB1F47}" type="slidenum">
              <a:rPr lang="en-US" altLang="en-US" sz="1000" b="0" smtClean="0">
                <a:solidFill>
                  <a:srgbClr val="ED1A3B"/>
                </a:solidFill>
              </a:rPr>
              <a:pPr algn="l" eaLnBrk="1" hangingPunct="1">
                <a:defRPr/>
              </a:pPr>
              <a:t>32</a:t>
            </a:fld>
            <a:endParaRPr lang="en-US" altLang="en-US" sz="1000" b="0" dirty="0" smtClean="0">
              <a:solidFill>
                <a:srgbClr val="ED1A3B"/>
              </a:solidFill>
            </a:endParaRPr>
          </a:p>
        </p:txBody>
      </p:sp>
      <p:sp>
        <p:nvSpPr>
          <p:cNvPr id="34820" name="Rectangle 2"/>
          <p:cNvSpPr>
            <a:spLocks noGrp="1" noChangeArrowheads="1"/>
          </p:cNvSpPr>
          <p:nvPr>
            <p:ph type="title"/>
          </p:nvPr>
        </p:nvSpPr>
        <p:spPr/>
        <p:txBody>
          <a:bodyPr/>
          <a:lstStyle/>
          <a:p>
            <a:r>
              <a:rPr lang="cs-CZ" altLang="cs-CZ" smtClean="0"/>
              <a:t>Záruka</a:t>
            </a:r>
          </a:p>
        </p:txBody>
      </p:sp>
      <p:sp>
        <p:nvSpPr>
          <p:cNvPr id="34821" name="Rectangle 3"/>
          <p:cNvSpPr>
            <a:spLocks noGrp="1" noChangeArrowheads="1"/>
          </p:cNvSpPr>
          <p:nvPr>
            <p:ph type="body" idx="1"/>
          </p:nvPr>
        </p:nvSpPr>
        <p:spPr>
          <a:xfrm>
            <a:off x="287338" y="1847850"/>
            <a:ext cx="8569325" cy="3813175"/>
          </a:xfrm>
        </p:spPr>
        <p:txBody>
          <a:bodyPr/>
          <a:lstStyle/>
          <a:p>
            <a:r>
              <a:rPr lang="cs-CZ" altLang="cs-CZ" smtClean="0"/>
              <a:t>Pokud záruku není možno koupit samostatně (např. povinnost záruky ze zákona), účetní jednotka vykáže záruku podle pravidel IAS 37 Rezervy, podmíněné závazky a podmíněná aktiva prostřednictvím rezervy na záruční opravy. </a:t>
            </a:r>
          </a:p>
          <a:p>
            <a:endParaRPr lang="cs-CZ" altLang="cs-CZ" smtClean="0"/>
          </a:p>
          <a:p>
            <a:r>
              <a:rPr lang="cs-CZ" altLang="cs-CZ" smtClean="0"/>
              <a:t>V případě ale, že ze záruky vyplývá povinnost poskytnout zákazníkovi dodatečnou službu (např. údržbu), nelze postupovat tímto způsobem.</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BD995E66-732A-4864-B135-CB83CBEA54BE}" type="slidenum">
              <a:rPr lang="en-US" altLang="en-US" sz="1000" b="0" smtClean="0">
                <a:solidFill>
                  <a:srgbClr val="ED1A3B"/>
                </a:solidFill>
              </a:rPr>
              <a:pPr algn="l" eaLnBrk="1" hangingPunct="1">
                <a:defRPr/>
              </a:pPr>
              <a:t>33</a:t>
            </a:fld>
            <a:endParaRPr lang="en-US" altLang="en-US" sz="1000" b="0" dirty="0" smtClean="0">
              <a:solidFill>
                <a:srgbClr val="ED1A3B"/>
              </a:solidFill>
            </a:endParaRPr>
          </a:p>
        </p:txBody>
      </p:sp>
      <p:sp>
        <p:nvSpPr>
          <p:cNvPr id="35844" name="Rectangle 2"/>
          <p:cNvSpPr>
            <a:spLocks noGrp="1" noChangeArrowheads="1"/>
          </p:cNvSpPr>
          <p:nvPr>
            <p:ph type="title"/>
          </p:nvPr>
        </p:nvSpPr>
        <p:spPr/>
        <p:txBody>
          <a:bodyPr/>
          <a:lstStyle/>
          <a:p>
            <a:r>
              <a:rPr lang="cs-CZ" altLang="cs-CZ" smtClean="0"/>
              <a:t>Záruka</a:t>
            </a:r>
          </a:p>
        </p:txBody>
      </p:sp>
      <p:sp>
        <p:nvSpPr>
          <p:cNvPr id="35845" name="Rectangle 3"/>
          <p:cNvSpPr>
            <a:spLocks noGrp="1" noChangeArrowheads="1"/>
          </p:cNvSpPr>
          <p:nvPr>
            <p:ph type="body" idx="1"/>
          </p:nvPr>
        </p:nvSpPr>
        <p:spPr>
          <a:xfrm>
            <a:off x="287338" y="1847850"/>
            <a:ext cx="8569325" cy="3813175"/>
          </a:xfrm>
        </p:spPr>
        <p:txBody>
          <a:bodyPr/>
          <a:lstStyle/>
          <a:p>
            <a:r>
              <a:rPr lang="cs-CZ" altLang="cs-CZ" i="1" smtClean="0"/>
              <a:t>Příklad</a:t>
            </a:r>
            <a:endParaRPr lang="cs-CZ" altLang="cs-CZ" smtClean="0"/>
          </a:p>
          <a:p>
            <a:r>
              <a:rPr lang="cs-CZ" altLang="cs-CZ" i="1" smtClean="0"/>
              <a:t>Účetní jednotka prodala v roce 2016 celkem 1.000 ks výrobků za celkovou cenu 5.000.000 Kč. Ze zákona plyne účetní jednotce povinnost poskytnout záruční opravy po dobu dvou let, účetní jednotka odhaduje celkové náklady na budoucí záruční opravy 300 tis. Kč k datu účetní závěrky za rok končící 31. 12. 2016.</a:t>
            </a:r>
            <a:endParaRPr lang="cs-CZ" altLang="cs-CZ" smtClean="0"/>
          </a:p>
          <a:p>
            <a:pPr>
              <a:buFontTx/>
              <a:buAutoNum type="alphaLcParenR"/>
            </a:pPr>
            <a:r>
              <a:rPr lang="cs-CZ" altLang="cs-CZ" i="1" smtClean="0"/>
              <a:t>V roce 2016 vykáže účetní jednotka výnosy ve výši 5 mil. Kč a rezervu ve výši 300.000 Kč. Při ocenění rezervy účetní jednotka také posoudí případný dopad časové hodnoty peněz.</a:t>
            </a:r>
            <a:endParaRPr lang="cs-CZ" altLang="cs-CZ" smtClean="0"/>
          </a:p>
          <a:p>
            <a:pPr>
              <a:buFontTx/>
              <a:buAutoNum type="alphaLcParenR"/>
            </a:pPr>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1D6AAFF6-9BE0-4ABA-8994-CD189BEC9ACF}" type="slidenum">
              <a:rPr lang="en-US" altLang="en-US" sz="1000" b="0" smtClean="0">
                <a:solidFill>
                  <a:srgbClr val="ED1A3B"/>
                </a:solidFill>
              </a:rPr>
              <a:pPr algn="l" eaLnBrk="1" hangingPunct="1">
                <a:defRPr/>
              </a:pPr>
              <a:t>34</a:t>
            </a:fld>
            <a:endParaRPr lang="en-US" altLang="en-US" sz="1000" b="0" dirty="0" smtClean="0">
              <a:solidFill>
                <a:srgbClr val="ED1A3B"/>
              </a:solidFill>
            </a:endParaRPr>
          </a:p>
        </p:txBody>
      </p:sp>
      <p:sp>
        <p:nvSpPr>
          <p:cNvPr id="36868" name="Rectangle 2"/>
          <p:cNvSpPr>
            <a:spLocks noGrp="1" noChangeArrowheads="1"/>
          </p:cNvSpPr>
          <p:nvPr>
            <p:ph type="title"/>
          </p:nvPr>
        </p:nvSpPr>
        <p:spPr/>
        <p:txBody>
          <a:bodyPr/>
          <a:lstStyle/>
          <a:p>
            <a:r>
              <a:rPr lang="cs-CZ" altLang="cs-CZ" smtClean="0"/>
              <a:t>Záruka</a:t>
            </a:r>
          </a:p>
        </p:txBody>
      </p:sp>
      <p:sp>
        <p:nvSpPr>
          <p:cNvPr id="34821" name="Rectangle 3"/>
          <p:cNvSpPr>
            <a:spLocks noGrp="1" noChangeArrowheads="1"/>
          </p:cNvSpPr>
          <p:nvPr>
            <p:ph type="body" idx="1"/>
          </p:nvPr>
        </p:nvSpPr>
        <p:spPr>
          <a:xfrm>
            <a:off x="287338" y="1847850"/>
            <a:ext cx="8569325" cy="3813175"/>
          </a:xfrm>
        </p:spPr>
        <p:txBody>
          <a:bodyPr/>
          <a:lstStyle/>
          <a:p>
            <a:r>
              <a:rPr lang="cs-CZ" altLang="cs-CZ" i="1" smtClean="0"/>
              <a:t>Příklad</a:t>
            </a:r>
            <a:endParaRPr lang="cs-CZ" altLang="cs-CZ" smtClean="0"/>
          </a:p>
          <a:p>
            <a:endParaRPr lang="cs-CZ" altLang="cs-CZ" i="1" smtClean="0"/>
          </a:p>
          <a:p>
            <a:r>
              <a:rPr lang="cs-CZ" altLang="cs-CZ" i="1" smtClean="0"/>
              <a:t>b) Při koupi výrobku má zákazník možnost dokoupení prodloužené záruky z 2 na 5 let. </a:t>
            </a:r>
          </a:p>
          <a:p>
            <a:r>
              <a:rPr lang="cs-CZ" altLang="cs-CZ" i="1" smtClean="0"/>
              <a:t>V tomto případě účetní jednotka prodala dva odlišitelné produkty – výrobek a prodlouženou záruku. Pro každý z nich musí stanovit, kdy nastala povinnost plnit a alokovat prodejní cenu ke každému produktu.</a:t>
            </a:r>
            <a:endParaRPr lang="cs-CZ" altLang="cs-CZ" smtClean="0"/>
          </a:p>
          <a:p>
            <a:r>
              <a:rPr lang="cs-CZ" altLang="cs-CZ" i="1" smtClean="0"/>
              <a:t>c) Spolu s prodejem výrobku účetní jednotka poskytuje navíc i dvouletou údržbu (ne záruku), v rámci které dojde k seřízení a kontrole výrobku, případně k výměně opotřebovaných částí. </a:t>
            </a:r>
          </a:p>
          <a:p>
            <a:r>
              <a:rPr lang="cs-CZ" altLang="cs-CZ" i="1" smtClean="0"/>
              <a:t>I v tomto případě účetní jednotka prodala dva odlišitelné produkty – výrobek a údržbu. Pro každý z nich musí stanovit, kdy nastala povinnost plnit a alokovat prodejní cenu ke každému produktu.</a:t>
            </a:r>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4821">
                                            <p:txEl>
                                              <p:pRg st="3" end="3"/>
                                            </p:txEl>
                                          </p:spTgt>
                                        </p:tgtEl>
                                        <p:attrNameLst>
                                          <p:attrName>style.visibility</p:attrName>
                                        </p:attrNameLst>
                                      </p:cBhvr>
                                      <p:to>
                                        <p:strVal val="visible"/>
                                      </p:to>
                                    </p:set>
                                    <p:anim calcmode="lin" valueType="num">
                                      <p:cBhvr additive="base">
                                        <p:cTn id="7" dur="500" fill="hold"/>
                                        <p:tgtEl>
                                          <p:spTgt spid="34821">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2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4821">
                                            <p:txEl>
                                              <p:pRg st="5" end="5"/>
                                            </p:txEl>
                                          </p:spTgt>
                                        </p:tgtEl>
                                        <p:attrNameLst>
                                          <p:attrName>style.visibility</p:attrName>
                                        </p:attrNameLst>
                                      </p:cBhvr>
                                      <p:to>
                                        <p:strVal val="visible"/>
                                      </p:to>
                                    </p:set>
                                    <p:anim calcmode="lin" valueType="num">
                                      <p:cBhvr additive="base">
                                        <p:cTn id="13" dur="500" fill="hold"/>
                                        <p:tgtEl>
                                          <p:spTgt spid="34821">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2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3864BEAB-8CC5-480C-9143-9511E1306D61}" type="slidenum">
              <a:rPr lang="en-US" altLang="en-US" sz="1000" b="0" smtClean="0">
                <a:solidFill>
                  <a:srgbClr val="ED1A3B"/>
                </a:solidFill>
              </a:rPr>
              <a:pPr algn="l" eaLnBrk="1" hangingPunct="1">
                <a:defRPr/>
              </a:pPr>
              <a:t>35</a:t>
            </a:fld>
            <a:endParaRPr lang="en-US" altLang="en-US" sz="1000" b="0" dirty="0" smtClean="0">
              <a:solidFill>
                <a:srgbClr val="ED1A3B"/>
              </a:solidFill>
            </a:endParaRPr>
          </a:p>
        </p:txBody>
      </p:sp>
      <p:sp>
        <p:nvSpPr>
          <p:cNvPr id="37892" name="Rectangle 2"/>
          <p:cNvSpPr>
            <a:spLocks noGrp="1" noChangeArrowheads="1"/>
          </p:cNvSpPr>
          <p:nvPr>
            <p:ph type="title"/>
          </p:nvPr>
        </p:nvSpPr>
        <p:spPr/>
        <p:txBody>
          <a:bodyPr/>
          <a:lstStyle/>
          <a:p>
            <a:r>
              <a:rPr lang="cs-CZ" altLang="cs-CZ" smtClean="0"/>
              <a:t>3. krok – Stanovení transakční ceny</a:t>
            </a:r>
          </a:p>
        </p:txBody>
      </p:sp>
      <p:sp>
        <p:nvSpPr>
          <p:cNvPr id="37893" name="Rectangle 3"/>
          <p:cNvSpPr>
            <a:spLocks noGrp="1" noChangeArrowheads="1"/>
          </p:cNvSpPr>
          <p:nvPr>
            <p:ph type="body" idx="1"/>
          </p:nvPr>
        </p:nvSpPr>
        <p:spPr>
          <a:xfrm>
            <a:off x="287338" y="1847850"/>
            <a:ext cx="8569325" cy="3813175"/>
          </a:xfrm>
        </p:spPr>
        <p:txBody>
          <a:bodyPr/>
          <a:lstStyle/>
          <a:p>
            <a:r>
              <a:rPr lang="cs-CZ" altLang="cs-CZ" b="1" smtClean="0"/>
              <a:t>Transakční cena představuje částku (odměnu), kterou společnost obdržela nebo očekává, že ji obdrží za dodávku zboží či služeb. </a:t>
            </a:r>
          </a:p>
          <a:p>
            <a:r>
              <a:rPr lang="cs-CZ" altLang="cs-CZ" smtClean="0"/>
              <a:t>Při určování ceny transakce je nutno posoudit všechny následující skutečnosti: </a:t>
            </a:r>
          </a:p>
          <a:p>
            <a:pPr>
              <a:buFontTx/>
              <a:buChar char="•"/>
            </a:pPr>
            <a:r>
              <a:rPr lang="cs-CZ" altLang="cs-CZ" smtClean="0"/>
              <a:t>Odhad variabilní části odměny (tj. části protihodnoty, jejíž výše není fixně dána, např. v souvislosti s poskytovanými slevami a bonusy);</a:t>
            </a:r>
          </a:p>
          <a:p>
            <a:pPr>
              <a:buFontTx/>
              <a:buChar char="•"/>
            </a:pPr>
            <a:r>
              <a:rPr lang="cs-CZ" altLang="cs-CZ" smtClean="0"/>
              <a:t>Časovou hodnotu peněz v případě, že platba odměny časově výrazně neodpovídá době dodání zboží a služeb (tj. smlouva obsahuje významný prvek financování); </a:t>
            </a:r>
          </a:p>
          <a:p>
            <a:pPr>
              <a:buFontTx/>
              <a:buChar char="•"/>
            </a:pPr>
            <a:r>
              <a:rPr lang="cs-CZ" altLang="cs-CZ" smtClean="0"/>
              <a:t>Reálnou hodnotu případného nepeněžního protiplnění; </a:t>
            </a:r>
          </a:p>
          <a:p>
            <a:pPr>
              <a:buFontTx/>
              <a:buChar char="•"/>
            </a:pPr>
            <a:r>
              <a:rPr lang="cs-CZ" altLang="cs-CZ" smtClean="0"/>
              <a:t>Část protihodnoty, kterou zákazník nebude hradit, například poukázky na slevu nebo slevové kupony. </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E0DA376D-A689-4A6E-AEC6-832B31AD00FB}" type="slidenum">
              <a:rPr lang="en-US" altLang="en-US" sz="1000" b="0" smtClean="0">
                <a:solidFill>
                  <a:srgbClr val="ED1A3B"/>
                </a:solidFill>
              </a:rPr>
              <a:pPr algn="l" eaLnBrk="1" hangingPunct="1">
                <a:defRPr/>
              </a:pPr>
              <a:t>36</a:t>
            </a:fld>
            <a:endParaRPr lang="en-US" altLang="en-US" sz="1000" b="0" dirty="0" smtClean="0">
              <a:solidFill>
                <a:srgbClr val="ED1A3B"/>
              </a:solidFill>
            </a:endParaRPr>
          </a:p>
        </p:txBody>
      </p:sp>
      <p:sp>
        <p:nvSpPr>
          <p:cNvPr id="38916" name="Rectangle 2"/>
          <p:cNvSpPr>
            <a:spLocks noGrp="1" noChangeArrowheads="1"/>
          </p:cNvSpPr>
          <p:nvPr>
            <p:ph type="title"/>
          </p:nvPr>
        </p:nvSpPr>
        <p:spPr/>
        <p:txBody>
          <a:bodyPr/>
          <a:lstStyle/>
          <a:p>
            <a:r>
              <a:rPr lang="cs-CZ" altLang="cs-CZ" smtClean="0"/>
              <a:t>Variabilní část odměny</a:t>
            </a:r>
          </a:p>
        </p:txBody>
      </p:sp>
      <p:sp>
        <p:nvSpPr>
          <p:cNvPr id="38917" name="Rectangle 3"/>
          <p:cNvSpPr>
            <a:spLocks noGrp="1" noChangeArrowheads="1"/>
          </p:cNvSpPr>
          <p:nvPr>
            <p:ph type="body" idx="1"/>
          </p:nvPr>
        </p:nvSpPr>
        <p:spPr>
          <a:xfrm>
            <a:off x="287338" y="1847850"/>
            <a:ext cx="8569325" cy="3813175"/>
          </a:xfrm>
        </p:spPr>
        <p:txBody>
          <a:bodyPr/>
          <a:lstStyle/>
          <a:p>
            <a:r>
              <a:rPr lang="cs-CZ" altLang="cs-CZ" smtClean="0"/>
              <a:t>Částka úhrady může být proměnlivá např. z důvodů slev, rabatů, vratek, motivačních ujednání, penalizací, aj. Úhrada se také může měnit v případě, kdy je podmíněna výskytem nějaké budoucí události.</a:t>
            </a:r>
          </a:p>
          <a:p>
            <a:r>
              <a:rPr lang="cs-CZ" altLang="cs-CZ" smtClean="0"/>
              <a:t>IFRS 15 umožňuje použít dvě metody ocenění variabilní části odměny: </a:t>
            </a:r>
          </a:p>
          <a:p>
            <a:pPr>
              <a:buFontTx/>
              <a:buChar char="•"/>
            </a:pPr>
            <a:r>
              <a:rPr lang="cs-CZ" altLang="cs-CZ" b="1" smtClean="0"/>
              <a:t>očekávaná hodnota </a:t>
            </a:r>
            <a:r>
              <a:rPr lang="cs-CZ" altLang="cs-CZ" smtClean="0"/>
              <a:t>– vážený průměr možných částek, kdy vahami je jejich pravděpodobnost (výhodné využití v případě velkého množství podobných smluv),</a:t>
            </a:r>
          </a:p>
          <a:p>
            <a:pPr>
              <a:buFontTx/>
              <a:buChar char="•"/>
            </a:pPr>
            <a:r>
              <a:rPr lang="cs-CZ" altLang="cs-CZ" b="1" smtClean="0"/>
              <a:t>nejpravděpodobnější výsledek </a:t>
            </a:r>
            <a:r>
              <a:rPr lang="cs-CZ" altLang="cs-CZ" smtClean="0"/>
              <a:t>– použita ta nejpravděpodobnější částka (výhodné využití v případě výběru ze dvou možností vyplývajících ze smlouvy – bonus ano/ne).</a:t>
            </a:r>
          </a:p>
          <a:p>
            <a:r>
              <a:rPr lang="cs-CZ" altLang="cs-CZ" smtClean="0"/>
              <a:t>Zvolená výhodnější metoda nemůže být po celou dobu trvání dané smlouvy měněna.</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F63F966-E344-4A67-A702-43478E1E9D6E}" type="slidenum">
              <a:rPr lang="en-US" altLang="en-US" sz="1000" b="0" smtClean="0">
                <a:solidFill>
                  <a:srgbClr val="ED1A3B"/>
                </a:solidFill>
              </a:rPr>
              <a:pPr algn="l" eaLnBrk="1" hangingPunct="1">
                <a:defRPr/>
              </a:pPr>
              <a:t>37</a:t>
            </a:fld>
            <a:endParaRPr lang="en-US" altLang="en-US" sz="1000" b="0" dirty="0" smtClean="0">
              <a:solidFill>
                <a:srgbClr val="ED1A3B"/>
              </a:solidFill>
            </a:endParaRPr>
          </a:p>
        </p:txBody>
      </p:sp>
      <p:sp>
        <p:nvSpPr>
          <p:cNvPr id="39940" name="Rectangle 2"/>
          <p:cNvSpPr>
            <a:spLocks noGrp="1" noChangeArrowheads="1"/>
          </p:cNvSpPr>
          <p:nvPr>
            <p:ph type="title"/>
          </p:nvPr>
        </p:nvSpPr>
        <p:spPr/>
        <p:txBody>
          <a:bodyPr/>
          <a:lstStyle/>
          <a:p>
            <a:r>
              <a:rPr lang="cs-CZ" altLang="cs-CZ" smtClean="0"/>
              <a:t>Prvek financování identifikovaný ve smlouvě</a:t>
            </a:r>
          </a:p>
        </p:txBody>
      </p:sp>
      <p:sp>
        <p:nvSpPr>
          <p:cNvPr id="39941" name="Rectangle 3"/>
          <p:cNvSpPr>
            <a:spLocks noGrp="1" noChangeArrowheads="1"/>
          </p:cNvSpPr>
          <p:nvPr>
            <p:ph type="body" idx="1"/>
          </p:nvPr>
        </p:nvSpPr>
        <p:spPr>
          <a:xfrm>
            <a:off x="287338" y="1847850"/>
            <a:ext cx="8569325" cy="3813175"/>
          </a:xfrm>
        </p:spPr>
        <p:txBody>
          <a:bodyPr/>
          <a:lstStyle/>
          <a:p>
            <a:r>
              <a:rPr lang="cs-CZ" altLang="cs-CZ" sz="2000" smtClean="0"/>
              <a:t>Element financování zahrnutý do ceny transakce představuje např. zvýšení ceny za odložení platby, nebo snížení ceny v případě včasné úhrady.</a:t>
            </a:r>
          </a:p>
          <a:p>
            <a:endParaRPr lang="cs-CZ" altLang="cs-CZ" sz="2000" smtClean="0"/>
          </a:p>
          <a:p>
            <a:r>
              <a:rPr lang="cs-CZ" altLang="cs-CZ" sz="2000" smtClean="0"/>
              <a:t>Pouze v případě, že je úhrada ceny transakce splatná do jednoho roku, umožňuje standard jako zjednodušení nevykazovat samostatně element financování.</a:t>
            </a:r>
          </a:p>
          <a:p>
            <a:endParaRPr lang="cs-CZ" altLang="cs-CZ" sz="2000" smtClean="0"/>
          </a:p>
          <a:p>
            <a:r>
              <a:rPr lang="cs-CZ" altLang="cs-CZ" sz="2000" smtClean="0"/>
              <a:t>Jinak se element financování (jako úrokový výnos či náklad) vykáže ve výkazu o úplném výsledku odděleně od výnosů ze smluv se zákazníky, ale pouze pokud je také současně vykazováno související aktivum či závazek ze smlouvy se zákazníkem.</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145852F-8C67-454A-8C43-47DBA55FE1F3}" type="slidenum">
              <a:rPr lang="en-US" altLang="en-US" sz="1000" b="0" smtClean="0">
                <a:solidFill>
                  <a:srgbClr val="ED1A3B"/>
                </a:solidFill>
              </a:rPr>
              <a:pPr algn="l" eaLnBrk="1" hangingPunct="1">
                <a:defRPr/>
              </a:pPr>
              <a:t>38</a:t>
            </a:fld>
            <a:endParaRPr lang="en-US" altLang="en-US" sz="1000" b="0" dirty="0" smtClean="0">
              <a:solidFill>
                <a:srgbClr val="ED1A3B"/>
              </a:solidFill>
            </a:endParaRPr>
          </a:p>
        </p:txBody>
      </p:sp>
      <p:sp>
        <p:nvSpPr>
          <p:cNvPr id="40964" name="Rectangle 2"/>
          <p:cNvSpPr>
            <a:spLocks noGrp="1" noChangeArrowheads="1"/>
          </p:cNvSpPr>
          <p:nvPr>
            <p:ph type="title"/>
          </p:nvPr>
        </p:nvSpPr>
        <p:spPr/>
        <p:txBody>
          <a:bodyPr/>
          <a:lstStyle/>
          <a:p>
            <a:r>
              <a:rPr lang="cs-CZ" altLang="cs-CZ" smtClean="0"/>
              <a:t>Prvek financování identifikovaný ve smlouvě</a:t>
            </a:r>
          </a:p>
        </p:txBody>
      </p:sp>
      <p:sp>
        <p:nvSpPr>
          <p:cNvPr id="40965" name="Rectangle 3"/>
          <p:cNvSpPr>
            <a:spLocks noGrp="1" noChangeArrowheads="1"/>
          </p:cNvSpPr>
          <p:nvPr>
            <p:ph type="body" idx="1"/>
          </p:nvPr>
        </p:nvSpPr>
        <p:spPr>
          <a:xfrm>
            <a:off x="287338" y="1847850"/>
            <a:ext cx="8569325" cy="3813175"/>
          </a:xfrm>
        </p:spPr>
        <p:txBody>
          <a:bodyPr/>
          <a:lstStyle/>
          <a:p>
            <a:r>
              <a:rPr lang="cs-CZ" altLang="cs-CZ" sz="2000" smtClean="0"/>
              <a:t>Tento nový požadavek může přinést významné změny v praxi. Některé subjekty již dříve zohledňovaly element financování, pokud byla přijímána platba až po dodání zboží či služeb, úpravy ale nebyly typicky prováděny v případě </a:t>
            </a:r>
            <a:r>
              <a:rPr lang="cs-CZ" altLang="cs-CZ" sz="2000" b="1" smtClean="0"/>
              <a:t>plateb předem (záloh).  </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E9D3A4C8-9C58-49C6-8667-10AE841C3204}" type="slidenum">
              <a:rPr lang="en-US" altLang="en-US" sz="1000" b="0" smtClean="0">
                <a:solidFill>
                  <a:srgbClr val="ED1A3B"/>
                </a:solidFill>
              </a:rPr>
              <a:pPr algn="l" eaLnBrk="1" hangingPunct="1">
                <a:defRPr/>
              </a:pPr>
              <a:t>39</a:t>
            </a:fld>
            <a:endParaRPr lang="en-US" altLang="en-US" sz="1000" b="0" dirty="0" smtClean="0">
              <a:solidFill>
                <a:srgbClr val="ED1A3B"/>
              </a:solidFill>
            </a:endParaRPr>
          </a:p>
        </p:txBody>
      </p:sp>
      <p:sp>
        <p:nvSpPr>
          <p:cNvPr id="41988" name="Rectangle 2"/>
          <p:cNvSpPr>
            <a:spLocks noGrp="1" noChangeArrowheads="1"/>
          </p:cNvSpPr>
          <p:nvPr>
            <p:ph type="title"/>
          </p:nvPr>
        </p:nvSpPr>
        <p:spPr/>
        <p:txBody>
          <a:bodyPr/>
          <a:lstStyle/>
          <a:p>
            <a:r>
              <a:rPr lang="cs-CZ" altLang="cs-CZ" smtClean="0"/>
              <a:t>Prvek financování identifikovaný ve smlouvě</a:t>
            </a:r>
          </a:p>
        </p:txBody>
      </p:sp>
      <p:sp>
        <p:nvSpPr>
          <p:cNvPr id="41989" name="Rectangle 3"/>
          <p:cNvSpPr>
            <a:spLocks noGrp="1" noChangeArrowheads="1"/>
          </p:cNvSpPr>
          <p:nvPr>
            <p:ph type="body" idx="1"/>
          </p:nvPr>
        </p:nvSpPr>
        <p:spPr>
          <a:xfrm>
            <a:off x="287338" y="1457325"/>
            <a:ext cx="8569325" cy="3813175"/>
          </a:xfrm>
        </p:spPr>
        <p:txBody>
          <a:bodyPr/>
          <a:lstStyle/>
          <a:p>
            <a:r>
              <a:rPr lang="cs-CZ" altLang="cs-CZ" i="1" smtClean="0"/>
              <a:t>Příklad</a:t>
            </a:r>
            <a:endParaRPr lang="cs-CZ" altLang="cs-CZ" smtClean="0"/>
          </a:p>
          <a:p>
            <a:r>
              <a:rPr lang="cs-CZ" altLang="cs-CZ" i="1" smtClean="0"/>
              <a:t>Stavební společnost uzavře smlouvu se zákazníkem na dodání nové budovy. Kontrola nad dokončenou budovou přejde na zákazníka za dva roky (povinnost dodavatele plnit bude realizována k jednomu okamžiku). Tato smlouva obsahuje dvě možnosti platby. Buďto může zákazník zaplatit 5.000.000 Kč za dva roky při předání dostavěné budovy, nebo může zaplatit 4.000.000 Kč ihned po podpisu smlouvy.</a:t>
            </a:r>
          </a:p>
          <a:p>
            <a:r>
              <a:rPr lang="cs-CZ" altLang="cs-CZ" i="1" smtClean="0"/>
              <a:t>Zákazník se rozhodne zaplatit ihned po podpisu smlouvy. V důsledku značného časového období mezi datem platby a převodem dokončené budovy zákazníkovi, spolu s vlivem převažující tržní úrokové sazby, zahrnuje cena transakce významnou složku financování. Implicitní úroková míra transakce je 11,8 % (vypočteno ze současné hodnoty 4.000.000 Kč a budoucí hodnoty 5.000.000 Kč).</a:t>
            </a:r>
            <a:endParaRPr lang="cs-CZ" altLang="cs-CZ" smtClean="0"/>
          </a:p>
          <a:p>
            <a:r>
              <a:rPr lang="cs-CZ" altLang="cs-CZ" i="1" smtClean="0"/>
              <a:t>Prodávající si v dané situaci účinně půjčuje od svého zákazníka. Jeho vlastní přírůstková (inkrementální) úroková sazba je stanovena na 6 %.  </a:t>
            </a:r>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9C87054B-43A1-479C-BD51-1808B37306F7}" type="slidenum">
              <a:rPr lang="en-US" altLang="en-US" sz="1000" b="0" smtClean="0">
                <a:solidFill>
                  <a:srgbClr val="ED1A3B"/>
                </a:solidFill>
              </a:rPr>
              <a:pPr algn="l" eaLnBrk="1" hangingPunct="1">
                <a:defRPr/>
              </a:pPr>
              <a:t>4</a:t>
            </a:fld>
            <a:endParaRPr lang="en-US" altLang="en-US" sz="1000" b="0" dirty="0" smtClean="0">
              <a:solidFill>
                <a:srgbClr val="ED1A3B"/>
              </a:solidFill>
            </a:endParaRPr>
          </a:p>
        </p:txBody>
      </p:sp>
      <p:sp>
        <p:nvSpPr>
          <p:cNvPr id="6148" name="Rectangle 2"/>
          <p:cNvSpPr>
            <a:spLocks noGrp="1" noChangeArrowheads="1"/>
          </p:cNvSpPr>
          <p:nvPr>
            <p:ph type="title"/>
          </p:nvPr>
        </p:nvSpPr>
        <p:spPr/>
        <p:txBody>
          <a:bodyPr/>
          <a:lstStyle/>
          <a:p>
            <a:pPr eaLnBrk="1" hangingPunct="1"/>
            <a:r>
              <a:rPr lang="cs-CZ" altLang="en-US" smtClean="0"/>
              <a:t>Úvod</a:t>
            </a:r>
          </a:p>
        </p:txBody>
      </p:sp>
      <p:sp>
        <p:nvSpPr>
          <p:cNvPr id="6149" name="Rectangle 3"/>
          <p:cNvSpPr>
            <a:spLocks noGrp="1" noChangeArrowheads="1"/>
          </p:cNvSpPr>
          <p:nvPr>
            <p:ph type="body" idx="1"/>
          </p:nvPr>
        </p:nvSpPr>
        <p:spPr/>
        <p:txBody>
          <a:bodyPr/>
          <a:lstStyle/>
          <a:p>
            <a:r>
              <a:rPr lang="cs-CZ" altLang="cs-CZ" sz="2400" smtClean="0"/>
              <a:t>Nový standard IFRS 16 Leasingy – pro závěrky začínající od 1. 1. 2019.</a:t>
            </a:r>
          </a:p>
          <a:p>
            <a:r>
              <a:rPr lang="cs-CZ" altLang="cs-CZ" sz="2400" smtClean="0"/>
              <a:t>Na koho se vztahuje nový IFRS 15 od 1. 1. 2018, tak by měl od tohoto data použít i IFRS 16.</a:t>
            </a:r>
          </a:p>
          <a:p>
            <a:r>
              <a:rPr lang="cs-CZ" altLang="cs-CZ" sz="2400" smtClean="0"/>
              <a:t>Zásadní změna: vše delší než 12 měsíců je finančním leasingem (s výjimkou malých předmětů do 5 tis. USD).</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80DE660F-A5F0-456B-8085-7E827B4D8386}" type="slidenum">
              <a:rPr lang="en-US" altLang="en-US" sz="1000" b="0" smtClean="0">
                <a:solidFill>
                  <a:srgbClr val="ED1A3B"/>
                </a:solidFill>
              </a:rPr>
              <a:pPr algn="l" eaLnBrk="1" hangingPunct="1">
                <a:defRPr/>
              </a:pPr>
              <a:t>40</a:t>
            </a:fld>
            <a:endParaRPr lang="en-US" altLang="en-US" sz="1000" b="0" dirty="0" smtClean="0">
              <a:solidFill>
                <a:srgbClr val="ED1A3B"/>
              </a:solidFill>
            </a:endParaRPr>
          </a:p>
        </p:txBody>
      </p:sp>
      <p:sp>
        <p:nvSpPr>
          <p:cNvPr id="43012" name="Rectangle 2"/>
          <p:cNvSpPr>
            <a:spLocks noGrp="1" noChangeArrowheads="1"/>
          </p:cNvSpPr>
          <p:nvPr>
            <p:ph type="title"/>
          </p:nvPr>
        </p:nvSpPr>
        <p:spPr/>
        <p:txBody>
          <a:bodyPr/>
          <a:lstStyle/>
          <a:p>
            <a:r>
              <a:rPr lang="cs-CZ" altLang="cs-CZ" smtClean="0"/>
              <a:t>Prvek financování identifikovaný ve smlouvě</a:t>
            </a:r>
          </a:p>
        </p:txBody>
      </p:sp>
      <p:sp>
        <p:nvSpPr>
          <p:cNvPr id="40965" name="Rectangle 3"/>
          <p:cNvSpPr>
            <a:spLocks noGrp="1" noChangeArrowheads="1"/>
          </p:cNvSpPr>
          <p:nvPr>
            <p:ph type="body" idx="1"/>
          </p:nvPr>
        </p:nvSpPr>
        <p:spPr>
          <a:xfrm>
            <a:off x="287338" y="1847850"/>
            <a:ext cx="8569325" cy="3813175"/>
          </a:xfrm>
        </p:spPr>
        <p:txBody>
          <a:bodyPr/>
          <a:lstStyle/>
          <a:p>
            <a:r>
              <a:rPr lang="cs-CZ" altLang="cs-CZ" i="1" smtClean="0"/>
              <a:t>Řešení</a:t>
            </a:r>
            <a:endParaRPr lang="cs-CZ" altLang="cs-CZ" smtClean="0"/>
          </a:p>
          <a:p>
            <a:r>
              <a:rPr lang="cs-CZ" altLang="cs-CZ" i="1" smtClean="0"/>
              <a:t>Účetní položky vykazované v průběhu trvání smlouvy budou následující (v tis. Kč):</a:t>
            </a:r>
            <a:endParaRPr lang="cs-CZ" altLang="cs-CZ" smtClean="0"/>
          </a:p>
          <a:p>
            <a:r>
              <a:rPr lang="cs-CZ" altLang="cs-CZ" i="1" smtClean="0"/>
              <a:t>K datu uzavření smlouvy – vykázání závazku z platby přijaté dopředu:</a:t>
            </a:r>
            <a:endParaRPr lang="cs-CZ" altLang="cs-CZ" smtClean="0"/>
          </a:p>
          <a:p>
            <a:r>
              <a:rPr lang="cs-CZ" altLang="cs-CZ" i="1" smtClean="0"/>
              <a:t>	Finanční majetek			4.000</a:t>
            </a:r>
            <a:endParaRPr lang="cs-CZ" altLang="cs-CZ" smtClean="0"/>
          </a:p>
          <a:p>
            <a:r>
              <a:rPr lang="cs-CZ" altLang="cs-CZ" i="1" smtClean="0"/>
              <a:t>	Závazek ze smlouvy					4.000</a:t>
            </a:r>
            <a:endParaRPr lang="cs-CZ" altLang="cs-CZ" smtClean="0"/>
          </a:p>
          <a:p>
            <a:r>
              <a:rPr lang="cs-CZ" altLang="cs-CZ" i="1" smtClean="0"/>
              <a:t>V průběhu 2 let výstavby – navyšování závazku o úrokovou sazbu 6 % p.a.:</a:t>
            </a:r>
            <a:endParaRPr lang="cs-CZ" altLang="cs-CZ" smtClean="0"/>
          </a:p>
          <a:p>
            <a:r>
              <a:rPr lang="cs-CZ" altLang="cs-CZ" i="1" smtClean="0"/>
              <a:t>	Úrokové náklady za 2 roky		494</a:t>
            </a:r>
            <a:endParaRPr lang="cs-CZ" altLang="cs-CZ" smtClean="0"/>
          </a:p>
          <a:p>
            <a:r>
              <a:rPr lang="cs-CZ" altLang="cs-CZ" i="1" smtClean="0"/>
              <a:t>	Závazek ze smlouvy					494</a:t>
            </a:r>
            <a:endParaRPr lang="cs-CZ" altLang="cs-CZ" smtClean="0"/>
          </a:p>
          <a:p>
            <a:r>
              <a:rPr lang="cs-CZ" altLang="cs-CZ" i="1" smtClean="0"/>
              <a:t>K datu převodu stavby na zákazníka – vykázání výnosu ze smlouvy:</a:t>
            </a:r>
            <a:endParaRPr lang="cs-CZ" altLang="cs-CZ" smtClean="0"/>
          </a:p>
          <a:p>
            <a:r>
              <a:rPr lang="cs-CZ" altLang="cs-CZ" i="1" smtClean="0"/>
              <a:t>	Závazek ze smlouvy			4.494</a:t>
            </a:r>
            <a:endParaRPr lang="cs-CZ" altLang="cs-CZ" smtClean="0"/>
          </a:p>
          <a:p>
            <a:r>
              <a:rPr lang="cs-CZ" altLang="cs-CZ" i="1" smtClean="0"/>
              <a:t>	Výnosy						4.494</a:t>
            </a:r>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65">
                                            <p:txEl>
                                              <p:pRg st="2" end="2"/>
                                            </p:txEl>
                                          </p:spTgt>
                                        </p:tgtEl>
                                        <p:attrNameLst>
                                          <p:attrName>style.visibility</p:attrName>
                                        </p:attrNameLst>
                                      </p:cBhvr>
                                      <p:to>
                                        <p:strVal val="visible"/>
                                      </p:to>
                                    </p:set>
                                    <p:anim calcmode="lin" valueType="num">
                                      <p:cBhvr additive="base">
                                        <p:cTn id="7" dur="500" fill="hold"/>
                                        <p:tgtEl>
                                          <p:spTgt spid="4096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5">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65">
                                            <p:txEl>
                                              <p:pRg st="3" end="3"/>
                                            </p:txEl>
                                          </p:spTgt>
                                        </p:tgtEl>
                                        <p:attrNameLst>
                                          <p:attrName>style.visibility</p:attrName>
                                        </p:attrNameLst>
                                      </p:cBhvr>
                                      <p:to>
                                        <p:strVal val="visible"/>
                                      </p:to>
                                    </p:set>
                                    <p:anim calcmode="lin" valueType="num">
                                      <p:cBhvr additive="base">
                                        <p:cTn id="11" dur="500" fill="hold"/>
                                        <p:tgtEl>
                                          <p:spTgt spid="40965">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65">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65">
                                            <p:txEl>
                                              <p:pRg st="4" end="4"/>
                                            </p:txEl>
                                          </p:spTgt>
                                        </p:tgtEl>
                                        <p:attrNameLst>
                                          <p:attrName>style.visibility</p:attrName>
                                        </p:attrNameLst>
                                      </p:cBhvr>
                                      <p:to>
                                        <p:strVal val="visible"/>
                                      </p:to>
                                    </p:set>
                                    <p:anim calcmode="lin" valueType="num">
                                      <p:cBhvr additive="base">
                                        <p:cTn id="15" dur="500" fill="hold"/>
                                        <p:tgtEl>
                                          <p:spTgt spid="40965">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40965">
                                            <p:txEl>
                                              <p:pRg st="5" end="5"/>
                                            </p:txEl>
                                          </p:spTgt>
                                        </p:tgtEl>
                                        <p:attrNameLst>
                                          <p:attrName>style.visibility</p:attrName>
                                        </p:attrNameLst>
                                      </p:cBhvr>
                                      <p:to>
                                        <p:strVal val="visible"/>
                                      </p:to>
                                    </p:set>
                                    <p:anim calcmode="lin" valueType="num">
                                      <p:cBhvr additive="base">
                                        <p:cTn id="21" dur="500" fill="hold"/>
                                        <p:tgtEl>
                                          <p:spTgt spid="40965">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0965">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0965">
                                            <p:txEl>
                                              <p:pRg st="6" end="6"/>
                                            </p:txEl>
                                          </p:spTgt>
                                        </p:tgtEl>
                                        <p:attrNameLst>
                                          <p:attrName>style.visibility</p:attrName>
                                        </p:attrNameLst>
                                      </p:cBhvr>
                                      <p:to>
                                        <p:strVal val="visible"/>
                                      </p:to>
                                    </p:set>
                                    <p:anim calcmode="lin" valueType="num">
                                      <p:cBhvr additive="base">
                                        <p:cTn id="25" dur="500" fill="hold"/>
                                        <p:tgtEl>
                                          <p:spTgt spid="4096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5">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0965">
                                            <p:txEl>
                                              <p:pRg st="7" end="7"/>
                                            </p:txEl>
                                          </p:spTgt>
                                        </p:tgtEl>
                                        <p:attrNameLst>
                                          <p:attrName>style.visibility</p:attrName>
                                        </p:attrNameLst>
                                      </p:cBhvr>
                                      <p:to>
                                        <p:strVal val="visible"/>
                                      </p:to>
                                    </p:set>
                                    <p:anim calcmode="lin" valueType="num">
                                      <p:cBhvr additive="base">
                                        <p:cTn id="29" dur="500" fill="hold"/>
                                        <p:tgtEl>
                                          <p:spTgt spid="40965">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096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40965">
                                            <p:txEl>
                                              <p:pRg st="8" end="8"/>
                                            </p:txEl>
                                          </p:spTgt>
                                        </p:tgtEl>
                                        <p:attrNameLst>
                                          <p:attrName>style.visibility</p:attrName>
                                        </p:attrNameLst>
                                      </p:cBhvr>
                                      <p:to>
                                        <p:strVal val="visible"/>
                                      </p:to>
                                    </p:set>
                                    <p:anim calcmode="lin" valueType="num">
                                      <p:cBhvr additive="base">
                                        <p:cTn id="35" dur="500" fill="hold"/>
                                        <p:tgtEl>
                                          <p:spTgt spid="40965">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0965">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0965">
                                            <p:txEl>
                                              <p:pRg st="9" end="9"/>
                                            </p:txEl>
                                          </p:spTgt>
                                        </p:tgtEl>
                                        <p:attrNameLst>
                                          <p:attrName>style.visibility</p:attrName>
                                        </p:attrNameLst>
                                      </p:cBhvr>
                                      <p:to>
                                        <p:strVal val="visible"/>
                                      </p:to>
                                    </p:set>
                                    <p:anim calcmode="lin" valueType="num">
                                      <p:cBhvr additive="base">
                                        <p:cTn id="39" dur="500" fill="hold"/>
                                        <p:tgtEl>
                                          <p:spTgt spid="40965">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0965">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0965">
                                            <p:txEl>
                                              <p:pRg st="10" end="10"/>
                                            </p:txEl>
                                          </p:spTgt>
                                        </p:tgtEl>
                                        <p:attrNameLst>
                                          <p:attrName>style.visibility</p:attrName>
                                        </p:attrNameLst>
                                      </p:cBhvr>
                                      <p:to>
                                        <p:strVal val="visible"/>
                                      </p:to>
                                    </p:set>
                                    <p:anim calcmode="lin" valueType="num">
                                      <p:cBhvr additive="base">
                                        <p:cTn id="43" dur="500" fill="hold"/>
                                        <p:tgtEl>
                                          <p:spTgt spid="40965">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6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44083E6F-C401-4287-B49C-499D775AE57B}" type="slidenum">
              <a:rPr lang="en-US" altLang="en-US" sz="1000" b="0" smtClean="0">
                <a:solidFill>
                  <a:srgbClr val="ED1A3B"/>
                </a:solidFill>
              </a:rPr>
              <a:pPr algn="l" eaLnBrk="1" hangingPunct="1">
                <a:defRPr/>
              </a:pPr>
              <a:t>41</a:t>
            </a:fld>
            <a:endParaRPr lang="en-US" altLang="en-US" sz="1000" b="0" dirty="0" smtClean="0">
              <a:solidFill>
                <a:srgbClr val="ED1A3B"/>
              </a:solidFill>
            </a:endParaRPr>
          </a:p>
        </p:txBody>
      </p:sp>
      <p:sp>
        <p:nvSpPr>
          <p:cNvPr id="44036" name="Rectangle 2"/>
          <p:cNvSpPr>
            <a:spLocks noGrp="1" noChangeArrowheads="1"/>
          </p:cNvSpPr>
          <p:nvPr>
            <p:ph type="title"/>
          </p:nvPr>
        </p:nvSpPr>
        <p:spPr/>
        <p:txBody>
          <a:bodyPr/>
          <a:lstStyle/>
          <a:p>
            <a:r>
              <a:rPr lang="cs-CZ" altLang="cs-CZ" smtClean="0"/>
              <a:t>Prvek financování identifikovaný ve smlouvě</a:t>
            </a:r>
          </a:p>
        </p:txBody>
      </p:sp>
      <p:sp>
        <p:nvSpPr>
          <p:cNvPr id="44037" name="Rectangle 3"/>
          <p:cNvSpPr>
            <a:spLocks noGrp="1" noChangeArrowheads="1"/>
          </p:cNvSpPr>
          <p:nvPr>
            <p:ph type="body" idx="1"/>
          </p:nvPr>
        </p:nvSpPr>
        <p:spPr>
          <a:xfrm>
            <a:off x="287338" y="1847850"/>
            <a:ext cx="8569325" cy="3813175"/>
          </a:xfrm>
        </p:spPr>
        <p:txBody>
          <a:bodyPr/>
          <a:lstStyle/>
          <a:p>
            <a:r>
              <a:rPr lang="cs-CZ" altLang="cs-CZ" smtClean="0"/>
              <a:t>V některých případech však nemusí být významný časový posun mezi platbou a dodáním zboží či služby automaticky důvodem k identifikování elementu financování. Jedná se např. o následující situace:</a:t>
            </a:r>
          </a:p>
          <a:p>
            <a:pPr>
              <a:buFontTx/>
              <a:buChar char="•"/>
            </a:pPr>
            <a:r>
              <a:rPr lang="cs-CZ" altLang="cs-CZ" smtClean="0"/>
              <a:t>Zákazník má zaplaceno dopředu a může požadovat dodání zboží či služby v jakémkoli okamžiku (např. předplacené telefonní karty).</a:t>
            </a:r>
          </a:p>
          <a:p>
            <a:pPr>
              <a:buFontTx/>
              <a:buChar char="•"/>
            </a:pPr>
            <a:r>
              <a:rPr lang="cs-CZ" altLang="cs-CZ" smtClean="0"/>
              <a:t>Podstatná část úplaty, kterou má zaplatit zákazník je variabilní, a částka nebo načasování, je určeno budoucí událostí, která není pod kontrolou buď prodávajícího, nebo zákazníka.</a:t>
            </a:r>
          </a:p>
          <a:p>
            <a:pPr>
              <a:buFontTx/>
              <a:buChar char="•"/>
            </a:pPr>
            <a:r>
              <a:rPr lang="cs-CZ" altLang="cs-CZ" smtClean="0"/>
              <a:t>Důvod platby je jiný než zajištění financování – např. poskytnutí záruky zákazníkovi, že prodávající bude odpovídajícím způsobem plnit své povinnosti.</a:t>
            </a:r>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5559747C-5D85-4F68-B851-023A2C68A9CE}" type="slidenum">
              <a:rPr lang="en-US" altLang="en-US" sz="1000" b="0" smtClean="0">
                <a:solidFill>
                  <a:srgbClr val="ED1A3B"/>
                </a:solidFill>
              </a:rPr>
              <a:pPr algn="l" eaLnBrk="1" hangingPunct="1">
                <a:defRPr/>
              </a:pPr>
              <a:t>42</a:t>
            </a:fld>
            <a:endParaRPr lang="en-US" altLang="en-US" sz="1000" b="0" dirty="0" smtClean="0">
              <a:solidFill>
                <a:srgbClr val="ED1A3B"/>
              </a:solidFill>
            </a:endParaRPr>
          </a:p>
        </p:txBody>
      </p:sp>
      <p:sp>
        <p:nvSpPr>
          <p:cNvPr id="45060" name="Rectangle 2"/>
          <p:cNvSpPr>
            <a:spLocks noGrp="1" noChangeArrowheads="1"/>
          </p:cNvSpPr>
          <p:nvPr>
            <p:ph type="title"/>
          </p:nvPr>
        </p:nvSpPr>
        <p:spPr/>
        <p:txBody>
          <a:bodyPr/>
          <a:lstStyle/>
          <a:p>
            <a:r>
              <a:rPr lang="cs-CZ" altLang="cs-CZ" smtClean="0"/>
              <a:t>Prvek financování identifikovaný ve smlouvě</a:t>
            </a:r>
          </a:p>
        </p:txBody>
      </p:sp>
      <p:sp>
        <p:nvSpPr>
          <p:cNvPr id="45061" name="Rectangle 3"/>
          <p:cNvSpPr>
            <a:spLocks noGrp="1" noChangeArrowheads="1"/>
          </p:cNvSpPr>
          <p:nvPr>
            <p:ph type="body" idx="1"/>
          </p:nvPr>
        </p:nvSpPr>
        <p:spPr>
          <a:xfrm>
            <a:off x="287338" y="1847850"/>
            <a:ext cx="8569325" cy="3813175"/>
          </a:xfrm>
        </p:spPr>
        <p:txBody>
          <a:bodyPr/>
          <a:lstStyle/>
          <a:p>
            <a:r>
              <a:rPr lang="cs-CZ" altLang="cs-CZ" i="1" smtClean="0"/>
              <a:t>Příklad</a:t>
            </a:r>
            <a:endParaRPr lang="cs-CZ" altLang="cs-CZ" smtClean="0"/>
          </a:p>
          <a:p>
            <a:r>
              <a:rPr lang="cs-CZ" altLang="cs-CZ" i="1" smtClean="0"/>
              <a:t>Dodavatel prodal zákazníkovi na splátky notebook. V okamžiku dodání dne 1. 7. 2016 zákazník zaplatil 50.000 Kč a následně uhradí dvě pololetní splátky ve výši 50.000 k 31. 12. 2016 a 1. 7. 2017. Úroková sazba činí 10% pololetně.</a:t>
            </a:r>
            <a:endParaRPr lang="cs-CZ" altLang="cs-CZ" smtClean="0"/>
          </a:p>
          <a:p>
            <a:r>
              <a:rPr lang="cs-CZ" altLang="cs-CZ" i="1" smtClean="0"/>
              <a:t>Jak bude transakce vykázána v účetní závěrce dodavatele k 31. 12. 2016 a 31. 12. 2017?</a:t>
            </a:r>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BD4FDF70-B9D4-4B18-8E0F-92C6C90D8A6E}" type="slidenum">
              <a:rPr lang="en-US" altLang="en-US" sz="1000" b="0" smtClean="0">
                <a:solidFill>
                  <a:srgbClr val="ED1A3B"/>
                </a:solidFill>
              </a:rPr>
              <a:pPr algn="l" eaLnBrk="1" hangingPunct="1">
                <a:defRPr/>
              </a:pPr>
              <a:t>43</a:t>
            </a:fld>
            <a:endParaRPr lang="en-US" altLang="en-US" sz="1000" b="0" dirty="0" smtClean="0">
              <a:solidFill>
                <a:srgbClr val="ED1A3B"/>
              </a:solidFill>
            </a:endParaRPr>
          </a:p>
        </p:txBody>
      </p:sp>
      <p:sp>
        <p:nvSpPr>
          <p:cNvPr id="46084" name="Rectangle 2"/>
          <p:cNvSpPr>
            <a:spLocks noGrp="1" noChangeArrowheads="1"/>
          </p:cNvSpPr>
          <p:nvPr>
            <p:ph type="title"/>
          </p:nvPr>
        </p:nvSpPr>
        <p:spPr/>
        <p:txBody>
          <a:bodyPr/>
          <a:lstStyle/>
          <a:p>
            <a:r>
              <a:rPr lang="cs-CZ" altLang="cs-CZ" smtClean="0"/>
              <a:t>Prvek financování identifikovaný ve smlouvě</a:t>
            </a:r>
          </a:p>
        </p:txBody>
      </p:sp>
      <p:sp>
        <p:nvSpPr>
          <p:cNvPr id="46085" name="Rectangle 3"/>
          <p:cNvSpPr>
            <a:spLocks noGrp="1" noChangeArrowheads="1"/>
          </p:cNvSpPr>
          <p:nvPr>
            <p:ph type="body" idx="1"/>
          </p:nvPr>
        </p:nvSpPr>
        <p:spPr>
          <a:xfrm>
            <a:off x="287338" y="1495425"/>
            <a:ext cx="8569325" cy="3813175"/>
          </a:xfrm>
        </p:spPr>
        <p:txBody>
          <a:bodyPr/>
          <a:lstStyle/>
          <a:p>
            <a:r>
              <a:rPr lang="cs-CZ" altLang="cs-CZ" i="1" smtClean="0"/>
              <a:t>Výpočet současné hodnoty budoucích splátek:</a:t>
            </a:r>
          </a:p>
          <a:p>
            <a:endParaRPr lang="cs-CZ" altLang="cs-CZ" i="1" smtClean="0"/>
          </a:p>
          <a:p>
            <a:endParaRPr lang="cs-CZ" altLang="cs-CZ" i="1" smtClean="0"/>
          </a:p>
          <a:p>
            <a:endParaRPr lang="cs-CZ" altLang="cs-CZ" i="1" smtClean="0"/>
          </a:p>
          <a:p>
            <a:endParaRPr lang="cs-CZ" altLang="cs-CZ" i="1" smtClean="0"/>
          </a:p>
          <a:p>
            <a:endParaRPr lang="cs-CZ" altLang="cs-CZ" i="1" smtClean="0"/>
          </a:p>
          <a:p>
            <a:endParaRPr lang="cs-CZ" altLang="cs-CZ" i="1" smtClean="0"/>
          </a:p>
          <a:p>
            <a:endParaRPr lang="cs-CZ" altLang="cs-CZ" i="1" smtClean="0"/>
          </a:p>
          <a:p>
            <a:r>
              <a:rPr lang="cs-CZ" altLang="cs-CZ" i="1" smtClean="0"/>
              <a:t>Výpočet výše úroků:</a:t>
            </a:r>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graphicFrame>
        <p:nvGraphicFramePr>
          <p:cNvPr id="6" name="Tabulka 5"/>
          <p:cNvGraphicFramePr>
            <a:graphicFrameLocks noGrp="1"/>
          </p:cNvGraphicFramePr>
          <p:nvPr/>
        </p:nvGraphicFramePr>
        <p:xfrm>
          <a:off x="1246188" y="1866900"/>
          <a:ext cx="6096000" cy="2124075"/>
        </p:xfrm>
        <a:graphic>
          <a:graphicData uri="http://schemas.openxmlformats.org/drawingml/2006/table">
            <a:tbl>
              <a:tblPr firstRow="1" bandRow="1">
                <a:tableStyleId>{5C22544A-7EE6-4342-B048-85BDC9FD1C3A}</a:tableStyleId>
              </a:tblPr>
              <a:tblGrid>
                <a:gridCol w="1524000"/>
                <a:gridCol w="1524000"/>
                <a:gridCol w="1524000"/>
                <a:gridCol w="1524000"/>
              </a:tblGrid>
              <a:tr h="640271">
                <a:tc>
                  <a:txBody>
                    <a:bodyPr/>
                    <a:lstStyle/>
                    <a:p>
                      <a:r>
                        <a:rPr lang="cs-CZ" sz="1800" b="1" i="1" kern="1200" dirty="0" smtClean="0">
                          <a:solidFill>
                            <a:schemeClr val="lt1"/>
                          </a:solidFill>
                          <a:latin typeface="+mn-lt"/>
                          <a:ea typeface="+mn-ea"/>
                          <a:cs typeface="+mn-cs"/>
                        </a:rPr>
                        <a:t>Datum</a:t>
                      </a:r>
                      <a:endParaRPr lang="cs-CZ" sz="1800" dirty="0"/>
                    </a:p>
                  </a:txBody>
                  <a:tcPr marT="45734" marB="45734"/>
                </a:tc>
                <a:tc>
                  <a:txBody>
                    <a:bodyPr/>
                    <a:lstStyle/>
                    <a:p>
                      <a:r>
                        <a:rPr lang="cs-CZ" sz="1800" b="1" i="1" kern="1200" dirty="0" smtClean="0">
                          <a:solidFill>
                            <a:schemeClr val="lt1"/>
                          </a:solidFill>
                          <a:latin typeface="+mn-lt"/>
                          <a:ea typeface="+mn-ea"/>
                          <a:cs typeface="+mn-cs"/>
                        </a:rPr>
                        <a:t>Částka</a:t>
                      </a:r>
                      <a:endParaRPr lang="cs-CZ" sz="1800" dirty="0"/>
                    </a:p>
                  </a:txBody>
                  <a:tcPr marT="45734" marB="45734"/>
                </a:tc>
                <a:tc>
                  <a:txBody>
                    <a:bodyPr/>
                    <a:lstStyle/>
                    <a:p>
                      <a:r>
                        <a:rPr lang="cs-CZ" sz="1800" b="1" i="1" kern="1200" dirty="0" smtClean="0">
                          <a:solidFill>
                            <a:schemeClr val="lt1"/>
                          </a:solidFill>
                          <a:latin typeface="+mn-lt"/>
                          <a:ea typeface="+mn-ea"/>
                          <a:cs typeface="+mn-cs"/>
                        </a:rPr>
                        <a:t>Odúročitel</a:t>
                      </a:r>
                      <a:endParaRPr lang="cs-CZ" sz="1800" dirty="0"/>
                    </a:p>
                  </a:txBody>
                  <a:tcPr marT="45734" marB="45734"/>
                </a:tc>
                <a:tc>
                  <a:txBody>
                    <a:bodyPr/>
                    <a:lstStyle/>
                    <a:p>
                      <a:r>
                        <a:rPr lang="cs-CZ" sz="1800" b="1" i="1" kern="1200" dirty="0" smtClean="0">
                          <a:solidFill>
                            <a:schemeClr val="lt1"/>
                          </a:solidFill>
                          <a:latin typeface="+mn-lt"/>
                          <a:ea typeface="+mn-ea"/>
                          <a:cs typeface="+mn-cs"/>
                        </a:rPr>
                        <a:t>Současná hodnota</a:t>
                      </a:r>
                      <a:endParaRPr lang="cs-CZ" sz="1800" dirty="0"/>
                    </a:p>
                  </a:txBody>
                  <a:tcPr marT="45734" marB="45734"/>
                </a:tc>
              </a:tr>
              <a:tr h="370951">
                <a:tc>
                  <a:txBody>
                    <a:bodyPr/>
                    <a:lstStyle/>
                    <a:p>
                      <a:pPr algn="r"/>
                      <a:r>
                        <a:rPr lang="cs-CZ" sz="1800" i="1" kern="1200" dirty="0" smtClean="0">
                          <a:solidFill>
                            <a:schemeClr val="dk1"/>
                          </a:solidFill>
                          <a:latin typeface="+mn-lt"/>
                          <a:ea typeface="+mn-ea"/>
                          <a:cs typeface="+mn-cs"/>
                        </a:rPr>
                        <a:t>1. 7. 2016</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50.000</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1,0000</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50.000</a:t>
                      </a:r>
                      <a:endParaRPr lang="cs-CZ" sz="1800" dirty="0"/>
                    </a:p>
                  </a:txBody>
                  <a:tcPr marT="45734" marB="45734"/>
                </a:tc>
              </a:tr>
              <a:tr h="370951">
                <a:tc>
                  <a:txBody>
                    <a:bodyPr/>
                    <a:lstStyle/>
                    <a:p>
                      <a:pPr algn="r"/>
                      <a:r>
                        <a:rPr lang="cs-CZ" sz="1800" i="1" kern="1200" dirty="0" smtClean="0">
                          <a:solidFill>
                            <a:schemeClr val="dk1"/>
                          </a:solidFill>
                          <a:latin typeface="+mn-lt"/>
                          <a:ea typeface="+mn-ea"/>
                          <a:cs typeface="+mn-cs"/>
                        </a:rPr>
                        <a:t>31. 12. 2016</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50.000</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0,9091</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45.455</a:t>
                      </a:r>
                      <a:endParaRPr lang="cs-CZ" sz="1800" dirty="0"/>
                    </a:p>
                  </a:txBody>
                  <a:tcPr marT="45734" marB="45734"/>
                </a:tc>
              </a:tr>
              <a:tr h="370951">
                <a:tc>
                  <a:txBody>
                    <a:bodyPr/>
                    <a:lstStyle/>
                    <a:p>
                      <a:pPr algn="r"/>
                      <a:r>
                        <a:rPr lang="cs-CZ" sz="1800" i="1" kern="1200" dirty="0" smtClean="0">
                          <a:solidFill>
                            <a:schemeClr val="dk1"/>
                          </a:solidFill>
                          <a:latin typeface="+mn-lt"/>
                          <a:ea typeface="+mn-ea"/>
                          <a:cs typeface="+mn-cs"/>
                        </a:rPr>
                        <a:t>1. 7. 2017</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50.000</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0,8264</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41.320</a:t>
                      </a:r>
                      <a:endParaRPr lang="cs-CZ" sz="1800" dirty="0"/>
                    </a:p>
                  </a:txBody>
                  <a:tcPr marT="45734" marB="45734"/>
                </a:tc>
              </a:tr>
              <a:tr h="370951">
                <a:tc>
                  <a:txBody>
                    <a:bodyPr/>
                    <a:lstStyle/>
                    <a:p>
                      <a:pPr algn="r"/>
                      <a:r>
                        <a:rPr lang="cs-CZ" sz="1800" i="1" kern="1200" dirty="0" smtClean="0">
                          <a:solidFill>
                            <a:schemeClr val="dk1"/>
                          </a:solidFill>
                          <a:latin typeface="+mn-lt"/>
                          <a:ea typeface="+mn-ea"/>
                          <a:cs typeface="+mn-cs"/>
                        </a:rPr>
                        <a:t>Celkem</a:t>
                      </a:r>
                      <a:endParaRPr lang="cs-CZ" sz="1800" dirty="0"/>
                    </a:p>
                  </a:txBody>
                  <a:tcPr marT="45734" marB="45734"/>
                </a:tc>
                <a:tc>
                  <a:txBody>
                    <a:bodyPr/>
                    <a:lstStyle/>
                    <a:p>
                      <a:pPr algn="r"/>
                      <a:r>
                        <a:rPr lang="cs-CZ" sz="1800" i="1" kern="1200" dirty="0" smtClean="0">
                          <a:solidFill>
                            <a:schemeClr val="dk1"/>
                          </a:solidFill>
                          <a:latin typeface="+mn-lt"/>
                          <a:ea typeface="+mn-ea"/>
                          <a:cs typeface="+mn-cs"/>
                        </a:rPr>
                        <a:t>150.000</a:t>
                      </a:r>
                      <a:endParaRPr lang="cs-CZ" sz="1800" dirty="0"/>
                    </a:p>
                  </a:txBody>
                  <a:tcPr marT="45734" marB="45734"/>
                </a:tc>
                <a:tc>
                  <a:txBody>
                    <a:bodyPr/>
                    <a:lstStyle/>
                    <a:p>
                      <a:pPr algn="r"/>
                      <a:endParaRPr lang="cs-CZ" sz="1800" dirty="0"/>
                    </a:p>
                  </a:txBody>
                  <a:tcPr marT="45734" marB="45734"/>
                </a:tc>
                <a:tc>
                  <a:txBody>
                    <a:bodyPr/>
                    <a:lstStyle/>
                    <a:p>
                      <a:pPr algn="r"/>
                      <a:r>
                        <a:rPr lang="cs-CZ" sz="1800" i="1" kern="1200" dirty="0" smtClean="0">
                          <a:solidFill>
                            <a:schemeClr val="dk1"/>
                          </a:solidFill>
                          <a:latin typeface="+mn-lt"/>
                          <a:ea typeface="+mn-ea"/>
                          <a:cs typeface="+mn-cs"/>
                        </a:rPr>
                        <a:t>136.775</a:t>
                      </a:r>
                      <a:endParaRPr lang="cs-CZ" sz="1800" dirty="0"/>
                    </a:p>
                  </a:txBody>
                  <a:tcPr marT="45734" marB="45734"/>
                </a:tc>
              </a:tr>
            </a:tbl>
          </a:graphicData>
        </a:graphic>
      </p:graphicFrame>
      <p:graphicFrame>
        <p:nvGraphicFramePr>
          <p:cNvPr id="7" name="Tabulka 6"/>
          <p:cNvGraphicFramePr>
            <a:graphicFrameLocks noGrp="1"/>
          </p:cNvGraphicFramePr>
          <p:nvPr/>
        </p:nvGraphicFramePr>
        <p:xfrm>
          <a:off x="649288" y="4618038"/>
          <a:ext cx="7559675" cy="1381125"/>
        </p:xfrm>
        <a:graphic>
          <a:graphicData uri="http://schemas.openxmlformats.org/drawingml/2006/table">
            <a:tbl>
              <a:tblPr firstRow="1" bandRow="1">
                <a:tableStyleId>{5C22544A-7EE6-4342-B048-85BDC9FD1C3A}</a:tableStyleId>
              </a:tblPr>
              <a:tblGrid>
                <a:gridCol w="1521026"/>
                <a:gridCol w="1286041"/>
                <a:gridCol w="1129419"/>
                <a:gridCol w="1207730"/>
                <a:gridCol w="1207730"/>
                <a:gridCol w="1207730"/>
              </a:tblGrid>
              <a:tr h="639786">
                <a:tc>
                  <a:txBody>
                    <a:bodyPr/>
                    <a:lstStyle/>
                    <a:p>
                      <a:r>
                        <a:rPr lang="cs-CZ" sz="1800" b="1" i="1" kern="1200" dirty="0" smtClean="0">
                          <a:solidFill>
                            <a:schemeClr val="lt1"/>
                          </a:solidFill>
                          <a:latin typeface="+mn-lt"/>
                          <a:ea typeface="+mn-ea"/>
                          <a:cs typeface="+mn-cs"/>
                        </a:rPr>
                        <a:t>Datum</a:t>
                      </a:r>
                      <a:endParaRPr lang="cs-CZ" sz="1800" dirty="0"/>
                    </a:p>
                  </a:txBody>
                  <a:tcPr marL="91433" marR="91433" marT="45699" marB="45699"/>
                </a:tc>
                <a:tc>
                  <a:txBody>
                    <a:bodyPr/>
                    <a:lstStyle/>
                    <a:p>
                      <a:r>
                        <a:rPr lang="cs-CZ" sz="1800" b="1" i="1" kern="1200" dirty="0" smtClean="0">
                          <a:solidFill>
                            <a:schemeClr val="lt1"/>
                          </a:solidFill>
                          <a:latin typeface="+mn-lt"/>
                          <a:ea typeface="+mn-ea"/>
                          <a:cs typeface="+mn-cs"/>
                        </a:rPr>
                        <a:t>Počáteční zůstatek</a:t>
                      </a:r>
                      <a:endParaRPr lang="cs-CZ" sz="1800" dirty="0"/>
                    </a:p>
                  </a:txBody>
                  <a:tcPr marL="91433" marR="91433" marT="45699" marB="45699"/>
                </a:tc>
                <a:tc>
                  <a:txBody>
                    <a:bodyPr/>
                    <a:lstStyle/>
                    <a:p>
                      <a:r>
                        <a:rPr lang="cs-CZ" sz="1800" b="1" i="1" kern="1200" dirty="0" smtClean="0">
                          <a:solidFill>
                            <a:schemeClr val="lt1"/>
                          </a:solidFill>
                          <a:latin typeface="+mn-lt"/>
                          <a:ea typeface="+mn-ea"/>
                          <a:cs typeface="+mn-cs"/>
                        </a:rPr>
                        <a:t>Splátka</a:t>
                      </a:r>
                      <a:endParaRPr lang="cs-CZ" sz="1800" dirty="0"/>
                    </a:p>
                  </a:txBody>
                  <a:tcPr marL="91433" marR="91433" marT="45699" marB="45699"/>
                </a:tc>
                <a:tc>
                  <a:txBody>
                    <a:bodyPr/>
                    <a:lstStyle/>
                    <a:p>
                      <a:r>
                        <a:rPr lang="cs-CZ" sz="1800" b="1" i="1" kern="1200" dirty="0" smtClean="0">
                          <a:solidFill>
                            <a:schemeClr val="lt1"/>
                          </a:solidFill>
                          <a:latin typeface="+mn-lt"/>
                          <a:ea typeface="+mn-ea"/>
                          <a:cs typeface="+mn-cs"/>
                        </a:rPr>
                        <a:t>Úrok</a:t>
                      </a:r>
                      <a:endParaRPr lang="cs-CZ" sz="1800" dirty="0"/>
                    </a:p>
                  </a:txBody>
                  <a:tcPr marL="91433" marR="91433" marT="45699" marB="45699"/>
                </a:tc>
                <a:tc>
                  <a:txBody>
                    <a:bodyPr/>
                    <a:lstStyle/>
                    <a:p>
                      <a:r>
                        <a:rPr lang="cs-CZ" sz="1800" b="1" i="1" kern="1200" dirty="0" smtClean="0">
                          <a:solidFill>
                            <a:schemeClr val="lt1"/>
                          </a:solidFill>
                          <a:latin typeface="+mn-lt"/>
                          <a:ea typeface="+mn-ea"/>
                          <a:cs typeface="+mn-cs"/>
                        </a:rPr>
                        <a:t>Splátka</a:t>
                      </a:r>
                      <a:endParaRPr lang="cs-CZ" sz="1800" dirty="0"/>
                    </a:p>
                  </a:txBody>
                  <a:tcPr marL="91433" marR="91433" marT="45699" marB="45699"/>
                </a:tc>
                <a:tc>
                  <a:txBody>
                    <a:bodyPr/>
                    <a:lstStyle/>
                    <a:p>
                      <a:r>
                        <a:rPr lang="cs-CZ" sz="1800" b="1" i="1" kern="1200" dirty="0" smtClean="0">
                          <a:solidFill>
                            <a:schemeClr val="lt1"/>
                          </a:solidFill>
                          <a:latin typeface="+mn-lt"/>
                          <a:ea typeface="+mn-ea"/>
                          <a:cs typeface="+mn-cs"/>
                        </a:rPr>
                        <a:t>Konečný zůstatek</a:t>
                      </a:r>
                      <a:endParaRPr lang="cs-CZ" sz="1800" dirty="0"/>
                    </a:p>
                  </a:txBody>
                  <a:tcPr marL="91433" marR="91433" marT="45699" marB="45699"/>
                </a:tc>
              </a:tr>
              <a:tr h="370670">
                <a:tc>
                  <a:txBody>
                    <a:bodyPr/>
                    <a:lstStyle/>
                    <a:p>
                      <a:r>
                        <a:rPr lang="cs-CZ" sz="1800" i="1" kern="1200" dirty="0" smtClean="0">
                          <a:solidFill>
                            <a:schemeClr val="dk1"/>
                          </a:solidFill>
                          <a:latin typeface="+mn-lt"/>
                          <a:ea typeface="+mn-ea"/>
                          <a:cs typeface="+mn-cs"/>
                        </a:rPr>
                        <a:t>31. 12. 2016</a:t>
                      </a:r>
                      <a:endParaRPr lang="cs-CZ" sz="1800" dirty="0"/>
                    </a:p>
                  </a:txBody>
                  <a:tcPr marL="91433" marR="91433" marT="45699" marB="45699"/>
                </a:tc>
                <a:tc>
                  <a:txBody>
                    <a:bodyPr/>
                    <a:lstStyle/>
                    <a:p>
                      <a:pPr algn="r"/>
                      <a:r>
                        <a:rPr lang="cs-CZ" sz="1800" i="1" kern="1200" dirty="0" smtClean="0">
                          <a:solidFill>
                            <a:schemeClr val="dk1"/>
                          </a:solidFill>
                          <a:latin typeface="+mn-lt"/>
                          <a:ea typeface="+mn-ea"/>
                          <a:cs typeface="+mn-cs"/>
                        </a:rPr>
                        <a:t>136.775</a:t>
                      </a:r>
                      <a:endParaRPr lang="cs-CZ" sz="1800" dirty="0"/>
                    </a:p>
                  </a:txBody>
                  <a:tcPr marL="91433" marR="91433" marT="45699" marB="45699"/>
                </a:tc>
                <a:tc>
                  <a:txBody>
                    <a:bodyPr/>
                    <a:lstStyle/>
                    <a:p>
                      <a:pPr algn="r"/>
                      <a:r>
                        <a:rPr lang="cs-CZ" sz="1800" i="1" kern="1200" dirty="0" smtClean="0">
                          <a:solidFill>
                            <a:schemeClr val="dk1"/>
                          </a:solidFill>
                          <a:latin typeface="+mn-lt"/>
                          <a:ea typeface="+mn-ea"/>
                          <a:cs typeface="+mn-cs"/>
                        </a:rPr>
                        <a:t>-50.000</a:t>
                      </a:r>
                      <a:endParaRPr lang="cs-CZ" sz="1800" dirty="0"/>
                    </a:p>
                  </a:txBody>
                  <a:tcPr marL="91433" marR="91433" marT="45699" marB="45699"/>
                </a:tc>
                <a:tc>
                  <a:txBody>
                    <a:bodyPr/>
                    <a:lstStyle/>
                    <a:p>
                      <a:pPr algn="r"/>
                      <a:r>
                        <a:rPr lang="cs-CZ" sz="1800" i="1" kern="1200" dirty="0" smtClean="0">
                          <a:solidFill>
                            <a:schemeClr val="dk1"/>
                          </a:solidFill>
                          <a:latin typeface="+mn-lt"/>
                          <a:ea typeface="+mn-ea"/>
                          <a:cs typeface="+mn-cs"/>
                        </a:rPr>
                        <a:t>8.678</a:t>
                      </a:r>
                      <a:endParaRPr lang="cs-CZ" sz="1800" dirty="0"/>
                    </a:p>
                  </a:txBody>
                  <a:tcPr marL="91433" marR="91433" marT="45699" marB="45699"/>
                </a:tc>
                <a:tc>
                  <a:txBody>
                    <a:bodyPr/>
                    <a:lstStyle/>
                    <a:p>
                      <a:pPr algn="r"/>
                      <a:r>
                        <a:rPr lang="cs-CZ" sz="1800" i="1" kern="1200" dirty="0" smtClean="0">
                          <a:solidFill>
                            <a:schemeClr val="dk1"/>
                          </a:solidFill>
                          <a:latin typeface="+mn-lt"/>
                          <a:ea typeface="+mn-ea"/>
                          <a:cs typeface="+mn-cs"/>
                        </a:rPr>
                        <a:t>-50.000</a:t>
                      </a:r>
                      <a:endParaRPr lang="cs-CZ" sz="1800" dirty="0"/>
                    </a:p>
                  </a:txBody>
                  <a:tcPr marL="91433" marR="91433" marT="45699" marB="45699"/>
                </a:tc>
                <a:tc>
                  <a:txBody>
                    <a:bodyPr/>
                    <a:lstStyle/>
                    <a:p>
                      <a:pPr algn="r"/>
                      <a:r>
                        <a:rPr lang="cs-CZ" sz="1800" i="1" kern="1200" dirty="0" smtClean="0">
                          <a:solidFill>
                            <a:schemeClr val="dk1"/>
                          </a:solidFill>
                          <a:latin typeface="+mn-lt"/>
                          <a:ea typeface="+mn-ea"/>
                          <a:cs typeface="+mn-cs"/>
                        </a:rPr>
                        <a:t>45.453</a:t>
                      </a:r>
                      <a:endParaRPr lang="cs-CZ" sz="1800" dirty="0"/>
                    </a:p>
                  </a:txBody>
                  <a:tcPr marL="91433" marR="91433" marT="45699" marB="45699"/>
                </a:tc>
              </a:tr>
              <a:tr h="370670">
                <a:tc>
                  <a:txBody>
                    <a:bodyPr/>
                    <a:lstStyle/>
                    <a:p>
                      <a:r>
                        <a:rPr lang="cs-CZ" sz="1800" i="1" kern="1200" dirty="0" smtClean="0">
                          <a:solidFill>
                            <a:schemeClr val="dk1"/>
                          </a:solidFill>
                          <a:latin typeface="+mn-lt"/>
                          <a:ea typeface="+mn-ea"/>
                          <a:cs typeface="+mn-cs"/>
                        </a:rPr>
                        <a:t>1. 7. 2017</a:t>
                      </a:r>
                      <a:endParaRPr lang="cs-CZ" sz="1800" dirty="0"/>
                    </a:p>
                  </a:txBody>
                  <a:tcPr marL="91433" marR="91433" marT="45699" marB="45699"/>
                </a:tc>
                <a:tc>
                  <a:txBody>
                    <a:bodyPr/>
                    <a:lstStyle/>
                    <a:p>
                      <a:pPr algn="r"/>
                      <a:r>
                        <a:rPr lang="cs-CZ" sz="1800" i="1" kern="1200" dirty="0" smtClean="0">
                          <a:solidFill>
                            <a:schemeClr val="dk1"/>
                          </a:solidFill>
                          <a:latin typeface="+mn-lt"/>
                          <a:ea typeface="+mn-ea"/>
                          <a:cs typeface="+mn-cs"/>
                        </a:rPr>
                        <a:t>45.453</a:t>
                      </a:r>
                      <a:endParaRPr lang="cs-CZ" sz="1800" dirty="0"/>
                    </a:p>
                  </a:txBody>
                  <a:tcPr marL="91433" marR="91433" marT="45699" marB="45699"/>
                </a:tc>
                <a:tc>
                  <a:txBody>
                    <a:bodyPr/>
                    <a:lstStyle/>
                    <a:p>
                      <a:pPr algn="r"/>
                      <a:endParaRPr lang="cs-CZ" sz="1800"/>
                    </a:p>
                  </a:txBody>
                  <a:tcPr marL="91433" marR="91433" marT="45699" marB="45699"/>
                </a:tc>
                <a:tc>
                  <a:txBody>
                    <a:bodyPr/>
                    <a:lstStyle/>
                    <a:p>
                      <a:pPr algn="r"/>
                      <a:r>
                        <a:rPr lang="cs-CZ" sz="1800" i="1" kern="1200" dirty="0" smtClean="0">
                          <a:solidFill>
                            <a:schemeClr val="dk1"/>
                          </a:solidFill>
                          <a:latin typeface="+mn-lt"/>
                          <a:ea typeface="+mn-ea"/>
                          <a:cs typeface="+mn-cs"/>
                        </a:rPr>
                        <a:t>4.547</a:t>
                      </a:r>
                      <a:endParaRPr lang="cs-CZ" sz="1800" dirty="0"/>
                    </a:p>
                  </a:txBody>
                  <a:tcPr marL="91433" marR="91433" marT="45699" marB="45699"/>
                </a:tc>
                <a:tc>
                  <a:txBody>
                    <a:bodyPr/>
                    <a:lstStyle/>
                    <a:p>
                      <a:pPr algn="r"/>
                      <a:r>
                        <a:rPr lang="cs-CZ" sz="1800" i="1" kern="1200" dirty="0" smtClean="0">
                          <a:solidFill>
                            <a:schemeClr val="dk1"/>
                          </a:solidFill>
                          <a:latin typeface="+mn-lt"/>
                          <a:ea typeface="+mn-ea"/>
                          <a:cs typeface="+mn-cs"/>
                        </a:rPr>
                        <a:t>-50.000</a:t>
                      </a:r>
                      <a:endParaRPr lang="cs-CZ" sz="1800" dirty="0"/>
                    </a:p>
                  </a:txBody>
                  <a:tcPr marL="91433" marR="91433" marT="45699" marB="45699"/>
                </a:tc>
                <a:tc>
                  <a:txBody>
                    <a:bodyPr/>
                    <a:lstStyle/>
                    <a:p>
                      <a:pPr algn="r"/>
                      <a:r>
                        <a:rPr lang="cs-CZ" sz="1800" dirty="0" smtClean="0"/>
                        <a:t>0</a:t>
                      </a:r>
                      <a:endParaRPr lang="cs-CZ" sz="1800" dirty="0"/>
                    </a:p>
                  </a:txBody>
                  <a:tcPr marL="91433" marR="91433" marT="45699" marB="45699"/>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367B2E10-4328-4633-99EC-52F2592E5745}" type="slidenum">
              <a:rPr lang="en-US" altLang="en-US" sz="1000" b="0" smtClean="0">
                <a:solidFill>
                  <a:srgbClr val="ED1A3B"/>
                </a:solidFill>
              </a:rPr>
              <a:pPr algn="l" eaLnBrk="1" hangingPunct="1">
                <a:defRPr/>
              </a:pPr>
              <a:t>44</a:t>
            </a:fld>
            <a:endParaRPr lang="en-US" altLang="en-US" sz="1000" b="0" dirty="0" smtClean="0">
              <a:solidFill>
                <a:srgbClr val="ED1A3B"/>
              </a:solidFill>
            </a:endParaRPr>
          </a:p>
        </p:txBody>
      </p:sp>
      <p:sp>
        <p:nvSpPr>
          <p:cNvPr id="47108" name="Rectangle 2"/>
          <p:cNvSpPr>
            <a:spLocks noGrp="1" noChangeArrowheads="1"/>
          </p:cNvSpPr>
          <p:nvPr>
            <p:ph type="title"/>
          </p:nvPr>
        </p:nvSpPr>
        <p:spPr/>
        <p:txBody>
          <a:bodyPr/>
          <a:lstStyle/>
          <a:p>
            <a:r>
              <a:rPr lang="cs-CZ" altLang="cs-CZ" smtClean="0"/>
              <a:t>Prvek financování identifikovaný ve smlouvě</a:t>
            </a:r>
          </a:p>
        </p:txBody>
      </p:sp>
      <p:sp>
        <p:nvSpPr>
          <p:cNvPr id="45061" name="Rectangle 3"/>
          <p:cNvSpPr>
            <a:spLocks noGrp="1" noChangeArrowheads="1"/>
          </p:cNvSpPr>
          <p:nvPr>
            <p:ph type="body" idx="1"/>
          </p:nvPr>
        </p:nvSpPr>
        <p:spPr>
          <a:xfrm>
            <a:off x="287338" y="1847850"/>
            <a:ext cx="8569325" cy="3813175"/>
          </a:xfrm>
        </p:spPr>
        <p:txBody>
          <a:bodyPr/>
          <a:lstStyle/>
          <a:p>
            <a:r>
              <a:rPr lang="cs-CZ" altLang="cs-CZ" i="1" smtClean="0"/>
              <a:t>Řešení</a:t>
            </a:r>
          </a:p>
          <a:p>
            <a:endParaRPr lang="cs-CZ" altLang="cs-CZ" smtClean="0"/>
          </a:p>
          <a:p>
            <a:r>
              <a:rPr lang="cs-CZ" altLang="cs-CZ" i="1" smtClean="0"/>
              <a:t>V účetní závěrce k 31. 12. 2016 účetní jednotka vykáže:</a:t>
            </a:r>
            <a:endParaRPr lang="cs-CZ" altLang="cs-CZ" smtClean="0"/>
          </a:p>
          <a:p>
            <a:r>
              <a:rPr lang="cs-CZ" altLang="cs-CZ" i="1" smtClean="0"/>
              <a:t>Tržbu	 			136.175 Kč</a:t>
            </a:r>
            <a:endParaRPr lang="cs-CZ" altLang="cs-CZ" smtClean="0"/>
          </a:p>
          <a:p>
            <a:r>
              <a:rPr lang="cs-CZ" altLang="cs-CZ" i="1" smtClean="0"/>
              <a:t>Úrokový výnos			8.678 Kč </a:t>
            </a:r>
            <a:endParaRPr lang="cs-CZ" altLang="cs-CZ" smtClean="0"/>
          </a:p>
          <a:p>
            <a:r>
              <a:rPr lang="cs-CZ" altLang="cs-CZ" i="1" smtClean="0"/>
              <a:t>Pohledávku za zákazníkem 	45.453 Kč</a:t>
            </a:r>
            <a:endParaRPr lang="cs-CZ" altLang="cs-CZ" smtClean="0"/>
          </a:p>
          <a:p>
            <a:endParaRPr lang="cs-CZ" altLang="cs-CZ" i="1" smtClean="0"/>
          </a:p>
          <a:p>
            <a:r>
              <a:rPr lang="cs-CZ" altLang="cs-CZ" i="1" smtClean="0"/>
              <a:t>V účetní závěrce k 31. 12. 2017 účetní jednotka vykáže:</a:t>
            </a:r>
            <a:endParaRPr lang="cs-CZ" altLang="cs-CZ" smtClean="0"/>
          </a:p>
          <a:p>
            <a:r>
              <a:rPr lang="cs-CZ" altLang="cs-CZ" i="1" smtClean="0"/>
              <a:t>Úrokový výnos 			4.547 Kč</a:t>
            </a:r>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5061">
                                            <p:txEl>
                                              <p:pRg st="2" end="2"/>
                                            </p:txEl>
                                          </p:spTgt>
                                        </p:tgtEl>
                                        <p:attrNameLst>
                                          <p:attrName>style.visibility</p:attrName>
                                        </p:attrNameLst>
                                      </p:cBhvr>
                                      <p:to>
                                        <p:strVal val="visible"/>
                                      </p:to>
                                    </p:set>
                                    <p:anim calcmode="lin" valueType="num">
                                      <p:cBhvr additive="base">
                                        <p:cTn id="7" dur="500" fill="hold"/>
                                        <p:tgtEl>
                                          <p:spTgt spid="4506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6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5061">
                                            <p:txEl>
                                              <p:pRg st="3" end="3"/>
                                            </p:txEl>
                                          </p:spTgt>
                                        </p:tgtEl>
                                        <p:attrNameLst>
                                          <p:attrName>style.visibility</p:attrName>
                                        </p:attrNameLst>
                                      </p:cBhvr>
                                      <p:to>
                                        <p:strVal val="visible"/>
                                      </p:to>
                                    </p:set>
                                    <p:anim calcmode="lin" valueType="num">
                                      <p:cBhvr additive="base">
                                        <p:cTn id="11" dur="500" fill="hold"/>
                                        <p:tgtEl>
                                          <p:spTgt spid="45061">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5061">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5061">
                                            <p:txEl>
                                              <p:pRg st="4" end="4"/>
                                            </p:txEl>
                                          </p:spTgt>
                                        </p:tgtEl>
                                        <p:attrNameLst>
                                          <p:attrName>style.visibility</p:attrName>
                                        </p:attrNameLst>
                                      </p:cBhvr>
                                      <p:to>
                                        <p:strVal val="visible"/>
                                      </p:to>
                                    </p:set>
                                    <p:anim calcmode="lin" valueType="num">
                                      <p:cBhvr additive="base">
                                        <p:cTn id="15" dur="500" fill="hold"/>
                                        <p:tgtEl>
                                          <p:spTgt spid="45061">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5061">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5061">
                                            <p:txEl>
                                              <p:pRg st="5" end="5"/>
                                            </p:txEl>
                                          </p:spTgt>
                                        </p:tgtEl>
                                        <p:attrNameLst>
                                          <p:attrName>style.visibility</p:attrName>
                                        </p:attrNameLst>
                                      </p:cBhvr>
                                      <p:to>
                                        <p:strVal val="visible"/>
                                      </p:to>
                                    </p:set>
                                    <p:anim calcmode="lin" valueType="num">
                                      <p:cBhvr additive="base">
                                        <p:cTn id="19" dur="500" fill="hold"/>
                                        <p:tgtEl>
                                          <p:spTgt spid="45061">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6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5061">
                                            <p:txEl>
                                              <p:pRg st="7" end="7"/>
                                            </p:txEl>
                                          </p:spTgt>
                                        </p:tgtEl>
                                        <p:attrNameLst>
                                          <p:attrName>style.visibility</p:attrName>
                                        </p:attrNameLst>
                                      </p:cBhvr>
                                      <p:to>
                                        <p:strVal val="visible"/>
                                      </p:to>
                                    </p:set>
                                    <p:anim calcmode="lin" valueType="num">
                                      <p:cBhvr additive="base">
                                        <p:cTn id="25" dur="500" fill="hold"/>
                                        <p:tgtEl>
                                          <p:spTgt spid="45061">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61">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5061">
                                            <p:txEl>
                                              <p:pRg st="8" end="8"/>
                                            </p:txEl>
                                          </p:spTgt>
                                        </p:tgtEl>
                                        <p:attrNameLst>
                                          <p:attrName>style.visibility</p:attrName>
                                        </p:attrNameLst>
                                      </p:cBhvr>
                                      <p:to>
                                        <p:strVal val="visible"/>
                                      </p:to>
                                    </p:set>
                                    <p:anim calcmode="lin" valueType="num">
                                      <p:cBhvr additive="base">
                                        <p:cTn id="29" dur="500" fill="hold"/>
                                        <p:tgtEl>
                                          <p:spTgt spid="45061">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506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1DE66C5D-988A-43AF-9197-841826938E4D}" type="slidenum">
              <a:rPr lang="en-US" altLang="en-US" sz="1000" b="0" smtClean="0">
                <a:solidFill>
                  <a:srgbClr val="ED1A3B"/>
                </a:solidFill>
              </a:rPr>
              <a:pPr algn="l" eaLnBrk="1" hangingPunct="1">
                <a:defRPr/>
              </a:pPr>
              <a:t>45</a:t>
            </a:fld>
            <a:endParaRPr lang="en-US" altLang="en-US" sz="1000" b="0" dirty="0" smtClean="0">
              <a:solidFill>
                <a:srgbClr val="ED1A3B"/>
              </a:solidFill>
            </a:endParaRPr>
          </a:p>
        </p:txBody>
      </p:sp>
      <p:sp>
        <p:nvSpPr>
          <p:cNvPr id="48132" name="Rectangle 2"/>
          <p:cNvSpPr>
            <a:spLocks noGrp="1" noChangeArrowheads="1"/>
          </p:cNvSpPr>
          <p:nvPr>
            <p:ph type="title"/>
          </p:nvPr>
        </p:nvSpPr>
        <p:spPr/>
        <p:txBody>
          <a:bodyPr/>
          <a:lstStyle/>
          <a:p>
            <a:r>
              <a:rPr lang="cs-CZ" altLang="cs-CZ" smtClean="0"/>
              <a:t>Nepeněžní úhrada</a:t>
            </a:r>
          </a:p>
        </p:txBody>
      </p:sp>
      <p:sp>
        <p:nvSpPr>
          <p:cNvPr id="48133" name="Rectangle 3"/>
          <p:cNvSpPr>
            <a:spLocks noGrp="1" noChangeArrowheads="1"/>
          </p:cNvSpPr>
          <p:nvPr>
            <p:ph type="body" idx="1"/>
          </p:nvPr>
        </p:nvSpPr>
        <p:spPr>
          <a:xfrm>
            <a:off x="287338" y="1847850"/>
            <a:ext cx="8569325" cy="3813175"/>
          </a:xfrm>
        </p:spPr>
        <p:txBody>
          <a:bodyPr/>
          <a:lstStyle/>
          <a:p>
            <a:r>
              <a:rPr lang="cs-CZ" altLang="cs-CZ" sz="2000" smtClean="0"/>
              <a:t>Nepeněžní úhrady se oceňují jejich reálnou hodnotou. </a:t>
            </a:r>
          </a:p>
          <a:p>
            <a:r>
              <a:rPr lang="cs-CZ" altLang="cs-CZ" sz="2000" smtClean="0"/>
              <a:t>Pokud ji nelze spolehlivě určit, ocení se úhrada s odkazem na samostatnou prodejní cenu zboží či služeb přislíbených zákazníkovi výměnou za tuto úhradu.</a:t>
            </a:r>
          </a:p>
          <a:p>
            <a:r>
              <a:rPr lang="cs-CZ" altLang="cs-CZ" sz="2000" smtClean="0"/>
              <a:t>Pokud zákazník poskytne účetní jednotce zboží či služby pro umožnění splnění smluvních povinností účetní jednotky (např. materiál), je rozhodující pro vykázání tohoto plnění jako nepeněžní úhrady skutečnost, zda účetní jednotka nad tímto zbožím či službou získala kontrolu. Pokud ano, tak účetní jednotka toto zboží či služby vykáže jako nepeněžní úhradu od zákazníka.</a:t>
            </a:r>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4126D65A-C03E-4AB0-BA3F-6F2A3F08813B}" type="slidenum">
              <a:rPr lang="en-US" altLang="en-US" sz="1000" b="0" smtClean="0">
                <a:solidFill>
                  <a:srgbClr val="ED1A3B"/>
                </a:solidFill>
              </a:rPr>
              <a:pPr algn="l" eaLnBrk="1" hangingPunct="1">
                <a:defRPr/>
              </a:pPr>
              <a:t>46</a:t>
            </a:fld>
            <a:endParaRPr lang="en-US" altLang="en-US" sz="1000" b="0" dirty="0" smtClean="0">
              <a:solidFill>
                <a:srgbClr val="ED1A3B"/>
              </a:solidFill>
            </a:endParaRPr>
          </a:p>
        </p:txBody>
      </p:sp>
      <p:sp>
        <p:nvSpPr>
          <p:cNvPr id="49156" name="Rectangle 2"/>
          <p:cNvSpPr>
            <a:spLocks noGrp="1" noChangeArrowheads="1"/>
          </p:cNvSpPr>
          <p:nvPr>
            <p:ph type="title"/>
          </p:nvPr>
        </p:nvSpPr>
        <p:spPr/>
        <p:txBody>
          <a:bodyPr/>
          <a:lstStyle/>
          <a:p>
            <a:r>
              <a:rPr lang="cs-CZ" altLang="cs-CZ" smtClean="0"/>
              <a:t>Povinnost vrátit úhradu</a:t>
            </a:r>
          </a:p>
        </p:txBody>
      </p:sp>
      <p:sp>
        <p:nvSpPr>
          <p:cNvPr id="49157" name="Rectangle 3"/>
          <p:cNvSpPr>
            <a:spLocks noGrp="1" noChangeArrowheads="1"/>
          </p:cNvSpPr>
          <p:nvPr>
            <p:ph type="body" idx="1"/>
          </p:nvPr>
        </p:nvSpPr>
        <p:spPr>
          <a:xfrm>
            <a:off x="287338" y="1495425"/>
            <a:ext cx="8569325" cy="3813175"/>
          </a:xfrm>
        </p:spPr>
        <p:txBody>
          <a:bodyPr/>
          <a:lstStyle/>
          <a:p>
            <a:r>
              <a:rPr lang="cs-CZ" altLang="cs-CZ" smtClean="0"/>
              <a:t>Účetní jednotka může na zákazníka převést kontrolu nad zbožím, a zároveň mu umožní zboží z určitých důvodů vrátit výměnou za:</a:t>
            </a:r>
          </a:p>
          <a:p>
            <a:pPr>
              <a:buFontTx/>
              <a:buChar char="•"/>
            </a:pPr>
            <a:r>
              <a:rPr lang="cs-CZ" altLang="cs-CZ" smtClean="0"/>
              <a:t>úplné nebo částečné vrácení úhrady,</a:t>
            </a:r>
          </a:p>
          <a:p>
            <a:pPr>
              <a:buFontTx/>
              <a:buChar char="•"/>
            </a:pPr>
            <a:r>
              <a:rPr lang="cs-CZ" altLang="cs-CZ" smtClean="0"/>
              <a:t>kredit, který je možno využít na úhradu později odebraného zboží,</a:t>
            </a:r>
          </a:p>
          <a:p>
            <a:pPr>
              <a:buFontTx/>
              <a:buChar char="•"/>
            </a:pPr>
            <a:r>
              <a:rPr lang="cs-CZ" altLang="cs-CZ" smtClean="0"/>
              <a:t>jiné zboží.</a:t>
            </a:r>
          </a:p>
          <a:p>
            <a:r>
              <a:rPr lang="cs-CZ" altLang="cs-CZ" smtClean="0"/>
              <a:t>Účetní jednotka splnila svou smluvní povinnost (dodala zboží), ale současně poskytla právo na jeho vrácení. V účetní závěrce je tak nutno zachytit nejen vlastní dodání zboží, ale i právo zákazníka na jeho vrácení. Účetní závěrka tak bude zahrnovat:</a:t>
            </a:r>
          </a:p>
          <a:p>
            <a:pPr>
              <a:buFontTx/>
              <a:buChar char="•"/>
            </a:pPr>
            <a:r>
              <a:rPr lang="cs-CZ" altLang="cs-CZ" smtClean="0"/>
              <a:t>výnos z dodaného zboží v částce, o které účetní jednotka předpokládá, že si ji ponechá (nebude ji vracet zpět zákazníkům),</a:t>
            </a:r>
          </a:p>
          <a:p>
            <a:pPr>
              <a:buFontTx/>
              <a:buChar char="•"/>
            </a:pPr>
            <a:r>
              <a:rPr lang="cs-CZ" altLang="cs-CZ" smtClean="0"/>
              <a:t>závazek z důvodu vráceného zboží,</a:t>
            </a:r>
          </a:p>
          <a:p>
            <a:pPr>
              <a:buFontTx/>
              <a:buChar char="•"/>
            </a:pPr>
            <a:r>
              <a:rPr lang="cs-CZ" altLang="cs-CZ" smtClean="0"/>
              <a:t>aktivum představující očekávanou hodnotu zboží, které zákazníci vrátí (souvztažně se snížením nákladů na prodané výkony).</a:t>
            </a:r>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6608ED5A-00D4-4B9A-9758-656A13B75FF7}" type="slidenum">
              <a:rPr lang="en-US" altLang="en-US" sz="1000" b="0" smtClean="0">
                <a:solidFill>
                  <a:srgbClr val="ED1A3B"/>
                </a:solidFill>
              </a:rPr>
              <a:pPr algn="l" eaLnBrk="1" hangingPunct="1">
                <a:defRPr/>
              </a:pPr>
              <a:t>47</a:t>
            </a:fld>
            <a:endParaRPr lang="en-US" altLang="en-US" sz="1000" b="0" dirty="0" smtClean="0">
              <a:solidFill>
                <a:srgbClr val="ED1A3B"/>
              </a:solidFill>
            </a:endParaRPr>
          </a:p>
        </p:txBody>
      </p:sp>
      <p:sp>
        <p:nvSpPr>
          <p:cNvPr id="50180" name="Rectangle 2"/>
          <p:cNvSpPr>
            <a:spLocks noGrp="1" noChangeArrowheads="1"/>
          </p:cNvSpPr>
          <p:nvPr>
            <p:ph type="title"/>
          </p:nvPr>
        </p:nvSpPr>
        <p:spPr/>
        <p:txBody>
          <a:bodyPr/>
          <a:lstStyle/>
          <a:p>
            <a:r>
              <a:rPr lang="cs-CZ" altLang="cs-CZ" smtClean="0"/>
              <a:t>Povinnost vrátit úhradu</a:t>
            </a:r>
          </a:p>
        </p:txBody>
      </p:sp>
      <p:sp>
        <p:nvSpPr>
          <p:cNvPr id="50181" name="Rectangle 3"/>
          <p:cNvSpPr>
            <a:spLocks noGrp="1" noChangeArrowheads="1"/>
          </p:cNvSpPr>
          <p:nvPr>
            <p:ph type="body" idx="1"/>
          </p:nvPr>
        </p:nvSpPr>
        <p:spPr>
          <a:xfrm>
            <a:off x="287338" y="1495425"/>
            <a:ext cx="8569325" cy="3813175"/>
          </a:xfrm>
        </p:spPr>
        <p:txBody>
          <a:bodyPr/>
          <a:lstStyle/>
          <a:p>
            <a:r>
              <a:rPr lang="cs-CZ" altLang="cs-CZ" sz="2000" smtClean="0"/>
              <a:t>Aktivum představující zpětně získané zboží je prvotně oceněno podle účetní hodnoty daného zboží snížené o očekávané náklady na jeho zpětné získání a očekávané ztráty ze snížení hodnoty zboží. K datu sestavení každé další účetní závěrky je nutno aktualizovat odhad závazku z vratky a aktiva na základě změn okolností.</a:t>
            </a:r>
          </a:p>
          <a:p>
            <a:endParaRPr lang="cs-CZ" altLang="cs-CZ" sz="2000" smtClean="0"/>
          </a:p>
          <a:p>
            <a:r>
              <a:rPr lang="cs-CZ" altLang="cs-CZ" sz="2000" smtClean="0"/>
              <a:t>Výměna zboží za zboží stejného typu, kvality, stavu a ceny se nepovažují za povinnost vrátit úhradu.</a:t>
            </a:r>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5D7DE856-9A89-4786-AD10-EC62EB53EF9C}" type="slidenum">
              <a:rPr lang="en-US" altLang="en-US" sz="1000" b="0" smtClean="0">
                <a:solidFill>
                  <a:srgbClr val="ED1A3B"/>
                </a:solidFill>
              </a:rPr>
              <a:pPr algn="l" eaLnBrk="1" hangingPunct="1">
                <a:defRPr/>
              </a:pPr>
              <a:t>48</a:t>
            </a:fld>
            <a:endParaRPr lang="en-US" altLang="en-US" sz="1000" b="0" dirty="0" smtClean="0">
              <a:solidFill>
                <a:srgbClr val="ED1A3B"/>
              </a:solidFill>
            </a:endParaRPr>
          </a:p>
        </p:txBody>
      </p:sp>
      <p:sp>
        <p:nvSpPr>
          <p:cNvPr id="51204" name="Rectangle 2"/>
          <p:cNvSpPr>
            <a:spLocks noGrp="1" noChangeArrowheads="1"/>
          </p:cNvSpPr>
          <p:nvPr>
            <p:ph type="title"/>
          </p:nvPr>
        </p:nvSpPr>
        <p:spPr/>
        <p:txBody>
          <a:bodyPr/>
          <a:lstStyle/>
          <a:p>
            <a:r>
              <a:rPr lang="cs-CZ" altLang="cs-CZ" smtClean="0"/>
              <a:t>Povinnost vrátit úhradu</a:t>
            </a:r>
          </a:p>
        </p:txBody>
      </p:sp>
      <p:sp>
        <p:nvSpPr>
          <p:cNvPr id="51205" name="Rectangle 3"/>
          <p:cNvSpPr>
            <a:spLocks noGrp="1" noChangeArrowheads="1"/>
          </p:cNvSpPr>
          <p:nvPr>
            <p:ph type="body" idx="1"/>
          </p:nvPr>
        </p:nvSpPr>
        <p:spPr>
          <a:xfrm>
            <a:off x="287338" y="1495425"/>
            <a:ext cx="8569325" cy="3813175"/>
          </a:xfrm>
        </p:spPr>
        <p:txBody>
          <a:bodyPr/>
          <a:lstStyle/>
          <a:p>
            <a:r>
              <a:rPr lang="cs-CZ" altLang="cs-CZ" i="1" smtClean="0"/>
              <a:t>Příklad</a:t>
            </a:r>
            <a:endParaRPr lang="cs-CZ" altLang="cs-CZ" smtClean="0"/>
          </a:p>
          <a:p>
            <a:r>
              <a:rPr lang="cs-CZ" altLang="cs-CZ" i="1" smtClean="0"/>
              <a:t>Dne 1. ledna 2016, dodavatel prodá 1.000 ks totožného zboží různým zákazníkům, za prodejní cenu 1.000 Kč. Náklady na každé zboží jsou 500 Kč. Výnosy jsou zachyceny jednorázově v okamžiku, kdy si zákazník zboží koupí. Současně mají zákazníci právo vrátit zboží do 30 dnů od původního nákupu, s nárokem na vrácení celé prodejní ceny.</a:t>
            </a:r>
            <a:endParaRPr lang="cs-CZ" altLang="cs-CZ" smtClean="0"/>
          </a:p>
          <a:p>
            <a:r>
              <a:rPr lang="cs-CZ" altLang="cs-CZ" i="1" smtClean="0"/>
              <a:t>Na základě historických zkušeností dodavatel očekává, že zákazníci vrátí 3 %, tj. 30 ks zakoupeného zboží. </a:t>
            </a:r>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27145F9A-3108-43D2-8C01-8D820EF9CF65}" type="slidenum">
              <a:rPr lang="en-US" altLang="en-US" sz="1000" b="0" smtClean="0">
                <a:solidFill>
                  <a:srgbClr val="ED1A3B"/>
                </a:solidFill>
              </a:rPr>
              <a:pPr algn="l" eaLnBrk="1" hangingPunct="1">
                <a:defRPr/>
              </a:pPr>
              <a:t>49</a:t>
            </a:fld>
            <a:endParaRPr lang="en-US" altLang="en-US" sz="1000" b="0" dirty="0" smtClean="0">
              <a:solidFill>
                <a:srgbClr val="ED1A3B"/>
              </a:solidFill>
            </a:endParaRPr>
          </a:p>
        </p:txBody>
      </p:sp>
      <p:sp>
        <p:nvSpPr>
          <p:cNvPr id="52228" name="Rectangle 2"/>
          <p:cNvSpPr>
            <a:spLocks noGrp="1" noChangeArrowheads="1"/>
          </p:cNvSpPr>
          <p:nvPr>
            <p:ph type="title"/>
          </p:nvPr>
        </p:nvSpPr>
        <p:spPr/>
        <p:txBody>
          <a:bodyPr/>
          <a:lstStyle/>
          <a:p>
            <a:r>
              <a:rPr lang="cs-CZ" altLang="cs-CZ" smtClean="0"/>
              <a:t>Povinnost vrátit úhradu</a:t>
            </a:r>
          </a:p>
        </p:txBody>
      </p:sp>
      <p:sp>
        <p:nvSpPr>
          <p:cNvPr id="50181" name="Rectangle 3"/>
          <p:cNvSpPr>
            <a:spLocks noGrp="1" noChangeArrowheads="1"/>
          </p:cNvSpPr>
          <p:nvPr>
            <p:ph type="body" idx="1"/>
          </p:nvPr>
        </p:nvSpPr>
        <p:spPr>
          <a:xfrm>
            <a:off x="287338" y="1495425"/>
            <a:ext cx="8569325" cy="3813175"/>
          </a:xfrm>
        </p:spPr>
        <p:txBody>
          <a:bodyPr/>
          <a:lstStyle/>
          <a:p>
            <a:r>
              <a:rPr lang="cs-CZ" altLang="cs-CZ" i="1" smtClean="0"/>
              <a:t>Řešení</a:t>
            </a:r>
          </a:p>
          <a:p>
            <a:r>
              <a:rPr lang="cs-CZ" altLang="cs-CZ" i="1" smtClean="0"/>
              <a:t>Dne 1. ledna 2016 prodávající uznává tržby ve výši 970.000 Kč (1.000 Kč * 970 ks) spolu se závazkem z vratky zboží ve výši 30.000 Kč (1.000 Kč * 30 ks). Nadále budou také vykazovány zásoby ve výši 15.000 Kč (500 Kč x 30 ks), protože prodávající předpokládá, že vrácené zboží bude schopen prodat alespoň za tuto částku.</a:t>
            </a:r>
            <a:endParaRPr lang="cs-CZ" altLang="cs-CZ" smtClean="0"/>
          </a:p>
          <a:p>
            <a:r>
              <a:rPr lang="cs-CZ" altLang="cs-CZ" i="1" smtClean="0"/>
              <a:t>Výkaz o úplném výsledku hospodaření</a:t>
            </a:r>
            <a:endParaRPr lang="cs-CZ" altLang="cs-CZ" smtClean="0"/>
          </a:p>
          <a:p>
            <a:r>
              <a:rPr lang="cs-CZ" altLang="cs-CZ" i="1" smtClean="0"/>
              <a:t>	Tržby		970.000 Kč</a:t>
            </a:r>
            <a:endParaRPr lang="cs-CZ" altLang="cs-CZ" smtClean="0"/>
          </a:p>
          <a:p>
            <a:r>
              <a:rPr lang="cs-CZ" altLang="cs-CZ" i="1" smtClean="0"/>
              <a:t>	Náklady		485.000 Kč</a:t>
            </a:r>
            <a:endParaRPr lang="cs-CZ" altLang="cs-CZ" smtClean="0"/>
          </a:p>
          <a:p>
            <a:r>
              <a:rPr lang="cs-CZ" altLang="cs-CZ" i="1" smtClean="0"/>
              <a:t> </a:t>
            </a:r>
            <a:endParaRPr lang="cs-CZ" altLang="cs-CZ" smtClean="0"/>
          </a:p>
          <a:p>
            <a:r>
              <a:rPr lang="cs-CZ" altLang="cs-CZ" i="1" smtClean="0"/>
              <a:t>Výkaz o finanční situaci</a:t>
            </a:r>
            <a:endParaRPr lang="cs-CZ" altLang="cs-CZ" smtClean="0"/>
          </a:p>
          <a:p>
            <a:r>
              <a:rPr lang="cs-CZ" altLang="cs-CZ" i="1" smtClean="0"/>
              <a:t>	Zásoby		15.000 Kč</a:t>
            </a:r>
            <a:endParaRPr lang="cs-CZ" altLang="cs-CZ" smtClean="0"/>
          </a:p>
          <a:p>
            <a:r>
              <a:rPr lang="cs-CZ" altLang="cs-CZ" i="1" smtClean="0"/>
              <a:t>	Závazky		30.000 Kč</a:t>
            </a:r>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0181">
                                            <p:txEl>
                                              <p:pRg st="1" end="1"/>
                                            </p:txEl>
                                          </p:spTgt>
                                        </p:tgtEl>
                                        <p:attrNameLst>
                                          <p:attrName>style.visibility</p:attrName>
                                        </p:attrNameLst>
                                      </p:cBhvr>
                                      <p:to>
                                        <p:strVal val="visible"/>
                                      </p:to>
                                    </p:set>
                                    <p:anim calcmode="lin" valueType="num">
                                      <p:cBhvr additive="base">
                                        <p:cTn id="7" dur="500" fill="hold"/>
                                        <p:tgtEl>
                                          <p:spTgt spid="5018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8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0181">
                                            <p:txEl>
                                              <p:pRg st="2" end="2"/>
                                            </p:txEl>
                                          </p:spTgt>
                                        </p:tgtEl>
                                        <p:attrNameLst>
                                          <p:attrName>style.visibility</p:attrName>
                                        </p:attrNameLst>
                                      </p:cBhvr>
                                      <p:to>
                                        <p:strVal val="visible"/>
                                      </p:to>
                                    </p:set>
                                    <p:anim calcmode="lin" valueType="num">
                                      <p:cBhvr additive="base">
                                        <p:cTn id="13" dur="500" fill="hold"/>
                                        <p:tgtEl>
                                          <p:spTgt spid="5018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81">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0181">
                                            <p:txEl>
                                              <p:pRg st="3" end="3"/>
                                            </p:txEl>
                                          </p:spTgt>
                                        </p:tgtEl>
                                        <p:attrNameLst>
                                          <p:attrName>style.visibility</p:attrName>
                                        </p:attrNameLst>
                                      </p:cBhvr>
                                      <p:to>
                                        <p:strVal val="visible"/>
                                      </p:to>
                                    </p:set>
                                    <p:anim calcmode="lin" valueType="num">
                                      <p:cBhvr additive="base">
                                        <p:cTn id="17" dur="500" fill="hold"/>
                                        <p:tgtEl>
                                          <p:spTgt spid="5018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0181">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0181">
                                            <p:txEl>
                                              <p:pRg st="4" end="4"/>
                                            </p:txEl>
                                          </p:spTgt>
                                        </p:tgtEl>
                                        <p:attrNameLst>
                                          <p:attrName>style.visibility</p:attrName>
                                        </p:attrNameLst>
                                      </p:cBhvr>
                                      <p:to>
                                        <p:strVal val="visible"/>
                                      </p:to>
                                    </p:set>
                                    <p:anim calcmode="lin" valueType="num">
                                      <p:cBhvr additive="base">
                                        <p:cTn id="21" dur="500" fill="hold"/>
                                        <p:tgtEl>
                                          <p:spTgt spid="5018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018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50181">
                                            <p:txEl>
                                              <p:pRg st="6" end="6"/>
                                            </p:txEl>
                                          </p:spTgt>
                                        </p:tgtEl>
                                        <p:attrNameLst>
                                          <p:attrName>style.visibility</p:attrName>
                                        </p:attrNameLst>
                                      </p:cBhvr>
                                      <p:to>
                                        <p:strVal val="visible"/>
                                      </p:to>
                                    </p:set>
                                    <p:anim calcmode="lin" valueType="num">
                                      <p:cBhvr additive="base">
                                        <p:cTn id="27" dur="500" fill="hold"/>
                                        <p:tgtEl>
                                          <p:spTgt spid="5018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0181">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0181">
                                            <p:txEl>
                                              <p:pRg st="7" end="7"/>
                                            </p:txEl>
                                          </p:spTgt>
                                        </p:tgtEl>
                                        <p:attrNameLst>
                                          <p:attrName>style.visibility</p:attrName>
                                        </p:attrNameLst>
                                      </p:cBhvr>
                                      <p:to>
                                        <p:strVal val="visible"/>
                                      </p:to>
                                    </p:set>
                                    <p:anim calcmode="lin" valueType="num">
                                      <p:cBhvr additive="base">
                                        <p:cTn id="31" dur="500" fill="hold"/>
                                        <p:tgtEl>
                                          <p:spTgt spid="50181">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81">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0181">
                                            <p:txEl>
                                              <p:pRg st="8" end="8"/>
                                            </p:txEl>
                                          </p:spTgt>
                                        </p:tgtEl>
                                        <p:attrNameLst>
                                          <p:attrName>style.visibility</p:attrName>
                                        </p:attrNameLst>
                                      </p:cBhvr>
                                      <p:to>
                                        <p:strVal val="visible"/>
                                      </p:to>
                                    </p:set>
                                    <p:anim calcmode="lin" valueType="num">
                                      <p:cBhvr additive="base">
                                        <p:cTn id="35" dur="500" fill="hold"/>
                                        <p:tgtEl>
                                          <p:spTgt spid="50181">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018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F37C4032-A4C0-4E44-A08B-2399A696C8E1}" type="slidenum">
              <a:rPr lang="en-US" altLang="en-US" sz="1000" b="0" smtClean="0">
                <a:solidFill>
                  <a:srgbClr val="ED1A3B"/>
                </a:solidFill>
              </a:rPr>
              <a:pPr algn="l" eaLnBrk="1" hangingPunct="1">
                <a:defRPr/>
              </a:pPr>
              <a:t>5</a:t>
            </a:fld>
            <a:endParaRPr lang="en-US" altLang="en-US" sz="1000" b="0" dirty="0" smtClean="0">
              <a:solidFill>
                <a:srgbClr val="ED1A3B"/>
              </a:solidFill>
            </a:endParaRPr>
          </a:p>
        </p:txBody>
      </p:sp>
      <p:sp>
        <p:nvSpPr>
          <p:cNvPr id="7172" name="Rectangle 2"/>
          <p:cNvSpPr>
            <a:spLocks noGrp="1" noChangeArrowheads="1"/>
          </p:cNvSpPr>
          <p:nvPr>
            <p:ph type="title"/>
          </p:nvPr>
        </p:nvSpPr>
        <p:spPr/>
        <p:txBody>
          <a:bodyPr/>
          <a:lstStyle/>
          <a:p>
            <a:pPr eaLnBrk="1" hangingPunct="1"/>
            <a:r>
              <a:rPr lang="cs-CZ" altLang="en-US" smtClean="0"/>
              <a:t>Nahrazované standardy</a:t>
            </a:r>
          </a:p>
        </p:txBody>
      </p:sp>
      <p:sp>
        <p:nvSpPr>
          <p:cNvPr id="4101" name="Rectangle 3"/>
          <p:cNvSpPr>
            <a:spLocks noGrp="1" noChangeArrowheads="1"/>
          </p:cNvSpPr>
          <p:nvPr>
            <p:ph type="body" idx="1"/>
          </p:nvPr>
        </p:nvSpPr>
        <p:spPr/>
        <p:txBody>
          <a:bodyPr/>
          <a:lstStyle/>
          <a:p>
            <a:pPr>
              <a:defRPr/>
            </a:pPr>
            <a:r>
              <a:rPr lang="cs-CZ" dirty="0" smtClean="0"/>
              <a:t>Nový účetní standard nahrazuje stávající mezinárodní (IFRS) účetní předpisy upravující účtování výnosů:</a:t>
            </a:r>
          </a:p>
          <a:p>
            <a:pPr>
              <a:defRPr/>
            </a:pPr>
            <a:endParaRPr lang="cs-CZ" dirty="0" smtClean="0"/>
          </a:p>
          <a:p>
            <a:pPr>
              <a:defRPr/>
            </a:pPr>
            <a:r>
              <a:rPr lang="cs-CZ" dirty="0" smtClean="0"/>
              <a:t>IAS 11 Smlouvy o zhotovení</a:t>
            </a:r>
            <a:endParaRPr lang="cs-CZ" sz="2000" dirty="0" smtClean="0"/>
          </a:p>
          <a:p>
            <a:pPr>
              <a:defRPr/>
            </a:pPr>
            <a:r>
              <a:rPr lang="cs-CZ" dirty="0" smtClean="0"/>
              <a:t>IAS 18 Výnosy</a:t>
            </a:r>
            <a:endParaRPr lang="cs-CZ" sz="2000" dirty="0" smtClean="0"/>
          </a:p>
          <a:p>
            <a:pPr>
              <a:defRPr/>
            </a:pPr>
            <a:r>
              <a:rPr lang="cs-CZ" dirty="0" smtClean="0"/>
              <a:t>IFRIC 13 Zákaznické věrnostní programy</a:t>
            </a:r>
            <a:endParaRPr lang="cs-CZ" sz="2000" dirty="0" smtClean="0"/>
          </a:p>
          <a:p>
            <a:pPr>
              <a:defRPr/>
            </a:pPr>
            <a:r>
              <a:rPr lang="cs-CZ" dirty="0" smtClean="0"/>
              <a:t>IFRIC 15 Smlouvy o zhotovení nemovitostí</a:t>
            </a:r>
            <a:endParaRPr lang="cs-CZ" sz="2000" dirty="0" smtClean="0"/>
          </a:p>
          <a:p>
            <a:pPr>
              <a:defRPr/>
            </a:pPr>
            <a:r>
              <a:rPr lang="cs-CZ" dirty="0" smtClean="0"/>
              <a:t>IFRIC 18 Převody aktiv od zákazníků</a:t>
            </a:r>
            <a:endParaRPr lang="cs-CZ" sz="2000" dirty="0" smtClean="0"/>
          </a:p>
          <a:p>
            <a:pPr>
              <a:defRPr/>
            </a:pPr>
            <a:r>
              <a:rPr lang="cs-CZ" dirty="0" smtClean="0"/>
              <a:t>SIC-31 Výnosy -  barterové transakce zahrnující reklamní služby</a:t>
            </a:r>
            <a:endParaRPr lang="cs-CZ" sz="2000" dirty="0" smtClean="0"/>
          </a:p>
          <a:p>
            <a:pPr lvl="1" eaLnBrk="1" hangingPunct="1">
              <a:buFontTx/>
              <a:buNone/>
              <a:defRPr/>
            </a:pPr>
            <a:r>
              <a:rPr lang="cs-CZ" dirty="0" smtClean="0"/>
              <a:t/>
            </a:r>
            <a:br>
              <a:rPr lang="cs-CZ" dirty="0" smtClean="0"/>
            </a:br>
            <a:r>
              <a:rPr lang="cs-CZ" dirty="0"/>
              <a:t>	</a:t>
            </a:r>
            <a:r>
              <a:rPr lang="cs-CZ" dirty="0" smtClean="0"/>
              <a:t>  </a:t>
            </a:r>
          </a:p>
          <a:p>
            <a:pPr marL="1587" lvl="1" indent="0" eaLnBrk="1" hangingPunct="1">
              <a:buFontTx/>
              <a:buNone/>
              <a:defRPr/>
            </a:pPr>
            <a:r>
              <a:rPr lang="cs-CZ" dirty="0"/>
              <a:t>	</a:t>
            </a:r>
            <a:endParaRPr lang="cs-CZ" dirty="0" smtClean="0"/>
          </a:p>
          <a:p>
            <a:pPr lvl="1" eaLnBrk="1" hangingPunct="1">
              <a:defRPr/>
            </a:pPr>
            <a:endParaRPr lang="cs-CZ"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1CC2D58-6569-4D04-B8A1-E8F71D16C533}" type="slidenum">
              <a:rPr lang="en-US" altLang="en-US" sz="1000" b="0" smtClean="0">
                <a:solidFill>
                  <a:srgbClr val="ED1A3B"/>
                </a:solidFill>
              </a:rPr>
              <a:pPr algn="l" eaLnBrk="1" hangingPunct="1">
                <a:defRPr/>
              </a:pPr>
              <a:t>50</a:t>
            </a:fld>
            <a:endParaRPr lang="en-US" altLang="en-US" sz="1000" b="0" dirty="0" smtClean="0">
              <a:solidFill>
                <a:srgbClr val="ED1A3B"/>
              </a:solidFill>
            </a:endParaRPr>
          </a:p>
        </p:txBody>
      </p:sp>
      <p:sp>
        <p:nvSpPr>
          <p:cNvPr id="53252" name="Rectangle 2"/>
          <p:cNvSpPr>
            <a:spLocks noGrp="1" noChangeArrowheads="1"/>
          </p:cNvSpPr>
          <p:nvPr>
            <p:ph type="title"/>
          </p:nvPr>
        </p:nvSpPr>
        <p:spPr/>
        <p:txBody>
          <a:bodyPr/>
          <a:lstStyle/>
          <a:p>
            <a:r>
              <a:rPr lang="cs-CZ" altLang="cs-CZ" smtClean="0"/>
              <a:t>Protihodnota placená zákazníkovi</a:t>
            </a:r>
          </a:p>
        </p:txBody>
      </p:sp>
      <p:sp>
        <p:nvSpPr>
          <p:cNvPr id="53253" name="Rectangle 3"/>
          <p:cNvSpPr>
            <a:spLocks noGrp="1" noChangeArrowheads="1"/>
          </p:cNvSpPr>
          <p:nvPr>
            <p:ph type="body" idx="1"/>
          </p:nvPr>
        </p:nvSpPr>
        <p:spPr>
          <a:xfrm>
            <a:off x="287338" y="1495425"/>
            <a:ext cx="8569325" cy="3813175"/>
          </a:xfrm>
        </p:spPr>
        <p:txBody>
          <a:bodyPr/>
          <a:lstStyle/>
          <a:p>
            <a:r>
              <a:rPr lang="cs-CZ" altLang="cs-CZ" sz="2400" smtClean="0"/>
              <a:t>Jedná se o peněžní částku, kterou účetní jednotka uhradí (nebo očekává, že uhradí) zákazníkovi nebo jiným stranám, které od zákazníka účetní jednotky koupí zboží či služby dodané účetní jednotkou. Protihodnota také může mít podobu slevy (poukázky, kupónu…), která může být použita pro snížení dlužné částky účetní jednotce.</a:t>
            </a:r>
          </a:p>
          <a:p>
            <a:endParaRPr lang="cs-CZ" altLang="cs-CZ" sz="2000"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730C848A-B199-45AB-A490-9552B86903B0}" type="slidenum">
              <a:rPr lang="en-US" altLang="en-US" sz="1000" b="0" smtClean="0">
                <a:solidFill>
                  <a:srgbClr val="ED1A3B"/>
                </a:solidFill>
              </a:rPr>
              <a:pPr algn="l" eaLnBrk="1" hangingPunct="1">
                <a:defRPr/>
              </a:pPr>
              <a:t>51</a:t>
            </a:fld>
            <a:endParaRPr lang="en-US" altLang="en-US" sz="1000" b="0" dirty="0" smtClean="0">
              <a:solidFill>
                <a:srgbClr val="ED1A3B"/>
              </a:solidFill>
            </a:endParaRPr>
          </a:p>
        </p:txBody>
      </p:sp>
      <p:sp>
        <p:nvSpPr>
          <p:cNvPr id="54276" name="Rectangle 2"/>
          <p:cNvSpPr>
            <a:spLocks noGrp="1" noChangeArrowheads="1"/>
          </p:cNvSpPr>
          <p:nvPr>
            <p:ph type="title"/>
          </p:nvPr>
        </p:nvSpPr>
        <p:spPr/>
        <p:txBody>
          <a:bodyPr/>
          <a:lstStyle/>
          <a:p>
            <a:r>
              <a:rPr lang="cs-CZ" altLang="cs-CZ" smtClean="0"/>
              <a:t>Protihodnota placená zákazníkovi</a:t>
            </a:r>
          </a:p>
        </p:txBody>
      </p:sp>
      <p:sp>
        <p:nvSpPr>
          <p:cNvPr id="52229" name="Rectangle 3"/>
          <p:cNvSpPr>
            <a:spLocks noGrp="1" noChangeArrowheads="1"/>
          </p:cNvSpPr>
          <p:nvPr>
            <p:ph type="body" idx="1"/>
          </p:nvPr>
        </p:nvSpPr>
        <p:spPr>
          <a:xfrm>
            <a:off x="287338" y="1495425"/>
            <a:ext cx="8569325" cy="3813175"/>
          </a:xfrm>
        </p:spPr>
        <p:txBody>
          <a:bodyPr/>
          <a:lstStyle/>
          <a:p>
            <a:r>
              <a:rPr lang="cs-CZ" altLang="cs-CZ" i="1" smtClean="0"/>
              <a:t>Příklad</a:t>
            </a:r>
            <a:endParaRPr lang="cs-CZ" altLang="cs-CZ" smtClean="0"/>
          </a:p>
          <a:p>
            <a:r>
              <a:rPr lang="cs-CZ" altLang="cs-CZ" i="1" smtClean="0"/>
              <a:t>Dodavatel, který je výrobcem nápojů, uzavře smlouvu o prodeji zboží s velkým supermarketem na období jednoho roku. Supermarket je povinen koupit zboží za nejméně 20 milionů Kč v průběhu následujícího roku.</a:t>
            </a:r>
            <a:endParaRPr lang="cs-CZ" altLang="cs-CZ" smtClean="0"/>
          </a:p>
          <a:p>
            <a:r>
              <a:rPr lang="cs-CZ" altLang="cs-CZ" i="1" smtClean="0"/>
              <a:t>Smlouva vyžaduje, aby supermarket provedl změny na regálech v obchodech, v nichž se budou nápoje prodávat. K datu uzavření smlouvy dodavatel uhradí zákazníkovi jako protihodnotu požadovaných úprav regálů částku ve výši 2.000.000 Kč. Tato platba není vratná. Regály zůstávají ve vlastnictví supermarketu a dodavatel tedy platbou nezískává žádné odlišné zboží nebo služby, tzn. nezískává kontrolu či jakákoli práva k těmto regálům.</a:t>
            </a:r>
            <a:endParaRPr lang="cs-CZ" altLang="cs-CZ" smtClean="0"/>
          </a:p>
          <a:p>
            <a:r>
              <a:rPr lang="cs-CZ" altLang="cs-CZ" i="1" smtClean="0"/>
              <a:t>V důsledku toho se platba 2.000.000 Kč vykáže jako snížení ceny transakce, kdy dodavatel vykazuje výnosy za postupné dodávky dojednaného zboží. K dosažení tohoto cíle, je platba 2.000.000 Kč nejprve vykázána jako aktivum, a následně je rozpouštěna odpovídajícím způsobem tak, jak jsou vykazovány související výnosy z prodeje zboží.</a:t>
            </a:r>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2229">
                                            <p:txEl>
                                              <p:pRg st="3" end="3"/>
                                            </p:txEl>
                                          </p:spTgt>
                                        </p:tgtEl>
                                        <p:attrNameLst>
                                          <p:attrName>style.visibility</p:attrName>
                                        </p:attrNameLst>
                                      </p:cBhvr>
                                      <p:to>
                                        <p:strVal val="visible"/>
                                      </p:to>
                                    </p:set>
                                    <p:anim calcmode="lin" valueType="num">
                                      <p:cBhvr additive="base">
                                        <p:cTn id="7" dur="500" fill="hold"/>
                                        <p:tgtEl>
                                          <p:spTgt spid="5222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22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48915C37-B8EA-4CCE-918F-BEEB536D5DDF}" type="slidenum">
              <a:rPr lang="en-US" altLang="en-US" sz="1000" b="0" smtClean="0">
                <a:solidFill>
                  <a:srgbClr val="ED1A3B"/>
                </a:solidFill>
              </a:rPr>
              <a:pPr algn="l" eaLnBrk="1" hangingPunct="1">
                <a:defRPr/>
              </a:pPr>
              <a:t>52</a:t>
            </a:fld>
            <a:endParaRPr lang="en-US" altLang="en-US" sz="1000" b="0" dirty="0" smtClean="0">
              <a:solidFill>
                <a:srgbClr val="ED1A3B"/>
              </a:solidFill>
            </a:endParaRPr>
          </a:p>
        </p:txBody>
      </p:sp>
      <p:sp>
        <p:nvSpPr>
          <p:cNvPr id="55300" name="Rectangle 2"/>
          <p:cNvSpPr>
            <a:spLocks noGrp="1" noChangeArrowheads="1"/>
          </p:cNvSpPr>
          <p:nvPr>
            <p:ph type="title"/>
          </p:nvPr>
        </p:nvSpPr>
        <p:spPr/>
        <p:txBody>
          <a:bodyPr/>
          <a:lstStyle/>
          <a:p>
            <a:r>
              <a:rPr lang="cs-CZ" altLang="cs-CZ" smtClean="0"/>
              <a:t>Protihodnota placená zákazníkovi</a:t>
            </a:r>
          </a:p>
        </p:txBody>
      </p:sp>
      <p:sp>
        <p:nvSpPr>
          <p:cNvPr id="55301" name="Rectangle 3"/>
          <p:cNvSpPr>
            <a:spLocks noGrp="1" noChangeArrowheads="1"/>
          </p:cNvSpPr>
          <p:nvPr>
            <p:ph type="body" idx="1"/>
          </p:nvPr>
        </p:nvSpPr>
        <p:spPr>
          <a:xfrm>
            <a:off x="287338" y="1495425"/>
            <a:ext cx="8569325" cy="3813175"/>
          </a:xfrm>
        </p:spPr>
        <p:txBody>
          <a:bodyPr/>
          <a:lstStyle/>
          <a:p>
            <a:r>
              <a:rPr lang="cs-CZ" altLang="cs-CZ" sz="2400" smtClean="0"/>
              <a:t>Úhrada (pokud není přiřaditelná k výměně za jiné odlišitelné zboží či služby) se vykáže jako snížení výnosu ze smlouvy se zákazníkem.</a:t>
            </a:r>
          </a:p>
          <a:p>
            <a:endParaRPr lang="cs-CZ" altLang="cs-CZ" sz="2400" smtClean="0"/>
          </a:p>
          <a:p>
            <a:r>
              <a:rPr lang="cs-CZ" altLang="cs-CZ" sz="2400" smtClean="0"/>
              <a:t>Posouzení toho, zda prodejce obdrží nějaké odlišné zboží nebo služeb za úplatu zákazníkovi, může představovat drobnou, ale potenciálně významnou změnu. </a:t>
            </a:r>
          </a:p>
          <a:p>
            <a:r>
              <a:rPr lang="cs-CZ" altLang="cs-CZ" sz="2400" smtClean="0"/>
              <a:t>V některých případech mohou prodejci vykazovat tyto typy plateb spíše jako marketingové náklady, než snížení příjmů.</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0164403A-67F1-4968-AA22-CDEEB1D5B870}" type="slidenum">
              <a:rPr lang="en-US" altLang="en-US" sz="1000" b="0" smtClean="0">
                <a:solidFill>
                  <a:srgbClr val="ED1A3B"/>
                </a:solidFill>
              </a:rPr>
              <a:pPr algn="l" eaLnBrk="1" hangingPunct="1">
                <a:defRPr/>
              </a:pPr>
              <a:t>53</a:t>
            </a:fld>
            <a:endParaRPr lang="en-US" altLang="en-US" sz="1000" b="0" dirty="0" smtClean="0">
              <a:solidFill>
                <a:srgbClr val="ED1A3B"/>
              </a:solidFill>
            </a:endParaRPr>
          </a:p>
        </p:txBody>
      </p:sp>
      <p:sp>
        <p:nvSpPr>
          <p:cNvPr id="56324" name="Rectangle 2"/>
          <p:cNvSpPr>
            <a:spLocks noGrp="1" noChangeArrowheads="1"/>
          </p:cNvSpPr>
          <p:nvPr>
            <p:ph type="title"/>
          </p:nvPr>
        </p:nvSpPr>
        <p:spPr/>
        <p:txBody>
          <a:bodyPr/>
          <a:lstStyle/>
          <a:p>
            <a:r>
              <a:rPr lang="cs-CZ" altLang="cs-CZ" smtClean="0"/>
              <a:t>Ztrátová povinnost plnit</a:t>
            </a:r>
          </a:p>
        </p:txBody>
      </p:sp>
      <p:sp>
        <p:nvSpPr>
          <p:cNvPr id="56325" name="Rectangle 3"/>
          <p:cNvSpPr>
            <a:spLocks noGrp="1" noChangeArrowheads="1"/>
          </p:cNvSpPr>
          <p:nvPr>
            <p:ph type="body" idx="1"/>
          </p:nvPr>
        </p:nvSpPr>
        <p:spPr>
          <a:xfrm>
            <a:off x="287338" y="1495425"/>
            <a:ext cx="8569325" cy="3813175"/>
          </a:xfrm>
        </p:spPr>
        <p:txBody>
          <a:bodyPr/>
          <a:lstStyle/>
          <a:p>
            <a:r>
              <a:rPr lang="cs-CZ" altLang="cs-CZ" sz="2400" smtClean="0"/>
              <a:t>Pokud nejnižší možný náklad na vypořádání povinnosti plnit je vyšší, než cena transakce alokovaná na tuto povinnost, pak je nutno postupovat podle standardu IAS 37 Rezervy, podmíněné závazky a podmíněná aktiva (ztrátové smlouvy).</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0030E02-1CB9-46E5-B0F9-18E91AA51D0B}" type="slidenum">
              <a:rPr lang="en-US" altLang="en-US" sz="1000" b="0" smtClean="0">
                <a:solidFill>
                  <a:srgbClr val="ED1A3B"/>
                </a:solidFill>
              </a:rPr>
              <a:pPr algn="l" eaLnBrk="1" hangingPunct="1">
                <a:defRPr/>
              </a:pPr>
              <a:t>54</a:t>
            </a:fld>
            <a:endParaRPr lang="en-US" altLang="en-US" sz="1000" b="0" dirty="0" smtClean="0">
              <a:solidFill>
                <a:srgbClr val="ED1A3B"/>
              </a:solidFill>
            </a:endParaRPr>
          </a:p>
        </p:txBody>
      </p:sp>
      <p:sp>
        <p:nvSpPr>
          <p:cNvPr id="57348" name="Rectangle 2"/>
          <p:cNvSpPr>
            <a:spLocks noGrp="1" noChangeArrowheads="1"/>
          </p:cNvSpPr>
          <p:nvPr>
            <p:ph type="title"/>
          </p:nvPr>
        </p:nvSpPr>
        <p:spPr/>
        <p:txBody>
          <a:bodyPr/>
          <a:lstStyle/>
          <a:p>
            <a:r>
              <a:rPr lang="cs-CZ" altLang="cs-CZ" smtClean="0"/>
              <a:t>4. krok – Alokace transakční ceny na jednotlivé povinnosti plnit</a:t>
            </a:r>
            <a:br>
              <a:rPr lang="cs-CZ" altLang="cs-CZ" smtClean="0"/>
            </a:br>
            <a:endParaRPr lang="cs-CZ" altLang="cs-CZ" smtClean="0"/>
          </a:p>
        </p:txBody>
      </p:sp>
      <p:sp>
        <p:nvSpPr>
          <p:cNvPr id="57349" name="Rectangle 3"/>
          <p:cNvSpPr>
            <a:spLocks noGrp="1" noChangeArrowheads="1"/>
          </p:cNvSpPr>
          <p:nvPr>
            <p:ph type="body" idx="1"/>
          </p:nvPr>
        </p:nvSpPr>
        <p:spPr>
          <a:xfrm>
            <a:off x="287338" y="1644650"/>
            <a:ext cx="8569325" cy="3813175"/>
          </a:xfrm>
        </p:spPr>
        <p:txBody>
          <a:bodyPr/>
          <a:lstStyle/>
          <a:p>
            <a:r>
              <a:rPr lang="cs-CZ" altLang="cs-CZ" sz="2000" smtClean="0"/>
              <a:t>Výnos se vykazuje při splnění každé ze smluvních povinností plnit.</a:t>
            </a:r>
          </a:p>
          <a:p>
            <a:endParaRPr lang="cs-CZ" altLang="cs-CZ" sz="2000" smtClean="0"/>
          </a:p>
          <a:p>
            <a:r>
              <a:rPr lang="cs-CZ" altLang="cs-CZ" sz="2000" smtClean="0"/>
              <a:t>IFRS 15 přináší zásadní změnu v přístupu, protože stávající IFRS obsahují jen velmi málo pokynů pro přidělení ceny transakce komponentám smlouvy (nebo "rozdělení" smlouvy).</a:t>
            </a:r>
          </a:p>
          <a:p>
            <a:endParaRPr lang="cs-CZ" altLang="cs-CZ" sz="2000" smtClean="0"/>
          </a:p>
          <a:p>
            <a:r>
              <a:rPr lang="cs-CZ" altLang="cs-CZ" sz="2000" smtClean="0"/>
              <a:t>Pokud není ve smlouvě každému plnění sjednána samostatná cena, je nutné alokovat transakční cenu na jednotlivé povinnosti plnit, a to na základě poměru jejich samostatné prodejní ceny (tj. ceny, za kterou by dané zboží nebo služba byly dodány samostatně a nezávisle na ostatních plněních ve smlouvě). </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BA6636AC-76A4-467D-9166-984CF92EC217}" type="slidenum">
              <a:rPr lang="en-US" altLang="en-US" sz="1000" b="0" smtClean="0">
                <a:solidFill>
                  <a:srgbClr val="ED1A3B"/>
                </a:solidFill>
              </a:rPr>
              <a:pPr algn="l" eaLnBrk="1" hangingPunct="1">
                <a:defRPr/>
              </a:pPr>
              <a:t>55</a:t>
            </a:fld>
            <a:endParaRPr lang="en-US" altLang="en-US" sz="1000" b="0" dirty="0" smtClean="0">
              <a:solidFill>
                <a:srgbClr val="ED1A3B"/>
              </a:solidFill>
            </a:endParaRPr>
          </a:p>
        </p:txBody>
      </p:sp>
      <p:sp>
        <p:nvSpPr>
          <p:cNvPr id="58372" name="Rectangle 2"/>
          <p:cNvSpPr>
            <a:spLocks noGrp="1" noChangeArrowheads="1"/>
          </p:cNvSpPr>
          <p:nvPr>
            <p:ph type="title"/>
          </p:nvPr>
        </p:nvSpPr>
        <p:spPr/>
        <p:txBody>
          <a:bodyPr/>
          <a:lstStyle/>
          <a:p>
            <a:r>
              <a:rPr lang="cs-CZ" altLang="cs-CZ" smtClean="0"/>
              <a:t>4. krok – Alokace transakční ceny na jednotlivé povinnosti plnit</a:t>
            </a:r>
            <a:br>
              <a:rPr lang="cs-CZ" altLang="cs-CZ" smtClean="0"/>
            </a:br>
            <a:endParaRPr lang="cs-CZ" altLang="cs-CZ" smtClean="0"/>
          </a:p>
        </p:txBody>
      </p:sp>
      <p:sp>
        <p:nvSpPr>
          <p:cNvPr id="58373" name="Rectangle 3"/>
          <p:cNvSpPr>
            <a:spLocks noGrp="1" noChangeArrowheads="1"/>
          </p:cNvSpPr>
          <p:nvPr>
            <p:ph type="body" idx="1"/>
          </p:nvPr>
        </p:nvSpPr>
        <p:spPr>
          <a:xfrm>
            <a:off x="287338" y="1644650"/>
            <a:ext cx="8569325" cy="3813175"/>
          </a:xfrm>
        </p:spPr>
        <p:txBody>
          <a:bodyPr/>
          <a:lstStyle/>
          <a:p>
            <a:r>
              <a:rPr lang="cs-CZ" altLang="cs-CZ" smtClean="0"/>
              <a:t>Pro stanovení samostatné prodejní ceny je účetní jednotka povinna použít objektivně zjistitelné (pozorovatelné) informace, pokud jsou k dispozici. Pokud žádné údaje o samostatné prodejní ceně nelze zjistit, účetní jednotka provede odhad na základě informací, které jsou přiměřeně dostupné. </a:t>
            </a:r>
          </a:p>
          <a:p>
            <a:r>
              <a:rPr lang="cs-CZ" altLang="cs-CZ" smtClean="0"/>
              <a:t>Standard uvádí jako příklad dvě možné metody stanovení samostatné prodejní ceny:  </a:t>
            </a:r>
          </a:p>
          <a:p>
            <a:pPr>
              <a:buFontTx/>
              <a:buChar char="•"/>
            </a:pPr>
            <a:r>
              <a:rPr lang="cs-CZ" altLang="cs-CZ" smtClean="0"/>
              <a:t>upravená tržní cena – tj. částka, kterou jsou ochotni zaplatit účastníci trhu,</a:t>
            </a:r>
          </a:p>
          <a:p>
            <a:pPr>
              <a:buFontTx/>
              <a:buChar char="•"/>
            </a:pPr>
            <a:r>
              <a:rPr lang="cs-CZ" altLang="cs-CZ" smtClean="0"/>
              <a:t>očekávané náklady plus marže – dle odhadu očekávaných nákladů na splnění povinnosti plnit.</a:t>
            </a:r>
          </a:p>
          <a:p>
            <a:r>
              <a:rPr lang="cs-CZ" altLang="cs-CZ" smtClean="0"/>
              <a:t>Metodu zbytkové hodnoty (jako zbývající cenu transakce po odečtení všech ostatních zboží či služeb přislíbených ve smlouvě) lze použít pouze v případě, že samostatná prodejní cena daného zboží nebo služby výrazně kolísá nebo je „nejistá“ (pro dané zboží či služby účetní jednotka zatím nestanovila cenu a nikdy v minulosti je neprodávala).</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3FF57BCF-FCAF-4169-8B20-1C0F63799649}" type="slidenum">
              <a:rPr lang="en-US" altLang="en-US" sz="1000" b="0" smtClean="0">
                <a:solidFill>
                  <a:srgbClr val="ED1A3B"/>
                </a:solidFill>
              </a:rPr>
              <a:pPr algn="l" eaLnBrk="1" hangingPunct="1">
                <a:defRPr/>
              </a:pPr>
              <a:t>56</a:t>
            </a:fld>
            <a:endParaRPr lang="en-US" altLang="en-US" sz="1000" b="0" dirty="0" smtClean="0">
              <a:solidFill>
                <a:srgbClr val="ED1A3B"/>
              </a:solidFill>
            </a:endParaRPr>
          </a:p>
        </p:txBody>
      </p:sp>
      <p:sp>
        <p:nvSpPr>
          <p:cNvPr id="59396" name="Rectangle 2"/>
          <p:cNvSpPr>
            <a:spLocks noGrp="1" noChangeArrowheads="1"/>
          </p:cNvSpPr>
          <p:nvPr>
            <p:ph type="title"/>
          </p:nvPr>
        </p:nvSpPr>
        <p:spPr/>
        <p:txBody>
          <a:bodyPr/>
          <a:lstStyle/>
          <a:p>
            <a:r>
              <a:rPr lang="cs-CZ" altLang="cs-CZ" smtClean="0"/>
              <a:t>Sleva</a:t>
            </a:r>
            <a:br>
              <a:rPr lang="cs-CZ" altLang="cs-CZ" smtClean="0"/>
            </a:br>
            <a:r>
              <a:rPr lang="cs-CZ" altLang="cs-CZ" smtClean="0"/>
              <a:t/>
            </a:r>
            <a:br>
              <a:rPr lang="cs-CZ" altLang="cs-CZ" smtClean="0"/>
            </a:br>
            <a:endParaRPr lang="cs-CZ" altLang="cs-CZ" smtClean="0"/>
          </a:p>
        </p:txBody>
      </p:sp>
      <p:sp>
        <p:nvSpPr>
          <p:cNvPr id="59397" name="Rectangle 3"/>
          <p:cNvSpPr>
            <a:spLocks noGrp="1" noChangeArrowheads="1"/>
          </p:cNvSpPr>
          <p:nvPr>
            <p:ph type="body" idx="1"/>
          </p:nvPr>
        </p:nvSpPr>
        <p:spPr>
          <a:xfrm>
            <a:off x="287338" y="1644650"/>
            <a:ext cx="8569325" cy="3813175"/>
          </a:xfrm>
        </p:spPr>
        <p:txBody>
          <a:bodyPr/>
          <a:lstStyle/>
          <a:p>
            <a:r>
              <a:rPr lang="cs-CZ" altLang="cs-CZ" sz="2000" smtClean="0"/>
              <a:t>V případě, že celková cena transakce je nižší, než součet jednotlivých samostatných prodejních cen odlišitelného zboží či služeb, je nutno slevu přiřadit ke konkrétním zbožím či službám (obecně smluvním povinnostem), ke kterým se vztahuje. Pokud se sleva vztahuje ke smlouvě jako celku, je v poměru hodnot rozpočtena mezi všechny jednotlivé povinnosti plnit.</a:t>
            </a:r>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39FFC30A-9B77-439B-98C9-038E8549F7DA}" type="slidenum">
              <a:rPr lang="en-US" altLang="en-US" sz="1000" b="0" smtClean="0">
                <a:solidFill>
                  <a:srgbClr val="ED1A3B"/>
                </a:solidFill>
              </a:rPr>
              <a:pPr algn="l" eaLnBrk="1" hangingPunct="1">
                <a:defRPr/>
              </a:pPr>
              <a:t>57</a:t>
            </a:fld>
            <a:endParaRPr lang="en-US" altLang="en-US" sz="1000" b="0" dirty="0" smtClean="0">
              <a:solidFill>
                <a:srgbClr val="ED1A3B"/>
              </a:solidFill>
            </a:endParaRPr>
          </a:p>
        </p:txBody>
      </p:sp>
      <p:sp>
        <p:nvSpPr>
          <p:cNvPr id="60420" name="Rectangle 2"/>
          <p:cNvSpPr>
            <a:spLocks noGrp="1" noChangeArrowheads="1"/>
          </p:cNvSpPr>
          <p:nvPr>
            <p:ph type="title"/>
          </p:nvPr>
        </p:nvSpPr>
        <p:spPr/>
        <p:txBody>
          <a:bodyPr/>
          <a:lstStyle/>
          <a:p>
            <a:r>
              <a:rPr lang="cs-CZ" altLang="cs-CZ" smtClean="0"/>
              <a:t>Sleva</a:t>
            </a:r>
            <a:br>
              <a:rPr lang="cs-CZ" altLang="cs-CZ" smtClean="0"/>
            </a:br>
            <a:r>
              <a:rPr lang="cs-CZ" altLang="cs-CZ" smtClean="0"/>
              <a:t/>
            </a:r>
            <a:br>
              <a:rPr lang="cs-CZ" altLang="cs-CZ" smtClean="0"/>
            </a:br>
            <a:endParaRPr lang="cs-CZ" altLang="cs-CZ" smtClean="0"/>
          </a:p>
        </p:txBody>
      </p:sp>
      <p:sp>
        <p:nvSpPr>
          <p:cNvPr id="58373"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Dodavatel prodává tři výrobky (A, B a C) zákazníkovi za celkovou cenu 100.000 Kč. Každý výrobek bude převeden na zákazníka v odlišnou dobu. Výrobek A se pravidelně prodává samostatně za 50.000 Kč a výrobek B za 25.000 Kč. Výrobek C není běžně prodáván samostatně, ale jeho odhadovaná samostatná prodejní cena je 75.000 Kč. </a:t>
            </a:r>
            <a:endParaRPr lang="cs-CZ" altLang="cs-CZ" smtClean="0"/>
          </a:p>
          <a:p>
            <a:r>
              <a:rPr lang="cs-CZ" altLang="cs-CZ" i="1" smtClean="0"/>
              <a:t>Neexistuje žádná informace, že se sleva 50.000 Kč (50.000 + 25.000 + 75.000 – 100.000) vztahuje výhradně k jednomu nebo skupině dvou výrobků.</a:t>
            </a:r>
            <a:endParaRPr lang="cs-CZ" altLang="cs-CZ" smtClean="0"/>
          </a:p>
          <a:p>
            <a:r>
              <a:rPr lang="cs-CZ" altLang="cs-CZ" i="1" smtClean="0"/>
              <a:t>V důsledku toho je nutno slevu poměrně rozdělit mezi všechny tři výrobky a výnosy se vykáží následovně:</a:t>
            </a:r>
            <a:endParaRPr lang="cs-CZ" altLang="cs-CZ" smtClean="0"/>
          </a:p>
          <a:p>
            <a:r>
              <a:rPr lang="cs-CZ" altLang="cs-CZ" i="1" smtClean="0"/>
              <a:t>výrobek A: (100.000 x (50.000/150.000))  = 33.000 Kč </a:t>
            </a:r>
            <a:endParaRPr lang="cs-CZ" altLang="cs-CZ" smtClean="0"/>
          </a:p>
          <a:p>
            <a:r>
              <a:rPr lang="cs-CZ" altLang="cs-CZ" i="1" smtClean="0"/>
              <a:t>výrobek B: (100.000 x (25.000/150.000))  = 17.000 Kč </a:t>
            </a:r>
            <a:endParaRPr lang="cs-CZ" altLang="cs-CZ" smtClean="0"/>
          </a:p>
          <a:p>
            <a:r>
              <a:rPr lang="cs-CZ" altLang="cs-CZ" i="1" smtClean="0"/>
              <a:t>výrobek C: (100.000 x (75.000/150.000))  = 50.000 Kč</a:t>
            </a:r>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8373">
                                            <p:txEl>
                                              <p:pRg st="3" end="3"/>
                                            </p:txEl>
                                          </p:spTgt>
                                        </p:tgtEl>
                                        <p:attrNameLst>
                                          <p:attrName>style.visibility</p:attrName>
                                        </p:attrNameLst>
                                      </p:cBhvr>
                                      <p:to>
                                        <p:strVal val="visible"/>
                                      </p:to>
                                    </p:set>
                                    <p:anim calcmode="lin" valueType="num">
                                      <p:cBhvr additive="base">
                                        <p:cTn id="7" dur="500" fill="hold"/>
                                        <p:tgtEl>
                                          <p:spTgt spid="5837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7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8373">
                                            <p:txEl>
                                              <p:pRg st="4" end="4"/>
                                            </p:txEl>
                                          </p:spTgt>
                                        </p:tgtEl>
                                        <p:attrNameLst>
                                          <p:attrName>style.visibility</p:attrName>
                                        </p:attrNameLst>
                                      </p:cBhvr>
                                      <p:to>
                                        <p:strVal val="visible"/>
                                      </p:to>
                                    </p:set>
                                    <p:anim calcmode="lin" valueType="num">
                                      <p:cBhvr additive="base">
                                        <p:cTn id="11" dur="500" fill="hold"/>
                                        <p:tgtEl>
                                          <p:spTgt spid="5837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837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8373">
                                            <p:txEl>
                                              <p:pRg st="5" end="5"/>
                                            </p:txEl>
                                          </p:spTgt>
                                        </p:tgtEl>
                                        <p:attrNameLst>
                                          <p:attrName>style.visibility</p:attrName>
                                        </p:attrNameLst>
                                      </p:cBhvr>
                                      <p:to>
                                        <p:strVal val="visible"/>
                                      </p:to>
                                    </p:set>
                                    <p:anim calcmode="lin" valueType="num">
                                      <p:cBhvr additive="base">
                                        <p:cTn id="15" dur="500" fill="hold"/>
                                        <p:tgtEl>
                                          <p:spTgt spid="5837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837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8373">
                                            <p:txEl>
                                              <p:pRg st="6" end="6"/>
                                            </p:txEl>
                                          </p:spTgt>
                                        </p:tgtEl>
                                        <p:attrNameLst>
                                          <p:attrName>style.visibility</p:attrName>
                                        </p:attrNameLst>
                                      </p:cBhvr>
                                      <p:to>
                                        <p:strVal val="visible"/>
                                      </p:to>
                                    </p:set>
                                    <p:anim calcmode="lin" valueType="num">
                                      <p:cBhvr additive="base">
                                        <p:cTn id="19" dur="500" fill="hold"/>
                                        <p:tgtEl>
                                          <p:spTgt spid="5837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37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30127A12-0A98-4B8A-926E-35D5B09F1420}" type="slidenum">
              <a:rPr lang="en-US" altLang="en-US" sz="1000" b="0" smtClean="0">
                <a:solidFill>
                  <a:srgbClr val="ED1A3B"/>
                </a:solidFill>
              </a:rPr>
              <a:pPr algn="l" eaLnBrk="1" hangingPunct="1">
                <a:defRPr/>
              </a:pPr>
              <a:t>58</a:t>
            </a:fld>
            <a:endParaRPr lang="en-US" altLang="en-US" sz="1000" b="0" dirty="0" smtClean="0">
              <a:solidFill>
                <a:srgbClr val="ED1A3B"/>
              </a:solidFill>
            </a:endParaRPr>
          </a:p>
        </p:txBody>
      </p:sp>
      <p:sp>
        <p:nvSpPr>
          <p:cNvPr id="61444" name="Rectangle 2"/>
          <p:cNvSpPr>
            <a:spLocks noGrp="1" noChangeArrowheads="1"/>
          </p:cNvSpPr>
          <p:nvPr>
            <p:ph type="title"/>
          </p:nvPr>
        </p:nvSpPr>
        <p:spPr/>
        <p:txBody>
          <a:bodyPr/>
          <a:lstStyle/>
          <a:p>
            <a:r>
              <a:rPr lang="cs-CZ" altLang="cs-CZ" smtClean="0"/>
              <a:t>Opce na získání dalšího zboží či služeb</a:t>
            </a:r>
            <a:br>
              <a:rPr lang="cs-CZ" altLang="cs-CZ" smtClean="0"/>
            </a:br>
            <a:r>
              <a:rPr lang="cs-CZ" altLang="cs-CZ" smtClean="0"/>
              <a:t/>
            </a:r>
            <a:br>
              <a:rPr lang="cs-CZ" altLang="cs-CZ" smtClean="0"/>
            </a:br>
            <a:endParaRPr lang="cs-CZ" altLang="cs-CZ" smtClean="0"/>
          </a:p>
        </p:txBody>
      </p:sp>
      <p:sp>
        <p:nvSpPr>
          <p:cNvPr id="61445" name="Rectangle 3"/>
          <p:cNvSpPr>
            <a:spLocks noGrp="1" noChangeArrowheads="1"/>
          </p:cNvSpPr>
          <p:nvPr>
            <p:ph type="body" idx="1"/>
          </p:nvPr>
        </p:nvSpPr>
        <p:spPr>
          <a:xfrm>
            <a:off x="287338" y="1644650"/>
            <a:ext cx="8569325" cy="3813175"/>
          </a:xfrm>
        </p:spPr>
        <p:txBody>
          <a:bodyPr/>
          <a:lstStyle/>
          <a:p>
            <a:r>
              <a:rPr lang="cs-CZ" altLang="cs-CZ" sz="2400" smtClean="0"/>
              <a:t>Opce na získání dalšího zboží či služeb, kterou zákazník získává nákupem, a která představuje významné právo pro zákazníka, je oceněna na základě samostatné prodejní ceny zboží či služeb, na něž se opce vztahuje (příp. odhadem). </a:t>
            </a:r>
          </a:p>
          <a:p>
            <a:r>
              <a:rPr lang="cs-CZ" altLang="cs-CZ" sz="2400" smtClean="0"/>
              <a:t>V případě využití odhadu se sleva upravuje o pravděpodobnost uplatnění opce a slevu, na kterou by měl zákazník nárok bez využití opce.</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2DF2D577-E1CE-4E17-A400-4562D18C0B0F}" type="slidenum">
              <a:rPr lang="en-US" altLang="en-US" sz="1000" b="0" smtClean="0">
                <a:solidFill>
                  <a:srgbClr val="ED1A3B"/>
                </a:solidFill>
              </a:rPr>
              <a:pPr algn="l" eaLnBrk="1" hangingPunct="1">
                <a:defRPr/>
              </a:pPr>
              <a:t>59</a:t>
            </a:fld>
            <a:endParaRPr lang="en-US" altLang="en-US" sz="1000" b="0" dirty="0" smtClean="0">
              <a:solidFill>
                <a:srgbClr val="ED1A3B"/>
              </a:solidFill>
            </a:endParaRPr>
          </a:p>
        </p:txBody>
      </p:sp>
      <p:sp>
        <p:nvSpPr>
          <p:cNvPr id="62468" name="Rectangle 2"/>
          <p:cNvSpPr>
            <a:spLocks noGrp="1" noChangeArrowheads="1"/>
          </p:cNvSpPr>
          <p:nvPr>
            <p:ph type="title"/>
          </p:nvPr>
        </p:nvSpPr>
        <p:spPr/>
        <p:txBody>
          <a:bodyPr/>
          <a:lstStyle/>
          <a:p>
            <a:r>
              <a:rPr lang="cs-CZ" altLang="cs-CZ" smtClean="0"/>
              <a:t>Opce na získání dalšího zboží či služeb</a:t>
            </a:r>
            <a:br>
              <a:rPr lang="cs-CZ" altLang="cs-CZ" smtClean="0"/>
            </a:br>
            <a:r>
              <a:rPr lang="cs-CZ" altLang="cs-CZ" smtClean="0"/>
              <a:t/>
            </a:r>
            <a:br>
              <a:rPr lang="cs-CZ" altLang="cs-CZ" smtClean="0"/>
            </a:br>
            <a:endParaRPr lang="cs-CZ" altLang="cs-CZ" smtClean="0"/>
          </a:p>
        </p:txBody>
      </p:sp>
      <p:sp>
        <p:nvSpPr>
          <p:cNvPr id="60421"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Účetní jednotka při prodeji zboží za 1.000 Kč dala zákazníkovi poukaz na slevu 10%, kterou lze uplatnit při dalším nákupu zboží v hodnotě alespoň 500 Kč. Účetní jednotka očekává, že tuto slevu využije 80 % zákazníků, a že průměrná výše útraty před slevou bude 600 Kč.</a:t>
            </a:r>
            <a:endParaRPr lang="cs-CZ" altLang="cs-CZ" smtClean="0"/>
          </a:p>
          <a:p>
            <a:r>
              <a:rPr lang="cs-CZ" altLang="cs-CZ" i="1" smtClean="0"/>
              <a:t>Hodnota očekávané budoucí slevy = 600 * 0,8 * 0,1 = 48 Kč</a:t>
            </a:r>
            <a:endParaRPr lang="cs-CZ" altLang="cs-CZ" smtClean="0"/>
          </a:p>
          <a:p>
            <a:r>
              <a:rPr lang="cs-CZ" altLang="cs-CZ" i="1" smtClean="0"/>
              <a:t>Samostatná prodejní cena těchto dvou položek je 1.048 Kč (1.000 Kč za zboží a 48 Kč za poukaz na slevu). Za tyto dvě položky však zákazník zaplatil pouze 1.000 Kč. Proto je nutné rozdíl 48 Kč rozdělit mezi dvě části (tržby) – prodej zboží a poukaz na slevu v poměru k jejich samostatným prodejním cenám. </a:t>
            </a:r>
            <a:endParaRPr lang="cs-CZ" altLang="cs-CZ" smtClean="0"/>
          </a:p>
          <a:p>
            <a:r>
              <a:rPr lang="cs-CZ" altLang="cs-CZ" i="1" smtClean="0"/>
              <a:t>K prodeji zboží bude přiřazen rozdíl ve výši 48/1.048 * 1.000 = 46 Kč a účetní jednotka v okamžiku prodeje zboží vykáže tržbu ve výši 1.000 – 46 = 954 Kč.</a:t>
            </a:r>
            <a:endParaRPr lang="cs-CZ" altLang="cs-CZ" smtClean="0"/>
          </a:p>
          <a:p>
            <a:r>
              <a:rPr lang="cs-CZ" altLang="cs-CZ" i="1" smtClean="0"/>
              <a:t>K poukazu na slevu bude přiřazen rozdíl ve výši 48/1.048 * 48 = 2 a účetní jednotka v okamžiku prodeje zboží vykáže výnos příštích období ve výši 48 – 2 = 46 Kč. Ten bude vykázán ve výnosech v okamžiku uplatnění slevového poukazu.</a:t>
            </a:r>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421">
                                            <p:txEl>
                                              <p:pRg st="2" end="2"/>
                                            </p:txEl>
                                          </p:spTgt>
                                        </p:tgtEl>
                                        <p:attrNameLst>
                                          <p:attrName>style.visibility</p:attrName>
                                        </p:attrNameLst>
                                      </p:cBhvr>
                                      <p:to>
                                        <p:strVal val="visible"/>
                                      </p:to>
                                    </p:set>
                                    <p:anim calcmode="lin" valueType="num">
                                      <p:cBhvr additive="base">
                                        <p:cTn id="7" dur="500" fill="hold"/>
                                        <p:tgtEl>
                                          <p:spTgt spid="6042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2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0421">
                                            <p:txEl>
                                              <p:pRg st="3" end="3"/>
                                            </p:txEl>
                                          </p:spTgt>
                                        </p:tgtEl>
                                        <p:attrNameLst>
                                          <p:attrName>style.visibility</p:attrName>
                                        </p:attrNameLst>
                                      </p:cBhvr>
                                      <p:to>
                                        <p:strVal val="visible"/>
                                      </p:to>
                                    </p:set>
                                    <p:anim calcmode="lin" valueType="num">
                                      <p:cBhvr additive="base">
                                        <p:cTn id="13" dur="500" fill="hold"/>
                                        <p:tgtEl>
                                          <p:spTgt spid="6042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42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0421">
                                            <p:txEl>
                                              <p:pRg st="4" end="4"/>
                                            </p:txEl>
                                          </p:spTgt>
                                        </p:tgtEl>
                                        <p:attrNameLst>
                                          <p:attrName>style.visibility</p:attrName>
                                        </p:attrNameLst>
                                      </p:cBhvr>
                                      <p:to>
                                        <p:strVal val="visible"/>
                                      </p:to>
                                    </p:set>
                                    <p:anim calcmode="lin" valueType="num">
                                      <p:cBhvr additive="base">
                                        <p:cTn id="19" dur="500" fill="hold"/>
                                        <p:tgtEl>
                                          <p:spTgt spid="6042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42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0421">
                                            <p:txEl>
                                              <p:pRg st="5" end="5"/>
                                            </p:txEl>
                                          </p:spTgt>
                                        </p:tgtEl>
                                        <p:attrNameLst>
                                          <p:attrName>style.visibility</p:attrName>
                                        </p:attrNameLst>
                                      </p:cBhvr>
                                      <p:to>
                                        <p:strVal val="visible"/>
                                      </p:to>
                                    </p:set>
                                    <p:anim calcmode="lin" valueType="num">
                                      <p:cBhvr additive="base">
                                        <p:cTn id="25" dur="500" fill="hold"/>
                                        <p:tgtEl>
                                          <p:spTgt spid="6042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42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C0866968-EFA9-46B4-92E1-9C9135E92796}" type="slidenum">
              <a:rPr lang="en-US" altLang="en-US" sz="1000" b="0" smtClean="0">
                <a:solidFill>
                  <a:srgbClr val="ED1A3B"/>
                </a:solidFill>
              </a:rPr>
              <a:pPr algn="l" eaLnBrk="1" hangingPunct="1">
                <a:defRPr/>
              </a:pPr>
              <a:t>6</a:t>
            </a:fld>
            <a:endParaRPr lang="en-US" altLang="en-US" sz="1000" b="0" dirty="0" smtClean="0">
              <a:solidFill>
                <a:srgbClr val="ED1A3B"/>
              </a:solidFill>
            </a:endParaRPr>
          </a:p>
        </p:txBody>
      </p:sp>
      <p:sp>
        <p:nvSpPr>
          <p:cNvPr id="8196" name="Rectangle 2"/>
          <p:cNvSpPr>
            <a:spLocks noGrp="1" noChangeArrowheads="1"/>
          </p:cNvSpPr>
          <p:nvPr>
            <p:ph type="title"/>
          </p:nvPr>
        </p:nvSpPr>
        <p:spPr/>
        <p:txBody>
          <a:bodyPr/>
          <a:lstStyle/>
          <a:p>
            <a:pPr eaLnBrk="1" hangingPunct="1"/>
            <a:r>
              <a:rPr lang="cs-CZ" altLang="en-US" smtClean="0"/>
              <a:t>Výnosy řešené jinými standardy</a:t>
            </a:r>
          </a:p>
        </p:txBody>
      </p:sp>
      <p:sp>
        <p:nvSpPr>
          <p:cNvPr id="4101" name="Rectangle 3"/>
          <p:cNvSpPr>
            <a:spLocks noGrp="1" noChangeArrowheads="1"/>
          </p:cNvSpPr>
          <p:nvPr>
            <p:ph type="body" idx="1"/>
          </p:nvPr>
        </p:nvSpPr>
        <p:spPr/>
        <p:txBody>
          <a:bodyPr/>
          <a:lstStyle/>
          <a:p>
            <a:pPr>
              <a:defRPr/>
            </a:pPr>
            <a:r>
              <a:rPr lang="cs-CZ" sz="2400" dirty="0" smtClean="0"/>
              <a:t>IFRS 15 platí pro vykazování výnosů s výjimkou těch, které vznikají např.:</a:t>
            </a:r>
          </a:p>
          <a:p>
            <a:pPr>
              <a:defRPr/>
            </a:pPr>
            <a:endParaRPr lang="cs-CZ" sz="2400" dirty="0" smtClean="0"/>
          </a:p>
          <a:p>
            <a:pPr>
              <a:buFont typeface="Arial" pitchFamily="34" charset="0"/>
              <a:buChar char="•"/>
              <a:defRPr/>
            </a:pPr>
            <a:r>
              <a:rPr lang="cs-CZ" sz="2400" dirty="0" smtClean="0"/>
              <a:t>z leasingů (IFRS 17),</a:t>
            </a:r>
          </a:p>
          <a:p>
            <a:pPr>
              <a:buFont typeface="Arial" pitchFamily="34" charset="0"/>
              <a:buChar char="•"/>
              <a:defRPr/>
            </a:pPr>
            <a:r>
              <a:rPr lang="cs-CZ" sz="2400" dirty="0" smtClean="0"/>
              <a:t>z pojistných smluv (IFRS 4),</a:t>
            </a:r>
          </a:p>
          <a:p>
            <a:pPr>
              <a:buFont typeface="Arial" pitchFamily="34" charset="0"/>
              <a:buChar char="•"/>
              <a:defRPr/>
            </a:pPr>
            <a:r>
              <a:rPr lang="cs-CZ" sz="2400" dirty="0" smtClean="0"/>
              <a:t>z finančních nástrojů (IFRS 39).</a:t>
            </a:r>
          </a:p>
          <a:p>
            <a:pPr lvl="1" eaLnBrk="1" hangingPunct="1">
              <a:buFontTx/>
              <a:buNone/>
              <a:defRPr/>
            </a:pPr>
            <a:r>
              <a:rPr lang="cs-CZ" dirty="0" smtClean="0"/>
              <a:t/>
            </a:r>
            <a:br>
              <a:rPr lang="cs-CZ" dirty="0" smtClean="0"/>
            </a:br>
            <a:r>
              <a:rPr lang="cs-CZ" dirty="0"/>
              <a:t>	</a:t>
            </a:r>
            <a:r>
              <a:rPr lang="cs-CZ" dirty="0" smtClean="0"/>
              <a:t>  </a:t>
            </a:r>
          </a:p>
          <a:p>
            <a:pPr marL="1587" lvl="1" indent="0" eaLnBrk="1" hangingPunct="1">
              <a:buFontTx/>
              <a:buNone/>
              <a:defRPr/>
            </a:pPr>
            <a:r>
              <a:rPr lang="cs-CZ" dirty="0"/>
              <a:t>	</a:t>
            </a:r>
            <a:endParaRPr lang="cs-CZ" dirty="0" smtClean="0"/>
          </a:p>
          <a:p>
            <a:pPr lvl="1" eaLnBrk="1" hangingPunct="1">
              <a:defRPr/>
            </a:pPr>
            <a:endParaRPr lang="cs-CZ"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399DCE4A-A972-4D72-B714-53A8D6CDD9E1}" type="slidenum">
              <a:rPr lang="en-US" altLang="en-US" sz="1000" b="0" smtClean="0">
                <a:solidFill>
                  <a:srgbClr val="ED1A3B"/>
                </a:solidFill>
              </a:rPr>
              <a:pPr algn="l" eaLnBrk="1" hangingPunct="1">
                <a:defRPr/>
              </a:pPr>
              <a:t>60</a:t>
            </a:fld>
            <a:endParaRPr lang="en-US" altLang="en-US" sz="1000" b="0" dirty="0" smtClean="0">
              <a:solidFill>
                <a:srgbClr val="ED1A3B"/>
              </a:solidFill>
            </a:endParaRPr>
          </a:p>
        </p:txBody>
      </p:sp>
      <p:sp>
        <p:nvSpPr>
          <p:cNvPr id="63492" name="Rectangle 2"/>
          <p:cNvSpPr>
            <a:spLocks noGrp="1" noChangeArrowheads="1"/>
          </p:cNvSpPr>
          <p:nvPr>
            <p:ph type="title"/>
          </p:nvPr>
        </p:nvSpPr>
        <p:spPr/>
        <p:txBody>
          <a:bodyPr/>
          <a:lstStyle/>
          <a:p>
            <a:r>
              <a:rPr lang="cs-CZ" altLang="cs-CZ" smtClean="0"/>
              <a:t>Opce na získání dalšího zboží či služeb</a:t>
            </a:r>
            <a:br>
              <a:rPr lang="cs-CZ" altLang="cs-CZ" smtClean="0"/>
            </a:br>
            <a:r>
              <a:rPr lang="cs-CZ" altLang="cs-CZ" smtClean="0"/>
              <a:t/>
            </a:r>
            <a:br>
              <a:rPr lang="cs-CZ" altLang="cs-CZ" smtClean="0"/>
            </a:br>
            <a:endParaRPr lang="cs-CZ" altLang="cs-CZ" smtClean="0"/>
          </a:p>
        </p:txBody>
      </p:sp>
      <p:sp>
        <p:nvSpPr>
          <p:cNvPr id="63493" name="Rectangle 3"/>
          <p:cNvSpPr>
            <a:spLocks noGrp="1" noChangeArrowheads="1"/>
          </p:cNvSpPr>
          <p:nvPr>
            <p:ph type="body" idx="1"/>
          </p:nvPr>
        </p:nvSpPr>
        <p:spPr>
          <a:xfrm>
            <a:off x="287338" y="1644650"/>
            <a:ext cx="8569325" cy="3813175"/>
          </a:xfrm>
        </p:spPr>
        <p:txBody>
          <a:bodyPr/>
          <a:lstStyle/>
          <a:p>
            <a:r>
              <a:rPr lang="cs-CZ" altLang="cs-CZ" sz="2000" smtClean="0"/>
              <a:t>Obdobným způsobem se postupuje v případě zákaznických věrnostních programů, kdy zákazník může nasbírané body směnit za další zboží či služby (či slevu na zboží či služby). V okamžiku prodeje, při kterém jsou získávány tyto body, nelze vykazovat celý výnos, ale část připadající na získané body musí být časově rozlišena do okamžiku čerpání bodů zákazníkem.</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32679062-F6C0-4C69-826E-FD4E339DAD7F}" type="slidenum">
              <a:rPr lang="en-US" altLang="en-US" sz="1000" b="0" smtClean="0">
                <a:solidFill>
                  <a:srgbClr val="ED1A3B"/>
                </a:solidFill>
              </a:rPr>
              <a:pPr algn="l" eaLnBrk="1" hangingPunct="1">
                <a:defRPr/>
              </a:pPr>
              <a:t>61</a:t>
            </a:fld>
            <a:endParaRPr lang="en-US" altLang="en-US" sz="1000" b="0" dirty="0" smtClean="0">
              <a:solidFill>
                <a:srgbClr val="ED1A3B"/>
              </a:solidFill>
            </a:endParaRPr>
          </a:p>
        </p:txBody>
      </p:sp>
      <p:sp>
        <p:nvSpPr>
          <p:cNvPr id="64516" name="Rectangle 2"/>
          <p:cNvSpPr>
            <a:spLocks noGrp="1" noChangeArrowheads="1"/>
          </p:cNvSpPr>
          <p:nvPr>
            <p:ph type="title"/>
          </p:nvPr>
        </p:nvSpPr>
        <p:spPr/>
        <p:txBody>
          <a:bodyPr/>
          <a:lstStyle/>
          <a:p>
            <a:r>
              <a:rPr lang="cs-CZ" altLang="cs-CZ" smtClean="0"/>
              <a:t>Alokování proměnlivé úhrady</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64517" name="Rectangle 3"/>
          <p:cNvSpPr>
            <a:spLocks noGrp="1" noChangeArrowheads="1"/>
          </p:cNvSpPr>
          <p:nvPr>
            <p:ph type="body" idx="1"/>
          </p:nvPr>
        </p:nvSpPr>
        <p:spPr>
          <a:xfrm>
            <a:off x="287338" y="1644650"/>
            <a:ext cx="8569325" cy="3813175"/>
          </a:xfrm>
        </p:spPr>
        <p:txBody>
          <a:bodyPr/>
          <a:lstStyle/>
          <a:p>
            <a:r>
              <a:rPr lang="cs-CZ" altLang="cs-CZ" sz="2000" smtClean="0"/>
              <a:t>Proměnlivá úhrada vyplývající ze smlouvy může být alokována na:</a:t>
            </a:r>
          </a:p>
          <a:p>
            <a:pPr>
              <a:buFontTx/>
              <a:buChar char="•"/>
            </a:pPr>
            <a:r>
              <a:rPr lang="cs-CZ" altLang="cs-CZ" sz="2000" smtClean="0"/>
              <a:t>jednu nebo více povinností plnit, ale ne na smlouvu jako celek (např. bonus za včasné dokončení se může týkat hrubé stavby, ale již ne dokončení interiérů), nebo</a:t>
            </a:r>
          </a:p>
          <a:p>
            <a:pPr>
              <a:buFontTx/>
              <a:buChar char="•"/>
            </a:pPr>
            <a:r>
              <a:rPr lang="cs-CZ" altLang="cs-CZ" sz="2000" smtClean="0"/>
              <a:t>jedno nebo více odlišitelných zboží či služeb v sadě odlišitelných zboží či služeb, která tvoří povinnost plnit (např. množstevní sleva na zboží odebrané v konkrétním roce, která se na ostatní roky nevztahuje).</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1BF003A5-C46D-4202-AE2E-CC9603FA8ABD}" type="slidenum">
              <a:rPr lang="en-US" altLang="en-US" sz="1000" b="0" smtClean="0">
                <a:solidFill>
                  <a:srgbClr val="ED1A3B"/>
                </a:solidFill>
              </a:rPr>
              <a:pPr algn="l" eaLnBrk="1" hangingPunct="1">
                <a:defRPr/>
              </a:pPr>
              <a:t>62</a:t>
            </a:fld>
            <a:endParaRPr lang="en-US" altLang="en-US" sz="1000" b="0" dirty="0" smtClean="0">
              <a:solidFill>
                <a:srgbClr val="ED1A3B"/>
              </a:solidFill>
            </a:endParaRPr>
          </a:p>
        </p:txBody>
      </p:sp>
      <p:sp>
        <p:nvSpPr>
          <p:cNvPr id="65540" name="Rectangle 2"/>
          <p:cNvSpPr>
            <a:spLocks noGrp="1" noChangeArrowheads="1"/>
          </p:cNvSpPr>
          <p:nvPr>
            <p:ph type="title"/>
          </p:nvPr>
        </p:nvSpPr>
        <p:spPr/>
        <p:txBody>
          <a:bodyPr/>
          <a:lstStyle/>
          <a:p>
            <a:r>
              <a:rPr lang="cs-CZ" altLang="cs-CZ" smtClean="0"/>
              <a:t>Změna ceny transakce</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65541" name="Rectangle 3"/>
          <p:cNvSpPr>
            <a:spLocks noGrp="1" noChangeArrowheads="1"/>
          </p:cNvSpPr>
          <p:nvPr>
            <p:ph type="body" idx="1"/>
          </p:nvPr>
        </p:nvSpPr>
        <p:spPr>
          <a:xfrm>
            <a:off x="287338" y="1644650"/>
            <a:ext cx="8569325" cy="3813175"/>
          </a:xfrm>
        </p:spPr>
        <p:txBody>
          <a:bodyPr/>
          <a:lstStyle/>
          <a:p>
            <a:r>
              <a:rPr lang="cs-CZ" altLang="cs-CZ" sz="2400" smtClean="0"/>
              <a:t>Změny ceny transakce jsou jednotlivým povinnostem plnit alokovány stejným způsobem, jakým byla původní cena transakce alokována při vzniku smlouvy. </a:t>
            </a:r>
          </a:p>
          <a:p>
            <a:r>
              <a:rPr lang="cs-CZ" altLang="cs-CZ" sz="2400" smtClean="0"/>
              <a:t>Změny, které se týkají již splněných povinností plnit, se vykazují okamžitě jako snížení/zvýšení výnosů v období, kdy ke změně v ceně transakce dochází.</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6B8AFFD0-382E-44D5-B139-158680B486DF}" type="slidenum">
              <a:rPr lang="en-US" altLang="en-US" sz="1000" b="0" smtClean="0">
                <a:solidFill>
                  <a:srgbClr val="ED1A3B"/>
                </a:solidFill>
              </a:rPr>
              <a:pPr algn="l" eaLnBrk="1" hangingPunct="1">
                <a:defRPr/>
              </a:pPr>
              <a:t>63</a:t>
            </a:fld>
            <a:endParaRPr lang="en-US" altLang="en-US" sz="1000" b="0" dirty="0" smtClean="0">
              <a:solidFill>
                <a:srgbClr val="ED1A3B"/>
              </a:solidFill>
            </a:endParaRPr>
          </a:p>
        </p:txBody>
      </p:sp>
      <p:sp>
        <p:nvSpPr>
          <p:cNvPr id="66564"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66565" name="Rectangle 3"/>
          <p:cNvSpPr>
            <a:spLocks noGrp="1" noChangeArrowheads="1"/>
          </p:cNvSpPr>
          <p:nvPr>
            <p:ph type="body" idx="1"/>
          </p:nvPr>
        </p:nvSpPr>
        <p:spPr>
          <a:xfrm>
            <a:off x="287338" y="1644650"/>
            <a:ext cx="8569325" cy="3813175"/>
          </a:xfrm>
        </p:spPr>
        <p:txBody>
          <a:bodyPr/>
          <a:lstStyle/>
          <a:p>
            <a:r>
              <a:rPr lang="cs-CZ" altLang="cs-CZ" sz="2400" b="1" smtClean="0"/>
              <a:t>Povinnost účetní jednotky plnit se považuje za splněnou, jakmile dojde k převodu kontroly (chvíle, kdy má zákazník možnost rozhodovat o užívání a získání užitku z daného zboží či služby) nad přislíbeným zbožím nebo službami na zákazníka. V tom okamžiku vykáže účetní jednotka výnos.</a:t>
            </a:r>
            <a:endParaRPr lang="cs-CZ" altLang="cs-CZ" sz="2400" smtClean="0"/>
          </a:p>
          <a:p>
            <a:r>
              <a:rPr lang="cs-CZ" altLang="cs-CZ" sz="2400" smtClean="0"/>
              <a:t>Tento převod může probíhat po určitou dobu, nebo být jednorázový. Tato skutečnost je se posuzuje pro každou povinnost plnit k datu vzniku smlouvy.</a:t>
            </a:r>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415256C0-A5B5-44D1-985A-A8B679CFF1F4}" type="slidenum">
              <a:rPr lang="en-US" altLang="en-US" sz="1000" b="0" smtClean="0">
                <a:solidFill>
                  <a:srgbClr val="ED1A3B"/>
                </a:solidFill>
              </a:rPr>
              <a:pPr algn="l" eaLnBrk="1" hangingPunct="1">
                <a:defRPr/>
              </a:pPr>
              <a:t>64</a:t>
            </a:fld>
            <a:endParaRPr lang="en-US" altLang="en-US" sz="1000" b="0" dirty="0" smtClean="0">
              <a:solidFill>
                <a:srgbClr val="ED1A3B"/>
              </a:solidFill>
            </a:endParaRPr>
          </a:p>
        </p:txBody>
      </p:sp>
      <p:sp>
        <p:nvSpPr>
          <p:cNvPr id="67588"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67589" name="Rectangle 3"/>
          <p:cNvSpPr>
            <a:spLocks noGrp="1" noChangeArrowheads="1"/>
          </p:cNvSpPr>
          <p:nvPr>
            <p:ph type="body" idx="1"/>
          </p:nvPr>
        </p:nvSpPr>
        <p:spPr>
          <a:xfrm>
            <a:off x="287338" y="1644650"/>
            <a:ext cx="8569325" cy="3813175"/>
          </a:xfrm>
        </p:spPr>
        <p:txBody>
          <a:bodyPr/>
          <a:lstStyle/>
          <a:p>
            <a:r>
              <a:rPr lang="cs-CZ" altLang="cs-CZ" smtClean="0"/>
              <a:t>Splnění povinnosti plnit je většinou </a:t>
            </a:r>
            <a:r>
              <a:rPr lang="cs-CZ" altLang="cs-CZ" b="1" smtClean="0"/>
              <a:t>jednorázové</a:t>
            </a:r>
            <a:r>
              <a:rPr lang="cs-CZ" altLang="cs-CZ" smtClean="0"/>
              <a:t>. </a:t>
            </a:r>
          </a:p>
          <a:p>
            <a:r>
              <a:rPr lang="cs-CZ" altLang="cs-CZ" smtClean="0"/>
              <a:t>Výjimkou jsou případy, kdy je splněna některá z následujících podmínek, a dochází tak k </a:t>
            </a:r>
            <a:r>
              <a:rPr lang="cs-CZ" altLang="cs-CZ" b="1" smtClean="0"/>
              <a:t>průběžnému plnění</a:t>
            </a:r>
            <a:r>
              <a:rPr lang="cs-CZ" altLang="cs-CZ" smtClean="0"/>
              <a:t>: </a:t>
            </a:r>
          </a:p>
          <a:p>
            <a:pPr>
              <a:buFontTx/>
              <a:buChar char="•"/>
            </a:pPr>
            <a:r>
              <a:rPr lang="cs-CZ" altLang="cs-CZ" smtClean="0"/>
              <a:t>zákazník čerpá a spotřebovává požitky plynoucí z plnění smlouvy současně s tím, jak účetní jednotka plní (např. každodenní úklidové služby),</a:t>
            </a:r>
          </a:p>
          <a:p>
            <a:pPr>
              <a:buFontTx/>
              <a:buChar char="•"/>
            </a:pPr>
            <a:r>
              <a:rPr lang="cs-CZ" altLang="cs-CZ" smtClean="0"/>
              <a:t>plněním smlouvy vzniká, resp. zhodnocuje se aktivum, přičemž zákazník toto aktivum kontroluje již v době jeho vytváření nebo zhodnocování (např. výstavba budovy na pozemku zákazníka, nebo zakázkový software implementovaný do stávající IT struktury zákazníka),</a:t>
            </a:r>
          </a:p>
          <a:p>
            <a:pPr>
              <a:buFontTx/>
              <a:buChar char="•"/>
            </a:pPr>
            <a:r>
              <a:rPr lang="cs-CZ" altLang="cs-CZ" smtClean="0"/>
              <a:t>plněním smlouvy vzniká aktivum, pro něž účetní jednotka (dodavatel) nemá alternativní využití, a účetní jednotka má právně vymahatelný nárok na úhradu za plnění, které zákazníkovi doposud poskytla (např. provádění auditu účetní závěrky, výstavba budovy).</a:t>
            </a:r>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CFF21130-0F50-4A15-A14B-655E066DD3CF}" type="slidenum">
              <a:rPr lang="en-US" altLang="en-US" sz="1000" b="0" smtClean="0">
                <a:solidFill>
                  <a:srgbClr val="ED1A3B"/>
                </a:solidFill>
              </a:rPr>
              <a:pPr algn="l" eaLnBrk="1" hangingPunct="1">
                <a:defRPr/>
              </a:pPr>
              <a:t>65</a:t>
            </a:fld>
            <a:endParaRPr lang="en-US" altLang="en-US" sz="1000" b="0" dirty="0" smtClean="0">
              <a:solidFill>
                <a:srgbClr val="ED1A3B"/>
              </a:solidFill>
            </a:endParaRPr>
          </a:p>
        </p:txBody>
      </p:sp>
      <p:sp>
        <p:nvSpPr>
          <p:cNvPr id="68612"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68613" name="Rectangle 3"/>
          <p:cNvSpPr>
            <a:spLocks noGrp="1" noChangeArrowheads="1"/>
          </p:cNvSpPr>
          <p:nvPr>
            <p:ph type="body" idx="1"/>
          </p:nvPr>
        </p:nvSpPr>
        <p:spPr>
          <a:xfrm>
            <a:off x="287338" y="1644650"/>
            <a:ext cx="8569325" cy="3813175"/>
          </a:xfrm>
        </p:spPr>
        <p:txBody>
          <a:bodyPr/>
          <a:lstStyle/>
          <a:p>
            <a:r>
              <a:rPr lang="cs-CZ" altLang="cs-CZ" sz="2400" smtClean="0"/>
              <a:t>Způsob účtování výnosů vychází ze způsobu převodu kontroly:</a:t>
            </a:r>
          </a:p>
          <a:p>
            <a:pPr>
              <a:buFontTx/>
              <a:buChar char="•"/>
            </a:pPr>
            <a:r>
              <a:rPr lang="cs-CZ" altLang="cs-CZ" sz="2400" smtClean="0"/>
              <a:t>V případě průběžného plnění se výnosy budou účtovat po dobu, kdy účetní jednotka plní, a to s použitím metody, která nejlépe odráží model průběžného převodu kontroly. </a:t>
            </a:r>
          </a:p>
          <a:p>
            <a:pPr>
              <a:buFontTx/>
              <a:buChar char="•"/>
            </a:pPr>
            <a:r>
              <a:rPr lang="cs-CZ" altLang="cs-CZ" sz="2400" smtClean="0"/>
              <a:t>Výnosy alokované na povinnost plnit, jež byla splněna jednorázově, se budou účtovat v okamžiku </a:t>
            </a:r>
            <a:r>
              <a:rPr lang="cs-CZ" altLang="cs-CZ" sz="2400" b="1" smtClean="0"/>
              <a:t>převodu kontroly </a:t>
            </a:r>
            <a:r>
              <a:rPr lang="cs-CZ" altLang="cs-CZ" sz="2400" smtClean="0"/>
              <a:t>nad zbožím nebo službami souvisejícími s daným plněním. </a:t>
            </a:r>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235459ED-B3F0-4772-B65D-A94694102A6D}" type="slidenum">
              <a:rPr lang="en-US" altLang="en-US" sz="1000" b="0" smtClean="0">
                <a:solidFill>
                  <a:srgbClr val="ED1A3B"/>
                </a:solidFill>
              </a:rPr>
              <a:pPr algn="l" eaLnBrk="1" hangingPunct="1">
                <a:defRPr/>
              </a:pPr>
              <a:t>66</a:t>
            </a:fld>
            <a:endParaRPr lang="en-US" altLang="en-US" sz="1000" b="0" dirty="0" smtClean="0">
              <a:solidFill>
                <a:srgbClr val="ED1A3B"/>
              </a:solidFill>
            </a:endParaRPr>
          </a:p>
        </p:txBody>
      </p:sp>
      <p:sp>
        <p:nvSpPr>
          <p:cNvPr id="69636"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69637" name="Rectangle 3"/>
          <p:cNvSpPr>
            <a:spLocks noGrp="1" noChangeArrowheads="1"/>
          </p:cNvSpPr>
          <p:nvPr>
            <p:ph type="body" idx="1"/>
          </p:nvPr>
        </p:nvSpPr>
        <p:spPr>
          <a:xfrm>
            <a:off x="287338" y="1644650"/>
            <a:ext cx="8569325" cy="3813175"/>
          </a:xfrm>
        </p:spPr>
        <p:txBody>
          <a:bodyPr/>
          <a:lstStyle/>
          <a:p>
            <a:r>
              <a:rPr lang="cs-CZ" altLang="cs-CZ" smtClean="0"/>
              <a:t>Indikátory okamžiku převodu kontroly nad zbožím či službou (aktivem) na zákazníka jsou následující:</a:t>
            </a:r>
          </a:p>
          <a:p>
            <a:pPr>
              <a:buFontTx/>
              <a:buChar char="•"/>
            </a:pPr>
            <a:r>
              <a:rPr lang="cs-CZ" altLang="cs-CZ" smtClean="0"/>
              <a:t>účetní jednotka má v daném okamžiku právo na platbu za aktivum,</a:t>
            </a:r>
          </a:p>
          <a:p>
            <a:pPr>
              <a:buFontTx/>
              <a:buChar char="•"/>
            </a:pPr>
            <a:r>
              <a:rPr lang="cs-CZ" altLang="cs-CZ" smtClean="0"/>
              <a:t>účetní jednotka převedla fyzické držení aktiva na zákazníka (což nemusí platit vždy – např. komisní prodej),</a:t>
            </a:r>
          </a:p>
          <a:p>
            <a:pPr>
              <a:buFontTx/>
              <a:buChar char="•"/>
            </a:pPr>
            <a:r>
              <a:rPr lang="cs-CZ" altLang="cs-CZ" smtClean="0"/>
              <a:t>zákazník získal právní titul k aktivu, a má tedy schopnost rozhodovat o nakládání s aktivem, má nárok na užitky z aktiva, může zamezit ostatním v přístupu k těmto užitkům, (přitom převod vlastnického práva vázaný na úplnou úhradu nemá na tyto skutečnosti vliv),</a:t>
            </a:r>
          </a:p>
          <a:p>
            <a:pPr>
              <a:buFontTx/>
              <a:buChar char="•"/>
            </a:pPr>
            <a:r>
              <a:rPr lang="cs-CZ" altLang="cs-CZ" smtClean="0"/>
              <a:t>zákazník je vystaven podstatným rizikům a výhodám spojovaným s vlastnictvím aktiva,</a:t>
            </a:r>
          </a:p>
          <a:p>
            <a:pPr>
              <a:buFontTx/>
              <a:buChar char="•"/>
            </a:pPr>
            <a:r>
              <a:rPr lang="cs-CZ" altLang="cs-CZ" smtClean="0"/>
              <a:t>zákazník aktivum akceptoval.</a:t>
            </a:r>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B5F160F1-D121-48C1-B318-7E6AE4EDCB5F}" type="slidenum">
              <a:rPr lang="en-US" altLang="en-US" sz="1000" b="0" smtClean="0">
                <a:solidFill>
                  <a:srgbClr val="ED1A3B"/>
                </a:solidFill>
              </a:rPr>
              <a:pPr algn="l" eaLnBrk="1" hangingPunct="1">
                <a:defRPr/>
              </a:pPr>
              <a:t>67</a:t>
            </a:fld>
            <a:endParaRPr lang="en-US" altLang="en-US" sz="1000" b="0" dirty="0" smtClean="0">
              <a:solidFill>
                <a:srgbClr val="ED1A3B"/>
              </a:solidFill>
            </a:endParaRPr>
          </a:p>
        </p:txBody>
      </p:sp>
      <p:sp>
        <p:nvSpPr>
          <p:cNvPr id="70660"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0661" name="Rectangle 3"/>
          <p:cNvSpPr>
            <a:spLocks noGrp="1" noChangeArrowheads="1"/>
          </p:cNvSpPr>
          <p:nvPr>
            <p:ph type="body" idx="1"/>
          </p:nvPr>
        </p:nvSpPr>
        <p:spPr>
          <a:xfrm>
            <a:off x="287338" y="1644650"/>
            <a:ext cx="8569325" cy="3813175"/>
          </a:xfrm>
        </p:spPr>
        <p:txBody>
          <a:bodyPr/>
          <a:lstStyle/>
          <a:p>
            <a:r>
              <a:rPr lang="cs-CZ" altLang="cs-CZ" sz="2400" smtClean="0"/>
              <a:t>V případě některých smluv (v závislosti na smluvních podmínkách), u nichž jsou v současné době výnosy vykazovány jednorázově, může nový standard IFRS 15 vést k vykazování výnosů v průběhu času. </a:t>
            </a:r>
          </a:p>
          <a:p>
            <a:r>
              <a:rPr lang="cs-CZ" altLang="cs-CZ" sz="2400" smtClean="0"/>
              <a:t>Například by se to mohlo vztahovat na výstavbu a prodej rezidenčních bytových domů, kdy by každá bytová jednotka v domě byla výnosově vykazována samostatně (za situace, kdy jednotky jsou prodávány nespojeným třetím stranám). </a:t>
            </a:r>
          </a:p>
          <a:p>
            <a:r>
              <a:rPr lang="cs-CZ" altLang="cs-CZ" sz="2400" smtClean="0"/>
              <a:t>Praktické problémy pak ale mohou nastat při stanovení stupně dokončení každé jednotky k datu vykázání výnosu, když je celá budova dokončena pouze částečně. </a:t>
            </a:r>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FF17FD20-8CD8-45D0-9038-EBFF485A9895}" type="slidenum">
              <a:rPr lang="en-US" altLang="en-US" sz="1000" b="0" smtClean="0">
                <a:solidFill>
                  <a:srgbClr val="ED1A3B"/>
                </a:solidFill>
              </a:rPr>
              <a:pPr algn="l" eaLnBrk="1" hangingPunct="1">
                <a:defRPr/>
              </a:pPr>
              <a:t>68</a:t>
            </a:fld>
            <a:endParaRPr lang="en-US" altLang="en-US" sz="1000" b="0" dirty="0" smtClean="0">
              <a:solidFill>
                <a:srgbClr val="ED1A3B"/>
              </a:solidFill>
            </a:endParaRPr>
          </a:p>
        </p:txBody>
      </p:sp>
      <p:sp>
        <p:nvSpPr>
          <p:cNvPr id="71684" name="Rectangle 2"/>
          <p:cNvSpPr>
            <a:spLocks noGrp="1" noChangeArrowheads="1"/>
          </p:cNvSpPr>
          <p:nvPr>
            <p:ph type="title"/>
          </p:nvPr>
        </p:nvSpPr>
        <p:spPr/>
        <p:txBody>
          <a:bodyPr/>
          <a:lstStyle/>
          <a:p>
            <a:r>
              <a:rPr lang="cs-CZ" altLang="cs-CZ" smtClean="0"/>
              <a:t>Nevratné předem hrazené poplatky</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1685" name="Rectangle 3"/>
          <p:cNvSpPr>
            <a:spLocks noGrp="1" noChangeArrowheads="1"/>
          </p:cNvSpPr>
          <p:nvPr>
            <p:ph type="body" idx="1"/>
          </p:nvPr>
        </p:nvSpPr>
        <p:spPr>
          <a:xfrm>
            <a:off x="287338" y="1644650"/>
            <a:ext cx="8569325" cy="3813175"/>
          </a:xfrm>
        </p:spPr>
        <p:txBody>
          <a:bodyPr/>
          <a:lstStyle/>
          <a:p>
            <a:r>
              <a:rPr lang="cs-CZ" altLang="cs-CZ" sz="2400" smtClean="0"/>
              <a:t>Může se jednat např. o členské nebo aktivační poplatky. V případech, kdy tento poplatek představuje předplacení budoucí dodávky zboží či služeb, může být výnos vykázán až při tomto dodání.</a:t>
            </a:r>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5FA22FE-39D7-4FD3-87CB-6C27BE76FD35}" type="slidenum">
              <a:rPr lang="en-US" altLang="en-US" sz="1000" b="0" smtClean="0">
                <a:solidFill>
                  <a:srgbClr val="ED1A3B"/>
                </a:solidFill>
              </a:rPr>
              <a:pPr algn="l" eaLnBrk="1" hangingPunct="1">
                <a:defRPr/>
              </a:pPr>
              <a:t>69</a:t>
            </a:fld>
            <a:endParaRPr lang="en-US" altLang="en-US" sz="1000" b="0" dirty="0" smtClean="0">
              <a:solidFill>
                <a:srgbClr val="ED1A3B"/>
              </a:solidFill>
            </a:endParaRPr>
          </a:p>
        </p:txBody>
      </p:sp>
      <p:sp>
        <p:nvSpPr>
          <p:cNvPr id="72708" name="Rectangle 2"/>
          <p:cNvSpPr>
            <a:spLocks noGrp="1" noChangeArrowheads="1"/>
          </p:cNvSpPr>
          <p:nvPr>
            <p:ph type="title"/>
          </p:nvPr>
        </p:nvSpPr>
        <p:spPr/>
        <p:txBody>
          <a:bodyPr/>
          <a:lstStyle/>
          <a:p>
            <a:r>
              <a:rPr lang="cs-CZ" altLang="cs-CZ" smtClean="0"/>
              <a:t>Konsignační ujednání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2709" name="Rectangle 3"/>
          <p:cNvSpPr>
            <a:spLocks noGrp="1" noChangeArrowheads="1"/>
          </p:cNvSpPr>
          <p:nvPr>
            <p:ph type="body" idx="1"/>
          </p:nvPr>
        </p:nvSpPr>
        <p:spPr>
          <a:xfrm>
            <a:off x="287338" y="1644650"/>
            <a:ext cx="8569325" cy="3813175"/>
          </a:xfrm>
        </p:spPr>
        <p:txBody>
          <a:bodyPr/>
          <a:lstStyle/>
          <a:p>
            <a:r>
              <a:rPr lang="cs-CZ" altLang="cs-CZ" sz="2400" smtClean="0"/>
              <a:t>Výhodou prodejů prostřednictvím komisionářů je skutečnost, že na komisionáře nepřechází rizika spojená s držením zásob zboží a při prodeji zboží získají od účetní jednotky provizi z prodeje. Právě protože nedochází k převodu rizik na komisionáře, nemůže účetní jednotka (komitent) vykázat výnos při dodání zboží komisionáři.</a:t>
            </a:r>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6F532154-DE27-4AB8-8A1F-463543EA90E4}" type="slidenum">
              <a:rPr lang="en-US" altLang="en-US" sz="1000" b="0" smtClean="0">
                <a:solidFill>
                  <a:srgbClr val="ED1A3B"/>
                </a:solidFill>
              </a:rPr>
              <a:pPr algn="l" eaLnBrk="1" hangingPunct="1">
                <a:defRPr/>
              </a:pPr>
              <a:t>7</a:t>
            </a:fld>
            <a:endParaRPr lang="en-US" altLang="en-US" sz="1000" b="0" dirty="0" smtClean="0">
              <a:solidFill>
                <a:srgbClr val="ED1A3B"/>
              </a:solidFill>
            </a:endParaRPr>
          </a:p>
        </p:txBody>
      </p:sp>
      <p:sp>
        <p:nvSpPr>
          <p:cNvPr id="9220" name="Rectangle 2"/>
          <p:cNvSpPr>
            <a:spLocks noGrp="1" noChangeArrowheads="1"/>
          </p:cNvSpPr>
          <p:nvPr>
            <p:ph type="title"/>
          </p:nvPr>
        </p:nvSpPr>
        <p:spPr/>
        <p:txBody>
          <a:bodyPr/>
          <a:lstStyle/>
          <a:p>
            <a:pPr eaLnBrk="1" hangingPunct="1"/>
            <a:r>
              <a:rPr lang="cs-CZ" altLang="en-US" smtClean="0"/>
              <a:t>Důvod změny</a:t>
            </a:r>
          </a:p>
        </p:txBody>
      </p:sp>
      <p:sp>
        <p:nvSpPr>
          <p:cNvPr id="4101" name="Rectangle 3"/>
          <p:cNvSpPr>
            <a:spLocks noGrp="1" noChangeArrowheads="1"/>
          </p:cNvSpPr>
          <p:nvPr>
            <p:ph type="body" idx="1"/>
          </p:nvPr>
        </p:nvSpPr>
        <p:spPr/>
        <p:txBody>
          <a:bodyPr/>
          <a:lstStyle/>
          <a:p>
            <a:pPr>
              <a:defRPr/>
            </a:pPr>
            <a:r>
              <a:rPr lang="cs-CZ" sz="2400" dirty="0" smtClean="0"/>
              <a:t>Důvodem provedené změny byla skutečnost, že původní standardy neobsahovaly postupy pro mnoho druhů transakcí, ze kterých vznikají výnosy, a dále že neřešily </a:t>
            </a:r>
            <a:r>
              <a:rPr lang="cs-CZ" sz="2400" b="1" dirty="0" smtClean="0"/>
              <a:t>komplexní transakce </a:t>
            </a:r>
            <a:r>
              <a:rPr lang="cs-CZ" sz="2400" dirty="0" smtClean="0"/>
              <a:t>(určovaly velmi obecné principy bez odpovídajícího implementačního doplnění).</a:t>
            </a:r>
          </a:p>
          <a:p>
            <a:pPr>
              <a:defRPr/>
            </a:pPr>
            <a:endParaRPr lang="cs-CZ" sz="2400" dirty="0" smtClean="0"/>
          </a:p>
          <a:p>
            <a:pPr>
              <a:defRPr/>
            </a:pPr>
            <a:r>
              <a:rPr lang="cs-CZ" sz="2400" dirty="0" smtClean="0"/>
              <a:t>Zejména nebylo řešeno účtování smluv zahrnujících několik samostatných plnění (tzv. </a:t>
            </a:r>
            <a:r>
              <a:rPr lang="cs-CZ" sz="2400" b="1" dirty="0" smtClean="0"/>
              <a:t>vícesložkových smluv</a:t>
            </a:r>
            <a:r>
              <a:rPr lang="cs-CZ" sz="2400" dirty="0" smtClean="0"/>
              <a:t>), což vedlo v praxi k nejednotnému způsobu jejich vykazování. </a:t>
            </a:r>
          </a:p>
          <a:p>
            <a:pPr lvl="1" eaLnBrk="1" hangingPunct="1">
              <a:buFontTx/>
              <a:buNone/>
              <a:defRPr/>
            </a:pPr>
            <a:r>
              <a:rPr lang="cs-CZ" dirty="0" smtClean="0"/>
              <a:t/>
            </a:r>
            <a:br>
              <a:rPr lang="cs-CZ" dirty="0" smtClean="0"/>
            </a:br>
            <a:r>
              <a:rPr lang="cs-CZ" dirty="0"/>
              <a:t>	</a:t>
            </a:r>
            <a:r>
              <a:rPr lang="cs-CZ" dirty="0" smtClean="0"/>
              <a:t>  </a:t>
            </a:r>
          </a:p>
          <a:p>
            <a:pPr marL="1587" lvl="1" indent="0" eaLnBrk="1" hangingPunct="1">
              <a:buFontTx/>
              <a:buNone/>
              <a:defRPr/>
            </a:pPr>
            <a:r>
              <a:rPr lang="cs-CZ" dirty="0"/>
              <a:t>	</a:t>
            </a:r>
            <a:endParaRPr lang="cs-CZ" dirty="0" smtClean="0"/>
          </a:p>
          <a:p>
            <a:pPr lvl="1" eaLnBrk="1" hangingPunct="1">
              <a:defRPr/>
            </a:pPr>
            <a:endParaRPr lang="cs-CZ"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5810F5D-8AC3-46F1-8AC7-E13C8510E53D}" type="slidenum">
              <a:rPr lang="en-US" altLang="en-US" sz="1000" b="0" smtClean="0">
                <a:solidFill>
                  <a:srgbClr val="ED1A3B"/>
                </a:solidFill>
              </a:rPr>
              <a:pPr algn="l" eaLnBrk="1" hangingPunct="1">
                <a:defRPr/>
              </a:pPr>
              <a:t>70</a:t>
            </a:fld>
            <a:endParaRPr lang="en-US" altLang="en-US" sz="1000" b="0" dirty="0" smtClean="0">
              <a:solidFill>
                <a:srgbClr val="ED1A3B"/>
              </a:solidFill>
            </a:endParaRPr>
          </a:p>
        </p:txBody>
      </p:sp>
      <p:sp>
        <p:nvSpPr>
          <p:cNvPr id="73732" name="Rectangle 2"/>
          <p:cNvSpPr>
            <a:spLocks noGrp="1" noChangeArrowheads="1"/>
          </p:cNvSpPr>
          <p:nvPr>
            <p:ph type="title"/>
          </p:nvPr>
        </p:nvSpPr>
        <p:spPr/>
        <p:txBody>
          <a:bodyPr/>
          <a:lstStyle/>
          <a:p>
            <a:r>
              <a:rPr lang="cs-CZ" altLang="cs-CZ" smtClean="0"/>
              <a:t>Ujednání fakturuj a drž</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3733" name="Rectangle 3"/>
          <p:cNvSpPr>
            <a:spLocks noGrp="1" noChangeArrowheads="1"/>
          </p:cNvSpPr>
          <p:nvPr>
            <p:ph type="body" idx="1"/>
          </p:nvPr>
        </p:nvSpPr>
        <p:spPr>
          <a:xfrm>
            <a:off x="287338" y="1644650"/>
            <a:ext cx="8569325" cy="3813175"/>
          </a:xfrm>
        </p:spPr>
        <p:txBody>
          <a:bodyPr/>
          <a:lstStyle/>
          <a:p>
            <a:r>
              <a:rPr lang="cs-CZ" altLang="cs-CZ" smtClean="0"/>
              <a:t>Toto ujednání představuje situaci, kdy účetní jednotka fakturuje zákazníkovi produkt, ale ponechá si jej ve fyzickém držení a zákazníkovi jej dodá až v budoucnu.</a:t>
            </a:r>
          </a:p>
          <a:p>
            <a:r>
              <a:rPr lang="cs-CZ" altLang="cs-CZ" smtClean="0"/>
              <a:t>V případě, že fyzické držení účetní jednotkou má pouze formu úschovy a zákazník získává faktickou kontrolu nad produktem, může být výnos vykázán při splnění následujících podmínek:</a:t>
            </a:r>
          </a:p>
          <a:p>
            <a:pPr>
              <a:buFontTx/>
              <a:buChar char="•"/>
            </a:pPr>
            <a:r>
              <a:rPr lang="cs-CZ" altLang="cs-CZ" smtClean="0"/>
              <a:t>důvod pro ujednání „fakturuj a drž“ je podstatný (bylo požadováno zákazníkem),</a:t>
            </a:r>
          </a:p>
          <a:p>
            <a:pPr>
              <a:buFontTx/>
              <a:buChar char="•"/>
            </a:pPr>
            <a:r>
              <a:rPr lang="cs-CZ" altLang="cs-CZ" smtClean="0"/>
              <a:t>produkt je jasně označen jako patřící zákazníkovi,</a:t>
            </a:r>
          </a:p>
          <a:p>
            <a:pPr>
              <a:buFontTx/>
              <a:buChar char="•"/>
            </a:pPr>
            <a:r>
              <a:rPr lang="cs-CZ" altLang="cs-CZ" smtClean="0"/>
              <a:t>produkt je okamžitě k dispozici k dodání zákazníkovi,</a:t>
            </a:r>
          </a:p>
          <a:p>
            <a:pPr>
              <a:buFontTx/>
              <a:buChar char="•"/>
            </a:pPr>
            <a:r>
              <a:rPr lang="cs-CZ" altLang="cs-CZ" smtClean="0"/>
              <a:t>účetní jednotka nesmí produkt použít ani s ním jinak nakládat.</a:t>
            </a:r>
          </a:p>
          <a:p>
            <a:endParaRPr lang="cs-CZ" altLang="cs-CZ" smtClean="0"/>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BD60922B-90BE-413F-806F-8E108CBAD79D}" type="slidenum">
              <a:rPr lang="en-US" altLang="en-US" sz="1000" b="0" smtClean="0">
                <a:solidFill>
                  <a:srgbClr val="ED1A3B"/>
                </a:solidFill>
              </a:rPr>
              <a:pPr algn="l" eaLnBrk="1" hangingPunct="1">
                <a:defRPr/>
              </a:pPr>
              <a:t>71</a:t>
            </a:fld>
            <a:endParaRPr lang="en-US" altLang="en-US" sz="1000" b="0" dirty="0" smtClean="0">
              <a:solidFill>
                <a:srgbClr val="ED1A3B"/>
              </a:solidFill>
            </a:endParaRPr>
          </a:p>
        </p:txBody>
      </p:sp>
      <p:sp>
        <p:nvSpPr>
          <p:cNvPr id="74756" name="Rectangle 2"/>
          <p:cNvSpPr>
            <a:spLocks noGrp="1" noChangeArrowheads="1"/>
          </p:cNvSpPr>
          <p:nvPr>
            <p:ph type="title"/>
          </p:nvPr>
        </p:nvSpPr>
        <p:spPr/>
        <p:txBody>
          <a:bodyPr/>
          <a:lstStyle/>
          <a:p>
            <a:r>
              <a:rPr lang="cs-CZ" altLang="cs-CZ" smtClean="0"/>
              <a:t>Licence</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4757" name="Rectangle 3"/>
          <p:cNvSpPr>
            <a:spLocks noGrp="1" noChangeArrowheads="1"/>
          </p:cNvSpPr>
          <p:nvPr>
            <p:ph type="body" idx="1"/>
          </p:nvPr>
        </p:nvSpPr>
        <p:spPr>
          <a:xfrm>
            <a:off x="287338" y="1644650"/>
            <a:ext cx="8569325" cy="3813175"/>
          </a:xfrm>
        </p:spPr>
        <p:txBody>
          <a:bodyPr/>
          <a:lstStyle/>
          <a:p>
            <a:r>
              <a:rPr lang="cs-CZ" altLang="cs-CZ" sz="2000" smtClean="0"/>
              <a:t>Licence představuje poskytnutí práva užívat duševní vlastnictví účetní jednotky, jako je např. software, hudba, franšízy, patenty, ochranné známky, aj.</a:t>
            </a:r>
          </a:p>
          <a:p>
            <a:r>
              <a:rPr lang="cs-CZ" altLang="cs-CZ" sz="2000" smtClean="0"/>
              <a:t>Kromě vlastní licence může být přislíbeno i dodání dalšího zboží či služby. Pokud to lze, je pak nutné identifikovat každou povinnost plnit a alokovat na ni odpovídající cenu.</a:t>
            </a:r>
          </a:p>
          <a:p>
            <a:r>
              <a:rPr lang="cs-CZ" altLang="cs-CZ" sz="2000" smtClean="0"/>
              <a:t>V některých případech ale není možné odlišit licenci od jiného zboží či služby. Pak je identifikována jen jedna povinnost plnit. Příkladem je např. licence, která je součástí hmotného zboží a je jeho nedílnou součástí, nebo licence, ze které může mít zákazník užitek jen ve spojení se související službou. </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C886326A-974A-4F81-848D-91B8841927A1}" type="slidenum">
              <a:rPr lang="en-US" altLang="en-US" sz="1000" b="0" smtClean="0">
                <a:solidFill>
                  <a:srgbClr val="ED1A3B"/>
                </a:solidFill>
              </a:rPr>
              <a:pPr algn="l" eaLnBrk="1" hangingPunct="1">
                <a:defRPr/>
              </a:pPr>
              <a:t>72</a:t>
            </a:fld>
            <a:endParaRPr lang="en-US" altLang="en-US" sz="1000" b="0" dirty="0" smtClean="0">
              <a:solidFill>
                <a:srgbClr val="ED1A3B"/>
              </a:solidFill>
            </a:endParaRPr>
          </a:p>
        </p:txBody>
      </p:sp>
      <p:sp>
        <p:nvSpPr>
          <p:cNvPr id="75780" name="Rectangle 2"/>
          <p:cNvSpPr>
            <a:spLocks noGrp="1" noChangeArrowheads="1"/>
          </p:cNvSpPr>
          <p:nvPr>
            <p:ph type="title"/>
          </p:nvPr>
        </p:nvSpPr>
        <p:spPr/>
        <p:txBody>
          <a:bodyPr/>
          <a:lstStyle/>
          <a:p>
            <a:r>
              <a:rPr lang="cs-CZ" altLang="cs-CZ" smtClean="0"/>
              <a:t>Licence</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5781" name="Rectangle 3"/>
          <p:cNvSpPr>
            <a:spLocks noGrp="1" noChangeArrowheads="1"/>
          </p:cNvSpPr>
          <p:nvPr>
            <p:ph type="body" idx="1"/>
          </p:nvPr>
        </p:nvSpPr>
        <p:spPr>
          <a:xfrm>
            <a:off x="287338" y="1644650"/>
            <a:ext cx="8569325" cy="3813175"/>
          </a:xfrm>
        </p:spPr>
        <p:txBody>
          <a:bodyPr/>
          <a:lstStyle/>
          <a:p>
            <a:r>
              <a:rPr lang="cs-CZ" altLang="cs-CZ" sz="2000" smtClean="0"/>
              <a:t>Dále je nutno posoudit, zda je licence:</a:t>
            </a:r>
          </a:p>
          <a:p>
            <a:pPr>
              <a:buFontTx/>
              <a:buChar char="•"/>
            </a:pPr>
            <a:r>
              <a:rPr lang="cs-CZ" altLang="cs-CZ" sz="2000" smtClean="0"/>
              <a:t>dodávána v průběhu času – pak se výnosy vykazují po dobu trvání licence (např. v případech přístupu k duševnímu vlastnictví po celou dobu trvání licence),</a:t>
            </a:r>
          </a:p>
          <a:p>
            <a:pPr>
              <a:buFontTx/>
              <a:buChar char="•"/>
            </a:pPr>
            <a:r>
              <a:rPr lang="cs-CZ" altLang="cs-CZ" sz="2000" smtClean="0"/>
              <a:t>dodána v určitém okamžiku – pak je výnos vykázán jednorázově k tomuto okamžiku.</a:t>
            </a:r>
          </a:p>
          <a:p>
            <a:r>
              <a:rPr lang="cs-CZ" altLang="cs-CZ" sz="2000" smtClean="0"/>
              <a:t>V aplikační příručce, která je jako dodatek součástí standardu, jsou vysvětlující ustanovení, jež by účetním jednotkám měla pomoci při posuzování toho, jakým způsobem dochází k převodu licence k duševnímu vlastnictví – zda průběžně, nebo jednorázově.</a:t>
            </a:r>
          </a:p>
          <a:p>
            <a:endParaRPr lang="cs-CZ" altLang="cs-CZ" smtClean="0"/>
          </a:p>
          <a:p>
            <a:endParaRPr lang="cs-CZ" altLang="cs-CZ" smtClean="0"/>
          </a:p>
          <a:p>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658A456A-C1C9-4B58-82F7-4D40AB521A88}" type="slidenum">
              <a:rPr lang="en-US" altLang="en-US" sz="1000" b="0" smtClean="0">
                <a:solidFill>
                  <a:srgbClr val="ED1A3B"/>
                </a:solidFill>
              </a:rPr>
              <a:pPr algn="l" eaLnBrk="1" hangingPunct="1">
                <a:defRPr/>
              </a:pPr>
              <a:t>73</a:t>
            </a:fld>
            <a:endParaRPr lang="en-US" altLang="en-US" sz="1000" b="0" dirty="0" smtClean="0">
              <a:solidFill>
                <a:srgbClr val="ED1A3B"/>
              </a:solidFill>
            </a:endParaRPr>
          </a:p>
        </p:txBody>
      </p:sp>
      <p:sp>
        <p:nvSpPr>
          <p:cNvPr id="76804"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4757"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Určete, v jakém okamžiku je možné v následujících případech vykázat výnos. Zdůvodněte, pokud výnos vykázat nelze.</a:t>
            </a:r>
            <a:endParaRPr lang="cs-CZ" altLang="cs-CZ" smtClean="0"/>
          </a:p>
          <a:p>
            <a:endParaRPr lang="cs-CZ" altLang="cs-CZ" i="1" smtClean="0"/>
          </a:p>
          <a:p>
            <a:r>
              <a:rPr lang="cs-CZ" altLang="cs-CZ" i="1" smtClean="0"/>
              <a:t>Prodej časopisů obchodníkům, kteří mají právo neprodané kusy do 30 dnů vrátit prodejci oproti vrácení peněz. Prodejce odhaduje, že obchodníci do uplynutí lhůty vrátí 15 % dodaných časopisů.</a:t>
            </a:r>
            <a:endParaRPr lang="cs-CZ" altLang="cs-CZ" smtClean="0"/>
          </a:p>
          <a:p>
            <a:endParaRPr lang="cs-CZ" altLang="cs-CZ" smtClean="0"/>
          </a:p>
          <a:p>
            <a:r>
              <a:rPr lang="cs-CZ" altLang="cs-CZ" smtClean="0"/>
              <a:t>Řešení</a:t>
            </a:r>
          </a:p>
          <a:p>
            <a:r>
              <a:rPr lang="cs-CZ" altLang="cs-CZ" i="1" smtClean="0"/>
              <a:t>75 % tržeb je vykázáno při dodání zboží, zbývajících 15 % je vykázáno jako závazek a případně může být odúčtováno do tržeb po uplynutí lhůty 30 dnů ve výši odpovídající nevráceným kusům.</a:t>
            </a:r>
            <a:endParaRPr lang="cs-CZ" altLang="cs-CZ" smtClean="0"/>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4757">
                                            <p:txEl>
                                              <p:pRg st="6" end="6"/>
                                            </p:txEl>
                                          </p:spTgt>
                                        </p:tgtEl>
                                        <p:attrNameLst>
                                          <p:attrName>style.visibility</p:attrName>
                                        </p:attrNameLst>
                                      </p:cBhvr>
                                      <p:to>
                                        <p:strVal val="visible"/>
                                      </p:to>
                                    </p:set>
                                    <p:anim calcmode="lin" valueType="num">
                                      <p:cBhvr additive="base">
                                        <p:cTn id="7" dur="500" fill="hold"/>
                                        <p:tgtEl>
                                          <p:spTgt spid="74757">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475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4B8E15F6-A896-4E4F-8E45-B0574E6055E2}" type="slidenum">
              <a:rPr lang="en-US" altLang="en-US" sz="1000" b="0" smtClean="0">
                <a:solidFill>
                  <a:srgbClr val="ED1A3B"/>
                </a:solidFill>
              </a:rPr>
              <a:pPr algn="l" eaLnBrk="1" hangingPunct="1">
                <a:defRPr/>
              </a:pPr>
              <a:t>74</a:t>
            </a:fld>
            <a:endParaRPr lang="en-US" altLang="en-US" sz="1000" b="0" dirty="0" smtClean="0">
              <a:solidFill>
                <a:srgbClr val="ED1A3B"/>
              </a:solidFill>
            </a:endParaRPr>
          </a:p>
        </p:txBody>
      </p:sp>
      <p:sp>
        <p:nvSpPr>
          <p:cNvPr id="77828"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5781"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Určete, v jakém okamžiku je možné v následujících případech vykázat výnos. Zdůvodněte, pokud výnos vykázat nelze.</a:t>
            </a:r>
            <a:endParaRPr lang="cs-CZ" altLang="cs-CZ" smtClean="0"/>
          </a:p>
          <a:p>
            <a:endParaRPr lang="cs-CZ" altLang="cs-CZ" i="1" smtClean="0"/>
          </a:p>
          <a:p>
            <a:r>
              <a:rPr lang="cs-CZ" altLang="cs-CZ" i="1" smtClean="0"/>
              <a:t>Prodej předplatného do divadla na sezónu 2016/2017.</a:t>
            </a:r>
          </a:p>
          <a:p>
            <a:endParaRPr lang="cs-CZ" altLang="cs-CZ" smtClean="0"/>
          </a:p>
          <a:p>
            <a:r>
              <a:rPr lang="cs-CZ" altLang="cs-CZ" smtClean="0"/>
              <a:t>Řešení</a:t>
            </a:r>
          </a:p>
          <a:p>
            <a:r>
              <a:rPr lang="cs-CZ" altLang="cs-CZ" i="1" smtClean="0"/>
              <a:t>Výnos bude vykazován postupně podle odehraných představení, na které bylo předplatné prodáno.</a:t>
            </a:r>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5781">
                                            <p:txEl>
                                              <p:pRg st="6" end="6"/>
                                            </p:txEl>
                                          </p:spTgt>
                                        </p:tgtEl>
                                        <p:attrNameLst>
                                          <p:attrName>style.visibility</p:attrName>
                                        </p:attrNameLst>
                                      </p:cBhvr>
                                      <p:to>
                                        <p:strVal val="visible"/>
                                      </p:to>
                                    </p:set>
                                    <p:anim calcmode="lin" valueType="num">
                                      <p:cBhvr additive="base">
                                        <p:cTn id="7" dur="500" fill="hold"/>
                                        <p:tgtEl>
                                          <p:spTgt spid="75781">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578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641414A1-A28D-424B-A6FF-C3EACEE28994}" type="slidenum">
              <a:rPr lang="en-US" altLang="en-US" sz="1000" b="0" smtClean="0">
                <a:solidFill>
                  <a:srgbClr val="ED1A3B"/>
                </a:solidFill>
              </a:rPr>
              <a:pPr algn="l" eaLnBrk="1" hangingPunct="1">
                <a:defRPr/>
              </a:pPr>
              <a:t>75</a:t>
            </a:fld>
            <a:endParaRPr lang="en-US" altLang="en-US" sz="1000" b="0" dirty="0" smtClean="0">
              <a:solidFill>
                <a:srgbClr val="ED1A3B"/>
              </a:solidFill>
            </a:endParaRPr>
          </a:p>
        </p:txBody>
      </p:sp>
      <p:sp>
        <p:nvSpPr>
          <p:cNvPr id="78852"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6805"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Určete, v jakém okamžiku je možné v následujících případech vykázat výnos. Zdůvodněte, pokud výnos vykázat nelze.</a:t>
            </a:r>
            <a:endParaRPr lang="cs-CZ" altLang="cs-CZ" smtClean="0"/>
          </a:p>
          <a:p>
            <a:endParaRPr lang="cs-CZ" altLang="cs-CZ" i="1" smtClean="0"/>
          </a:p>
          <a:p>
            <a:r>
              <a:rPr lang="cs-CZ" altLang="cs-CZ" i="1" smtClean="0"/>
              <a:t>Předání dodávky výrobků AMWAY distributorce, která zajišťuje jejich domovní prodej ve své síti zákazníků. Neprodané výrobky může distributorka kdykoliv vrátit.</a:t>
            </a:r>
          </a:p>
          <a:p>
            <a:endParaRPr lang="cs-CZ" altLang="cs-CZ" smtClean="0"/>
          </a:p>
          <a:p>
            <a:r>
              <a:rPr lang="cs-CZ" altLang="cs-CZ" smtClean="0"/>
              <a:t>Řešení</a:t>
            </a:r>
          </a:p>
          <a:p>
            <a:r>
              <a:rPr lang="cs-CZ" altLang="cs-CZ" i="1" smtClean="0"/>
              <a:t>Výnos může být vykázán až po prodání výrobků konečným zákazníkům.</a:t>
            </a:r>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6805">
                                            <p:txEl>
                                              <p:pRg st="6" end="6"/>
                                            </p:txEl>
                                          </p:spTgt>
                                        </p:tgtEl>
                                        <p:attrNameLst>
                                          <p:attrName>style.visibility</p:attrName>
                                        </p:attrNameLst>
                                      </p:cBhvr>
                                      <p:to>
                                        <p:strVal val="visible"/>
                                      </p:to>
                                    </p:set>
                                    <p:anim calcmode="lin" valueType="num">
                                      <p:cBhvr additive="base">
                                        <p:cTn id="7" dur="500" fill="hold"/>
                                        <p:tgtEl>
                                          <p:spTgt spid="7680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680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E723A770-5C65-42F5-837A-91701A573860}" type="slidenum">
              <a:rPr lang="en-US" altLang="en-US" sz="1000" b="0" smtClean="0">
                <a:solidFill>
                  <a:srgbClr val="ED1A3B"/>
                </a:solidFill>
              </a:rPr>
              <a:pPr algn="l" eaLnBrk="1" hangingPunct="1">
                <a:defRPr/>
              </a:pPr>
              <a:t>76</a:t>
            </a:fld>
            <a:endParaRPr lang="en-US" altLang="en-US" sz="1000" b="0" dirty="0" smtClean="0">
              <a:solidFill>
                <a:srgbClr val="ED1A3B"/>
              </a:solidFill>
            </a:endParaRPr>
          </a:p>
        </p:txBody>
      </p:sp>
      <p:sp>
        <p:nvSpPr>
          <p:cNvPr id="79876"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7829"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Určete, v jakém okamžiku je možné v následujících případech vykázat výnos. Zdůvodněte, pokud výnos vykázat nelze.</a:t>
            </a:r>
            <a:endParaRPr lang="cs-CZ" altLang="cs-CZ" smtClean="0"/>
          </a:p>
          <a:p>
            <a:endParaRPr lang="cs-CZ" altLang="cs-CZ" i="1" smtClean="0"/>
          </a:p>
          <a:p>
            <a:r>
              <a:rPr lang="cs-CZ" altLang="cs-CZ" i="1" smtClean="0"/>
              <a:t>Částečná platba kupní ceny nemovitosti placená realitní kanceláři při podpisu kupní smlouvy.</a:t>
            </a:r>
          </a:p>
          <a:p>
            <a:endParaRPr lang="cs-CZ" altLang="cs-CZ" smtClean="0"/>
          </a:p>
          <a:p>
            <a:r>
              <a:rPr lang="cs-CZ" altLang="cs-CZ" smtClean="0"/>
              <a:t>Řešení</a:t>
            </a:r>
          </a:p>
          <a:p>
            <a:r>
              <a:rPr lang="cs-CZ" altLang="cs-CZ" i="1" smtClean="0"/>
              <a:t>Výnos je možné vykázat až po zapsání změny vlastnictví nemovitosti v katastru nemovitostí.</a:t>
            </a:r>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7829">
                                            <p:txEl>
                                              <p:pRg st="6" end="6"/>
                                            </p:txEl>
                                          </p:spTgt>
                                        </p:tgtEl>
                                        <p:attrNameLst>
                                          <p:attrName>style.visibility</p:attrName>
                                        </p:attrNameLst>
                                      </p:cBhvr>
                                      <p:to>
                                        <p:strVal val="visible"/>
                                      </p:to>
                                    </p:set>
                                    <p:anim calcmode="lin" valueType="num">
                                      <p:cBhvr additive="base">
                                        <p:cTn id="7" dur="500" fill="hold"/>
                                        <p:tgtEl>
                                          <p:spTgt spid="77829">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92B4ADB5-EFCC-4ED2-96DF-C541FBD2BF17}" type="slidenum">
              <a:rPr lang="en-US" altLang="en-US" sz="1000" b="0" smtClean="0">
                <a:solidFill>
                  <a:srgbClr val="ED1A3B"/>
                </a:solidFill>
              </a:rPr>
              <a:pPr algn="l" eaLnBrk="1" hangingPunct="1">
                <a:defRPr/>
              </a:pPr>
              <a:t>77</a:t>
            </a:fld>
            <a:endParaRPr lang="en-US" altLang="en-US" sz="1000" b="0" dirty="0" smtClean="0">
              <a:solidFill>
                <a:srgbClr val="ED1A3B"/>
              </a:solidFill>
            </a:endParaRPr>
          </a:p>
        </p:txBody>
      </p:sp>
      <p:sp>
        <p:nvSpPr>
          <p:cNvPr id="80900"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8853"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Určete, v jakém okamžiku je možné v následujících případech vykázat výnos. Zdůvodněte, pokud výnos vykázat nelze.</a:t>
            </a:r>
            <a:endParaRPr lang="cs-CZ" altLang="cs-CZ" smtClean="0"/>
          </a:p>
          <a:p>
            <a:endParaRPr lang="cs-CZ" altLang="cs-CZ" i="1" smtClean="0"/>
          </a:p>
          <a:p>
            <a:r>
              <a:rPr lang="cs-CZ" altLang="cs-CZ" i="1" smtClean="0"/>
              <a:t>Při zadání závazné objednávky na výrobu plastových oken je zaplacena výrobci jejich plná cena. Doba výroby plastových oken je odhadována na 3 týdny, dodání vč. montáže proběhne ve čtvrtém týdnu. Výrobce neprodává plastová okna bez montáže.</a:t>
            </a:r>
          </a:p>
          <a:p>
            <a:endParaRPr lang="cs-CZ" altLang="cs-CZ" smtClean="0"/>
          </a:p>
          <a:p>
            <a:r>
              <a:rPr lang="cs-CZ" altLang="cs-CZ" smtClean="0"/>
              <a:t>Řešení</a:t>
            </a:r>
          </a:p>
          <a:p>
            <a:r>
              <a:rPr lang="cs-CZ" altLang="cs-CZ" i="1" smtClean="0"/>
              <a:t>Výnos bude vykázán až po dodání oken odběrateli a jejich montáži na základě akceptace dodávky odběratelem. </a:t>
            </a:r>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8853">
                                            <p:txEl>
                                              <p:pRg st="6" end="6"/>
                                            </p:txEl>
                                          </p:spTgt>
                                        </p:tgtEl>
                                        <p:attrNameLst>
                                          <p:attrName>style.visibility</p:attrName>
                                        </p:attrNameLst>
                                      </p:cBhvr>
                                      <p:to>
                                        <p:strVal val="visible"/>
                                      </p:to>
                                    </p:set>
                                    <p:anim calcmode="lin" valueType="num">
                                      <p:cBhvr additive="base">
                                        <p:cTn id="7" dur="500" fill="hold"/>
                                        <p:tgtEl>
                                          <p:spTgt spid="7885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885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0C9400F-05D7-481E-B60B-3A4197581DB2}" type="slidenum">
              <a:rPr lang="en-US" altLang="en-US" sz="1000" b="0" smtClean="0">
                <a:solidFill>
                  <a:srgbClr val="ED1A3B"/>
                </a:solidFill>
              </a:rPr>
              <a:pPr algn="l" eaLnBrk="1" hangingPunct="1">
                <a:defRPr/>
              </a:pPr>
              <a:t>78</a:t>
            </a:fld>
            <a:endParaRPr lang="en-US" altLang="en-US" sz="1000" b="0" dirty="0" smtClean="0">
              <a:solidFill>
                <a:srgbClr val="ED1A3B"/>
              </a:solidFill>
            </a:endParaRPr>
          </a:p>
        </p:txBody>
      </p:sp>
      <p:sp>
        <p:nvSpPr>
          <p:cNvPr id="81924"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79877"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Určete, v jakém okamžiku je možné v následujících případech vykázat výnos. Zdůvodněte, pokud výnos vykázat nelze.</a:t>
            </a:r>
            <a:endParaRPr lang="cs-CZ" altLang="cs-CZ" smtClean="0"/>
          </a:p>
          <a:p>
            <a:endParaRPr lang="cs-CZ" altLang="cs-CZ" i="1" smtClean="0"/>
          </a:p>
          <a:p>
            <a:r>
              <a:rPr lang="cs-CZ" altLang="cs-CZ" i="1" smtClean="0"/>
              <a:t>Vratná kauce při zapůjčení automobilu.</a:t>
            </a:r>
          </a:p>
          <a:p>
            <a:endParaRPr lang="cs-CZ" altLang="cs-CZ" smtClean="0"/>
          </a:p>
          <a:p>
            <a:r>
              <a:rPr lang="cs-CZ" altLang="cs-CZ" smtClean="0"/>
              <a:t>Řešení</a:t>
            </a:r>
          </a:p>
          <a:p>
            <a:r>
              <a:rPr lang="cs-CZ" altLang="cs-CZ" i="1" smtClean="0"/>
              <a:t>Výnos bude vykázán pouze v případě, že kauce nebude vracena např. z důvodu porušení smluvních povinností.</a:t>
            </a:r>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9877">
                                            <p:txEl>
                                              <p:pRg st="6" end="6"/>
                                            </p:txEl>
                                          </p:spTgt>
                                        </p:tgtEl>
                                        <p:attrNameLst>
                                          <p:attrName>style.visibility</p:attrName>
                                        </p:attrNameLst>
                                      </p:cBhvr>
                                      <p:to>
                                        <p:strVal val="visible"/>
                                      </p:to>
                                    </p:set>
                                    <p:anim calcmode="lin" valueType="num">
                                      <p:cBhvr additive="base">
                                        <p:cTn id="7" dur="500" fill="hold"/>
                                        <p:tgtEl>
                                          <p:spTgt spid="79877">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987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08CFE47-6132-4182-A514-E06BFCC1E3DE}" type="slidenum">
              <a:rPr lang="en-US" altLang="en-US" sz="1000" b="0" smtClean="0">
                <a:solidFill>
                  <a:srgbClr val="ED1A3B"/>
                </a:solidFill>
              </a:rPr>
              <a:pPr algn="l" eaLnBrk="1" hangingPunct="1">
                <a:defRPr/>
              </a:pPr>
              <a:t>79</a:t>
            </a:fld>
            <a:endParaRPr lang="en-US" altLang="en-US" sz="1000" b="0" dirty="0" smtClean="0">
              <a:solidFill>
                <a:srgbClr val="ED1A3B"/>
              </a:solidFill>
            </a:endParaRPr>
          </a:p>
        </p:txBody>
      </p:sp>
      <p:sp>
        <p:nvSpPr>
          <p:cNvPr id="82948" name="Rectangle 2"/>
          <p:cNvSpPr>
            <a:spLocks noGrp="1" noChangeArrowheads="1"/>
          </p:cNvSpPr>
          <p:nvPr>
            <p:ph type="title"/>
          </p:nvPr>
        </p:nvSpPr>
        <p:spPr/>
        <p:txBody>
          <a:bodyPr/>
          <a:lstStyle/>
          <a:p>
            <a:r>
              <a:rPr lang="cs-CZ" altLang="cs-CZ" smtClean="0"/>
              <a:t>5. krok – Vykázání výnosů v okamžiku splnění povinnosti plnit</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80901"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Určete, v jakém okamžiku je možné v následujících případech vykázat výnos. Zdůvodněte, pokud výnos vykázat nelze.</a:t>
            </a:r>
            <a:endParaRPr lang="cs-CZ" altLang="cs-CZ" smtClean="0"/>
          </a:p>
          <a:p>
            <a:endParaRPr lang="cs-CZ" altLang="cs-CZ" i="1" smtClean="0"/>
          </a:p>
          <a:p>
            <a:r>
              <a:rPr lang="cs-CZ" altLang="cs-CZ" i="1" smtClean="0"/>
              <a:t>Prodej registrace internetové domény společně s poskytováním uživatelské podpory po dobu 5 let, celková částka je splatná 30 dní od prodeje.</a:t>
            </a:r>
          </a:p>
          <a:p>
            <a:endParaRPr lang="cs-CZ" altLang="cs-CZ" smtClean="0"/>
          </a:p>
          <a:p>
            <a:r>
              <a:rPr lang="cs-CZ" altLang="cs-CZ" smtClean="0"/>
              <a:t>Řešení</a:t>
            </a:r>
          </a:p>
          <a:p>
            <a:r>
              <a:rPr lang="cs-CZ" altLang="cs-CZ" i="1" smtClean="0"/>
              <a:t>Rozlišitelná částka za prodej domény se vykáže v okamžiku, kdy jsou na jejího nového majitele převedena významná rizika a odměny jejího vlastnictví a je pravděpodobné, že tato částka bude novým majitelem uhrazena. Zbývající částka za uživatelskou podporu bude časově rozlišena po dobu sjednané podpory – tj. 5 let.</a:t>
            </a:r>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0901">
                                            <p:txEl>
                                              <p:pRg st="6" end="6"/>
                                            </p:txEl>
                                          </p:spTgt>
                                        </p:tgtEl>
                                        <p:attrNameLst>
                                          <p:attrName>style.visibility</p:attrName>
                                        </p:attrNameLst>
                                      </p:cBhvr>
                                      <p:to>
                                        <p:strVal val="visible"/>
                                      </p:to>
                                    </p:set>
                                    <p:anim calcmode="lin" valueType="num">
                                      <p:cBhvr additive="base">
                                        <p:cTn id="7" dur="500" fill="hold"/>
                                        <p:tgtEl>
                                          <p:spTgt spid="80901">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090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6B8E1D3A-6484-4B98-8998-082039D82DE2}" type="slidenum">
              <a:rPr lang="en-US" altLang="en-US" sz="1000" b="0" smtClean="0">
                <a:solidFill>
                  <a:srgbClr val="ED1A3B"/>
                </a:solidFill>
              </a:rPr>
              <a:pPr algn="l" eaLnBrk="1" hangingPunct="1">
                <a:defRPr/>
              </a:pPr>
              <a:t>8</a:t>
            </a:fld>
            <a:endParaRPr lang="en-US" altLang="en-US" sz="1000" b="0" dirty="0" smtClean="0">
              <a:solidFill>
                <a:srgbClr val="ED1A3B"/>
              </a:solidFill>
            </a:endParaRPr>
          </a:p>
        </p:txBody>
      </p:sp>
      <p:sp>
        <p:nvSpPr>
          <p:cNvPr id="10244" name="Rectangle 2"/>
          <p:cNvSpPr>
            <a:spLocks noGrp="1" noChangeArrowheads="1"/>
          </p:cNvSpPr>
          <p:nvPr>
            <p:ph type="title"/>
          </p:nvPr>
        </p:nvSpPr>
        <p:spPr/>
        <p:txBody>
          <a:bodyPr/>
          <a:lstStyle/>
          <a:p>
            <a:pPr eaLnBrk="1" hangingPunct="1"/>
            <a:r>
              <a:rPr lang="cs-CZ" altLang="en-US" smtClean="0"/>
              <a:t>Cíl nového standardu</a:t>
            </a:r>
          </a:p>
        </p:txBody>
      </p:sp>
      <p:sp>
        <p:nvSpPr>
          <p:cNvPr id="4101" name="Rectangle 3"/>
          <p:cNvSpPr>
            <a:spLocks noGrp="1" noChangeArrowheads="1"/>
          </p:cNvSpPr>
          <p:nvPr>
            <p:ph type="body" idx="1"/>
          </p:nvPr>
        </p:nvSpPr>
        <p:spPr/>
        <p:txBody>
          <a:bodyPr/>
          <a:lstStyle/>
          <a:p>
            <a:pPr>
              <a:defRPr/>
            </a:pPr>
            <a:r>
              <a:rPr lang="cs-CZ" sz="2400" dirty="0" smtClean="0"/>
              <a:t>Standard přináší celosvětově jednotný model a principy, které společnosti budou aplikovat při určení </a:t>
            </a:r>
            <a:r>
              <a:rPr lang="cs-CZ" sz="2400" b="1" dirty="0" smtClean="0"/>
              <a:t>výše, času a způsobu vykázání výnosů ze smluv </a:t>
            </a:r>
            <a:r>
              <a:rPr lang="cs-CZ" sz="2400" dirty="0" smtClean="0"/>
              <a:t>na dodání zboží či služeb zákazníkům. </a:t>
            </a:r>
          </a:p>
          <a:p>
            <a:pPr lvl="1" eaLnBrk="1" hangingPunct="1">
              <a:buFontTx/>
              <a:buNone/>
              <a:defRPr/>
            </a:pPr>
            <a:r>
              <a:rPr lang="cs-CZ" dirty="0" smtClean="0"/>
              <a:t/>
            </a:r>
            <a:br>
              <a:rPr lang="cs-CZ" dirty="0" smtClean="0"/>
            </a:br>
            <a:r>
              <a:rPr lang="cs-CZ" dirty="0"/>
              <a:t>	</a:t>
            </a:r>
            <a:r>
              <a:rPr lang="cs-CZ" dirty="0" smtClean="0"/>
              <a:t>  </a:t>
            </a:r>
          </a:p>
          <a:p>
            <a:pPr marL="1587" lvl="1" indent="0" eaLnBrk="1" hangingPunct="1">
              <a:buFontTx/>
              <a:buNone/>
              <a:defRPr/>
            </a:pPr>
            <a:r>
              <a:rPr lang="cs-CZ" dirty="0"/>
              <a:t>	</a:t>
            </a:r>
            <a:endParaRPr lang="cs-CZ" dirty="0" smtClean="0"/>
          </a:p>
          <a:p>
            <a:pPr lvl="1" eaLnBrk="1" hangingPunct="1">
              <a:defRPr/>
            </a:pPr>
            <a:endParaRPr lang="cs-CZ"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77DC2CC-9284-4B6B-BA44-8D0667C77ECF}" type="slidenum">
              <a:rPr lang="en-US" altLang="en-US" sz="1000" b="0" smtClean="0">
                <a:solidFill>
                  <a:srgbClr val="ED1A3B"/>
                </a:solidFill>
              </a:rPr>
              <a:pPr algn="l" eaLnBrk="1" hangingPunct="1">
                <a:defRPr/>
              </a:pPr>
              <a:t>80</a:t>
            </a:fld>
            <a:endParaRPr lang="en-US" altLang="en-US" sz="1000" b="0" dirty="0" smtClean="0">
              <a:solidFill>
                <a:srgbClr val="ED1A3B"/>
              </a:solidFill>
            </a:endParaRPr>
          </a:p>
        </p:txBody>
      </p:sp>
      <p:sp>
        <p:nvSpPr>
          <p:cNvPr id="83972" name="Rectangle 2"/>
          <p:cNvSpPr>
            <a:spLocks noGrp="1" noChangeArrowheads="1"/>
          </p:cNvSpPr>
          <p:nvPr>
            <p:ph type="title"/>
          </p:nvPr>
        </p:nvSpPr>
        <p:spPr/>
        <p:txBody>
          <a:bodyPr/>
          <a:lstStyle/>
          <a:p>
            <a:r>
              <a:rPr lang="cs-CZ" altLang="cs-CZ" smtClean="0"/>
              <a:t>Metody měření postupu prací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83973" name="Rectangle 3"/>
          <p:cNvSpPr>
            <a:spLocks noGrp="1" noChangeArrowheads="1"/>
          </p:cNvSpPr>
          <p:nvPr>
            <p:ph type="body" idx="1"/>
          </p:nvPr>
        </p:nvSpPr>
        <p:spPr>
          <a:xfrm>
            <a:off x="287338" y="1644650"/>
            <a:ext cx="8569325" cy="3813175"/>
          </a:xfrm>
        </p:spPr>
        <p:txBody>
          <a:bodyPr/>
          <a:lstStyle/>
          <a:p>
            <a:r>
              <a:rPr lang="cs-CZ" altLang="cs-CZ" sz="2400" smtClean="0"/>
              <a:t>Metody měření stavu rozpracovanosti (postupu prací) jsou založeny buď </a:t>
            </a:r>
            <a:r>
              <a:rPr lang="cs-CZ" altLang="cs-CZ" sz="2400" b="1" smtClean="0"/>
              <a:t>na vstupech, nebo na výstupech</a:t>
            </a:r>
            <a:r>
              <a:rPr lang="cs-CZ" altLang="cs-CZ" sz="2400" smtClean="0"/>
              <a:t>.  </a:t>
            </a:r>
          </a:p>
          <a:p>
            <a:r>
              <a:rPr lang="cs-CZ" altLang="cs-CZ" sz="2400" smtClean="0"/>
              <a:t>Účetní jednotka použije jednu metodu (věrněji zobrazující skutečnost) pro každou povinnost plnit, která je plněna v průběhu času, i pro všechny obdobné povinnosti plnit za obdobných podmínek. </a:t>
            </a:r>
          </a:p>
          <a:p>
            <a:r>
              <a:rPr lang="cs-CZ" altLang="cs-CZ" sz="2400" smtClean="0"/>
              <a:t>Při zjišťování stavu rozpracovanosti se neberou v úvahu zboží či služby, které dosud nebyly dodány.</a:t>
            </a:r>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D8E7532E-211D-46DC-BA66-391C8557695A}" type="slidenum">
              <a:rPr lang="en-US" altLang="en-US" sz="1000" b="0" smtClean="0">
                <a:solidFill>
                  <a:srgbClr val="ED1A3B"/>
                </a:solidFill>
              </a:rPr>
              <a:pPr algn="l" eaLnBrk="1" hangingPunct="1">
                <a:defRPr/>
              </a:pPr>
              <a:t>81</a:t>
            </a:fld>
            <a:endParaRPr lang="en-US" altLang="en-US" sz="1000" b="0" dirty="0" smtClean="0">
              <a:solidFill>
                <a:srgbClr val="ED1A3B"/>
              </a:solidFill>
            </a:endParaRPr>
          </a:p>
        </p:txBody>
      </p:sp>
      <p:sp>
        <p:nvSpPr>
          <p:cNvPr id="84996" name="Rectangle 2"/>
          <p:cNvSpPr>
            <a:spLocks noGrp="1" noChangeArrowheads="1"/>
          </p:cNvSpPr>
          <p:nvPr>
            <p:ph type="title"/>
          </p:nvPr>
        </p:nvSpPr>
        <p:spPr/>
        <p:txBody>
          <a:bodyPr/>
          <a:lstStyle/>
          <a:p>
            <a:r>
              <a:rPr lang="cs-CZ" altLang="cs-CZ" smtClean="0"/>
              <a:t>Metody měření postupu prací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84997" name="Rectangle 3"/>
          <p:cNvSpPr>
            <a:spLocks noGrp="1" noChangeArrowheads="1"/>
          </p:cNvSpPr>
          <p:nvPr>
            <p:ph type="body" idx="1"/>
          </p:nvPr>
        </p:nvSpPr>
        <p:spPr>
          <a:xfrm>
            <a:off x="287338" y="1644650"/>
            <a:ext cx="8569325" cy="3813175"/>
          </a:xfrm>
        </p:spPr>
        <p:txBody>
          <a:bodyPr/>
          <a:lstStyle/>
          <a:p>
            <a:r>
              <a:rPr lang="cs-CZ" altLang="cs-CZ" sz="2400" smtClean="0"/>
              <a:t>Měření postupu rozpracovanosti na základě výstupů</a:t>
            </a:r>
          </a:p>
          <a:p>
            <a:endParaRPr lang="cs-CZ" altLang="cs-CZ" sz="2400" smtClean="0"/>
          </a:p>
          <a:p>
            <a:r>
              <a:rPr lang="cs-CZ" altLang="cs-CZ" sz="2400" smtClean="0"/>
              <a:t>Výnosy jsou vykazovány na základě přímého ocenění hodnoty dodaného zboží či služeb tak, jak je vnímá zákazník. Metoda zahrnuje např. zjištění výkonu dokončeného do data, expertní posouzení dosaženého výsledku, stanovení uplynulého času, aj. Tyto metody nejsou vhodné, pokud ocenění dílčích výstupů není spolehlivé, nebo by jejich zjištění bylo příliš nákladné.</a:t>
            </a:r>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BCCC6FB0-07A3-4820-A5F8-00BD72E9E6D9}" type="slidenum">
              <a:rPr lang="en-US" altLang="en-US" sz="1000" b="0" smtClean="0">
                <a:solidFill>
                  <a:srgbClr val="ED1A3B"/>
                </a:solidFill>
              </a:rPr>
              <a:pPr algn="l" eaLnBrk="1" hangingPunct="1">
                <a:defRPr/>
              </a:pPr>
              <a:t>82</a:t>
            </a:fld>
            <a:endParaRPr lang="en-US" altLang="en-US" sz="1000" b="0" dirty="0" smtClean="0">
              <a:solidFill>
                <a:srgbClr val="ED1A3B"/>
              </a:solidFill>
            </a:endParaRPr>
          </a:p>
        </p:txBody>
      </p:sp>
      <p:sp>
        <p:nvSpPr>
          <p:cNvPr id="86020" name="Rectangle 2"/>
          <p:cNvSpPr>
            <a:spLocks noGrp="1" noChangeArrowheads="1"/>
          </p:cNvSpPr>
          <p:nvPr>
            <p:ph type="title"/>
          </p:nvPr>
        </p:nvSpPr>
        <p:spPr/>
        <p:txBody>
          <a:bodyPr/>
          <a:lstStyle/>
          <a:p>
            <a:r>
              <a:rPr lang="cs-CZ" altLang="cs-CZ" smtClean="0"/>
              <a:t>Metody měření postupu prací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86021" name="Rectangle 3"/>
          <p:cNvSpPr>
            <a:spLocks noGrp="1" noChangeArrowheads="1"/>
          </p:cNvSpPr>
          <p:nvPr>
            <p:ph type="body" idx="1"/>
          </p:nvPr>
        </p:nvSpPr>
        <p:spPr>
          <a:xfrm>
            <a:off x="287338" y="1644650"/>
            <a:ext cx="8569325" cy="3813175"/>
          </a:xfrm>
        </p:spPr>
        <p:txBody>
          <a:bodyPr/>
          <a:lstStyle/>
          <a:p>
            <a:r>
              <a:rPr lang="cs-CZ" altLang="cs-CZ" smtClean="0"/>
              <a:t>Měření postupu rozpracovanosti na základě vstupů</a:t>
            </a:r>
          </a:p>
          <a:p>
            <a:endParaRPr lang="cs-CZ" altLang="cs-CZ" smtClean="0"/>
          </a:p>
          <a:p>
            <a:r>
              <a:rPr lang="cs-CZ" altLang="cs-CZ" smtClean="0"/>
              <a:t>Výnosy jsou vykazovány na základě vstupů odrážejících zdroje vynaložené při plnění povinnosti plnit (spotřebovaný materiál, vynaložené hodiny práce, aj.). V případě rovnoměrného vynakládání zdrojů může být nejvhodnější vykazování výnosů na rovnoměrné bázi.</a:t>
            </a:r>
          </a:p>
          <a:p>
            <a:r>
              <a:rPr lang="cs-CZ" altLang="cs-CZ" smtClean="0"/>
              <a:t>Nevýhodou metody založené na vstupech je, že nemusí existovat přímá vazba mezi vynaloženými vstupy a převodem kontroly nad zbožím či službami na zákazníka (např. při vynaložení nákladů, které nesouvisí s plněním smluvních povinností nebo pokud vynaložené náklady neodpovídají poměru skutečné rozpracovanosti). Pak je nutno příslušným způsobem upravit stav rozpracovanosti.</a:t>
            </a:r>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171CD0E7-DDFF-4E4B-877E-0BCADA42B959}" type="slidenum">
              <a:rPr lang="en-US" altLang="en-US" sz="1000" b="0" smtClean="0">
                <a:solidFill>
                  <a:srgbClr val="ED1A3B"/>
                </a:solidFill>
              </a:rPr>
              <a:pPr algn="l" eaLnBrk="1" hangingPunct="1">
                <a:defRPr/>
              </a:pPr>
              <a:t>83</a:t>
            </a:fld>
            <a:endParaRPr lang="en-US" altLang="en-US" sz="1000" b="0" dirty="0" smtClean="0">
              <a:solidFill>
                <a:srgbClr val="ED1A3B"/>
              </a:solidFill>
            </a:endParaRPr>
          </a:p>
        </p:txBody>
      </p:sp>
      <p:sp>
        <p:nvSpPr>
          <p:cNvPr id="87044" name="Rectangle 2"/>
          <p:cNvSpPr>
            <a:spLocks noGrp="1" noChangeArrowheads="1"/>
          </p:cNvSpPr>
          <p:nvPr>
            <p:ph type="title"/>
          </p:nvPr>
        </p:nvSpPr>
        <p:spPr/>
        <p:txBody>
          <a:bodyPr/>
          <a:lstStyle/>
          <a:p>
            <a:r>
              <a:rPr lang="cs-CZ" altLang="cs-CZ" smtClean="0"/>
              <a:t>Metody měření postupu prací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87045" name="Rectangle 3"/>
          <p:cNvSpPr>
            <a:spLocks noGrp="1" noChangeArrowheads="1"/>
          </p:cNvSpPr>
          <p:nvPr>
            <p:ph type="body" idx="1"/>
          </p:nvPr>
        </p:nvSpPr>
        <p:spPr>
          <a:xfrm>
            <a:off x="287338" y="1644650"/>
            <a:ext cx="8569325" cy="3813175"/>
          </a:xfrm>
        </p:spPr>
        <p:txBody>
          <a:bodyPr/>
          <a:lstStyle/>
          <a:p>
            <a:r>
              <a:rPr lang="cs-CZ" altLang="cs-CZ" smtClean="0"/>
              <a:t>Měření postupu rozpracovanosti na základě vstupů</a:t>
            </a:r>
          </a:p>
          <a:p>
            <a:endParaRPr lang="cs-CZ" altLang="cs-CZ" smtClean="0"/>
          </a:p>
          <a:p>
            <a:r>
              <a:rPr lang="cs-CZ" altLang="cs-CZ" smtClean="0"/>
              <a:t>V případě, že účetní jednotka není schopna spolehlivě stanovit stav rozpracovanosti, může vykázat výnos jen do výše vynaložených nákladů a to pouze tehdy, že současně očekává zpětné získání těchto nákladů.</a:t>
            </a:r>
          </a:p>
          <a:p>
            <a:r>
              <a:rPr lang="cs-CZ" altLang="cs-CZ" smtClean="0"/>
              <a:t>Metody na vstupu nesmí zahrnovat náklady nepřinášející zákazníkovi užitky.</a:t>
            </a:r>
          </a:p>
          <a:p>
            <a:r>
              <a:rPr lang="cs-CZ" altLang="cs-CZ" smtClean="0"/>
              <a:t/>
            </a:r>
            <a:br>
              <a:rPr lang="cs-CZ" altLang="cs-CZ" smtClean="0"/>
            </a:br>
            <a:r>
              <a:rPr lang="cs-CZ" altLang="cs-CZ" smtClean="0"/>
              <a:t>	</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E226661A-6F47-47A8-8B22-22D25C3B7D3E}" type="slidenum">
              <a:rPr lang="en-US" altLang="en-US" sz="1000" b="0" smtClean="0">
                <a:solidFill>
                  <a:srgbClr val="ED1A3B"/>
                </a:solidFill>
              </a:rPr>
              <a:pPr algn="l" eaLnBrk="1" hangingPunct="1">
                <a:defRPr/>
              </a:pPr>
              <a:t>84</a:t>
            </a:fld>
            <a:endParaRPr lang="en-US" altLang="en-US" sz="1000" b="0" dirty="0" smtClean="0">
              <a:solidFill>
                <a:srgbClr val="ED1A3B"/>
              </a:solidFill>
            </a:endParaRPr>
          </a:p>
        </p:txBody>
      </p:sp>
      <p:sp>
        <p:nvSpPr>
          <p:cNvPr id="88068" name="Rectangle 2"/>
          <p:cNvSpPr>
            <a:spLocks noGrp="1" noChangeArrowheads="1"/>
          </p:cNvSpPr>
          <p:nvPr>
            <p:ph type="title"/>
          </p:nvPr>
        </p:nvSpPr>
        <p:spPr/>
        <p:txBody>
          <a:bodyPr/>
          <a:lstStyle/>
          <a:p>
            <a:r>
              <a:rPr lang="cs-CZ" altLang="cs-CZ" smtClean="0"/>
              <a:t>Metody měření postupu prací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88069" name="Rectangle 3"/>
          <p:cNvSpPr>
            <a:spLocks noGrp="1" noChangeArrowheads="1"/>
          </p:cNvSpPr>
          <p:nvPr>
            <p:ph type="body" idx="1"/>
          </p:nvPr>
        </p:nvSpPr>
        <p:spPr>
          <a:xfrm>
            <a:off x="287338" y="1644650"/>
            <a:ext cx="8569325" cy="3813175"/>
          </a:xfrm>
        </p:spPr>
        <p:txBody>
          <a:bodyPr/>
          <a:lstStyle/>
          <a:p>
            <a:r>
              <a:rPr lang="cs-CZ" altLang="cs-CZ" i="1" smtClean="0"/>
              <a:t>Příklad</a:t>
            </a:r>
            <a:endParaRPr lang="cs-CZ" altLang="cs-CZ" smtClean="0"/>
          </a:p>
          <a:p>
            <a:r>
              <a:rPr lang="cs-CZ" altLang="cs-CZ" i="1" smtClean="0"/>
              <a:t>Stavební společnost má k 31. 12. 2015 rozpracované následující smlouvy, které splňují kritéria pro vykázání výnosů v průběhu času (částky v tis. Kč):</a:t>
            </a:r>
            <a:endParaRPr lang="cs-CZ" altLang="cs-CZ" smtClean="0"/>
          </a:p>
          <a:p>
            <a:r>
              <a:rPr lang="cs-CZ" altLang="cs-CZ" smtClean="0"/>
              <a:t/>
            </a:r>
            <a:br>
              <a:rPr lang="cs-CZ" altLang="cs-CZ" smtClean="0"/>
            </a:br>
            <a:r>
              <a:rPr lang="cs-CZ" altLang="cs-CZ" smtClean="0"/>
              <a:t>	</a:t>
            </a:r>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r>
              <a:rPr lang="cs-CZ" altLang="cs-CZ" i="1" smtClean="0"/>
              <a:t>Úkol</a:t>
            </a:r>
            <a:endParaRPr lang="cs-CZ" altLang="cs-CZ" smtClean="0"/>
          </a:p>
          <a:p>
            <a:r>
              <a:rPr lang="cs-CZ" altLang="cs-CZ" i="1" smtClean="0"/>
              <a:t>Pro každou z těchto smluv určete výši výnosů a nákladů vykázanou ve výkazu o úplném výsledku za rok 2015.</a:t>
            </a:r>
            <a:endParaRPr lang="cs-CZ" altLang="cs-CZ" smtClean="0"/>
          </a:p>
          <a:p>
            <a:pPr lvl="1" eaLnBrk="1" hangingPunct="1"/>
            <a:endParaRPr lang="cs-CZ" altLang="cs-CZ" smtClean="0"/>
          </a:p>
        </p:txBody>
      </p:sp>
      <p:graphicFrame>
        <p:nvGraphicFramePr>
          <p:cNvPr id="6" name="Tabulka 5"/>
          <p:cNvGraphicFramePr>
            <a:graphicFrameLocks noGrp="1"/>
          </p:cNvGraphicFramePr>
          <p:nvPr/>
        </p:nvGraphicFramePr>
        <p:xfrm>
          <a:off x="528638" y="2533650"/>
          <a:ext cx="8328025" cy="2225675"/>
        </p:xfrm>
        <a:graphic>
          <a:graphicData uri="http://schemas.openxmlformats.org/drawingml/2006/table">
            <a:tbl>
              <a:tblPr firstRow="1" bandRow="1">
                <a:tableStyleId>{5C22544A-7EE6-4342-B048-85BDC9FD1C3A}</a:tableStyleId>
              </a:tblPr>
              <a:tblGrid>
                <a:gridCol w="3756200"/>
                <a:gridCol w="1523942"/>
                <a:gridCol w="1523942"/>
                <a:gridCol w="1523942"/>
              </a:tblGrid>
              <a:tr h="370946">
                <a:tc>
                  <a:txBody>
                    <a:bodyPr/>
                    <a:lstStyle/>
                    <a:p>
                      <a:r>
                        <a:rPr lang="cs-CZ" sz="1600" b="1" i="1" kern="1200" dirty="0" smtClean="0">
                          <a:solidFill>
                            <a:schemeClr val="lt1"/>
                          </a:solidFill>
                          <a:latin typeface="+mn-lt"/>
                          <a:ea typeface="+mn-ea"/>
                          <a:cs typeface="+mn-cs"/>
                        </a:rPr>
                        <a:t>Smlouva</a:t>
                      </a:r>
                      <a:endParaRPr lang="cs-CZ" sz="1600" dirty="0"/>
                    </a:p>
                  </a:txBody>
                  <a:tcPr marL="91437" marR="91437" marT="45733" marB="45733"/>
                </a:tc>
                <a:tc>
                  <a:txBody>
                    <a:bodyPr/>
                    <a:lstStyle/>
                    <a:p>
                      <a:pPr algn="ctr"/>
                      <a:r>
                        <a:rPr lang="cs-CZ" sz="1600" dirty="0" smtClean="0"/>
                        <a:t>A</a:t>
                      </a:r>
                      <a:endParaRPr lang="cs-CZ" sz="1600" dirty="0"/>
                    </a:p>
                  </a:txBody>
                  <a:tcPr marL="91437" marR="91437" marT="45733" marB="45733"/>
                </a:tc>
                <a:tc>
                  <a:txBody>
                    <a:bodyPr/>
                    <a:lstStyle/>
                    <a:p>
                      <a:pPr algn="ctr"/>
                      <a:r>
                        <a:rPr lang="cs-CZ" sz="1600" dirty="0" smtClean="0"/>
                        <a:t>B</a:t>
                      </a:r>
                      <a:endParaRPr lang="cs-CZ" sz="1600" dirty="0"/>
                    </a:p>
                  </a:txBody>
                  <a:tcPr marL="91437" marR="91437" marT="45733" marB="45733"/>
                </a:tc>
                <a:tc>
                  <a:txBody>
                    <a:bodyPr/>
                    <a:lstStyle/>
                    <a:p>
                      <a:pPr algn="ctr"/>
                      <a:r>
                        <a:rPr lang="cs-CZ" sz="1600" dirty="0" smtClean="0"/>
                        <a:t>C</a:t>
                      </a:r>
                      <a:endParaRPr lang="cs-CZ" sz="1600" dirty="0"/>
                    </a:p>
                  </a:txBody>
                  <a:tcPr marL="91437" marR="91437" marT="45733" marB="45733"/>
                </a:tc>
              </a:tr>
              <a:tr h="370946">
                <a:tc>
                  <a:txBody>
                    <a:bodyPr/>
                    <a:lstStyle/>
                    <a:p>
                      <a:r>
                        <a:rPr lang="cs-CZ" sz="1600" i="1" kern="1200" dirty="0" smtClean="0">
                          <a:solidFill>
                            <a:schemeClr val="dk1"/>
                          </a:solidFill>
                          <a:latin typeface="+mn-lt"/>
                          <a:ea typeface="+mn-ea"/>
                          <a:cs typeface="+mn-cs"/>
                        </a:rPr>
                        <a:t>Datum zahájení</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25. 1. 2015</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10. 4. 2015</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15. 12. 2015</a:t>
                      </a:r>
                      <a:endParaRPr lang="cs-CZ" sz="1600" dirty="0"/>
                    </a:p>
                  </a:txBody>
                  <a:tcPr marL="91437" marR="91437" marT="45733" marB="45733"/>
                </a:tc>
              </a:tr>
              <a:tr h="370946">
                <a:tc>
                  <a:txBody>
                    <a:bodyPr/>
                    <a:lstStyle/>
                    <a:p>
                      <a:r>
                        <a:rPr lang="cs-CZ" sz="1600" i="1" kern="1200" dirty="0" smtClean="0">
                          <a:solidFill>
                            <a:schemeClr val="dk1"/>
                          </a:solidFill>
                          <a:latin typeface="+mn-lt"/>
                          <a:ea typeface="+mn-ea"/>
                          <a:cs typeface="+mn-cs"/>
                        </a:rPr>
                        <a:t>Náklady vynaložené k datu 31.12.2015</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2.200</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1.800</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45</a:t>
                      </a:r>
                      <a:endParaRPr lang="cs-CZ" sz="1600" dirty="0"/>
                    </a:p>
                  </a:txBody>
                  <a:tcPr marL="91437" marR="91437" marT="45733" marB="45733"/>
                </a:tc>
              </a:tr>
              <a:tr h="370946">
                <a:tc>
                  <a:txBody>
                    <a:bodyPr/>
                    <a:lstStyle/>
                    <a:p>
                      <a:r>
                        <a:rPr lang="cs-CZ" sz="1600" i="1" kern="1200" dirty="0" smtClean="0">
                          <a:solidFill>
                            <a:schemeClr val="dk1"/>
                          </a:solidFill>
                          <a:latin typeface="+mn-lt"/>
                          <a:ea typeface="+mn-ea"/>
                          <a:cs typeface="+mn-cs"/>
                        </a:rPr>
                        <a:t>Očekávané náklady na dokončení</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2.700</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3.900</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5.100</a:t>
                      </a:r>
                      <a:endParaRPr lang="cs-CZ" sz="1600" dirty="0"/>
                    </a:p>
                  </a:txBody>
                  <a:tcPr marL="91437" marR="91437" marT="45733" marB="45733"/>
                </a:tc>
              </a:tr>
              <a:tr h="370946">
                <a:tc>
                  <a:txBody>
                    <a:bodyPr/>
                    <a:lstStyle/>
                    <a:p>
                      <a:r>
                        <a:rPr lang="cs-CZ" sz="1600" i="1" kern="1200" dirty="0" smtClean="0">
                          <a:solidFill>
                            <a:schemeClr val="dk1"/>
                          </a:solidFill>
                          <a:latin typeface="+mn-lt"/>
                          <a:ea typeface="+mn-ea"/>
                          <a:cs typeface="+mn-cs"/>
                        </a:rPr>
                        <a:t>Výnosy ze smlouvy</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4.500</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6.500</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5.500</a:t>
                      </a:r>
                      <a:endParaRPr lang="cs-CZ" sz="1600" dirty="0"/>
                    </a:p>
                  </a:txBody>
                  <a:tcPr marL="91437" marR="91437" marT="45733" marB="45733"/>
                </a:tc>
              </a:tr>
              <a:tr h="370946">
                <a:tc>
                  <a:txBody>
                    <a:bodyPr/>
                    <a:lstStyle/>
                    <a:p>
                      <a:r>
                        <a:rPr lang="cs-CZ" sz="1600" i="1" kern="1200" dirty="0" smtClean="0">
                          <a:solidFill>
                            <a:schemeClr val="dk1"/>
                          </a:solidFill>
                          <a:latin typeface="+mn-lt"/>
                          <a:ea typeface="+mn-ea"/>
                          <a:cs typeface="+mn-cs"/>
                        </a:rPr>
                        <a:t>Stav rozpracovanosti</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45 %</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30 %</a:t>
                      </a:r>
                      <a:endParaRPr lang="cs-CZ" sz="1600" dirty="0"/>
                    </a:p>
                  </a:txBody>
                  <a:tcPr marL="91437" marR="91437" marT="45733" marB="45733"/>
                </a:tc>
                <a:tc>
                  <a:txBody>
                    <a:bodyPr/>
                    <a:lstStyle/>
                    <a:p>
                      <a:pPr algn="r"/>
                      <a:r>
                        <a:rPr lang="cs-CZ" sz="1600" i="1" kern="1200" dirty="0" smtClean="0">
                          <a:solidFill>
                            <a:schemeClr val="dk1"/>
                          </a:solidFill>
                          <a:latin typeface="+mn-lt"/>
                          <a:ea typeface="+mn-ea"/>
                          <a:cs typeface="+mn-cs"/>
                        </a:rPr>
                        <a:t>0 %</a:t>
                      </a:r>
                      <a:endParaRPr lang="cs-CZ" sz="1600" dirty="0"/>
                    </a:p>
                  </a:txBody>
                  <a:tcPr marL="91437" marR="91437" marT="45733" marB="45733"/>
                </a:tc>
              </a:tr>
            </a:tbl>
          </a:graphicData>
        </a:graphic>
      </p:graphicFrame>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53F4F187-FB21-4731-8D33-BE50FB3E33F2}" type="slidenum">
              <a:rPr lang="en-US" altLang="en-US" sz="1000" b="0" smtClean="0">
                <a:solidFill>
                  <a:srgbClr val="ED1A3B"/>
                </a:solidFill>
              </a:rPr>
              <a:pPr algn="l" eaLnBrk="1" hangingPunct="1">
                <a:defRPr/>
              </a:pPr>
              <a:t>85</a:t>
            </a:fld>
            <a:endParaRPr lang="en-US" altLang="en-US" sz="1000" b="0" dirty="0" smtClean="0">
              <a:solidFill>
                <a:srgbClr val="ED1A3B"/>
              </a:solidFill>
            </a:endParaRPr>
          </a:p>
        </p:txBody>
      </p:sp>
      <p:sp>
        <p:nvSpPr>
          <p:cNvPr id="89092" name="Rectangle 2"/>
          <p:cNvSpPr>
            <a:spLocks noGrp="1" noChangeArrowheads="1"/>
          </p:cNvSpPr>
          <p:nvPr>
            <p:ph type="title"/>
          </p:nvPr>
        </p:nvSpPr>
        <p:spPr/>
        <p:txBody>
          <a:bodyPr/>
          <a:lstStyle/>
          <a:p>
            <a:r>
              <a:rPr lang="cs-CZ" altLang="cs-CZ" smtClean="0"/>
              <a:t>Metody měření postupu prací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89093" name="Rectangle 3"/>
          <p:cNvSpPr>
            <a:spLocks noGrp="1" noChangeArrowheads="1"/>
          </p:cNvSpPr>
          <p:nvPr>
            <p:ph type="body" idx="1"/>
          </p:nvPr>
        </p:nvSpPr>
        <p:spPr>
          <a:xfrm>
            <a:off x="287338" y="1644650"/>
            <a:ext cx="8569325" cy="3813175"/>
          </a:xfrm>
        </p:spPr>
        <p:txBody>
          <a:bodyPr/>
          <a:lstStyle/>
          <a:p>
            <a:r>
              <a:rPr lang="cs-CZ" altLang="cs-CZ" i="1" smtClean="0"/>
              <a:t>Řešení</a:t>
            </a:r>
            <a:endParaRPr lang="cs-CZ" altLang="cs-CZ" smtClean="0"/>
          </a:p>
          <a:p>
            <a:r>
              <a:rPr lang="cs-CZ" altLang="cs-CZ" smtClean="0"/>
              <a:t/>
            </a:r>
            <a:br>
              <a:rPr lang="cs-CZ" altLang="cs-CZ" smtClean="0"/>
            </a:br>
            <a:r>
              <a:rPr lang="cs-CZ" altLang="cs-CZ" smtClean="0"/>
              <a:t>	</a:t>
            </a:r>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graphicFrame>
        <p:nvGraphicFramePr>
          <p:cNvPr id="6" name="Tabulka 5"/>
          <p:cNvGraphicFramePr>
            <a:graphicFrameLocks noGrp="1"/>
          </p:cNvGraphicFramePr>
          <p:nvPr/>
        </p:nvGraphicFramePr>
        <p:xfrm>
          <a:off x="528638" y="2209800"/>
          <a:ext cx="8328025" cy="1854200"/>
        </p:xfrm>
        <a:graphic>
          <a:graphicData uri="http://schemas.openxmlformats.org/drawingml/2006/table">
            <a:tbl>
              <a:tblPr firstRow="1" bandRow="1">
                <a:tableStyleId>{5C22544A-7EE6-4342-B048-85BDC9FD1C3A}</a:tableStyleId>
              </a:tblPr>
              <a:tblGrid>
                <a:gridCol w="3756200"/>
                <a:gridCol w="1523942"/>
                <a:gridCol w="1523942"/>
                <a:gridCol w="1523942"/>
              </a:tblGrid>
              <a:tr h="370840">
                <a:tc>
                  <a:txBody>
                    <a:bodyPr/>
                    <a:lstStyle/>
                    <a:p>
                      <a:r>
                        <a:rPr lang="cs-CZ" sz="1800" b="1" i="1" kern="1200" dirty="0" smtClean="0">
                          <a:solidFill>
                            <a:schemeClr val="lt1"/>
                          </a:solidFill>
                          <a:latin typeface="+mn-lt"/>
                          <a:ea typeface="+mn-ea"/>
                          <a:cs typeface="+mn-cs"/>
                        </a:rPr>
                        <a:t>Celkový očekávaný zisk</a:t>
                      </a:r>
                      <a:endParaRPr lang="cs-CZ" sz="1600" dirty="0"/>
                    </a:p>
                  </a:txBody>
                  <a:tcPr marL="91437" marR="91437"/>
                </a:tc>
                <a:tc>
                  <a:txBody>
                    <a:bodyPr/>
                    <a:lstStyle/>
                    <a:p>
                      <a:pPr algn="ctr"/>
                      <a:r>
                        <a:rPr lang="cs-CZ" sz="1600" dirty="0" smtClean="0"/>
                        <a:t>A</a:t>
                      </a:r>
                      <a:endParaRPr lang="cs-CZ" sz="1600" dirty="0"/>
                    </a:p>
                  </a:txBody>
                  <a:tcPr marL="91437" marR="91437"/>
                </a:tc>
                <a:tc>
                  <a:txBody>
                    <a:bodyPr/>
                    <a:lstStyle/>
                    <a:p>
                      <a:pPr algn="ctr"/>
                      <a:r>
                        <a:rPr lang="cs-CZ" sz="1600" dirty="0" smtClean="0"/>
                        <a:t>B</a:t>
                      </a:r>
                      <a:endParaRPr lang="cs-CZ" sz="1600" dirty="0"/>
                    </a:p>
                  </a:txBody>
                  <a:tcPr marL="91437" marR="91437"/>
                </a:tc>
                <a:tc>
                  <a:txBody>
                    <a:bodyPr/>
                    <a:lstStyle/>
                    <a:p>
                      <a:pPr algn="ctr"/>
                      <a:r>
                        <a:rPr lang="cs-CZ" sz="1600" dirty="0" smtClean="0"/>
                        <a:t>C</a:t>
                      </a:r>
                      <a:endParaRPr lang="cs-CZ" sz="1600" dirty="0"/>
                    </a:p>
                  </a:txBody>
                  <a:tcPr marL="91437" marR="91437"/>
                </a:tc>
              </a:tr>
              <a:tr h="370840">
                <a:tc>
                  <a:txBody>
                    <a:bodyPr/>
                    <a:lstStyle/>
                    <a:p>
                      <a:r>
                        <a:rPr lang="cs-CZ" sz="1800" i="1" kern="1200" dirty="0" smtClean="0">
                          <a:solidFill>
                            <a:schemeClr val="dk1"/>
                          </a:solidFill>
                          <a:latin typeface="+mn-lt"/>
                          <a:ea typeface="+mn-ea"/>
                          <a:cs typeface="+mn-cs"/>
                        </a:rPr>
                        <a:t>Výnosy ze smlouvy</a:t>
                      </a:r>
                      <a:endParaRPr lang="cs-CZ" sz="1600" dirty="0"/>
                    </a:p>
                  </a:txBody>
                  <a:tcPr marL="91437" marR="91437"/>
                </a:tc>
                <a:tc>
                  <a:txBody>
                    <a:bodyPr/>
                    <a:lstStyle/>
                    <a:p>
                      <a:pPr algn="r"/>
                      <a:r>
                        <a:rPr lang="cs-CZ" sz="1600" i="1" kern="1200" dirty="0" smtClean="0">
                          <a:solidFill>
                            <a:schemeClr val="dk1"/>
                          </a:solidFill>
                          <a:latin typeface="+mn-lt"/>
                          <a:ea typeface="+mn-ea"/>
                          <a:cs typeface="+mn-cs"/>
                        </a:rPr>
                        <a:t>4.500</a:t>
                      </a:r>
                      <a:endParaRPr lang="cs-CZ" sz="1600" dirty="0"/>
                    </a:p>
                  </a:txBody>
                  <a:tcPr marL="91437" marR="91437"/>
                </a:tc>
                <a:tc>
                  <a:txBody>
                    <a:bodyPr/>
                    <a:lstStyle/>
                    <a:p>
                      <a:pPr algn="r"/>
                      <a:r>
                        <a:rPr lang="cs-CZ" sz="1600" i="1" kern="1200" dirty="0" smtClean="0">
                          <a:solidFill>
                            <a:schemeClr val="dk1"/>
                          </a:solidFill>
                          <a:latin typeface="+mn-lt"/>
                          <a:ea typeface="+mn-ea"/>
                          <a:cs typeface="+mn-cs"/>
                        </a:rPr>
                        <a:t>6.500</a:t>
                      </a:r>
                      <a:endParaRPr lang="cs-CZ" sz="1600" dirty="0"/>
                    </a:p>
                  </a:txBody>
                  <a:tcPr marL="91437" marR="91437"/>
                </a:tc>
                <a:tc>
                  <a:txBody>
                    <a:bodyPr/>
                    <a:lstStyle/>
                    <a:p>
                      <a:pPr algn="r"/>
                      <a:r>
                        <a:rPr lang="cs-CZ" sz="1600" i="1" kern="1200" dirty="0" smtClean="0">
                          <a:solidFill>
                            <a:schemeClr val="dk1"/>
                          </a:solidFill>
                          <a:latin typeface="+mn-lt"/>
                          <a:ea typeface="+mn-ea"/>
                          <a:cs typeface="+mn-cs"/>
                        </a:rPr>
                        <a:t>5.500</a:t>
                      </a:r>
                      <a:endParaRPr lang="cs-CZ" sz="1600" dirty="0"/>
                    </a:p>
                  </a:txBody>
                  <a:tcPr marL="91437" marR="91437"/>
                </a:tc>
              </a:tr>
              <a:tr h="370840">
                <a:tc>
                  <a:txBody>
                    <a:bodyPr/>
                    <a:lstStyle/>
                    <a:p>
                      <a:r>
                        <a:rPr lang="cs-CZ" sz="1600" i="1" kern="1200" dirty="0" smtClean="0">
                          <a:solidFill>
                            <a:schemeClr val="dk1"/>
                          </a:solidFill>
                          <a:latin typeface="+mn-lt"/>
                          <a:ea typeface="+mn-ea"/>
                          <a:cs typeface="+mn-cs"/>
                        </a:rPr>
                        <a:t>Náklady vynaložené k datu 31.12.2015</a:t>
                      </a:r>
                      <a:endParaRPr lang="cs-CZ" sz="1600" dirty="0"/>
                    </a:p>
                  </a:txBody>
                  <a:tcPr marL="91437" marR="91437"/>
                </a:tc>
                <a:tc>
                  <a:txBody>
                    <a:bodyPr/>
                    <a:lstStyle/>
                    <a:p>
                      <a:pPr algn="r"/>
                      <a:r>
                        <a:rPr lang="cs-CZ" sz="1600" i="1" kern="1200" dirty="0" smtClean="0">
                          <a:solidFill>
                            <a:schemeClr val="dk1"/>
                          </a:solidFill>
                          <a:latin typeface="+mn-lt"/>
                          <a:ea typeface="+mn-ea"/>
                          <a:cs typeface="+mn-cs"/>
                        </a:rPr>
                        <a:t>2.200</a:t>
                      </a:r>
                      <a:endParaRPr lang="cs-CZ" sz="1600" dirty="0"/>
                    </a:p>
                  </a:txBody>
                  <a:tcPr marL="91437" marR="91437"/>
                </a:tc>
                <a:tc>
                  <a:txBody>
                    <a:bodyPr/>
                    <a:lstStyle/>
                    <a:p>
                      <a:pPr algn="r"/>
                      <a:r>
                        <a:rPr lang="cs-CZ" sz="1600" i="1" kern="1200" dirty="0" smtClean="0">
                          <a:solidFill>
                            <a:schemeClr val="dk1"/>
                          </a:solidFill>
                          <a:latin typeface="+mn-lt"/>
                          <a:ea typeface="+mn-ea"/>
                          <a:cs typeface="+mn-cs"/>
                        </a:rPr>
                        <a:t>1.800</a:t>
                      </a:r>
                      <a:endParaRPr lang="cs-CZ" sz="1600" dirty="0"/>
                    </a:p>
                  </a:txBody>
                  <a:tcPr marL="91437" marR="91437"/>
                </a:tc>
                <a:tc>
                  <a:txBody>
                    <a:bodyPr/>
                    <a:lstStyle/>
                    <a:p>
                      <a:pPr algn="r"/>
                      <a:r>
                        <a:rPr lang="cs-CZ" sz="1600" i="1" kern="1200" dirty="0" smtClean="0">
                          <a:solidFill>
                            <a:schemeClr val="dk1"/>
                          </a:solidFill>
                          <a:latin typeface="+mn-lt"/>
                          <a:ea typeface="+mn-ea"/>
                          <a:cs typeface="+mn-cs"/>
                        </a:rPr>
                        <a:t>45</a:t>
                      </a:r>
                      <a:endParaRPr lang="cs-CZ" sz="1600" dirty="0"/>
                    </a:p>
                  </a:txBody>
                  <a:tcPr marL="91437" marR="91437"/>
                </a:tc>
              </a:tr>
              <a:tr h="370840">
                <a:tc>
                  <a:txBody>
                    <a:bodyPr/>
                    <a:lstStyle/>
                    <a:p>
                      <a:r>
                        <a:rPr lang="cs-CZ" sz="1600" i="1" kern="1200" dirty="0" smtClean="0">
                          <a:solidFill>
                            <a:schemeClr val="dk1"/>
                          </a:solidFill>
                          <a:latin typeface="+mn-lt"/>
                          <a:ea typeface="+mn-ea"/>
                          <a:cs typeface="+mn-cs"/>
                        </a:rPr>
                        <a:t>Očekávané náklady na dokončení</a:t>
                      </a:r>
                      <a:endParaRPr lang="cs-CZ" sz="1600" dirty="0"/>
                    </a:p>
                  </a:txBody>
                  <a:tcPr marL="91437" marR="91437"/>
                </a:tc>
                <a:tc>
                  <a:txBody>
                    <a:bodyPr/>
                    <a:lstStyle/>
                    <a:p>
                      <a:pPr algn="r"/>
                      <a:r>
                        <a:rPr lang="cs-CZ" sz="1600" i="1" kern="1200" dirty="0" smtClean="0">
                          <a:solidFill>
                            <a:schemeClr val="dk1"/>
                          </a:solidFill>
                          <a:latin typeface="+mn-lt"/>
                          <a:ea typeface="+mn-ea"/>
                          <a:cs typeface="+mn-cs"/>
                        </a:rPr>
                        <a:t>2.700</a:t>
                      </a:r>
                      <a:endParaRPr lang="cs-CZ" sz="1600" dirty="0"/>
                    </a:p>
                  </a:txBody>
                  <a:tcPr marL="91437" marR="91437"/>
                </a:tc>
                <a:tc>
                  <a:txBody>
                    <a:bodyPr/>
                    <a:lstStyle/>
                    <a:p>
                      <a:pPr algn="r"/>
                      <a:r>
                        <a:rPr lang="cs-CZ" sz="1600" i="1" kern="1200" dirty="0" smtClean="0">
                          <a:solidFill>
                            <a:schemeClr val="dk1"/>
                          </a:solidFill>
                          <a:latin typeface="+mn-lt"/>
                          <a:ea typeface="+mn-ea"/>
                          <a:cs typeface="+mn-cs"/>
                        </a:rPr>
                        <a:t>3.900</a:t>
                      </a:r>
                      <a:endParaRPr lang="cs-CZ" sz="1600" dirty="0"/>
                    </a:p>
                  </a:txBody>
                  <a:tcPr marL="91437" marR="91437"/>
                </a:tc>
                <a:tc>
                  <a:txBody>
                    <a:bodyPr/>
                    <a:lstStyle/>
                    <a:p>
                      <a:pPr algn="r"/>
                      <a:r>
                        <a:rPr lang="cs-CZ" sz="1600" i="1" kern="1200" dirty="0" smtClean="0">
                          <a:solidFill>
                            <a:schemeClr val="dk1"/>
                          </a:solidFill>
                          <a:latin typeface="+mn-lt"/>
                          <a:ea typeface="+mn-ea"/>
                          <a:cs typeface="+mn-cs"/>
                        </a:rPr>
                        <a:t>5.100</a:t>
                      </a:r>
                      <a:endParaRPr lang="cs-CZ" sz="1600" dirty="0"/>
                    </a:p>
                  </a:txBody>
                  <a:tcPr marL="91437" marR="91437"/>
                </a:tc>
              </a:tr>
              <a:tr h="370840">
                <a:tc>
                  <a:txBody>
                    <a:bodyPr/>
                    <a:lstStyle/>
                    <a:p>
                      <a:r>
                        <a:rPr lang="cs-CZ" sz="1600" i="1" kern="1200" dirty="0" smtClean="0">
                          <a:solidFill>
                            <a:schemeClr val="dk1"/>
                          </a:solidFill>
                          <a:latin typeface="+mn-lt"/>
                          <a:ea typeface="+mn-ea"/>
                          <a:cs typeface="+mn-cs"/>
                        </a:rPr>
                        <a:t>Očekávaný výsledek</a:t>
                      </a:r>
                      <a:endParaRPr lang="cs-CZ" sz="1600" dirty="0"/>
                    </a:p>
                  </a:txBody>
                  <a:tcPr marL="91437" marR="91437"/>
                </a:tc>
                <a:tc>
                  <a:txBody>
                    <a:bodyPr/>
                    <a:lstStyle/>
                    <a:p>
                      <a:pPr marL="457200" algn="r">
                        <a:lnSpc>
                          <a:spcPct val="115000"/>
                        </a:lnSpc>
                        <a:spcAft>
                          <a:spcPts val="0"/>
                        </a:spcAft>
                      </a:pPr>
                      <a:r>
                        <a:rPr lang="cs-CZ" sz="1600" i="1">
                          <a:latin typeface="Trebuchet MS"/>
                          <a:ea typeface="Calibri"/>
                          <a:cs typeface="Arial"/>
                        </a:rPr>
                        <a:t>-400</a:t>
                      </a:r>
                      <a:endParaRPr lang="cs-CZ" sz="1600">
                        <a:latin typeface="Calibri"/>
                        <a:ea typeface="Calibri"/>
                        <a:cs typeface="Times New Roman"/>
                      </a:endParaRPr>
                    </a:p>
                  </a:txBody>
                  <a:tcPr marL="68577" marR="68577" marT="0" marB="0" anchor="b"/>
                </a:tc>
                <a:tc>
                  <a:txBody>
                    <a:bodyPr/>
                    <a:lstStyle/>
                    <a:p>
                      <a:pPr marL="457200" algn="r">
                        <a:lnSpc>
                          <a:spcPct val="115000"/>
                        </a:lnSpc>
                        <a:spcAft>
                          <a:spcPts val="0"/>
                        </a:spcAft>
                      </a:pPr>
                      <a:r>
                        <a:rPr lang="cs-CZ" sz="1600" i="1">
                          <a:latin typeface="Trebuchet MS"/>
                          <a:ea typeface="Calibri"/>
                          <a:cs typeface="Arial"/>
                        </a:rPr>
                        <a:t>800</a:t>
                      </a:r>
                      <a:endParaRPr lang="cs-CZ" sz="1600">
                        <a:latin typeface="Calibri"/>
                        <a:ea typeface="Calibri"/>
                        <a:cs typeface="Times New Roman"/>
                      </a:endParaRPr>
                    </a:p>
                  </a:txBody>
                  <a:tcPr marL="68577" marR="68577" marT="0" marB="0" anchor="b"/>
                </a:tc>
                <a:tc>
                  <a:txBody>
                    <a:bodyPr/>
                    <a:lstStyle/>
                    <a:p>
                      <a:pPr marL="457200" algn="r">
                        <a:lnSpc>
                          <a:spcPct val="115000"/>
                        </a:lnSpc>
                        <a:spcAft>
                          <a:spcPts val="0"/>
                        </a:spcAft>
                      </a:pPr>
                      <a:r>
                        <a:rPr lang="cs-CZ" sz="1600" i="1" dirty="0">
                          <a:latin typeface="Trebuchet MS"/>
                          <a:ea typeface="Calibri"/>
                          <a:cs typeface="Arial"/>
                        </a:rPr>
                        <a:t>355</a:t>
                      </a:r>
                      <a:endParaRPr lang="cs-CZ" sz="1600" dirty="0">
                        <a:latin typeface="Calibri"/>
                        <a:ea typeface="Calibri"/>
                        <a:cs typeface="Times New Roman"/>
                      </a:endParaRPr>
                    </a:p>
                  </a:txBody>
                  <a:tcPr marL="68577" marR="68577" marT="0" marB="0" anchor="b"/>
                </a:tc>
              </a:tr>
            </a:tbl>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6B40C803-C177-42CE-A23D-78841182A3FE}" type="slidenum">
              <a:rPr lang="en-US" altLang="en-US" sz="1000" b="0" smtClean="0">
                <a:solidFill>
                  <a:srgbClr val="ED1A3B"/>
                </a:solidFill>
              </a:rPr>
              <a:pPr algn="l" eaLnBrk="1" hangingPunct="1">
                <a:defRPr/>
              </a:pPr>
              <a:t>86</a:t>
            </a:fld>
            <a:endParaRPr lang="en-US" altLang="en-US" sz="1000" b="0" dirty="0" smtClean="0">
              <a:solidFill>
                <a:srgbClr val="ED1A3B"/>
              </a:solidFill>
            </a:endParaRPr>
          </a:p>
        </p:txBody>
      </p:sp>
      <p:sp>
        <p:nvSpPr>
          <p:cNvPr id="90116" name="Rectangle 2"/>
          <p:cNvSpPr>
            <a:spLocks noGrp="1" noChangeArrowheads="1"/>
          </p:cNvSpPr>
          <p:nvPr>
            <p:ph type="title"/>
          </p:nvPr>
        </p:nvSpPr>
        <p:spPr/>
        <p:txBody>
          <a:bodyPr/>
          <a:lstStyle/>
          <a:p>
            <a:r>
              <a:rPr lang="cs-CZ" altLang="cs-CZ" smtClean="0"/>
              <a:t>Metody měření postupu prací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87045" name="Rectangle 3"/>
          <p:cNvSpPr>
            <a:spLocks noGrp="1" noChangeArrowheads="1"/>
          </p:cNvSpPr>
          <p:nvPr>
            <p:ph type="body" idx="1"/>
          </p:nvPr>
        </p:nvSpPr>
        <p:spPr>
          <a:xfrm>
            <a:off x="287338" y="1644650"/>
            <a:ext cx="8569325" cy="3813175"/>
          </a:xfrm>
        </p:spPr>
        <p:txBody>
          <a:bodyPr/>
          <a:lstStyle/>
          <a:p>
            <a:r>
              <a:rPr lang="cs-CZ" altLang="cs-CZ" i="1" smtClean="0"/>
              <a:t>Řešení</a:t>
            </a:r>
            <a:endParaRPr lang="cs-CZ" altLang="cs-CZ" smtClean="0"/>
          </a:p>
          <a:p>
            <a:r>
              <a:rPr lang="cs-CZ" altLang="cs-CZ" i="1" smtClean="0"/>
              <a:t>Smlouva A je ztrátová, a proto musí být celá ztráta uznána okamžitě (dle IAS 37).</a:t>
            </a:r>
            <a:endParaRPr lang="cs-CZ" altLang="cs-CZ" smtClean="0"/>
          </a:p>
          <a:p>
            <a:r>
              <a:rPr lang="cs-CZ" altLang="cs-CZ" i="1" smtClean="0"/>
              <a:t>Výnosy (4.500 * 45 %)			2.025</a:t>
            </a:r>
            <a:endParaRPr lang="cs-CZ" altLang="cs-CZ" smtClean="0"/>
          </a:p>
          <a:p>
            <a:r>
              <a:rPr lang="cs-CZ" altLang="cs-CZ" i="1" smtClean="0"/>
              <a:t>Náklady (45 % z (2.200 + 2.700))		-2.205</a:t>
            </a:r>
            <a:endParaRPr lang="cs-CZ" altLang="cs-CZ" smtClean="0"/>
          </a:p>
          <a:p>
            <a:r>
              <a:rPr lang="cs-CZ" altLang="cs-CZ" i="1" smtClean="0"/>
              <a:t>Rezerva na ztrátovou smlouvu		-220</a:t>
            </a:r>
            <a:endParaRPr lang="cs-CZ" altLang="cs-CZ" smtClean="0"/>
          </a:p>
          <a:p>
            <a:r>
              <a:rPr lang="cs-CZ" altLang="cs-CZ" i="1" smtClean="0"/>
              <a:t>Ztráta 					-400</a:t>
            </a:r>
            <a:endParaRPr lang="cs-CZ" altLang="cs-CZ" smtClean="0"/>
          </a:p>
          <a:p>
            <a:endParaRPr lang="cs-CZ" altLang="cs-CZ" smtClean="0"/>
          </a:p>
          <a:p>
            <a:r>
              <a:rPr lang="cs-CZ" altLang="cs-CZ" i="1" smtClean="0"/>
              <a:t>Smlouva B je zisková, a proto ve výsledovce za rok 2015 bude uznána poměrná část zisku na základě stavu rozpracovanosti.</a:t>
            </a:r>
            <a:endParaRPr lang="cs-CZ" altLang="cs-CZ" smtClean="0"/>
          </a:p>
          <a:p>
            <a:r>
              <a:rPr lang="cs-CZ" altLang="cs-CZ" i="1" smtClean="0"/>
              <a:t>Výnosy (6.500 * 30 %)			1.950</a:t>
            </a:r>
            <a:endParaRPr lang="cs-CZ" altLang="cs-CZ" smtClean="0"/>
          </a:p>
          <a:p>
            <a:r>
              <a:rPr lang="cs-CZ" altLang="cs-CZ" i="1" smtClean="0"/>
              <a:t>Náklady (30 % z (1.800 + 3.900))		-1.710</a:t>
            </a:r>
            <a:endParaRPr lang="cs-CZ" altLang="cs-CZ" smtClean="0"/>
          </a:p>
          <a:p>
            <a:r>
              <a:rPr lang="cs-CZ" altLang="cs-CZ" i="1" smtClean="0"/>
              <a:t>Zisk 					240</a:t>
            </a:r>
            <a:endParaRPr lang="cs-CZ" altLang="cs-CZ" smtClean="0"/>
          </a:p>
          <a:p>
            <a:r>
              <a:rPr lang="cs-CZ" altLang="cs-CZ" smtClean="0"/>
              <a:t>	</a:t>
            </a:r>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7045">
                                            <p:txEl>
                                              <p:pRg st="1" end="1"/>
                                            </p:txEl>
                                          </p:spTgt>
                                        </p:tgtEl>
                                        <p:attrNameLst>
                                          <p:attrName>style.visibility</p:attrName>
                                        </p:attrNameLst>
                                      </p:cBhvr>
                                      <p:to>
                                        <p:strVal val="visible"/>
                                      </p:to>
                                    </p:set>
                                    <p:anim calcmode="lin" valueType="num">
                                      <p:cBhvr additive="base">
                                        <p:cTn id="7" dur="500" fill="hold"/>
                                        <p:tgtEl>
                                          <p:spTgt spid="8704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704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7045">
                                            <p:txEl>
                                              <p:pRg st="2" end="2"/>
                                            </p:txEl>
                                          </p:spTgt>
                                        </p:tgtEl>
                                        <p:attrNameLst>
                                          <p:attrName>style.visibility</p:attrName>
                                        </p:attrNameLst>
                                      </p:cBhvr>
                                      <p:to>
                                        <p:strVal val="visible"/>
                                      </p:to>
                                    </p:set>
                                    <p:anim calcmode="lin" valueType="num">
                                      <p:cBhvr additive="base">
                                        <p:cTn id="11" dur="500" fill="hold"/>
                                        <p:tgtEl>
                                          <p:spTgt spid="8704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704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7045">
                                            <p:txEl>
                                              <p:pRg st="3" end="3"/>
                                            </p:txEl>
                                          </p:spTgt>
                                        </p:tgtEl>
                                        <p:attrNameLst>
                                          <p:attrName>style.visibility</p:attrName>
                                        </p:attrNameLst>
                                      </p:cBhvr>
                                      <p:to>
                                        <p:strVal val="visible"/>
                                      </p:to>
                                    </p:set>
                                    <p:anim calcmode="lin" valueType="num">
                                      <p:cBhvr additive="base">
                                        <p:cTn id="15" dur="500" fill="hold"/>
                                        <p:tgtEl>
                                          <p:spTgt spid="8704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704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7045">
                                            <p:txEl>
                                              <p:pRg st="4" end="4"/>
                                            </p:txEl>
                                          </p:spTgt>
                                        </p:tgtEl>
                                        <p:attrNameLst>
                                          <p:attrName>style.visibility</p:attrName>
                                        </p:attrNameLst>
                                      </p:cBhvr>
                                      <p:to>
                                        <p:strVal val="visible"/>
                                      </p:to>
                                    </p:set>
                                    <p:anim calcmode="lin" valueType="num">
                                      <p:cBhvr additive="base">
                                        <p:cTn id="19" dur="500" fill="hold"/>
                                        <p:tgtEl>
                                          <p:spTgt spid="8704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704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7045">
                                            <p:txEl>
                                              <p:pRg st="5" end="5"/>
                                            </p:txEl>
                                          </p:spTgt>
                                        </p:tgtEl>
                                        <p:attrNameLst>
                                          <p:attrName>style.visibility</p:attrName>
                                        </p:attrNameLst>
                                      </p:cBhvr>
                                      <p:to>
                                        <p:strVal val="visible"/>
                                      </p:to>
                                    </p:set>
                                    <p:anim calcmode="lin" valueType="num">
                                      <p:cBhvr additive="base">
                                        <p:cTn id="23" dur="500" fill="hold"/>
                                        <p:tgtEl>
                                          <p:spTgt spid="8704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704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87045">
                                            <p:txEl>
                                              <p:pRg st="7" end="7"/>
                                            </p:txEl>
                                          </p:spTgt>
                                        </p:tgtEl>
                                        <p:attrNameLst>
                                          <p:attrName>style.visibility</p:attrName>
                                        </p:attrNameLst>
                                      </p:cBhvr>
                                      <p:to>
                                        <p:strVal val="visible"/>
                                      </p:to>
                                    </p:set>
                                    <p:anim calcmode="lin" valueType="num">
                                      <p:cBhvr additive="base">
                                        <p:cTn id="29" dur="500" fill="hold"/>
                                        <p:tgtEl>
                                          <p:spTgt spid="87045">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7045">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87045">
                                            <p:txEl>
                                              <p:pRg st="8" end="8"/>
                                            </p:txEl>
                                          </p:spTgt>
                                        </p:tgtEl>
                                        <p:attrNameLst>
                                          <p:attrName>style.visibility</p:attrName>
                                        </p:attrNameLst>
                                      </p:cBhvr>
                                      <p:to>
                                        <p:strVal val="visible"/>
                                      </p:to>
                                    </p:set>
                                    <p:anim calcmode="lin" valueType="num">
                                      <p:cBhvr additive="base">
                                        <p:cTn id="33" dur="500" fill="hold"/>
                                        <p:tgtEl>
                                          <p:spTgt spid="87045">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7045">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87045">
                                            <p:txEl>
                                              <p:pRg st="9" end="9"/>
                                            </p:txEl>
                                          </p:spTgt>
                                        </p:tgtEl>
                                        <p:attrNameLst>
                                          <p:attrName>style.visibility</p:attrName>
                                        </p:attrNameLst>
                                      </p:cBhvr>
                                      <p:to>
                                        <p:strVal val="visible"/>
                                      </p:to>
                                    </p:set>
                                    <p:anim calcmode="lin" valueType="num">
                                      <p:cBhvr additive="base">
                                        <p:cTn id="37" dur="500" fill="hold"/>
                                        <p:tgtEl>
                                          <p:spTgt spid="87045">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7045">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87045">
                                            <p:txEl>
                                              <p:pRg st="10" end="10"/>
                                            </p:txEl>
                                          </p:spTgt>
                                        </p:tgtEl>
                                        <p:attrNameLst>
                                          <p:attrName>style.visibility</p:attrName>
                                        </p:attrNameLst>
                                      </p:cBhvr>
                                      <p:to>
                                        <p:strVal val="visible"/>
                                      </p:to>
                                    </p:set>
                                    <p:anim calcmode="lin" valueType="num">
                                      <p:cBhvr additive="base">
                                        <p:cTn id="41" dur="500" fill="hold"/>
                                        <p:tgtEl>
                                          <p:spTgt spid="87045">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704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138192C3-4576-4986-B5C5-732426CE365C}" type="slidenum">
              <a:rPr lang="en-US" altLang="en-US" sz="1000" b="0" smtClean="0">
                <a:solidFill>
                  <a:srgbClr val="ED1A3B"/>
                </a:solidFill>
              </a:rPr>
              <a:pPr algn="l" eaLnBrk="1" hangingPunct="1">
                <a:defRPr/>
              </a:pPr>
              <a:t>87</a:t>
            </a:fld>
            <a:endParaRPr lang="en-US" altLang="en-US" sz="1000" b="0" dirty="0" smtClean="0">
              <a:solidFill>
                <a:srgbClr val="ED1A3B"/>
              </a:solidFill>
            </a:endParaRPr>
          </a:p>
        </p:txBody>
      </p:sp>
      <p:sp>
        <p:nvSpPr>
          <p:cNvPr id="91140" name="Rectangle 2"/>
          <p:cNvSpPr>
            <a:spLocks noGrp="1" noChangeArrowheads="1"/>
          </p:cNvSpPr>
          <p:nvPr>
            <p:ph type="title"/>
          </p:nvPr>
        </p:nvSpPr>
        <p:spPr/>
        <p:txBody>
          <a:bodyPr/>
          <a:lstStyle/>
          <a:p>
            <a:r>
              <a:rPr lang="cs-CZ" altLang="cs-CZ" smtClean="0"/>
              <a:t>Metody měření postupu prací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88069" name="Rectangle 3"/>
          <p:cNvSpPr>
            <a:spLocks noGrp="1" noChangeArrowheads="1"/>
          </p:cNvSpPr>
          <p:nvPr>
            <p:ph type="body" idx="1"/>
          </p:nvPr>
        </p:nvSpPr>
        <p:spPr>
          <a:xfrm>
            <a:off x="287338" y="1644650"/>
            <a:ext cx="8569325" cy="3813175"/>
          </a:xfrm>
        </p:spPr>
        <p:txBody>
          <a:bodyPr/>
          <a:lstStyle/>
          <a:p>
            <a:r>
              <a:rPr lang="cs-CZ" altLang="cs-CZ" i="1" smtClean="0"/>
              <a:t>Řešení</a:t>
            </a:r>
            <a:endParaRPr lang="cs-CZ" altLang="cs-CZ" smtClean="0"/>
          </a:p>
          <a:p>
            <a:r>
              <a:rPr lang="cs-CZ" altLang="cs-CZ" i="1" smtClean="0"/>
              <a:t>Smlouva C je příliš málo rozpracovaná na to, aby bylo možno spolehlivě stanovit její výsledek. Výnosy proto budou uznány pouze ve výši skutečně vynaložených nákladů za předpokladu, že zákazník společnosti uhradí alespoň tuto částku.</a:t>
            </a:r>
            <a:endParaRPr lang="cs-CZ" altLang="cs-CZ" smtClean="0"/>
          </a:p>
          <a:p>
            <a:r>
              <a:rPr lang="cs-CZ" altLang="cs-CZ" i="1" smtClean="0"/>
              <a:t>Výnosy					20	</a:t>
            </a:r>
            <a:endParaRPr lang="cs-CZ" altLang="cs-CZ" smtClean="0"/>
          </a:p>
          <a:p>
            <a:r>
              <a:rPr lang="cs-CZ" altLang="cs-CZ" i="1" smtClean="0"/>
              <a:t>Náklady					-20</a:t>
            </a:r>
            <a:endParaRPr lang="cs-CZ" altLang="cs-CZ" smtClean="0"/>
          </a:p>
          <a:p>
            <a:r>
              <a:rPr lang="cs-CZ" altLang="cs-CZ" i="1" smtClean="0"/>
              <a:t>Zisk					0</a:t>
            </a:r>
            <a:endParaRPr lang="cs-CZ" altLang="cs-CZ" smtClean="0"/>
          </a:p>
          <a:p>
            <a:r>
              <a:rPr lang="cs-CZ" altLang="cs-CZ" smtClean="0"/>
              <a:t>	</a:t>
            </a:r>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8069">
                                            <p:txEl>
                                              <p:pRg st="1" end="1"/>
                                            </p:txEl>
                                          </p:spTgt>
                                        </p:tgtEl>
                                        <p:attrNameLst>
                                          <p:attrName>style.visibility</p:attrName>
                                        </p:attrNameLst>
                                      </p:cBhvr>
                                      <p:to>
                                        <p:strVal val="visible"/>
                                      </p:to>
                                    </p:set>
                                    <p:anim calcmode="lin" valueType="num">
                                      <p:cBhvr additive="base">
                                        <p:cTn id="7" dur="500" fill="hold"/>
                                        <p:tgtEl>
                                          <p:spTgt spid="8806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8069">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8069">
                                            <p:txEl>
                                              <p:pRg st="2" end="2"/>
                                            </p:txEl>
                                          </p:spTgt>
                                        </p:tgtEl>
                                        <p:attrNameLst>
                                          <p:attrName>style.visibility</p:attrName>
                                        </p:attrNameLst>
                                      </p:cBhvr>
                                      <p:to>
                                        <p:strVal val="visible"/>
                                      </p:to>
                                    </p:set>
                                    <p:anim calcmode="lin" valueType="num">
                                      <p:cBhvr additive="base">
                                        <p:cTn id="11" dur="500" fill="hold"/>
                                        <p:tgtEl>
                                          <p:spTgt spid="8806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806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8069">
                                            <p:txEl>
                                              <p:pRg st="3" end="3"/>
                                            </p:txEl>
                                          </p:spTgt>
                                        </p:tgtEl>
                                        <p:attrNameLst>
                                          <p:attrName>style.visibility</p:attrName>
                                        </p:attrNameLst>
                                      </p:cBhvr>
                                      <p:to>
                                        <p:strVal val="visible"/>
                                      </p:to>
                                    </p:set>
                                    <p:anim calcmode="lin" valueType="num">
                                      <p:cBhvr additive="base">
                                        <p:cTn id="15" dur="500" fill="hold"/>
                                        <p:tgtEl>
                                          <p:spTgt spid="88069">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8069">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8069">
                                            <p:txEl>
                                              <p:pRg st="4" end="4"/>
                                            </p:txEl>
                                          </p:spTgt>
                                        </p:tgtEl>
                                        <p:attrNameLst>
                                          <p:attrName>style.visibility</p:attrName>
                                        </p:attrNameLst>
                                      </p:cBhvr>
                                      <p:to>
                                        <p:strVal val="visible"/>
                                      </p:to>
                                    </p:set>
                                    <p:anim calcmode="lin" valueType="num">
                                      <p:cBhvr additive="base">
                                        <p:cTn id="19" dur="500" fill="hold"/>
                                        <p:tgtEl>
                                          <p:spTgt spid="8806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806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2C43E683-2360-450E-A382-3D72E6541F4D}" type="slidenum">
              <a:rPr lang="en-US" altLang="en-US" sz="1000" b="0" smtClean="0">
                <a:solidFill>
                  <a:srgbClr val="ED1A3B"/>
                </a:solidFill>
              </a:rPr>
              <a:pPr algn="l" eaLnBrk="1" hangingPunct="1">
                <a:defRPr/>
              </a:pPr>
              <a:t>88</a:t>
            </a:fld>
            <a:endParaRPr lang="en-US" altLang="en-US" sz="1000" b="0" dirty="0" smtClean="0">
              <a:solidFill>
                <a:srgbClr val="ED1A3B"/>
              </a:solidFill>
            </a:endParaRPr>
          </a:p>
        </p:txBody>
      </p:sp>
      <p:sp>
        <p:nvSpPr>
          <p:cNvPr id="92164" name="Rectangle 2"/>
          <p:cNvSpPr>
            <a:spLocks noGrp="1" noChangeArrowheads="1"/>
          </p:cNvSpPr>
          <p:nvPr>
            <p:ph type="title"/>
          </p:nvPr>
        </p:nvSpPr>
        <p:spPr/>
        <p:txBody>
          <a:bodyPr/>
          <a:lstStyle/>
          <a:p>
            <a:r>
              <a:rPr lang="cs-CZ" altLang="cs-CZ" smtClean="0"/>
              <a:t>Vykázání ve výkazu o finanční situaci</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92165" name="Rectangle 3"/>
          <p:cNvSpPr>
            <a:spLocks noGrp="1" noChangeArrowheads="1"/>
          </p:cNvSpPr>
          <p:nvPr>
            <p:ph type="body" idx="1"/>
          </p:nvPr>
        </p:nvSpPr>
        <p:spPr>
          <a:xfrm>
            <a:off x="287338" y="1644650"/>
            <a:ext cx="8569325" cy="3813175"/>
          </a:xfrm>
        </p:spPr>
        <p:txBody>
          <a:bodyPr/>
          <a:lstStyle/>
          <a:p>
            <a:r>
              <a:rPr lang="cs-CZ" altLang="cs-CZ" sz="2000" smtClean="0"/>
              <a:t>Účetní jednotka vykáže aktivum či závazek ze smlouvy ve svém výkazu o finanční situaci v závislosti na vazbě mezi výkonem účetní jednotky a platbami zákazníka.</a:t>
            </a:r>
          </a:p>
          <a:p>
            <a:r>
              <a:rPr lang="cs-CZ" altLang="cs-CZ" sz="2000" smtClean="0"/>
              <a:t>Závazek ze smlouvy představuje povinnost dodat zboží či služby, za které již byla od zákazníka obdržena úhradu, případně za které zákazník již úhradu dluží.</a:t>
            </a:r>
          </a:p>
          <a:p>
            <a:r>
              <a:rPr lang="cs-CZ" altLang="cs-CZ" sz="2000" smtClean="0"/>
              <a:t>Aktivum ze smlouvy představuje právo na úhradu výměnou za již dodané zboží či služby, a které je podmíněno něčím jiným, než je plynutí času (např. budoucím výkonem). </a:t>
            </a:r>
          </a:p>
          <a:p>
            <a:r>
              <a:rPr lang="cs-CZ" altLang="cs-CZ" sz="2000" smtClean="0"/>
              <a:t>Aktivum podléhá pravidlům pro posuzování ztráty ze snížení hodnoty dle IAS 39.</a:t>
            </a:r>
          </a:p>
          <a:p>
            <a:endParaRPr lang="cs-CZ" altLang="cs-CZ" smtClean="0"/>
          </a:p>
          <a:p>
            <a:r>
              <a:rPr lang="cs-CZ" altLang="cs-CZ" smtClean="0"/>
              <a:t>	</a:t>
            </a:r>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DF5412A-5F7B-438A-8B97-332F2F4066E4}" type="slidenum">
              <a:rPr lang="en-US" altLang="en-US" sz="1000" b="0" smtClean="0">
                <a:solidFill>
                  <a:srgbClr val="ED1A3B"/>
                </a:solidFill>
              </a:rPr>
              <a:pPr algn="l" eaLnBrk="1" hangingPunct="1">
                <a:defRPr/>
              </a:pPr>
              <a:t>89</a:t>
            </a:fld>
            <a:endParaRPr lang="en-US" altLang="en-US" sz="1000" b="0" dirty="0" smtClean="0">
              <a:solidFill>
                <a:srgbClr val="ED1A3B"/>
              </a:solidFill>
            </a:endParaRPr>
          </a:p>
        </p:txBody>
      </p:sp>
      <p:sp>
        <p:nvSpPr>
          <p:cNvPr id="93188" name="Rectangle 2"/>
          <p:cNvSpPr>
            <a:spLocks noGrp="1" noChangeArrowheads="1"/>
          </p:cNvSpPr>
          <p:nvPr>
            <p:ph type="title"/>
          </p:nvPr>
        </p:nvSpPr>
        <p:spPr/>
        <p:txBody>
          <a:bodyPr/>
          <a:lstStyle/>
          <a:p>
            <a:r>
              <a:rPr lang="cs-CZ" altLang="cs-CZ" smtClean="0"/>
              <a:t>Náklady smlouvy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93189" name="Rectangle 3"/>
          <p:cNvSpPr>
            <a:spLocks noGrp="1" noChangeArrowheads="1"/>
          </p:cNvSpPr>
          <p:nvPr>
            <p:ph type="body" idx="1"/>
          </p:nvPr>
        </p:nvSpPr>
        <p:spPr>
          <a:xfrm>
            <a:off x="287338" y="1644650"/>
            <a:ext cx="8569325" cy="3813175"/>
          </a:xfrm>
        </p:spPr>
        <p:txBody>
          <a:bodyPr/>
          <a:lstStyle/>
          <a:p>
            <a:r>
              <a:rPr lang="cs-CZ" altLang="cs-CZ" sz="2400" smtClean="0"/>
              <a:t>Kromě pětistupňového modelu pro účtování a oceňování výnosů standard upravuje rovněž účtování tzv. </a:t>
            </a:r>
          </a:p>
          <a:p>
            <a:pPr>
              <a:buFontTx/>
              <a:buChar char="•"/>
            </a:pPr>
            <a:r>
              <a:rPr lang="cs-CZ" altLang="cs-CZ" sz="2400" smtClean="0"/>
              <a:t>přírůstkových nákladů na pořízení smlouvy a </a:t>
            </a:r>
          </a:p>
          <a:p>
            <a:pPr>
              <a:buFontTx/>
              <a:buChar char="•"/>
            </a:pPr>
            <a:r>
              <a:rPr lang="cs-CZ" altLang="cs-CZ" sz="2400" smtClean="0"/>
              <a:t>nákladů přímo souvisejících s plněním smlouvy. </a:t>
            </a:r>
          </a:p>
          <a:p>
            <a:endParaRPr lang="cs-CZ" altLang="cs-CZ" smtClean="0"/>
          </a:p>
          <a:p>
            <a:r>
              <a:rPr lang="cs-CZ" altLang="cs-CZ" smtClean="0"/>
              <a:t>	</a:t>
            </a:r>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896453C-1F39-4849-8C2B-A4C2CAB9E295}" type="slidenum">
              <a:rPr lang="en-US" altLang="en-US" sz="1000" b="0" smtClean="0">
                <a:solidFill>
                  <a:srgbClr val="ED1A3B"/>
                </a:solidFill>
              </a:rPr>
              <a:pPr algn="l" eaLnBrk="1" hangingPunct="1">
                <a:defRPr/>
              </a:pPr>
              <a:t>9</a:t>
            </a:fld>
            <a:endParaRPr lang="en-US" altLang="en-US" sz="1000" b="0" dirty="0" smtClean="0">
              <a:solidFill>
                <a:srgbClr val="ED1A3B"/>
              </a:solidFill>
            </a:endParaRPr>
          </a:p>
        </p:txBody>
      </p:sp>
      <p:sp>
        <p:nvSpPr>
          <p:cNvPr id="11268" name="Rectangle 2"/>
          <p:cNvSpPr>
            <a:spLocks noGrp="1" noChangeArrowheads="1"/>
          </p:cNvSpPr>
          <p:nvPr>
            <p:ph type="title"/>
          </p:nvPr>
        </p:nvSpPr>
        <p:spPr/>
        <p:txBody>
          <a:bodyPr/>
          <a:lstStyle/>
          <a:p>
            <a:pPr eaLnBrk="1" hangingPunct="1"/>
            <a:r>
              <a:rPr lang="cs-CZ" altLang="en-US" smtClean="0"/>
              <a:t>Cíl nového standardu</a:t>
            </a:r>
          </a:p>
        </p:txBody>
      </p:sp>
      <p:sp>
        <p:nvSpPr>
          <p:cNvPr id="4101" name="Rectangle 3"/>
          <p:cNvSpPr>
            <a:spLocks noGrp="1" noChangeArrowheads="1"/>
          </p:cNvSpPr>
          <p:nvPr>
            <p:ph type="body" idx="1"/>
          </p:nvPr>
        </p:nvSpPr>
        <p:spPr/>
        <p:txBody>
          <a:bodyPr/>
          <a:lstStyle/>
          <a:p>
            <a:pPr>
              <a:defRPr/>
            </a:pPr>
            <a:r>
              <a:rPr lang="cs-CZ" dirty="0" smtClean="0"/>
              <a:t>Cílem nového standardu je:</a:t>
            </a:r>
          </a:p>
          <a:p>
            <a:pPr>
              <a:buFont typeface="Arial" pitchFamily="34" charset="0"/>
              <a:buChar char="•"/>
              <a:defRPr/>
            </a:pPr>
            <a:r>
              <a:rPr lang="cs-CZ" dirty="0" smtClean="0"/>
              <a:t>eliminovat nekonzistentnost a slabiny předchozích účetních pravidel,</a:t>
            </a:r>
          </a:p>
          <a:p>
            <a:pPr>
              <a:buFont typeface="Arial" pitchFamily="34" charset="0"/>
              <a:buChar char="•"/>
              <a:defRPr/>
            </a:pPr>
            <a:r>
              <a:rPr lang="cs-CZ" dirty="0" smtClean="0"/>
              <a:t>vytvořit koncepční podklad, ze kterého se bude vycházet při reakci na nové problémy,</a:t>
            </a:r>
          </a:p>
          <a:p>
            <a:pPr>
              <a:buFont typeface="Arial" pitchFamily="34" charset="0"/>
              <a:buChar char="•"/>
              <a:defRPr/>
            </a:pPr>
            <a:r>
              <a:rPr lang="cs-CZ" dirty="0" smtClean="0"/>
              <a:t>zvýšit srovnatelnost informací o výnosech napříč jednotkami, odvětvími, zeměmi a trhy,</a:t>
            </a:r>
          </a:p>
          <a:p>
            <a:pPr>
              <a:buFont typeface="Arial" pitchFamily="34" charset="0"/>
              <a:buChar char="•"/>
              <a:defRPr/>
            </a:pPr>
            <a:r>
              <a:rPr lang="cs-CZ" dirty="0" smtClean="0"/>
              <a:t>poskytnout uživatelům užitečnější informace zlepšenými komentáři,</a:t>
            </a:r>
          </a:p>
          <a:p>
            <a:pPr>
              <a:buFont typeface="Arial" pitchFamily="34" charset="0"/>
              <a:buChar char="•"/>
              <a:defRPr/>
            </a:pPr>
            <a:r>
              <a:rPr lang="cs-CZ" dirty="0" smtClean="0"/>
              <a:t>zjednodušit přípravu závěrky snížením počtu požadavků, kterým musí podnik vyhovět.</a:t>
            </a:r>
          </a:p>
          <a:p>
            <a:pPr lvl="1" eaLnBrk="1" hangingPunct="1">
              <a:buFontTx/>
              <a:buNone/>
              <a:defRPr/>
            </a:pPr>
            <a:r>
              <a:rPr lang="cs-CZ" dirty="0" smtClean="0"/>
              <a:t/>
            </a:r>
            <a:br>
              <a:rPr lang="cs-CZ" dirty="0" smtClean="0"/>
            </a:br>
            <a:r>
              <a:rPr lang="cs-CZ" dirty="0"/>
              <a:t>	</a:t>
            </a:r>
            <a:r>
              <a:rPr lang="cs-CZ" dirty="0" smtClean="0"/>
              <a:t>  </a:t>
            </a:r>
          </a:p>
          <a:p>
            <a:pPr marL="1587" lvl="1" indent="0" eaLnBrk="1" hangingPunct="1">
              <a:buFontTx/>
              <a:buNone/>
              <a:defRPr/>
            </a:pPr>
            <a:r>
              <a:rPr lang="cs-CZ" dirty="0"/>
              <a:t>	</a:t>
            </a:r>
            <a:endParaRPr lang="cs-CZ" dirty="0" smtClean="0"/>
          </a:p>
          <a:p>
            <a:pPr lvl="1" eaLnBrk="1" hangingPunct="1">
              <a:defRPr/>
            </a:pPr>
            <a:endParaRPr lang="cs-CZ"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08D26823-24E5-4D6C-8CF9-59003DCA75F4}" type="slidenum">
              <a:rPr lang="en-US" altLang="en-US" sz="1000" b="0" smtClean="0">
                <a:solidFill>
                  <a:srgbClr val="ED1A3B"/>
                </a:solidFill>
              </a:rPr>
              <a:pPr algn="l" eaLnBrk="1" hangingPunct="1">
                <a:defRPr/>
              </a:pPr>
              <a:t>90</a:t>
            </a:fld>
            <a:endParaRPr lang="en-US" altLang="en-US" sz="1000" b="0" dirty="0" smtClean="0">
              <a:solidFill>
                <a:srgbClr val="ED1A3B"/>
              </a:solidFill>
            </a:endParaRPr>
          </a:p>
        </p:txBody>
      </p:sp>
      <p:sp>
        <p:nvSpPr>
          <p:cNvPr id="94212" name="Rectangle 2"/>
          <p:cNvSpPr>
            <a:spLocks noGrp="1" noChangeArrowheads="1"/>
          </p:cNvSpPr>
          <p:nvPr>
            <p:ph type="title"/>
          </p:nvPr>
        </p:nvSpPr>
        <p:spPr/>
        <p:txBody>
          <a:bodyPr/>
          <a:lstStyle/>
          <a:p>
            <a:r>
              <a:rPr lang="cs-CZ" altLang="cs-CZ" smtClean="0"/>
              <a:t>Přírůstkové náklady na získání smlouvy</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94213" name="Rectangle 3"/>
          <p:cNvSpPr>
            <a:spLocks noGrp="1" noChangeArrowheads="1"/>
          </p:cNvSpPr>
          <p:nvPr>
            <p:ph type="body" idx="1"/>
          </p:nvPr>
        </p:nvSpPr>
        <p:spPr>
          <a:xfrm>
            <a:off x="287338" y="1644650"/>
            <a:ext cx="8569325" cy="3813175"/>
          </a:xfrm>
        </p:spPr>
        <p:txBody>
          <a:bodyPr/>
          <a:lstStyle/>
          <a:p>
            <a:r>
              <a:rPr lang="cs-CZ" altLang="cs-CZ" sz="2000" b="1" smtClean="0"/>
              <a:t>Přírůstkové náklady na získání smlouvy </a:t>
            </a:r>
            <a:r>
              <a:rPr lang="cs-CZ" altLang="cs-CZ" sz="2000" smtClean="0"/>
              <a:t>představují náklady, které by účetní jednotce nevznikly, kdyby danou smlouvu neuzavřela. Jestliže účetní jednotka předpokládá, že se jí tyto náklady budou plněním smlouvy kompenzovat, může je aktivovat a následně odpisovat a testovat na snížení hodnoty. V ostatních případech jsou vykázány jako náklad při jejich vynaložení.</a:t>
            </a:r>
          </a:p>
          <a:p>
            <a:r>
              <a:rPr lang="cs-CZ" altLang="cs-CZ" sz="2000" smtClean="0"/>
              <a:t>Podle současného znění standardů některé účetní jednotky vykazují přírůstkové náklady na získání zakázky v souladu s IAS 38 jako nehmotný majetek. U těchto subjektů může IFRS 15 přinést změnu v přístupu, protože tyto náklady jsou nyní explicitně řešeny v rámci tohoto standardu. Obzvláště když vykázání je závislé na "očekávaném" pokrytí těchto nákladů odměnou ze smlouvy.</a:t>
            </a:r>
          </a:p>
          <a:p>
            <a:endParaRPr lang="cs-CZ" altLang="cs-CZ" smtClean="0"/>
          </a:p>
          <a:p>
            <a:r>
              <a:rPr lang="cs-CZ" altLang="cs-CZ" smtClean="0"/>
              <a:t>	</a:t>
            </a:r>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3B21A0D5-6F1C-4472-A9F4-F2A19F9AF25A}" type="slidenum">
              <a:rPr lang="en-US" altLang="en-US" sz="1000" b="0" smtClean="0">
                <a:solidFill>
                  <a:srgbClr val="ED1A3B"/>
                </a:solidFill>
              </a:rPr>
              <a:pPr algn="l" eaLnBrk="1" hangingPunct="1">
                <a:defRPr/>
              </a:pPr>
              <a:t>91</a:t>
            </a:fld>
            <a:endParaRPr lang="en-US" altLang="en-US" sz="1000" b="0" dirty="0" smtClean="0">
              <a:solidFill>
                <a:srgbClr val="ED1A3B"/>
              </a:solidFill>
            </a:endParaRPr>
          </a:p>
        </p:txBody>
      </p:sp>
      <p:sp>
        <p:nvSpPr>
          <p:cNvPr id="95236" name="Rectangle 2"/>
          <p:cNvSpPr>
            <a:spLocks noGrp="1" noChangeArrowheads="1"/>
          </p:cNvSpPr>
          <p:nvPr>
            <p:ph type="title"/>
          </p:nvPr>
        </p:nvSpPr>
        <p:spPr/>
        <p:txBody>
          <a:bodyPr/>
          <a:lstStyle/>
          <a:p>
            <a:r>
              <a:rPr lang="cs-CZ" altLang="cs-CZ" smtClean="0"/>
              <a:t>Náklady na splnění smlouvy</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95237" name="Rectangle 3"/>
          <p:cNvSpPr>
            <a:spLocks noGrp="1" noChangeArrowheads="1"/>
          </p:cNvSpPr>
          <p:nvPr>
            <p:ph type="body" idx="1"/>
          </p:nvPr>
        </p:nvSpPr>
        <p:spPr>
          <a:xfrm>
            <a:off x="287338" y="1644650"/>
            <a:ext cx="8569325" cy="3813175"/>
          </a:xfrm>
        </p:spPr>
        <p:txBody>
          <a:bodyPr/>
          <a:lstStyle/>
          <a:p>
            <a:r>
              <a:rPr lang="cs-CZ" altLang="cs-CZ" smtClean="0"/>
              <a:t>Na rozdíl od přírůstkových nákladů na získání zakázky, které spadají zcela do působnosti IFRS 15, se požadavky IFRS 15 vztahují pouze na </a:t>
            </a:r>
            <a:r>
              <a:rPr lang="cs-CZ" altLang="cs-CZ" b="1" smtClean="0"/>
              <a:t>náklady na splnění smlouvy</a:t>
            </a:r>
            <a:r>
              <a:rPr lang="cs-CZ" altLang="cs-CZ" smtClean="0"/>
              <a:t>, které nespadají do oblasti působnosti jiného IFRS (například IAS 2 Zásoby, IAS 16 Pozemky, budovy a zařízení nebo IAS 38 Nehmotná aktiva). </a:t>
            </a:r>
          </a:p>
          <a:p>
            <a:r>
              <a:rPr lang="cs-CZ" altLang="cs-CZ" smtClean="0"/>
              <a:t>Pro ty náklady, které spadají do působnosti IFRS 15 musí být splněny všechny následující podmínky, aby je bylo možno vykázat v aktivech:</a:t>
            </a:r>
          </a:p>
          <a:p>
            <a:pPr>
              <a:buFontTx/>
              <a:buChar char="•"/>
            </a:pPr>
            <a:r>
              <a:rPr lang="cs-CZ" altLang="cs-CZ" smtClean="0"/>
              <a:t>náklady se přímo vztahují ke smlouvě nebo k očekávané smlouvě, která může být specificky identifikována (např. přímé mzdové náklady, přímý materiál, odpisy výrobních strojů, subdodávky, aj.); a</a:t>
            </a:r>
          </a:p>
          <a:p>
            <a:pPr>
              <a:buFontTx/>
              <a:buChar char="•"/>
            </a:pPr>
            <a:r>
              <a:rPr lang="cs-CZ" altLang="cs-CZ" smtClean="0"/>
              <a:t>náklady na vytvoření či posílení zdrojů dodavatele, které budou použity ke splnění povinnosti plnit v budoucnosti; a</a:t>
            </a:r>
          </a:p>
          <a:p>
            <a:pPr>
              <a:buFontTx/>
              <a:buChar char="•"/>
            </a:pPr>
            <a:r>
              <a:rPr lang="cs-CZ" altLang="cs-CZ" smtClean="0"/>
              <a:t>očekává se uhrazení těchto nákladů ze smlouvy.</a:t>
            </a:r>
          </a:p>
          <a:p>
            <a:pPr>
              <a:buFontTx/>
              <a:buChar char="•"/>
            </a:pPr>
            <a:endParaRPr lang="cs-CZ" altLang="cs-CZ" smtClean="0"/>
          </a:p>
          <a:p>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7AF7103-07F1-4D52-A427-A086952DB835}" type="slidenum">
              <a:rPr lang="en-US" altLang="en-US" sz="1000" b="0" smtClean="0">
                <a:solidFill>
                  <a:srgbClr val="ED1A3B"/>
                </a:solidFill>
              </a:rPr>
              <a:pPr algn="l" eaLnBrk="1" hangingPunct="1">
                <a:defRPr/>
              </a:pPr>
              <a:t>92</a:t>
            </a:fld>
            <a:endParaRPr lang="en-US" altLang="en-US" sz="1000" b="0" dirty="0" smtClean="0">
              <a:solidFill>
                <a:srgbClr val="ED1A3B"/>
              </a:solidFill>
            </a:endParaRPr>
          </a:p>
        </p:txBody>
      </p:sp>
      <p:sp>
        <p:nvSpPr>
          <p:cNvPr id="96260" name="Rectangle 2"/>
          <p:cNvSpPr>
            <a:spLocks noGrp="1" noChangeArrowheads="1"/>
          </p:cNvSpPr>
          <p:nvPr>
            <p:ph type="title"/>
          </p:nvPr>
        </p:nvSpPr>
        <p:spPr/>
        <p:txBody>
          <a:bodyPr/>
          <a:lstStyle/>
          <a:p>
            <a:r>
              <a:rPr lang="cs-CZ" altLang="cs-CZ" smtClean="0"/>
              <a:t>Náklady na splnění smlouvy</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96261" name="Rectangle 3"/>
          <p:cNvSpPr>
            <a:spLocks noGrp="1" noChangeArrowheads="1"/>
          </p:cNvSpPr>
          <p:nvPr>
            <p:ph type="body" idx="1"/>
          </p:nvPr>
        </p:nvSpPr>
        <p:spPr>
          <a:xfrm>
            <a:off x="287338" y="1644650"/>
            <a:ext cx="8569325" cy="3813175"/>
          </a:xfrm>
        </p:spPr>
        <p:txBody>
          <a:bodyPr/>
          <a:lstStyle/>
          <a:p>
            <a:r>
              <a:rPr lang="cs-CZ" altLang="cs-CZ" sz="2000" smtClean="0"/>
              <a:t>Aktivovány tak nemohou být např. </a:t>
            </a:r>
          </a:p>
          <a:p>
            <a:pPr>
              <a:buFontTx/>
              <a:buChar char="•"/>
            </a:pPr>
            <a:r>
              <a:rPr lang="cs-CZ" altLang="cs-CZ" sz="2000" smtClean="0"/>
              <a:t>obecné a správní náklady, které zákazníkovi nejsou přeúčtovány, </a:t>
            </a:r>
          </a:p>
          <a:p>
            <a:pPr>
              <a:buFontTx/>
              <a:buChar char="•"/>
            </a:pPr>
            <a:r>
              <a:rPr lang="cs-CZ" altLang="cs-CZ" sz="2000" smtClean="0"/>
              <a:t>vícepráce, které nejsou zohledněny v ceně transakce, </a:t>
            </a:r>
          </a:p>
          <a:p>
            <a:pPr>
              <a:buFontTx/>
              <a:buChar char="•"/>
            </a:pPr>
            <a:r>
              <a:rPr lang="cs-CZ" altLang="cs-CZ" sz="2000" smtClean="0"/>
              <a:t>náklady, které se vztahují k již splněným smluvním povinnostem.</a:t>
            </a:r>
          </a:p>
          <a:p>
            <a:r>
              <a:rPr lang="cs-CZ" altLang="cs-CZ" sz="2000" smtClean="0"/>
              <a:t>Aktivum vzniklé z nákladů na plnění smlouvy je amortizováno na systematické bázi v souladu s dodáváním souvisejícího zboží nebo služeb.</a:t>
            </a:r>
          </a:p>
          <a:p>
            <a:r>
              <a:rPr lang="cs-CZ" altLang="cs-CZ" sz="2000" smtClean="0"/>
              <a:t>V případech, kdy účetní hodnota aktiva převyšuje zbývající částku související úhrady po odečtení přímých nákladů na dodání souvisejících zboží či služeb, které nebyly v minulosti vykázány, je nutno ztrátu ze znehodnocení aktiva ihned vykázat ve výsledovce.</a:t>
            </a:r>
          </a:p>
          <a:p>
            <a:pPr>
              <a:buFontTx/>
              <a:buChar char="•"/>
            </a:pPr>
            <a:endParaRPr lang="cs-CZ" altLang="cs-CZ" smtClean="0"/>
          </a:p>
          <a:p>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AA76FD16-D412-42A7-BA04-A2F73BC194C5}" type="slidenum">
              <a:rPr lang="en-US" altLang="en-US" sz="1000" b="0" smtClean="0">
                <a:solidFill>
                  <a:srgbClr val="ED1A3B"/>
                </a:solidFill>
              </a:rPr>
              <a:pPr algn="l" eaLnBrk="1" hangingPunct="1">
                <a:defRPr/>
              </a:pPr>
              <a:t>93</a:t>
            </a:fld>
            <a:endParaRPr lang="en-US" altLang="en-US" sz="1000" b="0" dirty="0" smtClean="0">
              <a:solidFill>
                <a:srgbClr val="ED1A3B"/>
              </a:solidFill>
            </a:endParaRPr>
          </a:p>
        </p:txBody>
      </p:sp>
      <p:sp>
        <p:nvSpPr>
          <p:cNvPr id="97284" name="Rectangle 2"/>
          <p:cNvSpPr>
            <a:spLocks noGrp="1" noChangeArrowheads="1"/>
          </p:cNvSpPr>
          <p:nvPr>
            <p:ph type="title"/>
          </p:nvPr>
        </p:nvSpPr>
        <p:spPr/>
        <p:txBody>
          <a:bodyPr/>
          <a:lstStyle/>
          <a:p>
            <a:r>
              <a:rPr lang="cs-CZ" altLang="cs-CZ" smtClean="0"/>
              <a:t>Aplikační příručka</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97285" name="Rectangle 3"/>
          <p:cNvSpPr>
            <a:spLocks noGrp="1" noChangeArrowheads="1"/>
          </p:cNvSpPr>
          <p:nvPr>
            <p:ph type="body" idx="1"/>
          </p:nvPr>
        </p:nvSpPr>
        <p:spPr>
          <a:xfrm>
            <a:off x="287338" y="1644650"/>
            <a:ext cx="8569325" cy="3813175"/>
          </a:xfrm>
        </p:spPr>
        <p:txBody>
          <a:bodyPr/>
          <a:lstStyle/>
          <a:p>
            <a:r>
              <a:rPr lang="cs-CZ" altLang="cs-CZ" sz="2400" smtClean="0"/>
              <a:t>Součástí standardu je rovněž aplikační příručka, jejímž cílem je pomoci účetním jednotkám při uplatňování ustanovení standardu na běžné typy smluv a další ujednání, jako jsou licence, záruky, reklamace, aspekty týkající se vztahu zmocněnec–zmocnitel, opce na dodání dalšího zboží nebo služeb či poškození zboží.</a:t>
            </a:r>
          </a:p>
          <a:p>
            <a:pPr>
              <a:buFontTx/>
              <a:buChar char="•"/>
            </a:pPr>
            <a:endParaRPr lang="cs-CZ" altLang="cs-CZ" smtClean="0"/>
          </a:p>
          <a:p>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CC639FC9-E5B0-4294-BBEA-AA6653E44A36}" type="slidenum">
              <a:rPr lang="en-US" altLang="en-US" sz="1000" b="0" smtClean="0">
                <a:solidFill>
                  <a:srgbClr val="ED1A3B"/>
                </a:solidFill>
              </a:rPr>
              <a:pPr algn="l" eaLnBrk="1" hangingPunct="1">
                <a:defRPr/>
              </a:pPr>
              <a:t>94</a:t>
            </a:fld>
            <a:endParaRPr lang="en-US" altLang="en-US" sz="1000" b="0" dirty="0" smtClean="0">
              <a:solidFill>
                <a:srgbClr val="ED1A3B"/>
              </a:solidFill>
            </a:endParaRPr>
          </a:p>
        </p:txBody>
      </p:sp>
      <p:sp>
        <p:nvSpPr>
          <p:cNvPr id="98308" name="Rectangle 2"/>
          <p:cNvSpPr>
            <a:spLocks noGrp="1" noChangeArrowheads="1"/>
          </p:cNvSpPr>
          <p:nvPr>
            <p:ph type="title"/>
          </p:nvPr>
        </p:nvSpPr>
        <p:spPr/>
        <p:txBody>
          <a:bodyPr/>
          <a:lstStyle/>
          <a:p>
            <a:r>
              <a:rPr lang="cs-CZ" altLang="cs-CZ" smtClean="0"/>
              <a:t>Zveřejnění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98309" name="Rectangle 3"/>
          <p:cNvSpPr>
            <a:spLocks noGrp="1" noChangeArrowheads="1"/>
          </p:cNvSpPr>
          <p:nvPr>
            <p:ph type="body" idx="1"/>
          </p:nvPr>
        </p:nvSpPr>
        <p:spPr>
          <a:xfrm>
            <a:off x="287338" y="1644650"/>
            <a:ext cx="8569325" cy="3813175"/>
          </a:xfrm>
        </p:spPr>
        <p:txBody>
          <a:bodyPr/>
          <a:lstStyle/>
          <a:p>
            <a:r>
              <a:rPr lang="cs-CZ" altLang="cs-CZ" sz="2000" smtClean="0"/>
              <a:t>Účetní jednotka je povinna zveřejnit dostatečné informace, které uživatelům účetní závěrky poskytnou dodatečné informace, které nevyplývají přímo z výkazů, a umožní jim tak lépe porozumět výnosům a peněžním tokům ze smluv se zákazníky. </a:t>
            </a:r>
          </a:p>
          <a:p>
            <a:pPr>
              <a:buFontTx/>
              <a:buChar char="•"/>
            </a:pPr>
            <a:endParaRPr lang="cs-CZ" altLang="cs-CZ" smtClean="0"/>
          </a:p>
          <a:p>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5CA1AE7E-3802-4B9D-9861-81B4B6B3CBE6}" type="slidenum">
              <a:rPr lang="en-US" altLang="en-US" sz="1000" b="0" smtClean="0">
                <a:solidFill>
                  <a:srgbClr val="ED1A3B"/>
                </a:solidFill>
              </a:rPr>
              <a:pPr algn="l" eaLnBrk="1" hangingPunct="1">
                <a:defRPr/>
              </a:pPr>
              <a:t>95</a:t>
            </a:fld>
            <a:endParaRPr lang="en-US" altLang="en-US" sz="1000" b="0" dirty="0" smtClean="0">
              <a:solidFill>
                <a:srgbClr val="ED1A3B"/>
              </a:solidFill>
            </a:endParaRPr>
          </a:p>
        </p:txBody>
      </p:sp>
      <p:sp>
        <p:nvSpPr>
          <p:cNvPr id="99332" name="Rectangle 2"/>
          <p:cNvSpPr>
            <a:spLocks noGrp="1" noChangeArrowheads="1"/>
          </p:cNvSpPr>
          <p:nvPr>
            <p:ph type="title"/>
          </p:nvPr>
        </p:nvSpPr>
        <p:spPr/>
        <p:txBody>
          <a:bodyPr/>
          <a:lstStyle/>
          <a:p>
            <a:r>
              <a:rPr lang="cs-CZ" altLang="cs-CZ" smtClean="0"/>
              <a:t>Zveřejnění</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99333" name="Rectangle 3"/>
          <p:cNvSpPr>
            <a:spLocks noGrp="1" noChangeArrowheads="1"/>
          </p:cNvSpPr>
          <p:nvPr>
            <p:ph type="body" idx="1"/>
          </p:nvPr>
        </p:nvSpPr>
        <p:spPr>
          <a:xfrm>
            <a:off x="287338" y="1644650"/>
            <a:ext cx="8569325" cy="3813175"/>
          </a:xfrm>
        </p:spPr>
        <p:txBody>
          <a:bodyPr/>
          <a:lstStyle/>
          <a:p>
            <a:r>
              <a:rPr lang="cs-CZ" altLang="cs-CZ" smtClean="0"/>
              <a:t>Standard obsahuje mj. následující požadavky na zveřejnění kvalitativních i kvantitativních informací o:</a:t>
            </a:r>
          </a:p>
          <a:p>
            <a:pPr>
              <a:buFontTx/>
              <a:buChar char="•"/>
            </a:pPr>
            <a:r>
              <a:rPr lang="cs-CZ" altLang="cs-CZ" smtClean="0"/>
              <a:t>členění výnosů do kategorií dle povahy, částky, načasování, nejistoty peněžních toků,</a:t>
            </a:r>
          </a:p>
          <a:p>
            <a:pPr>
              <a:buFontTx/>
              <a:buChar char="•"/>
            </a:pPr>
            <a:r>
              <a:rPr lang="cs-CZ" altLang="cs-CZ" smtClean="0"/>
              <a:t>členění výnosů dle typu výnosů (produktových řad), geografického rozmístění, typu trhu nebo zákazníka, typu smlouvy, délky smlouvy, způsobu plnění, prodejních kanálů…,</a:t>
            </a:r>
          </a:p>
          <a:p>
            <a:pPr>
              <a:buFontTx/>
              <a:buChar char="•"/>
            </a:pPr>
            <a:r>
              <a:rPr lang="cs-CZ" altLang="cs-CZ" smtClean="0"/>
              <a:t>smlouvách účetní jednotky se zákazníky (pokud již nejsou uvedeny samostatně ve výkazu o úplném výsledku)</a:t>
            </a:r>
          </a:p>
          <a:p>
            <a:pPr lvl="2"/>
            <a:r>
              <a:rPr lang="cs-CZ" altLang="cs-CZ" smtClean="0"/>
              <a:t>částku výnosů ze smluv se zákazníky odděleně od ostatních zdrojů výnosů,</a:t>
            </a:r>
          </a:p>
          <a:p>
            <a:pPr lvl="2"/>
            <a:r>
              <a:rPr lang="cs-CZ" altLang="cs-CZ" smtClean="0"/>
              <a:t>případné ztráty ze znehodnocení vykázané u pohledávek či aktiv ze smluv se zákazníky, odděleně od ztrát z jiných smluv,</a:t>
            </a:r>
          </a:p>
          <a:p>
            <a:pPr>
              <a:buFontTx/>
              <a:buChar char="•"/>
            </a:pPr>
            <a:r>
              <a:rPr lang="cs-CZ" altLang="cs-CZ" smtClean="0"/>
              <a:t>významných odhadech a změnách odhadů, </a:t>
            </a:r>
          </a:p>
          <a:p>
            <a:pPr>
              <a:buFontTx/>
              <a:buChar char="•"/>
            </a:pPr>
            <a:r>
              <a:rPr lang="cs-CZ" altLang="cs-CZ" smtClean="0"/>
              <a:t>druzích záruk a s nimi spojených povinností.</a:t>
            </a:r>
          </a:p>
          <a:p>
            <a:pPr>
              <a:buFontTx/>
              <a:buChar char="•"/>
            </a:pPr>
            <a:endParaRPr lang="cs-CZ" altLang="cs-CZ" smtClean="0"/>
          </a:p>
          <a:p>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4099"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latin typeface="Arial" pitchFamily="34" charset="0"/>
              </a:rPr>
              <a:t>Strana</a:t>
            </a:r>
            <a:r>
              <a:rPr lang="en-US" altLang="en-US" sz="1000" b="0" dirty="0" smtClean="0">
                <a:solidFill>
                  <a:srgbClr val="ED1A3B"/>
                </a:solidFill>
              </a:rPr>
              <a:t> </a:t>
            </a:r>
            <a:fld id="{E997BBC1-A4A5-4F19-B708-0EDAE8D0E1F3}" type="slidenum">
              <a:rPr lang="en-US" altLang="en-US" sz="1000" b="0" smtClean="0">
                <a:solidFill>
                  <a:srgbClr val="ED1A3B"/>
                </a:solidFill>
              </a:rPr>
              <a:pPr algn="l" eaLnBrk="1" hangingPunct="1">
                <a:defRPr/>
              </a:pPr>
              <a:t>96</a:t>
            </a:fld>
            <a:endParaRPr lang="en-US" altLang="en-US" sz="1000" b="0" dirty="0" smtClean="0">
              <a:solidFill>
                <a:srgbClr val="ED1A3B"/>
              </a:solidFill>
            </a:endParaRPr>
          </a:p>
        </p:txBody>
      </p:sp>
      <p:sp>
        <p:nvSpPr>
          <p:cNvPr id="100356" name="Rectangle 2"/>
          <p:cNvSpPr>
            <a:spLocks noGrp="1" noChangeArrowheads="1"/>
          </p:cNvSpPr>
          <p:nvPr>
            <p:ph type="title"/>
          </p:nvPr>
        </p:nvSpPr>
        <p:spPr/>
        <p:txBody>
          <a:bodyPr/>
          <a:lstStyle/>
          <a:p>
            <a:r>
              <a:rPr lang="cs-CZ" altLang="cs-CZ" smtClean="0"/>
              <a:t>Problematické okruhy standardu IFRS 15</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r>
              <a:rPr lang="cs-CZ" altLang="cs-CZ" smtClean="0"/>
              <a:t/>
            </a:r>
            <a:br>
              <a:rPr lang="cs-CZ" altLang="cs-CZ" smtClean="0"/>
            </a:br>
            <a:endParaRPr lang="cs-CZ" altLang="cs-CZ" smtClean="0"/>
          </a:p>
        </p:txBody>
      </p:sp>
      <p:sp>
        <p:nvSpPr>
          <p:cNvPr id="100357" name="Rectangle 3"/>
          <p:cNvSpPr>
            <a:spLocks noGrp="1" noChangeArrowheads="1"/>
          </p:cNvSpPr>
          <p:nvPr>
            <p:ph type="body" idx="1"/>
          </p:nvPr>
        </p:nvSpPr>
        <p:spPr>
          <a:xfrm>
            <a:off x="287338" y="1644650"/>
            <a:ext cx="8569325" cy="3813175"/>
          </a:xfrm>
        </p:spPr>
        <p:txBody>
          <a:bodyPr/>
          <a:lstStyle/>
          <a:p>
            <a:pPr>
              <a:buFontTx/>
              <a:buChar char="•"/>
            </a:pPr>
            <a:r>
              <a:rPr lang="cs-CZ" altLang="cs-CZ" smtClean="0"/>
              <a:t>rozlišování jednotlivých povinností plnit ve smlouvě a následné alokování transakční ceny na tyto povinnosti,</a:t>
            </a:r>
          </a:p>
          <a:p>
            <a:pPr>
              <a:buFontTx/>
              <a:buChar char="•"/>
            </a:pPr>
            <a:r>
              <a:rPr lang="cs-CZ" altLang="cs-CZ" smtClean="0"/>
              <a:t>větší míra používání odhadů, která klade významné požadavky na kvalifikovanost osob, které tyto odhady budou provádět, </a:t>
            </a:r>
          </a:p>
          <a:p>
            <a:pPr>
              <a:buFontTx/>
              <a:buChar char="•"/>
            </a:pPr>
            <a:r>
              <a:rPr lang="cs-CZ" altLang="cs-CZ" smtClean="0"/>
              <a:t>rozlišování mezi normální zárukou (IAS 37) a kvalifikovanou zárukou (IFRS 15),</a:t>
            </a:r>
          </a:p>
          <a:p>
            <a:pPr>
              <a:buFontTx/>
              <a:buChar char="•"/>
            </a:pPr>
            <a:r>
              <a:rPr lang="cs-CZ" altLang="cs-CZ" smtClean="0"/>
              <a:t>významné změny v terminologii oproti dosavadním zvyklostem,</a:t>
            </a:r>
          </a:p>
          <a:p>
            <a:pPr>
              <a:buFontTx/>
              <a:buChar char="•"/>
            </a:pPr>
            <a:r>
              <a:rPr lang="cs-CZ" altLang="cs-CZ" smtClean="0"/>
              <a:t>prodej na konci roku s odloženou splatností na 1 rok (zjednodušení v možnosti nediskontovat, což je možno využít k navyšování výnosů).</a:t>
            </a:r>
          </a:p>
          <a:p>
            <a:pPr>
              <a:buFontTx/>
              <a:buChar char="•"/>
            </a:pPr>
            <a:r>
              <a:rPr lang="cs-CZ" altLang="cs-CZ" smtClean="0"/>
              <a:t>některé otázky standard neřeší např. </a:t>
            </a:r>
          </a:p>
          <a:p>
            <a:pPr lvl="2"/>
            <a:r>
              <a:rPr lang="cs-CZ" altLang="cs-CZ" smtClean="0"/>
              <a:t>nepřímé výnosy ze smluv se zákazníky,</a:t>
            </a:r>
          </a:p>
          <a:p>
            <a:pPr lvl="2"/>
            <a:r>
              <a:rPr lang="cs-CZ" altLang="cs-CZ" smtClean="0"/>
              <a:t>nepeněžní transakce vyňaté z působnosti IFRS 15,</a:t>
            </a:r>
          </a:p>
          <a:p>
            <a:pPr lvl="2"/>
            <a:r>
              <a:rPr lang="cs-CZ" altLang="cs-CZ" smtClean="0"/>
              <a:t>výnosy, které vznikají jinak než smlouvami se zákazníky.</a:t>
            </a:r>
          </a:p>
          <a:p>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a:p>
            <a:pPr lvl="1" eaLnBrk="1" hangingPunct="1"/>
            <a:endParaRPr lang="cs-CZ" altLang="cs-CZ"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dirty="0" smtClean="0">
                <a:solidFill>
                  <a:srgbClr val="ED1A3B"/>
                </a:solidFill>
              </a:rPr>
              <a:t>IFRS 15 – Výnosy ze smluv se zákazníky</a:t>
            </a:r>
            <a:endParaRPr lang="en-US" altLang="en-US" sz="1000" b="0" dirty="0" smtClean="0">
              <a:solidFill>
                <a:srgbClr val="ED1A3B"/>
              </a:solidFill>
            </a:endParaRPr>
          </a:p>
        </p:txBody>
      </p:sp>
      <p:sp>
        <p:nvSpPr>
          <p:cNvPr id="16387" name="Slide Number Placeholder 5"/>
          <p:cNvSpPr>
            <a:spLocks noGrp="1"/>
          </p:cNvSpPr>
          <p:nvPr>
            <p:ph type="sldNum" sz="quarter" idx="12"/>
          </p:nvPr>
        </p:nvSpPr>
        <p:spPr>
          <a:extLst/>
        </p:spPr>
        <p:txBody>
          <a:bodyPr/>
          <a:lstStyle>
            <a:lvl1pPr algn="ctr" eaLnBrk="0" hangingPunct="0">
              <a:defRPr sz="1400" b="1">
                <a:solidFill>
                  <a:schemeClr val="bg1"/>
                </a:solidFill>
                <a:latin typeface="Trebuchet MS" pitchFamily="34" charset="0"/>
              </a:defRPr>
            </a:lvl1pPr>
            <a:lvl2pPr marL="742950" indent="-285750" algn="ctr" eaLnBrk="0" hangingPunct="0">
              <a:defRPr sz="1400" b="1">
                <a:solidFill>
                  <a:schemeClr val="bg1"/>
                </a:solidFill>
                <a:latin typeface="Trebuchet MS" pitchFamily="34" charset="0"/>
              </a:defRPr>
            </a:lvl2pPr>
            <a:lvl3pPr marL="1143000" indent="-228600" algn="ctr" eaLnBrk="0" hangingPunct="0">
              <a:defRPr sz="1400" b="1">
                <a:solidFill>
                  <a:schemeClr val="bg1"/>
                </a:solidFill>
                <a:latin typeface="Trebuchet MS" pitchFamily="34" charset="0"/>
              </a:defRPr>
            </a:lvl3pPr>
            <a:lvl4pPr marL="1600200" indent="-228600" algn="ctr" eaLnBrk="0" hangingPunct="0">
              <a:defRPr sz="1400" b="1">
                <a:solidFill>
                  <a:schemeClr val="bg1"/>
                </a:solidFill>
                <a:latin typeface="Trebuchet MS" pitchFamily="34" charset="0"/>
              </a:defRPr>
            </a:lvl4pPr>
            <a:lvl5pPr marL="2057400" indent="-228600" algn="ctr" eaLnBrk="0" hangingPunct="0">
              <a:defRPr sz="1400" b="1">
                <a:solidFill>
                  <a:schemeClr val="bg1"/>
                </a:solidFill>
                <a:latin typeface="Trebuchet MS" pitchFamily="34" charset="0"/>
              </a:defRPr>
            </a:lvl5pPr>
            <a:lvl6pPr marL="2514600" indent="-228600" algn="ctr" eaLnBrk="0" fontAlgn="base" hangingPunct="0">
              <a:spcBef>
                <a:spcPct val="0"/>
              </a:spcBef>
              <a:spcAft>
                <a:spcPct val="0"/>
              </a:spcAft>
              <a:defRPr sz="1400" b="1">
                <a:solidFill>
                  <a:schemeClr val="bg1"/>
                </a:solidFill>
                <a:latin typeface="Trebuchet MS" pitchFamily="34" charset="0"/>
              </a:defRPr>
            </a:lvl6pPr>
            <a:lvl7pPr marL="2971800" indent="-228600" algn="ctr" eaLnBrk="0" fontAlgn="base" hangingPunct="0">
              <a:spcBef>
                <a:spcPct val="0"/>
              </a:spcBef>
              <a:spcAft>
                <a:spcPct val="0"/>
              </a:spcAft>
              <a:defRPr sz="1400" b="1">
                <a:solidFill>
                  <a:schemeClr val="bg1"/>
                </a:solidFill>
                <a:latin typeface="Trebuchet MS" pitchFamily="34" charset="0"/>
              </a:defRPr>
            </a:lvl7pPr>
            <a:lvl8pPr marL="3429000" indent="-228600" algn="ctr" eaLnBrk="0" fontAlgn="base" hangingPunct="0">
              <a:spcBef>
                <a:spcPct val="0"/>
              </a:spcBef>
              <a:spcAft>
                <a:spcPct val="0"/>
              </a:spcAft>
              <a:defRPr sz="1400" b="1">
                <a:solidFill>
                  <a:schemeClr val="bg1"/>
                </a:solidFill>
                <a:latin typeface="Trebuchet MS" pitchFamily="34" charset="0"/>
              </a:defRPr>
            </a:lvl8pPr>
            <a:lvl9pPr marL="3886200" indent="-228600" algn="ctr" eaLnBrk="0" fontAlgn="base" hangingPunct="0">
              <a:spcBef>
                <a:spcPct val="0"/>
              </a:spcBef>
              <a:spcAft>
                <a:spcPct val="0"/>
              </a:spcAft>
              <a:defRPr sz="1400" b="1">
                <a:solidFill>
                  <a:schemeClr val="bg1"/>
                </a:solidFill>
                <a:latin typeface="Trebuchet MS" pitchFamily="34" charset="0"/>
              </a:defRPr>
            </a:lvl9pPr>
          </a:lstStyle>
          <a:p>
            <a:pPr algn="l" eaLnBrk="1" hangingPunct="1">
              <a:defRPr/>
            </a:pPr>
            <a:r>
              <a:rPr lang="cs-CZ" altLang="en-US" sz="1000" b="0" smtClean="0">
                <a:solidFill>
                  <a:srgbClr val="ED1A3B"/>
                </a:solidFill>
                <a:latin typeface="Arial" pitchFamily="34" charset="0"/>
              </a:rPr>
              <a:t>Strana</a:t>
            </a:r>
            <a:r>
              <a:rPr lang="en-US" altLang="en-US" sz="1000" b="0" smtClean="0">
                <a:solidFill>
                  <a:srgbClr val="ED1A3B"/>
                </a:solidFill>
              </a:rPr>
              <a:t> </a:t>
            </a:r>
            <a:fld id="{EFC2BC36-43F5-4941-962C-07CFB2B4C3E9}" type="slidenum">
              <a:rPr lang="en-US" altLang="en-US" sz="1000" b="0" smtClean="0">
                <a:solidFill>
                  <a:srgbClr val="ED1A3B"/>
                </a:solidFill>
              </a:rPr>
              <a:pPr algn="l" eaLnBrk="1" hangingPunct="1">
                <a:defRPr/>
              </a:pPr>
              <a:t>97</a:t>
            </a:fld>
            <a:endParaRPr lang="en-US" altLang="en-US" sz="1000" b="0" smtClean="0">
              <a:solidFill>
                <a:srgbClr val="ED1A3B"/>
              </a:solidFill>
            </a:endParaRPr>
          </a:p>
        </p:txBody>
      </p:sp>
      <p:sp>
        <p:nvSpPr>
          <p:cNvPr id="101380" name="Rectangle 3"/>
          <p:cNvSpPr>
            <a:spLocks noGrp="1" noChangeArrowheads="1"/>
          </p:cNvSpPr>
          <p:nvPr>
            <p:ph type="body" idx="1"/>
          </p:nvPr>
        </p:nvSpPr>
        <p:spPr>
          <a:xfrm>
            <a:off x="287338" y="2860675"/>
            <a:ext cx="8569325" cy="852488"/>
          </a:xfrm>
        </p:spPr>
        <p:txBody>
          <a:bodyPr/>
          <a:lstStyle/>
          <a:p>
            <a:pPr lvl="1" algn="ctr" eaLnBrk="1" hangingPunct="1">
              <a:buFontTx/>
              <a:buNone/>
            </a:pPr>
            <a:r>
              <a:rPr lang="cs-CZ" altLang="en-US" sz="3600" smtClean="0"/>
              <a:t>Děkuji za pozornost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DO prezentace">
  <a:themeElements>
    <a:clrScheme name="Default Design 1">
      <a:dk1>
        <a:srgbClr val="000000"/>
      </a:dk1>
      <a:lt1>
        <a:srgbClr val="FFFFFF"/>
      </a:lt1>
      <a:dk2>
        <a:srgbClr val="786860"/>
      </a:dk2>
      <a:lt2>
        <a:srgbClr val="D1108C"/>
      </a:lt2>
      <a:accent1>
        <a:srgbClr val="ED1A3B"/>
      </a:accent1>
      <a:accent2>
        <a:srgbClr val="2EAFA4"/>
      </a:accent2>
      <a:accent3>
        <a:srgbClr val="FFFFFF"/>
      </a:accent3>
      <a:accent4>
        <a:srgbClr val="000000"/>
      </a:accent4>
      <a:accent5>
        <a:srgbClr val="F4ABAF"/>
      </a:accent5>
      <a:accent6>
        <a:srgbClr val="299E94"/>
      </a:accent6>
      <a:hlink>
        <a:srgbClr val="98002E"/>
      </a:hlink>
      <a:folHlink>
        <a:srgbClr val="62CAE3"/>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9D8D85"/>
          </a:solidFill>
          <a:prstDash val="solid"/>
          <a:round/>
          <a:headEnd type="none" w="med" len="med"/>
          <a:tailEnd type="triangle" w="lg" len="med"/>
        </a:ln>
        <a:effectLst/>
      </a:spPr>
      <a:bodyPr vert="horz" wrap="squar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bg1"/>
            </a:solidFill>
            <a:effectLst/>
            <a:latin typeface="Trebuchet MS" pitchFamily="34"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9D8D85"/>
          </a:solidFill>
          <a:prstDash val="solid"/>
          <a:round/>
          <a:headEnd type="none" w="med" len="med"/>
          <a:tailEnd type="triangle" w="lg" len="med"/>
        </a:ln>
        <a:effectLst/>
      </a:spPr>
      <a:bodyPr vert="horz" wrap="squar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bg1"/>
            </a:solidFill>
            <a:effectLst/>
            <a:latin typeface="Trebuchet MS" pitchFamily="34" charset="0"/>
          </a:defRPr>
        </a:defPPr>
      </a:lstStyle>
    </a:lnDef>
  </a:objectDefaults>
  <a:extraClrSchemeLst>
    <a:extraClrScheme>
      <a:clrScheme name="Default Design 1">
        <a:dk1>
          <a:srgbClr val="000000"/>
        </a:dk1>
        <a:lt1>
          <a:srgbClr val="FFFFFF"/>
        </a:lt1>
        <a:dk2>
          <a:srgbClr val="786860"/>
        </a:dk2>
        <a:lt2>
          <a:srgbClr val="D1108C"/>
        </a:lt2>
        <a:accent1>
          <a:srgbClr val="ED1A3B"/>
        </a:accent1>
        <a:accent2>
          <a:srgbClr val="2EAFA4"/>
        </a:accent2>
        <a:accent3>
          <a:srgbClr val="FFFFFF"/>
        </a:accent3>
        <a:accent4>
          <a:srgbClr val="000000"/>
        </a:accent4>
        <a:accent5>
          <a:srgbClr val="F4ABAF"/>
        </a:accent5>
        <a:accent6>
          <a:srgbClr val="299E94"/>
        </a:accent6>
        <a:hlink>
          <a:srgbClr val="98002E"/>
        </a:hlink>
        <a:folHlink>
          <a:srgbClr val="62CAE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BDO prezentace</Template>
  <TotalTime>1702</TotalTime>
  <Words>5068</Words>
  <Application>Microsoft Office PowerPoint</Application>
  <PresentationFormat>Předvádění na obrazovce (4:3)</PresentationFormat>
  <Paragraphs>1201</Paragraphs>
  <Slides>97</Slides>
  <Notes>96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97</vt:i4>
      </vt:variant>
    </vt:vector>
  </HeadingPairs>
  <TitlesOfParts>
    <vt:vector size="103" baseType="lpstr">
      <vt:lpstr>Trebuchet MS</vt:lpstr>
      <vt:lpstr>Arial</vt:lpstr>
      <vt:lpstr>Univers HSBCPB Con 520</vt:lpstr>
      <vt:lpstr>Calibri</vt:lpstr>
      <vt:lpstr>Times New Roman</vt:lpstr>
      <vt:lpstr>BDO prezentace</vt:lpstr>
      <vt:lpstr>IFRS 15 - Výnosy ze smluv se zákazníky</vt:lpstr>
      <vt:lpstr>Úvod</vt:lpstr>
      <vt:lpstr>Úvod</vt:lpstr>
      <vt:lpstr>Úvod</vt:lpstr>
      <vt:lpstr>Nahrazované standardy</vt:lpstr>
      <vt:lpstr>Výnosy řešené jinými standardy</vt:lpstr>
      <vt:lpstr>Důvod změny</vt:lpstr>
      <vt:lpstr>Cíl nového standardu</vt:lpstr>
      <vt:lpstr>Cíl nového standardu</vt:lpstr>
      <vt:lpstr>Hlavní dopady nového standardu</vt:lpstr>
      <vt:lpstr>Základní principy IFRS 15</vt:lpstr>
      <vt:lpstr>Přechod na nový standard</vt:lpstr>
      <vt:lpstr>Pětistupňový model určení výnosů</vt:lpstr>
      <vt:lpstr>Pětistupňový model určení výnosů</vt:lpstr>
      <vt:lpstr>1. krok – Identifikace smlouvy se zákazníkem</vt:lpstr>
      <vt:lpstr>1. krok – Identifikace smlouvy se zákazníkem</vt:lpstr>
      <vt:lpstr>1. krok – Identifikace smlouvy se zákazníkem</vt:lpstr>
      <vt:lpstr>Sloučení smluv</vt:lpstr>
      <vt:lpstr>Modifikace smluv</vt:lpstr>
      <vt:lpstr>Modifikace smluv</vt:lpstr>
      <vt:lpstr>Modifikace smluv</vt:lpstr>
      <vt:lpstr>Modifikace smluv</vt:lpstr>
      <vt:lpstr>Modifikace smluv</vt:lpstr>
      <vt:lpstr>Modifikace smluv</vt:lpstr>
      <vt:lpstr>Modifikace smluv</vt:lpstr>
      <vt:lpstr>2. krok – Identifikace jednotlivých povinností plnění ze smlouvy</vt:lpstr>
      <vt:lpstr>2. krok – Identifikace jednotlivých povinností plnění ze smlouvy</vt:lpstr>
      <vt:lpstr>2. krok – Identifikace jednotlivých povinností plnění ze smlouvy</vt:lpstr>
      <vt:lpstr>2. krok – Identifikace jednotlivých povinností plnění ze smlouvy</vt:lpstr>
      <vt:lpstr>Záruka</vt:lpstr>
      <vt:lpstr>Záruka jako nárok na dodatečnou službu</vt:lpstr>
      <vt:lpstr>Záruka</vt:lpstr>
      <vt:lpstr>Záruka</vt:lpstr>
      <vt:lpstr>Záruka</vt:lpstr>
      <vt:lpstr>3. krok – Stanovení transakční ceny</vt:lpstr>
      <vt:lpstr>Variabilní část odměny</vt:lpstr>
      <vt:lpstr>Prvek financování identifikovaný ve smlouvě</vt:lpstr>
      <vt:lpstr>Prvek financování identifikovaný ve smlouvě</vt:lpstr>
      <vt:lpstr>Prvek financování identifikovaný ve smlouvě</vt:lpstr>
      <vt:lpstr>Prvek financování identifikovaný ve smlouvě</vt:lpstr>
      <vt:lpstr>Prvek financování identifikovaný ve smlouvě</vt:lpstr>
      <vt:lpstr>Prvek financování identifikovaný ve smlouvě</vt:lpstr>
      <vt:lpstr>Prvek financování identifikovaný ve smlouvě</vt:lpstr>
      <vt:lpstr>Prvek financování identifikovaný ve smlouvě</vt:lpstr>
      <vt:lpstr>Nepeněžní úhrada</vt:lpstr>
      <vt:lpstr>Povinnost vrátit úhradu</vt:lpstr>
      <vt:lpstr>Povinnost vrátit úhradu</vt:lpstr>
      <vt:lpstr>Povinnost vrátit úhradu</vt:lpstr>
      <vt:lpstr>Povinnost vrátit úhradu</vt:lpstr>
      <vt:lpstr>Protihodnota placená zákazníkovi</vt:lpstr>
      <vt:lpstr>Protihodnota placená zákazníkovi</vt:lpstr>
      <vt:lpstr>Protihodnota placená zákazníkovi</vt:lpstr>
      <vt:lpstr>Ztrátová povinnost plnit</vt:lpstr>
      <vt:lpstr>4. krok – Alokace transakční ceny na jednotlivé povinnosti plnit </vt:lpstr>
      <vt:lpstr>4. krok – Alokace transakční ceny na jednotlivé povinnosti plnit </vt:lpstr>
      <vt:lpstr>Sleva  </vt:lpstr>
      <vt:lpstr>Sleva  </vt:lpstr>
      <vt:lpstr>Opce na získání dalšího zboží či služeb  </vt:lpstr>
      <vt:lpstr>Opce na získání dalšího zboží či služeb  </vt:lpstr>
      <vt:lpstr>Opce na získání dalšího zboží či služeb  </vt:lpstr>
      <vt:lpstr>Alokování proměnlivé úhrady   </vt:lpstr>
      <vt:lpstr>Změna ceny transakce    </vt:lpstr>
      <vt:lpstr>5. krok – Vykázání výnosů v okamžiku splnění povinnosti plnit     </vt:lpstr>
      <vt:lpstr>5. krok – Vykázání výnosů v okamžiku splnění povinnosti plnit     </vt:lpstr>
      <vt:lpstr>5. krok – Vykázání výnosů v okamžiku splnění povinnosti plnit     </vt:lpstr>
      <vt:lpstr>5. krok – Vykázání výnosů v okamžiku splnění povinnosti plnit     </vt:lpstr>
      <vt:lpstr>5. krok – Vykázání výnosů v okamžiku splnění povinnosti plnit     </vt:lpstr>
      <vt:lpstr>Nevratné předem hrazené poplatky      </vt:lpstr>
      <vt:lpstr>Konsignační ujednání       </vt:lpstr>
      <vt:lpstr>Ujednání fakturuj a drž        </vt:lpstr>
      <vt:lpstr>Licence         </vt:lpstr>
      <vt:lpstr>Licence         </vt:lpstr>
      <vt:lpstr>5. krok – Vykázání výnosů v okamžiku splnění povinnosti plnit     </vt:lpstr>
      <vt:lpstr>5. krok – Vykázání výnosů v okamžiku splnění povinnosti plnit     </vt:lpstr>
      <vt:lpstr>5. krok – Vykázání výnosů v okamžiku splnění povinnosti plnit     </vt:lpstr>
      <vt:lpstr>5. krok – Vykázání výnosů v okamžiku splnění povinnosti plnit     </vt:lpstr>
      <vt:lpstr>5. krok – Vykázání výnosů v okamžiku splnění povinnosti plnit     </vt:lpstr>
      <vt:lpstr>5. krok – Vykázání výnosů v okamžiku splnění povinnosti plnit     </vt:lpstr>
      <vt:lpstr>5. krok – Vykázání výnosů v okamžiku splnění povinnosti plnit     </vt:lpstr>
      <vt:lpstr>Metody měření postupu prací      </vt:lpstr>
      <vt:lpstr>Metody měření postupu prací      </vt:lpstr>
      <vt:lpstr>Metody měření postupu prací      </vt:lpstr>
      <vt:lpstr>Metody měření postupu prací      </vt:lpstr>
      <vt:lpstr>Metody měření postupu prací      </vt:lpstr>
      <vt:lpstr>Metody měření postupu prací      </vt:lpstr>
      <vt:lpstr>Metody měření postupu prací      </vt:lpstr>
      <vt:lpstr>Metody měření postupu prací      </vt:lpstr>
      <vt:lpstr>Vykázání ve výkazu o finanční situaci      </vt:lpstr>
      <vt:lpstr>Náklady smlouvy        </vt:lpstr>
      <vt:lpstr>Přírůstkové náklady na získání smlouvy       </vt:lpstr>
      <vt:lpstr>Náklady na splnění smlouvy        </vt:lpstr>
      <vt:lpstr>Náklady na splnění smlouvy        </vt:lpstr>
      <vt:lpstr>Aplikační příručka         </vt:lpstr>
      <vt:lpstr>Zveřejnění          </vt:lpstr>
      <vt:lpstr>Zveřejnění          </vt:lpstr>
      <vt:lpstr>Problematické okruhy standardu IFRS 15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BMNETBOOK</dc:creator>
  <cp:lastModifiedBy>Uzivatel</cp:lastModifiedBy>
  <cp:revision>173</cp:revision>
  <cp:lastPrinted>2015-11-02T12:10:19Z</cp:lastPrinted>
  <dcterms:created xsi:type="dcterms:W3CDTF">2015-10-31T20:54:36Z</dcterms:created>
  <dcterms:modified xsi:type="dcterms:W3CDTF">2016-10-24T08:33:16Z</dcterms:modified>
</cp:coreProperties>
</file>