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9"/>
  </p:notesMasterIdLst>
  <p:handoutMasterIdLst>
    <p:handoutMasterId r:id="rId70"/>
  </p:handoutMasterIdLst>
  <p:sldIdLst>
    <p:sldId id="257" r:id="rId2"/>
    <p:sldId id="258" r:id="rId3"/>
    <p:sldId id="325" r:id="rId4"/>
    <p:sldId id="326" r:id="rId5"/>
    <p:sldId id="262" r:id="rId6"/>
    <p:sldId id="313" r:id="rId7"/>
    <p:sldId id="263" r:id="rId8"/>
    <p:sldId id="327" r:id="rId9"/>
    <p:sldId id="328" r:id="rId10"/>
    <p:sldId id="346" r:id="rId11"/>
    <p:sldId id="348" r:id="rId12"/>
    <p:sldId id="349" r:id="rId13"/>
    <p:sldId id="369" r:id="rId14"/>
    <p:sldId id="329" r:id="rId15"/>
    <p:sldId id="352" r:id="rId16"/>
    <p:sldId id="353" r:id="rId17"/>
    <p:sldId id="330" r:id="rId18"/>
    <p:sldId id="331" r:id="rId19"/>
    <p:sldId id="354" r:id="rId20"/>
    <p:sldId id="332" r:id="rId21"/>
    <p:sldId id="333" r:id="rId22"/>
    <p:sldId id="355" r:id="rId23"/>
    <p:sldId id="356" r:id="rId24"/>
    <p:sldId id="334" r:id="rId25"/>
    <p:sldId id="345" r:id="rId26"/>
    <p:sldId id="335" r:id="rId27"/>
    <p:sldId id="359" r:id="rId28"/>
    <p:sldId id="357" r:id="rId29"/>
    <p:sldId id="360" r:id="rId30"/>
    <p:sldId id="361" r:id="rId31"/>
    <p:sldId id="358" r:id="rId32"/>
    <p:sldId id="363" r:id="rId33"/>
    <p:sldId id="337" r:id="rId34"/>
    <p:sldId id="336" r:id="rId35"/>
    <p:sldId id="338" r:id="rId36"/>
    <p:sldId id="364" r:id="rId37"/>
    <p:sldId id="339" r:id="rId38"/>
    <p:sldId id="264" r:id="rId39"/>
    <p:sldId id="351" r:id="rId40"/>
    <p:sldId id="365" r:id="rId41"/>
    <p:sldId id="366" r:id="rId42"/>
    <p:sldId id="368" r:id="rId43"/>
    <p:sldId id="367" r:id="rId44"/>
    <p:sldId id="265" r:id="rId45"/>
    <p:sldId id="266" r:id="rId46"/>
    <p:sldId id="343" r:id="rId47"/>
    <p:sldId id="319" r:id="rId48"/>
    <p:sldId id="320" r:id="rId49"/>
    <p:sldId id="321" r:id="rId50"/>
    <p:sldId id="322" r:id="rId51"/>
    <p:sldId id="275" r:id="rId52"/>
    <p:sldId id="312" r:id="rId53"/>
    <p:sldId id="276" r:id="rId54"/>
    <p:sldId id="277" r:id="rId55"/>
    <p:sldId id="278" r:id="rId56"/>
    <p:sldId id="370" r:id="rId57"/>
    <p:sldId id="279" r:id="rId58"/>
    <p:sldId id="280" r:id="rId59"/>
    <p:sldId id="282" r:id="rId60"/>
    <p:sldId id="283" r:id="rId61"/>
    <p:sldId id="286" r:id="rId62"/>
    <p:sldId id="288" r:id="rId63"/>
    <p:sldId id="291" r:id="rId64"/>
    <p:sldId id="371" r:id="rId65"/>
    <p:sldId id="292" r:id="rId66"/>
    <p:sldId id="293" r:id="rId67"/>
    <p:sldId id="324" r:id="rId68"/>
  </p:sldIdLst>
  <p:sldSz cx="9144000" cy="6858000" type="screen4x3"/>
  <p:notesSz cx="6765925" cy="9867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4C64"/>
    <a:srgbClr val="F06A00"/>
    <a:srgbClr val="808EC8"/>
    <a:srgbClr val="339966"/>
    <a:srgbClr val="B21107"/>
    <a:srgbClr val="415299"/>
    <a:srgbClr val="AABAA5"/>
    <a:srgbClr val="4176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05" autoAdjust="0"/>
    <p:restoredTop sz="92085" autoAdjust="0"/>
  </p:normalViewPr>
  <p:slideViewPr>
    <p:cSldViewPr>
      <p:cViewPr>
        <p:scale>
          <a:sx n="99" d="100"/>
          <a:sy n="99" d="100"/>
        </p:scale>
        <p:origin x="-750" y="-72"/>
      </p:cViewPr>
      <p:guideLst>
        <p:guide orient="horz" pos="503"/>
        <p:guide orient="horz" pos="864"/>
        <p:guide orient="horz" pos="1231"/>
        <p:guide orient="horz" pos="1824"/>
        <p:guide orient="horz" pos="2448"/>
        <p:guide orient="horz" pos="3072"/>
        <p:guide orient="horz" pos="3696"/>
        <p:guide orient="horz" pos="4032"/>
        <p:guide pos="288"/>
        <p:guide pos="1551"/>
        <p:guide pos="1617"/>
        <p:guide pos="2849"/>
        <p:guide pos="2912"/>
        <p:guide pos="4145"/>
        <p:guide pos="4208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t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8" y="0"/>
            <a:ext cx="2947987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9464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b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8" y="9409113"/>
            <a:ext cx="2947987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fld id="{9C56FEC3-5FFA-429F-83D5-0A9FBA8906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587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t" anchorCtr="0" compatLnSpc="1">
            <a:prstTxWarp prst="textNoShape">
              <a:avLst/>
            </a:prstTxWarp>
          </a:bodyPr>
          <a:lstStyle>
            <a:lvl1pPr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2225" y="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t" anchorCtr="0" compatLnSpc="1">
            <a:prstTxWarp prst="textNoShape">
              <a:avLst/>
            </a:prstTxWarp>
          </a:bodyPr>
          <a:lstStyle>
            <a:lvl1pPr algn="r"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1363"/>
            <a:ext cx="4932363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686300"/>
            <a:ext cx="5413375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b" anchorCtr="0" compatLnSpc="1">
            <a:prstTxWarp prst="textNoShape">
              <a:avLst/>
            </a:prstTxWarp>
          </a:bodyPr>
          <a:lstStyle>
            <a:lvl1pPr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2225" y="937260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b" anchorCtr="0" compatLnSpc="1">
            <a:prstTxWarp prst="textNoShape">
              <a:avLst/>
            </a:prstTxWarp>
          </a:bodyPr>
          <a:lstStyle>
            <a:lvl1pPr algn="r" defTabSz="938213">
              <a:defRPr sz="1200"/>
            </a:lvl1pPr>
          </a:lstStyle>
          <a:p>
            <a:pPr>
              <a:defRPr/>
            </a:pPr>
            <a:fld id="{C06BC997-A2BB-403A-827B-8927940A2D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919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2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5" name="Picture 19" descr="KPMG_150_Blu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875" y="419100"/>
            <a:ext cx="987425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7" name="Picture 10" descr="Living-Blue-2-Theme"/>
            <p:cNvPicPr>
              <a:picLocks noChangeAspect="1" noChangeArrowheads="1"/>
            </p:cNvPicPr>
            <p:nvPr userDrawn="1"/>
          </p:nvPicPr>
          <p:blipFill>
            <a:blip r:embed="rId3">
              <a:lum bright="-6000"/>
            </a:blip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20" descr="KPMG-LOGO-WhiteKey_150"/>
            <p:cNvPicPr>
              <a:picLocks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hidden">
            <a:xfrm>
              <a:off x="264" y="264"/>
              <a:ext cx="61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38100" y="6743700"/>
            <a:ext cx="14288" cy="53975"/>
          </a:xfrm>
        </p:spPr>
        <p:txBody>
          <a:bodyPr wrap="none" lIns="0" tIns="0" rIns="0" bIns="0">
            <a:spAutoFit/>
          </a:bodyPr>
          <a:lstStyle>
            <a:lvl1pPr marL="0" indent="0">
              <a:buFont typeface="Arial" charset="0"/>
              <a:buNone/>
              <a:defRPr sz="400"/>
            </a:lvl1pPr>
          </a:lstStyle>
          <a:p>
            <a:r>
              <a:rPr lang="en-US"/>
              <a:t>I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90500" y="1881188"/>
            <a:ext cx="8763000" cy="3090862"/>
          </a:xfrm>
        </p:spPr>
        <p:txBody>
          <a:bodyPr/>
          <a:lstStyle>
            <a:lvl1pPr algn="ctr"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EA291-3F69-4DFD-B71C-430104A42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2B82A-E1FA-4EE8-BD73-692788F3E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1475" y="73025"/>
            <a:ext cx="2117725" cy="60531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125" y="73025"/>
            <a:ext cx="6203950" cy="60531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F957F-9DF7-44BD-9FDE-8DAE3187B8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73025"/>
            <a:ext cx="8474075" cy="11160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4650" y="1600200"/>
            <a:ext cx="846455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650" y="3938588"/>
            <a:ext cx="846455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0D124-8F9D-4348-8B27-8A5F435C57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73025"/>
            <a:ext cx="8474075" cy="11160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4650" y="1600200"/>
            <a:ext cx="4156075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600200"/>
            <a:ext cx="4156075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7B604-1373-48DE-9BE4-91C8248E30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9ADFA-8839-4768-95CA-6E91352936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C5721-ECC5-4DB7-B5FE-AA36CE769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4650" y="1600200"/>
            <a:ext cx="4156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600200"/>
            <a:ext cx="4156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96D84-0A6F-4375-9656-559553644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89ABB-8EC3-42D8-8651-EC94E0610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05D65-93B8-4360-A464-22C0DFE36C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289F7-4B76-4629-B504-C74D96F6A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B1C3D-636D-43DF-B322-1A67CFF86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94706-4C78-4D93-98A5-1D6A10F3F1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7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Rectangle 22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14" descr="KPMG-LOGO-BLACK_150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90500" y="6429375"/>
            <a:ext cx="685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8" name="Group 1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034" name="Picture 8" descr="Living-Blue-2-Body"/>
            <p:cNvPicPr>
              <a:picLocks noChangeAspect="1" noChangeArrowheads="1"/>
            </p:cNvPicPr>
            <p:nvPr/>
          </p:nvPicPr>
          <p:blipFill>
            <a:blip r:embed="rId16">
              <a:lum bright="-6000"/>
            </a:blip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5" name="Picture 15" descr="KPMG-LOGO-WhiteKey"/>
            <p:cNvPicPr>
              <a:picLocks noChangeAspect="1" noChangeArrowheads="1"/>
            </p:cNvPicPr>
            <p:nvPr userDrawn="1"/>
          </p:nvPicPr>
          <p:blipFill>
            <a:blip r:embed="rId17"/>
            <a:srcRect/>
            <a:stretch>
              <a:fillRect/>
            </a:stretch>
          </p:blipFill>
          <p:spPr bwMode="hidden">
            <a:xfrm>
              <a:off x="128" y="4047"/>
              <a:ext cx="43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29" name="Picture 10" descr="FY04 Brand Gradient Line"/>
          <p:cNvPicPr>
            <a:picLocks noChangeArrowheads="1"/>
          </p:cNvPicPr>
          <p:nvPr/>
        </p:nvPicPr>
        <p:blipFill>
          <a:blip r:embed="rId18"/>
          <a:srcRect r="1962" b="-52364"/>
          <a:stretch>
            <a:fillRect/>
          </a:stretch>
        </p:blipFill>
        <p:spPr bwMode="ltGray">
          <a:xfrm>
            <a:off x="0" y="1255713"/>
            <a:ext cx="9140825" cy="8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20100" y="6499225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pPr>
              <a:defRPr/>
            </a:pPr>
            <a:fld id="{060DE99D-F6BD-41F3-A692-AC6015204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5125" y="73025"/>
            <a:ext cx="8474075" cy="1116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4650" y="1600200"/>
            <a:ext cx="8464550" cy="4525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527800"/>
            <a:ext cx="670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  <p:sldLayoutId id="2147483650" r:id="rId13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287338" indent="-28733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accent1"/>
        </a:buClr>
        <a:buSzPct val="75000"/>
        <a:buFont typeface="Arial" charset="0"/>
        <a:buBlip>
          <a:blip r:embed="rId19"/>
        </a:buBlip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7388" indent="-28575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30000"/>
        <a:buBlip>
          <a:blip r:embed="rId20"/>
        </a:buBlip>
        <a:defRPr sz="2400">
          <a:solidFill>
            <a:schemeClr val="tx1"/>
          </a:solidFill>
          <a:latin typeface="+mn-lt"/>
          <a:cs typeface="+mn-cs"/>
        </a:defRPr>
      </a:lvl2pPr>
      <a:lvl3pPr marL="1027113" indent="-225425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 sz="2000">
          <a:solidFill>
            <a:schemeClr val="tx1"/>
          </a:solidFill>
          <a:latin typeface="+mn-lt"/>
          <a:cs typeface="+mn-cs"/>
        </a:defRPr>
      </a:lvl3pPr>
      <a:lvl4pPr marL="1377950" indent="-23653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35000"/>
        <a:buBlip>
          <a:blip r:embed="rId20"/>
        </a:buBlip>
        <a:defRPr>
          <a:solidFill>
            <a:schemeClr val="tx1"/>
          </a:solidFill>
          <a:latin typeface="+mn-lt"/>
          <a:cs typeface="+mn-cs"/>
        </a:defRPr>
      </a:lvl4pPr>
      <a:lvl5pPr marL="1716088" indent="-22383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5pPr>
      <a:lvl6pPr marL="21732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6pPr>
      <a:lvl7pPr marL="26304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7pPr>
      <a:lvl8pPr marL="30876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8pPr>
      <a:lvl9pPr marL="35448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1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mfcr.cz/CmsGrc/Obchod-se-zbozim/SPD/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12.jpe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8"/>
          <p:cNvSpPr>
            <a:spLocks noChangeArrowheads="1"/>
          </p:cNvSpPr>
          <p:nvPr/>
        </p:nvSpPr>
        <p:spPr bwMode="ltGray">
          <a:xfrm>
            <a:off x="2566988" y="1270000"/>
            <a:ext cx="6577012" cy="23876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411" name="Rectangle 31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grpSp>
        <p:nvGrpSpPr>
          <p:cNvPr id="17412" name="Group 24"/>
          <p:cNvGrpSpPr>
            <a:grpSpLocks/>
          </p:cNvGrpSpPr>
          <p:nvPr/>
        </p:nvGrpSpPr>
        <p:grpSpPr bwMode="auto">
          <a:xfrm>
            <a:off x="419100" y="419100"/>
            <a:ext cx="1866900" cy="6088063"/>
            <a:chOff x="264" y="264"/>
            <a:chExt cx="1176" cy="3835"/>
          </a:xfrm>
        </p:grpSpPr>
        <p:pic>
          <p:nvPicPr>
            <p:cNvPr id="17420" name="Picture 22" descr="KPMG_150_Blue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4" y="264"/>
              <a:ext cx="622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21" name="Picture 23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black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7413" name="Group 30"/>
          <p:cNvGrpSpPr>
            <a:grpSpLocks/>
          </p:cNvGrpSpPr>
          <p:nvPr/>
        </p:nvGrpSpPr>
        <p:grpSpPr bwMode="auto">
          <a:xfrm>
            <a:off x="107504" y="27384"/>
            <a:ext cx="9144000" cy="6858000"/>
            <a:chOff x="0" y="0"/>
            <a:chExt cx="5760" cy="4320"/>
          </a:xfrm>
        </p:grpSpPr>
        <p:pic>
          <p:nvPicPr>
            <p:cNvPr id="17417" name="Picture 25" descr="Living-Blue-2a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8" name="Picture 5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hidden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9" name="Picture 20" descr="KPMG-LOGO-WhiteKey_150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hidden">
            <a:xfrm>
              <a:off x="264" y="264"/>
              <a:ext cx="61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7414" name="Text Box 7"/>
          <p:cNvSpPr txBox="1">
            <a:spLocks noChangeArrowheads="1"/>
          </p:cNvSpPr>
          <p:nvPr/>
        </p:nvSpPr>
        <p:spPr bwMode="auto">
          <a:xfrm>
            <a:off x="2717800" y="3352800"/>
            <a:ext cx="59436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lnSpc>
                <a:spcPts val="1600"/>
              </a:lnSpc>
            </a:pPr>
            <a:r>
              <a:rPr lang="cs-CZ" sz="1400" b="1" baseline="-25000">
                <a:solidFill>
                  <a:srgbClr val="DDDDDD"/>
                </a:solidFill>
              </a:rPr>
              <a:t>DAŇOVÉ PORADENSTVÍ</a:t>
            </a:r>
            <a:endParaRPr lang="en-GB" sz="1400" b="1" baseline="-25000">
              <a:solidFill>
                <a:srgbClr val="DDDDDD"/>
              </a:solidFill>
            </a:endParaRPr>
          </a:p>
          <a:p>
            <a:pPr eaLnBrk="0" hangingPunct="0">
              <a:lnSpc>
                <a:spcPts val="1600"/>
              </a:lnSpc>
            </a:pPr>
            <a:endParaRPr lang="en-GB" sz="1400" b="1" baseline="-25000">
              <a:solidFill>
                <a:srgbClr val="DDDDDD"/>
              </a:solidFill>
            </a:endParaRPr>
          </a:p>
        </p:txBody>
      </p:sp>
      <p:sp>
        <p:nvSpPr>
          <p:cNvPr id="17415" name="Rectangle 16"/>
          <p:cNvSpPr>
            <a:spLocks noChangeArrowheads="1"/>
          </p:cNvSpPr>
          <p:nvPr/>
        </p:nvSpPr>
        <p:spPr bwMode="auto">
          <a:xfrm>
            <a:off x="2613025" y="1681163"/>
            <a:ext cx="6399213" cy="960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000" b="1">
                <a:solidFill>
                  <a:srgbClr val="FFFFFF"/>
                </a:solidFill>
              </a:rPr>
              <a:t>Spotřební daně</a:t>
            </a:r>
            <a:r>
              <a:rPr lang="en-US" sz="3000" b="1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7416" name="Rectangle 18"/>
          <p:cNvSpPr>
            <a:spLocks noChangeArrowheads="1"/>
          </p:cNvSpPr>
          <p:nvPr/>
        </p:nvSpPr>
        <p:spPr bwMode="auto">
          <a:xfrm>
            <a:off x="2624138" y="2741613"/>
            <a:ext cx="4059237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5000"/>
              </a:spcBef>
              <a:buClr>
                <a:schemeClr val="accent1"/>
              </a:buClr>
              <a:buSzPct val="75000"/>
              <a:buFont typeface="Arial" charset="0"/>
              <a:buNone/>
            </a:pPr>
            <a:endParaRPr lang="cs-CZ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4EFB05D-07A7-443A-832C-A368EC93010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 smtClean="0"/>
              <a:t>Daň z minerálních olejů </a:t>
            </a:r>
            <a:br>
              <a:rPr lang="cs-CZ" sz="2800" dirty="0" smtClean="0"/>
            </a:br>
            <a:r>
              <a:rPr lang="cs-CZ" sz="2800" dirty="0" smtClean="0"/>
              <a:t>(§ 44 - § </a:t>
            </a:r>
            <a:r>
              <a:rPr lang="cs-CZ" sz="2800" dirty="0" smtClean="0"/>
              <a:t>64 </a:t>
            </a:r>
            <a:r>
              <a:rPr lang="cs-CZ" sz="2800" dirty="0" smtClean="0"/>
              <a:t>ZSD)</a:t>
            </a:r>
            <a:endParaRPr lang="en-US" sz="2800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23336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Základ daně (§ 47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Množství minerálních olejů vyjádřené v 1 000 litrech při teplotě 15 °C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Těžké topné oleje (§45/1/c ZSD), zkapalněné ropné plyny – množství v tunách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Sazby daně (§ 48 ZSD) – příklad</a:t>
            </a: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188913"/>
            <a:ext cx="2195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0837" name="Group 5"/>
          <p:cNvGraphicFramePr>
            <a:graphicFrameLocks noGrp="1"/>
          </p:cNvGraphicFramePr>
          <p:nvPr>
            <p:ph sz="half" idx="2"/>
          </p:nvPr>
        </p:nvGraphicFramePr>
        <p:xfrm>
          <a:off x="323850" y="4076700"/>
          <a:ext cx="8464550" cy="2266697"/>
        </p:xfrm>
        <a:graphic>
          <a:graphicData uri="http://schemas.openxmlformats.org/drawingml/2006/table">
            <a:tbl>
              <a:tblPr/>
              <a:tblGrid>
                <a:gridCol w="2016125"/>
                <a:gridCol w="4103688"/>
                <a:gridCol w="2344737"/>
              </a:tblGrid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Kód nomenklatury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Benziny s </a:t>
                      </a:r>
                      <a:r>
                        <a:rPr kumimoji="0" 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obs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olova do 0,013 g/l (§45/1/a)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12 840 Kč/1 000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Střední oleje a těžké plyn. oleje 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(§45/1/b)</a:t>
                      </a: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10 950 Kč/ 1 000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Zkapalněné ropné plyny      (§ 45/1/e)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3 933 Kč/t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Zkapalněné ropné plyny      (§ 45/1/f)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0 Kč/t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D90BB69-240F-437D-A88A-D99FD0B9C887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 smtClean="0"/>
              <a:t>Daň z minerálních olejů </a:t>
            </a:r>
            <a:br>
              <a:rPr lang="cs-CZ" sz="2800" dirty="0" smtClean="0"/>
            </a:br>
            <a:r>
              <a:rPr lang="cs-CZ" sz="2800" dirty="0" smtClean="0"/>
              <a:t>(§ 44 - § </a:t>
            </a:r>
            <a:r>
              <a:rPr lang="cs-CZ" sz="2800" dirty="0" smtClean="0"/>
              <a:t>64 </a:t>
            </a:r>
            <a:r>
              <a:rPr lang="cs-CZ" sz="2800" dirty="0" smtClean="0"/>
              <a:t>ZSD)</a:t>
            </a:r>
            <a:endParaRPr lang="en-US" sz="2800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39893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 smtClean="0"/>
              <a:t>Motorové benzíny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bezolovnatý (Natural):      12,84 Kč/ l</a:t>
            </a:r>
            <a:endParaRPr lang="en-US" sz="1800" smtClean="0"/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olovnatý (Special):            13,71 Kč/l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Ostatní benzíny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lékařský, technický          osvobozeno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Nafta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motorová nafta                 10,95 Kč/l</a:t>
            </a:r>
            <a:r>
              <a:rPr lang="en-US" sz="1800" smtClean="0"/>
              <a:t>*    *</a:t>
            </a:r>
            <a:r>
              <a:rPr lang="cs-CZ" sz="1400" smtClean="0"/>
              <a:t>pro topení možnost vratky (sazba</a:t>
            </a:r>
            <a:r>
              <a:rPr lang="en-US" sz="1800" smtClean="0"/>
              <a:t> </a:t>
            </a:r>
            <a:r>
              <a:rPr lang="cs-CZ" sz="1400" smtClean="0"/>
              <a:t>0,66 Kč/l)</a:t>
            </a:r>
            <a:r>
              <a:rPr lang="en-US" sz="1400" smtClean="0"/>
              <a:t> </a:t>
            </a:r>
            <a:r>
              <a:rPr lang="cs-CZ" sz="1400" smtClean="0"/>
              <a:t>       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bionafta (biosložka</a:t>
            </a:r>
            <a:r>
              <a:rPr lang="en-US" sz="1800" smtClean="0"/>
              <a:t>&gt;30</a:t>
            </a:r>
            <a:r>
              <a:rPr lang="cs-CZ" sz="1800" smtClean="0"/>
              <a:t>%)   7,67 Kč/l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Topné oleje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lehké (LTO)                       10,95 Kč/l</a:t>
            </a:r>
            <a:r>
              <a:rPr lang="en-US" sz="1800" smtClean="0"/>
              <a:t>*   </a:t>
            </a:r>
            <a:r>
              <a:rPr lang="en-US" sz="1400" smtClean="0"/>
              <a:t>*</a:t>
            </a:r>
            <a:r>
              <a:rPr lang="cs-CZ" sz="1400" smtClean="0"/>
              <a:t>pro topení možnost vratky (sazba</a:t>
            </a:r>
            <a:r>
              <a:rPr lang="en-US" sz="1400" smtClean="0"/>
              <a:t> </a:t>
            </a:r>
            <a:r>
              <a:rPr lang="cs-CZ" sz="1400" smtClean="0"/>
              <a:t>0,66 Kč/l)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těžké                                    0,47 Kč/kg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LPG 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pro pohon motorů               3,93 Kč/kg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pro výrobu tepla                  0,00 Kč/kg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188913"/>
            <a:ext cx="2195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669ADF1-8093-4C3B-98F5-D2964ACA09D8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 </a:t>
            </a:r>
            <a:endParaRPr lang="en-US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dirty="0" smtClean="0"/>
              <a:t>Cena benzínu           30,00 Kč/l</a:t>
            </a:r>
            <a:r>
              <a:rPr lang="cs-CZ" dirty="0" smtClean="0"/>
              <a:t>                 </a:t>
            </a:r>
            <a:r>
              <a:rPr lang="cs-CZ" u="sng" dirty="0" smtClean="0"/>
              <a:t> 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DPH                             5,21 Kč/l  </a:t>
            </a:r>
          </a:p>
          <a:p>
            <a:pPr eaLnBrk="1" hangingPunct="1"/>
            <a:r>
              <a:rPr lang="cs-CZ" dirty="0" smtClean="0"/>
              <a:t>Spotřební daň           12,84 Kč/l  </a:t>
            </a:r>
          </a:p>
          <a:p>
            <a:pPr eaLnBrk="1" hangingPunct="1"/>
            <a:r>
              <a:rPr lang="cs-CZ" dirty="0" smtClean="0"/>
              <a:t>„</a:t>
            </a:r>
            <a:r>
              <a:rPr lang="cs-CZ" dirty="0" err="1" smtClean="0"/>
              <a:t>Bezdaňová</a:t>
            </a:r>
            <a:r>
              <a:rPr lang="cs-CZ" dirty="0" smtClean="0"/>
              <a:t>“ cena    11,95 Kč/l  </a:t>
            </a:r>
            <a:br>
              <a:rPr lang="cs-CZ" dirty="0" smtClean="0"/>
            </a:br>
            <a:endParaRPr lang="cs-CZ" dirty="0" smtClean="0"/>
          </a:p>
          <a:p>
            <a:pPr lvl="3" eaLnBrk="1" hangingPunct="1">
              <a:buFontTx/>
              <a:buNone/>
            </a:pPr>
            <a:endParaRPr lang="cs-CZ" dirty="0" smtClean="0"/>
          </a:p>
          <a:p>
            <a:pPr eaLnBrk="1" hangingPunct="1">
              <a:buFont typeface="Arial" charset="0"/>
              <a:buNone/>
            </a:pPr>
            <a:endParaRPr 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ACBF320-E090-46FD-9013-A28585410CAE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Daň z lihu (§ 66 – § </a:t>
            </a:r>
            <a:r>
              <a:rPr lang="cs-CZ" dirty="0" smtClean="0"/>
              <a:t>79a </a:t>
            </a:r>
            <a:r>
              <a:rPr lang="cs-CZ" dirty="0" smtClean="0"/>
              <a:t>ZSD) </a:t>
            </a:r>
            <a:endParaRPr lang="en-US" dirty="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43497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smtClean="0"/>
              <a:t>Předmět daně z lihu (§ 67 ZSD)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líh (ethanol)</a:t>
            </a:r>
            <a:endParaRPr lang="en-US" sz="2000" smtClean="0"/>
          </a:p>
          <a:p>
            <a:pPr lvl="2" eaLnBrk="1" hangingPunct="1">
              <a:lnSpc>
                <a:spcPct val="80000"/>
              </a:lnSpc>
            </a:pPr>
            <a:r>
              <a:rPr lang="cs-CZ" sz="1600" smtClean="0"/>
              <a:t>k</a:t>
            </a:r>
            <a:r>
              <a:rPr lang="en-US" sz="1600" smtClean="0"/>
              <a:t>vasn</a:t>
            </a:r>
            <a:r>
              <a:rPr lang="cs-CZ" sz="1600" smtClean="0"/>
              <a:t>ý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 smtClean="0"/>
              <a:t>syntetický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Výrobek podléhá spotřební dani z lihu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pokud jeho obsah ve výrobku činí více než 1,2 % objemových ethanolu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a nejedná se o pivo nebo víno 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 smtClean="0"/>
              <a:t>(x pokud v pivě nebo víně obsah lihu </a:t>
            </a:r>
            <a:r>
              <a:rPr lang="en-US" sz="1600" smtClean="0"/>
              <a:t>&gt;22</a:t>
            </a:r>
            <a:r>
              <a:rPr lang="cs-CZ" sz="1600" smtClean="0"/>
              <a:t>%, podléhají spotřební dani z lihu)</a:t>
            </a:r>
          </a:p>
          <a:p>
            <a:pPr lvl="1" eaLnBrk="1" hangingPunct="1">
              <a:lnSpc>
                <a:spcPct val="80000"/>
              </a:lnSpc>
            </a:pPr>
            <a:endParaRPr lang="cs-CZ" sz="2000" smtClean="0"/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endParaRPr lang="cs-CZ" sz="160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</p:txBody>
      </p:sp>
      <p:pic>
        <p:nvPicPr>
          <p:cNvPr id="29700" name="Picture 4" descr="55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188913"/>
            <a:ext cx="165576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F72D6EC-F105-4CF3-BED8-D002E3B22787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Daň z lihu (§ 66 – § </a:t>
            </a:r>
            <a:r>
              <a:rPr lang="cs-CZ" dirty="0" smtClean="0"/>
              <a:t>79a </a:t>
            </a:r>
            <a:r>
              <a:rPr lang="cs-CZ" dirty="0" smtClean="0"/>
              <a:t>ZSD) </a:t>
            </a:r>
            <a:endParaRPr lang="en-US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smtClean="0"/>
              <a:t>Předmět daně (§ 67 ZSD) – příklad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Líh (ethanol) včetně neoddělitelného lihu vzniklého kvašením, pokud jeho obsah ve vybraných výrobcích činí více než 1,2 % objemových ethanolu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Základ daně (§ 69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Množství lihu vyjádřené v hektolitrech ethanolu při teplotě 20 °C</a:t>
            </a:r>
          </a:p>
        </p:txBody>
      </p:sp>
      <p:pic>
        <p:nvPicPr>
          <p:cNvPr id="30724" name="Picture 4" descr="55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188913"/>
            <a:ext cx="165576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26B1880-E5E9-4B35-A17C-FF26BB86EC91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Daň z lihu (§ 66 – § </a:t>
            </a:r>
            <a:r>
              <a:rPr lang="cs-CZ" dirty="0" smtClean="0"/>
              <a:t>79a </a:t>
            </a:r>
            <a:r>
              <a:rPr lang="cs-CZ" dirty="0" smtClean="0"/>
              <a:t>ZSD) </a:t>
            </a:r>
            <a:endParaRPr lang="en-US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Sazby daně (§ 70 ZSD) – příklad</a:t>
            </a:r>
            <a:endParaRPr lang="en-US" sz="2000" smtClean="0"/>
          </a:p>
        </p:txBody>
      </p:sp>
      <p:pic>
        <p:nvPicPr>
          <p:cNvPr id="31748" name="Picture 4" descr="55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188913"/>
            <a:ext cx="165576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2885" name="Group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80492340"/>
              </p:ext>
            </p:extLst>
          </p:nvPr>
        </p:nvGraphicFramePr>
        <p:xfrm>
          <a:off x="323850" y="3429000"/>
          <a:ext cx="8464550" cy="2766441"/>
        </p:xfrm>
        <a:graphic>
          <a:graphicData uri="http://schemas.openxmlformats.org/drawingml/2006/table">
            <a:tbl>
              <a:tblPr/>
              <a:tblGrid>
                <a:gridCol w="1749425"/>
                <a:gridCol w="3960813"/>
                <a:gridCol w="275431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Kód nomenklatury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2207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ve výrobcích pod kódem 2207 (např. destiláty)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28 500 Kč/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hl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ethanolu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2208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ve výrobcích pod kódem 2208 (např. whisky, rum)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28 500 Kč/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hl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ethanolu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 destilátech z pěstitelského pálení (do 30 l)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14 300 Kč/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hl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ethanolu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348B802-5AA7-43DC-A10F-69D20A088C6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– výpočet daně z lihu  </a:t>
            </a:r>
            <a:endParaRPr lang="en-US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smtClean="0"/>
              <a:t>Kolik činí spotřební daň z litrovky oblíbeného nápoje Miloše Zemana (obsah alkoholu 3</a:t>
            </a:r>
            <a:r>
              <a:rPr lang="en-US" u="sng" smtClean="0"/>
              <a:t>8</a:t>
            </a:r>
            <a:r>
              <a:rPr lang="cs-CZ" u="sng" smtClean="0"/>
              <a:t>%)?</a:t>
            </a:r>
            <a:r>
              <a:rPr lang="cs-CZ" smtClean="0"/>
              <a:t>                 </a:t>
            </a:r>
            <a:r>
              <a:rPr lang="cs-CZ" u="sng" smtClean="0"/>
              <a:t> </a:t>
            </a:r>
          </a:p>
          <a:p>
            <a:pPr eaLnBrk="1" hangingPunct="1"/>
            <a:endParaRPr lang="cs-CZ" smtClean="0"/>
          </a:p>
          <a:p>
            <a:pPr eaLnBrk="1" hangingPunct="1">
              <a:buFont typeface="Arial" charset="0"/>
              <a:buNone/>
            </a:pPr>
            <a:r>
              <a:rPr lang="cs-CZ" smtClean="0"/>
              <a:t>SD = základ daně x sazba daně = 0,3</a:t>
            </a:r>
            <a:r>
              <a:rPr lang="en-US" smtClean="0"/>
              <a:t>8</a:t>
            </a:r>
            <a:r>
              <a:rPr lang="cs-CZ" smtClean="0"/>
              <a:t> x 285</a:t>
            </a:r>
            <a:r>
              <a:rPr lang="en-US" smtClean="0"/>
              <a:t> = 108,30 K</a:t>
            </a:r>
            <a:r>
              <a:rPr lang="cs-CZ" smtClean="0"/>
              <a:t>č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/>
            </a:r>
            <a:br>
              <a:rPr lang="cs-CZ" smtClean="0"/>
            </a:br>
            <a:endParaRPr lang="cs-CZ" smtClean="0"/>
          </a:p>
          <a:p>
            <a:pPr lvl="3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0940A39-D052-4023-8A98-55E7F711C887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piva (§ 80 - § 91 ZSD) </a:t>
            </a:r>
            <a:endParaRPr lang="en-US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000" smtClean="0"/>
              <a:t>Předmět daně (§ 81 ZSD) – příklad</a:t>
            </a:r>
          </a:p>
          <a:p>
            <a:pPr lvl="1" eaLnBrk="1" hangingPunct="1"/>
            <a:r>
              <a:rPr lang="cs-CZ" sz="2000" smtClean="0"/>
              <a:t>Výrobek pod kódem nomenklatury 2203 (pivo ze sladu) obsahující více než 0,5 % objemových alkoholu</a:t>
            </a:r>
            <a:endParaRPr lang="en-US" sz="2000" smtClean="0"/>
          </a:p>
          <a:p>
            <a:pPr lvl="1" eaLnBrk="1" hangingPunct="1"/>
            <a:r>
              <a:rPr lang="cs-CZ" sz="2000" smtClean="0"/>
              <a:t>Též směsi piva s nealko nápoji mající více než 0,5 % </a:t>
            </a:r>
          </a:p>
          <a:p>
            <a:pPr lvl="1" eaLnBrk="1" hangingPunct="1"/>
            <a:r>
              <a:rPr lang="cs-CZ" sz="2000" smtClean="0"/>
              <a:t>Předmětem ale není samotné nealko pivo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cs-CZ" sz="2000" smtClean="0"/>
              <a:t>Základ daně (§ 84 ZSD)</a:t>
            </a:r>
          </a:p>
          <a:p>
            <a:pPr lvl="1" eaLnBrk="1" hangingPunct="1"/>
            <a:r>
              <a:rPr lang="cs-CZ" sz="2000" smtClean="0"/>
              <a:t>Množství piva vyjádřené v hektolitrech</a:t>
            </a:r>
            <a:endParaRPr lang="en-US" sz="2000" smtClean="0"/>
          </a:p>
          <a:p>
            <a:pPr lvl="1" eaLnBrk="1" hangingPunct="1">
              <a:buFontTx/>
              <a:buNone/>
            </a:pPr>
            <a:endParaRPr lang="en-US" sz="2000" smtClean="0"/>
          </a:p>
          <a:p>
            <a:pPr eaLnBrk="1" hangingPunct="1"/>
            <a:r>
              <a:rPr lang="cs-CZ" sz="2000" smtClean="0"/>
              <a:t>Malý nezávislý pivovar (§ 82 ZSD)</a:t>
            </a:r>
          </a:p>
          <a:p>
            <a:pPr lvl="1" eaLnBrk="1" hangingPunct="1"/>
            <a:r>
              <a:rPr lang="cs-CZ" sz="2000" smtClean="0"/>
              <a:t>Roční výroba piva </a:t>
            </a:r>
            <a:r>
              <a:rPr lang="en-GB" sz="2000" smtClean="0"/>
              <a:t>&lt;</a:t>
            </a:r>
            <a:r>
              <a:rPr lang="cs-CZ" sz="2000" smtClean="0"/>
              <a:t> 200 000 hl</a:t>
            </a:r>
          </a:p>
          <a:p>
            <a:pPr lvl="1" eaLnBrk="1" hangingPunct="1"/>
            <a:r>
              <a:rPr lang="cs-CZ" sz="2000" smtClean="0"/>
              <a:t>Není právně ani hospodářsky závislý na jiném pivovaru</a:t>
            </a:r>
          </a:p>
          <a:p>
            <a:pPr eaLnBrk="1" hangingPunct="1"/>
            <a:endParaRPr lang="en-US" smtClean="0"/>
          </a:p>
        </p:txBody>
      </p:sp>
      <p:pic>
        <p:nvPicPr>
          <p:cNvPr id="33796" name="Picture 4" descr="553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125" y="188913"/>
            <a:ext cx="172878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05005EA-1035-4A84-9277-BCF39204E088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piva </a:t>
            </a:r>
            <a:endParaRPr lang="en-US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1397000"/>
          </a:xfrm>
        </p:spPr>
        <p:txBody>
          <a:bodyPr/>
          <a:lstStyle/>
          <a:p>
            <a:pPr eaLnBrk="1" hangingPunct="1"/>
            <a:r>
              <a:rPr lang="cs-CZ" sz="1800" smtClean="0"/>
              <a:t>Sazby daně a výpočet daně z piva (§ 85 ZSD)</a:t>
            </a:r>
          </a:p>
          <a:p>
            <a:pPr lvl="1" eaLnBrk="1" hangingPunct="1"/>
            <a:r>
              <a:rPr lang="cs-CZ" sz="2000" smtClean="0"/>
              <a:t>Snížená sazba – malé nezávislé pivovary</a:t>
            </a:r>
          </a:p>
          <a:p>
            <a:pPr lvl="1" eaLnBrk="1" hangingPunct="1"/>
            <a:r>
              <a:rPr lang="cs-CZ" sz="2000" smtClean="0"/>
              <a:t>Základní sazba – ostatní pivovary</a:t>
            </a:r>
          </a:p>
          <a:p>
            <a:pPr lvl="1" eaLnBrk="1" hangingPunct="1">
              <a:buFontTx/>
              <a:buNone/>
            </a:pPr>
            <a:endParaRPr lang="en-US" sz="2000" smtClean="0"/>
          </a:p>
        </p:txBody>
      </p:sp>
      <p:graphicFrame>
        <p:nvGraphicFramePr>
          <p:cNvPr id="125956" name="Group 4"/>
          <p:cNvGraphicFramePr>
            <a:graphicFrameLocks noGrp="1"/>
          </p:cNvGraphicFramePr>
          <p:nvPr>
            <p:ph sz="half" idx="2"/>
          </p:nvPr>
        </p:nvGraphicFramePr>
        <p:xfrm>
          <a:off x="374650" y="2997200"/>
          <a:ext cx="8464550" cy="3253296"/>
        </p:xfrm>
        <a:graphic>
          <a:graphicData uri="http://schemas.openxmlformats.org/drawingml/2006/table">
            <a:tbl>
              <a:tblPr/>
              <a:tblGrid>
                <a:gridCol w="741363"/>
                <a:gridCol w="1008062"/>
                <a:gridCol w="1152525"/>
                <a:gridCol w="1295400"/>
                <a:gridCol w="1295400"/>
                <a:gridCol w="1368425"/>
                <a:gridCol w="1603375"/>
              </a:tblGrid>
              <a:tr h="625475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Kód </a:t>
                      </a:r>
                      <a:r>
                        <a:rPr kumimoji="0" 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nom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 v Kč/hl za každé celé procento extraktu původní mladiny (ze které bylo pivo vyrobeno před zkvašením)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5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Základní sazba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Snížené sazby pro malé nezávislé pivovary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70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Velikostní skupina podle výroby v hl ročně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5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 10 000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10 000 do 50 000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50 000 do 100 000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100 000 do 150 000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150 000 do 200 000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2203, 2206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32,00 Kč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16,00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19,20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22,40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25,60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28,80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085454E-9095-49A8-8FF0-33617D19A60B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– výpočet daně z piva  </a:t>
            </a:r>
            <a:endParaRPr lang="en-US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smtClean="0"/>
              <a:t>Kolik činí spotřební daň v půllitrové lahvi </a:t>
            </a:r>
          </a:p>
          <a:p>
            <a:pPr lvl="1" eaLnBrk="1" hangingPunct="1"/>
            <a:r>
              <a:rPr lang="cs-CZ" u="sng" smtClean="0"/>
              <a:t>a)  10 stupňového piva?</a:t>
            </a:r>
          </a:p>
          <a:p>
            <a:pPr lvl="1" eaLnBrk="1" hangingPunct="1"/>
            <a:r>
              <a:rPr lang="cs-CZ" u="sng" smtClean="0"/>
              <a:t>b)  12 stupňového piva?</a:t>
            </a:r>
            <a:r>
              <a:rPr lang="cs-CZ" smtClean="0"/>
              <a:t>                 </a:t>
            </a:r>
            <a:r>
              <a:rPr lang="cs-CZ" u="sng" smtClean="0"/>
              <a:t> 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r>
              <a:rPr lang="cs-CZ" smtClean="0"/>
              <a:t>Ad a)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>SD = 0,32 x 10 x 0,5 = 1,60 Kč 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>Ad b)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>SD = ?</a:t>
            </a:r>
            <a:br>
              <a:rPr lang="cs-CZ" smtClean="0"/>
            </a:br>
            <a:endParaRPr lang="cs-CZ" smtClean="0"/>
          </a:p>
          <a:p>
            <a:pPr lvl="3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F773DE5-AC95-4C5B-8141-B5F07B09C63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Obsah</a:t>
            </a:r>
            <a:endParaRPr lang="en-US" smtClean="0"/>
          </a:p>
        </p:txBody>
      </p:sp>
      <p:sp>
        <p:nvSpPr>
          <p:cNvPr id="1843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135000"/>
              </a:spcBef>
            </a:pPr>
            <a:r>
              <a:rPr lang="cs-CZ" sz="2000" smtClean="0"/>
              <a:t>Úvod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Předmět daně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Plátce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Zdaňovací období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Daňové přiznání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Splatnost daně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Diskuse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BF6ED53-5A4C-4A3E-B815-6259E4FEEBC5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vína a meziproduktů </a:t>
            </a:r>
            <a:br>
              <a:rPr lang="cs-CZ" smtClean="0"/>
            </a:br>
            <a:r>
              <a:rPr lang="cs-CZ" smtClean="0"/>
              <a:t>(§ 92 – § 100b ZSD)</a:t>
            </a:r>
            <a:endParaRPr lang="en-US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412875"/>
            <a:ext cx="8464550" cy="34559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Předmět daně (§ 93 ZSD) – například: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Vína, fermentované nápoje a meziprodukty s kódem nomenklatury 2204 (víno z čerstvých hroznů), 2205 (vermut) a 2206 (ostatní kvašené nápoje) s obsahem alkoholu 1,2 %-22 %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 </a:t>
            </a:r>
            <a:r>
              <a:rPr lang="cs-CZ" sz="1600" smtClean="0"/>
              <a:t>dealkoholizované víno (</a:t>
            </a:r>
            <a:r>
              <a:rPr lang="en-US" sz="1600" smtClean="0"/>
              <a:t>&lt;1,2%)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 smtClean="0"/>
              <a:t>vínovice (</a:t>
            </a:r>
            <a:r>
              <a:rPr lang="en-US" sz="1600" smtClean="0"/>
              <a:t>&gt;22%) </a:t>
            </a:r>
            <a:r>
              <a:rPr lang="cs-CZ" sz="1600" smtClean="0"/>
              <a:t>=&gt; předmětem daně z lihu</a:t>
            </a: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Základ daně (§ 95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Množství vína a meziproduktů v hektolitrech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Sazby daně (§ 96 ZSD)</a:t>
            </a:r>
            <a:endParaRPr lang="en-US" smtClean="0"/>
          </a:p>
        </p:txBody>
      </p:sp>
      <p:pic>
        <p:nvPicPr>
          <p:cNvPr id="36868" name="Picture 4" descr="437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188913"/>
            <a:ext cx="1871662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6981" name="Group 5"/>
          <p:cNvGraphicFramePr>
            <a:graphicFrameLocks noGrp="1"/>
          </p:cNvGraphicFramePr>
          <p:nvPr>
            <p:ph sz="half" idx="2"/>
          </p:nvPr>
        </p:nvGraphicFramePr>
        <p:xfrm>
          <a:off x="323850" y="4797425"/>
          <a:ext cx="8464550" cy="1544639"/>
        </p:xfrm>
        <a:graphic>
          <a:graphicData uri="http://schemas.openxmlformats.org/drawingml/2006/table">
            <a:tbl>
              <a:tblPr/>
              <a:tblGrid>
                <a:gridCol w="4232275"/>
                <a:gridCol w="4232275"/>
              </a:tblGrid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Šumivá vína dle § 93 (2) ZSD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2 340 Kč/hl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Tichá vína dle § 93 (3) ZSD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Kč/hl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Meziprodukty dle § 93 (4) ZSD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2 340 Kč/hl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84DEBC-B50F-4DDB-A7AD-D1F875A9383E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Sazba daně z tabáku a tabákových</a:t>
            </a:r>
            <a:br>
              <a:rPr lang="cs-CZ" dirty="0" smtClean="0"/>
            </a:br>
            <a:r>
              <a:rPr lang="cs-CZ" dirty="0" smtClean="0"/>
              <a:t>výrobků (§ 100c - § </a:t>
            </a:r>
            <a:r>
              <a:rPr lang="cs-CZ" dirty="0" smtClean="0"/>
              <a:t>131g </a:t>
            </a:r>
            <a:r>
              <a:rPr lang="cs-CZ" dirty="0" smtClean="0"/>
              <a:t>ZSD)</a:t>
            </a:r>
            <a:endParaRPr lang="en-US" dirty="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4918075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Předmět daně (§ 101 ZSD) – příklad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Cigarety, doutníky, </a:t>
            </a:r>
            <a:r>
              <a:rPr lang="cs-CZ" sz="2000" dirty="0" err="1" smtClean="0"/>
              <a:t>cigarillos</a:t>
            </a:r>
            <a:r>
              <a:rPr lang="cs-CZ" sz="2000" dirty="0" smtClean="0"/>
              <a:t>, tabák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Ale není: žvýkací a šňupací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Základ daně (§ 102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Cigarety - součet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800" dirty="0" smtClean="0"/>
              <a:t>Procentní část daně – cena pro konečného spotřebitele (vč. DPH)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800" dirty="0" smtClean="0"/>
              <a:t>Pevná část základu daně cigaret – množství v ks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Doutníky, </a:t>
            </a:r>
            <a:r>
              <a:rPr lang="cs-CZ" sz="2000" dirty="0" err="1" smtClean="0"/>
              <a:t>cigarillos</a:t>
            </a:r>
            <a:r>
              <a:rPr lang="cs-CZ" sz="2000" dirty="0" smtClean="0"/>
              <a:t> – množství v ks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Tabák – množství v kg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Sazby daně (§ 104 ZSD)</a:t>
            </a:r>
            <a:endParaRPr lang="en-US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  <p:pic>
        <p:nvPicPr>
          <p:cNvPr id="37892" name="Picture 4" descr="53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2950" y="188913"/>
            <a:ext cx="16557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8005" name="Group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18929119"/>
              </p:ext>
            </p:extLst>
          </p:nvPr>
        </p:nvGraphicFramePr>
        <p:xfrm>
          <a:off x="5508625" y="1600200"/>
          <a:ext cx="3330575" cy="4741166"/>
        </p:xfrm>
        <a:graphic>
          <a:graphicData uri="http://schemas.openxmlformats.org/drawingml/2006/table">
            <a:tbl>
              <a:tblPr/>
              <a:tblGrid>
                <a:gridCol w="1079500"/>
                <a:gridCol w="647700"/>
                <a:gridCol w="771525"/>
                <a:gridCol w="831850"/>
              </a:tblGrid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 část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Pevná část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Minim.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Cigarety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27 %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1,39 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Kč/ks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Min. 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2,52 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Kč/ks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Doutníky, cigarillos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1,64 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Kč/ks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Tabák ke 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kouření, surový tabák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2 142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Kč/kg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0BA8941-BC56-4726-B372-842F7B179A69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– výpočet daně z cigaret  </a:t>
            </a:r>
            <a:endParaRPr lang="en-US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dirty="0" smtClean="0"/>
              <a:t>Kolik činí spotřební daň v krabičce </a:t>
            </a:r>
          </a:p>
          <a:p>
            <a:pPr lvl="1" eaLnBrk="1" hangingPunct="1"/>
            <a:r>
              <a:rPr lang="cs-CZ" u="sng" dirty="0" smtClean="0"/>
              <a:t>a) „levných“ cigaret (60 Kč za krabičku)?</a:t>
            </a:r>
          </a:p>
          <a:p>
            <a:pPr lvl="1" eaLnBrk="1" hangingPunct="1"/>
            <a:r>
              <a:rPr lang="cs-CZ" u="sng" dirty="0" smtClean="0"/>
              <a:t>b) „drahých“ cigaret (90 Kč za krabičku)?</a:t>
            </a:r>
            <a:r>
              <a:rPr lang="cs-CZ" dirty="0" smtClean="0"/>
              <a:t>                 </a:t>
            </a:r>
            <a:r>
              <a:rPr lang="cs-CZ" u="sng" dirty="0" smtClean="0"/>
              <a:t> </a:t>
            </a:r>
            <a:endParaRPr lang="cs-CZ" dirty="0" smtClean="0"/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Ad a)</a:t>
            </a:r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SD = 0,27 x 60</a:t>
            </a:r>
            <a:r>
              <a:rPr lang="en-US" dirty="0" smtClean="0"/>
              <a:t> + 20 x </a:t>
            </a:r>
            <a:r>
              <a:rPr lang="en-US" dirty="0" smtClean="0"/>
              <a:t>1,</a:t>
            </a:r>
            <a:r>
              <a:rPr lang="cs-CZ" dirty="0"/>
              <a:t>3</a:t>
            </a:r>
            <a:r>
              <a:rPr lang="cs-CZ" dirty="0" smtClean="0"/>
              <a:t>9 </a:t>
            </a:r>
            <a:r>
              <a:rPr lang="cs-CZ" dirty="0" smtClean="0"/>
              <a:t>=</a:t>
            </a:r>
            <a:r>
              <a:rPr lang="en-US" dirty="0" smtClean="0"/>
              <a:t> 16,</a:t>
            </a:r>
            <a:r>
              <a:rPr lang="cs-CZ" dirty="0" smtClean="0"/>
              <a:t>2</a:t>
            </a:r>
            <a:r>
              <a:rPr lang="en-US" dirty="0" smtClean="0"/>
              <a:t>0 + </a:t>
            </a:r>
            <a:r>
              <a:rPr lang="en-US" dirty="0" smtClean="0"/>
              <a:t>2</a:t>
            </a:r>
            <a:r>
              <a:rPr lang="cs-CZ" dirty="0"/>
              <a:t>7</a:t>
            </a:r>
            <a:r>
              <a:rPr lang="en-US" dirty="0" smtClean="0"/>
              <a:t>,</a:t>
            </a:r>
            <a:r>
              <a:rPr lang="cs-CZ" dirty="0"/>
              <a:t>8</a:t>
            </a:r>
            <a:r>
              <a:rPr lang="en-US" dirty="0" smtClean="0"/>
              <a:t>0 =</a:t>
            </a:r>
            <a:r>
              <a:rPr lang="cs-CZ" dirty="0" smtClean="0"/>
              <a:t> </a:t>
            </a:r>
            <a:r>
              <a:rPr lang="cs-CZ" dirty="0" smtClean="0"/>
              <a:t>44 </a:t>
            </a:r>
            <a:r>
              <a:rPr lang="cs-CZ" dirty="0" smtClean="0"/>
              <a:t>Kč </a:t>
            </a:r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MIN </a:t>
            </a:r>
            <a:r>
              <a:rPr lang="en-US" dirty="0" smtClean="0"/>
              <a:t>SD= 20 x </a:t>
            </a:r>
            <a:r>
              <a:rPr lang="en-US" dirty="0" smtClean="0"/>
              <a:t>2,</a:t>
            </a:r>
            <a:r>
              <a:rPr lang="cs-CZ" dirty="0" smtClean="0"/>
              <a:t>52</a:t>
            </a:r>
            <a:r>
              <a:rPr lang="en-US" dirty="0" smtClean="0"/>
              <a:t> </a:t>
            </a:r>
            <a:r>
              <a:rPr lang="en-US" dirty="0" smtClean="0"/>
              <a:t>= </a:t>
            </a:r>
            <a:r>
              <a:rPr lang="cs-CZ" dirty="0" smtClean="0"/>
              <a:t>50</a:t>
            </a:r>
            <a:r>
              <a:rPr lang="cs-CZ" dirty="0" smtClean="0"/>
              <a:t>,40</a:t>
            </a:r>
            <a:r>
              <a:rPr lang="en-US" dirty="0" smtClean="0"/>
              <a:t> </a:t>
            </a:r>
            <a:r>
              <a:rPr lang="cs-CZ" dirty="0" smtClean="0"/>
              <a:t>Kč</a:t>
            </a:r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MIN SD </a:t>
            </a:r>
            <a:r>
              <a:rPr lang="en-US" dirty="0" smtClean="0"/>
              <a:t>&gt; SD =&gt; </a:t>
            </a:r>
            <a:r>
              <a:rPr lang="cs-CZ" dirty="0" smtClean="0"/>
              <a:t>daň je </a:t>
            </a:r>
            <a:r>
              <a:rPr lang="cs-CZ" dirty="0" smtClean="0"/>
              <a:t>50</a:t>
            </a:r>
            <a:r>
              <a:rPr lang="cs-CZ" dirty="0" smtClean="0"/>
              <a:t>,40</a:t>
            </a:r>
            <a:r>
              <a:rPr lang="en-US" dirty="0" smtClean="0"/>
              <a:t> </a:t>
            </a:r>
            <a:r>
              <a:rPr lang="cs-CZ" dirty="0" smtClean="0"/>
              <a:t>Kč </a:t>
            </a:r>
          </a:p>
          <a:p>
            <a:pPr eaLnBrk="1" hangingPunct="1">
              <a:buFont typeface="Arial" charset="0"/>
              <a:buNone/>
            </a:pPr>
            <a:endParaRPr lang="cs-CZ" dirty="0" smtClean="0"/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Ad b)</a:t>
            </a:r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SD = ?</a:t>
            </a:r>
            <a:br>
              <a:rPr lang="cs-CZ" dirty="0" smtClean="0"/>
            </a:br>
            <a:endParaRPr lang="cs-CZ" dirty="0" smtClean="0"/>
          </a:p>
          <a:p>
            <a:pPr lvl="3" eaLnBrk="1" hangingPunct="1">
              <a:buFontTx/>
              <a:buNone/>
            </a:pPr>
            <a:endParaRPr lang="cs-CZ" dirty="0" smtClean="0"/>
          </a:p>
          <a:p>
            <a:pPr eaLnBrk="1" hangingPunct="1">
              <a:buFont typeface="Arial" charset="0"/>
              <a:buNone/>
            </a:pPr>
            <a:endParaRPr 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FD3F62E-D39A-4000-AF4D-0D5DDF94E04E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Proces určení výše SD (SHRNUTÍ)  </a:t>
            </a:r>
            <a:endParaRPr lang="en-US" smtClean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+mj-lt"/>
              <a:buAutoNum type="arabicPeriod"/>
              <a:defRPr/>
            </a:pPr>
            <a:endParaRPr lang="cs-CZ" dirty="0" smtClean="0"/>
          </a:p>
          <a:p>
            <a:pPr marL="457200" indent="-457200" eaLnBrk="1" hangingPunct="1">
              <a:buFont typeface="Arial" charset="0"/>
              <a:buNone/>
              <a:defRPr/>
            </a:pPr>
            <a:endParaRPr lang="cs-CZ" dirty="0" smtClean="0"/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 smtClean="0"/>
              <a:t>Je výrobek předmětem spotřební daně? 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 smtClean="0"/>
              <a:t>Spotřební daně z jaké komodity?</a:t>
            </a:r>
            <a:endParaRPr lang="cs-CZ" dirty="0"/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 smtClean="0"/>
              <a:t>Může se aplikovat osvobození?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 smtClean="0"/>
              <a:t>Jaký je základ daně?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 smtClean="0"/>
              <a:t>Jaké je sazba daně?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 lvl="3" eaLnBrk="1" hangingPunct="1">
              <a:buFontTx/>
              <a:buNone/>
              <a:defRPr/>
            </a:pPr>
            <a:endParaRPr lang="cs-CZ" dirty="0"/>
          </a:p>
          <a:p>
            <a:pPr eaLnBrk="1" hangingPunct="1">
              <a:buFont typeface="Arial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DE80369-6779-4082-86DB-0880BCAF8C97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Mechanismus výběru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BD300B9-845D-4E24-A6FD-A1B9C05FCA00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Správce daně </a:t>
            </a:r>
            <a:endParaRPr lang="en-US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r>
              <a:rPr lang="cs-CZ" smtClean="0"/>
              <a:t>Správce daně</a:t>
            </a:r>
          </a:p>
          <a:p>
            <a:pPr lvl="1" eaLnBrk="1" hangingPunct="1"/>
            <a:r>
              <a:rPr lang="cs-CZ" smtClean="0"/>
              <a:t>Celní úřad, celní ředitelství</a:t>
            </a:r>
          </a:p>
          <a:p>
            <a:pPr lvl="1" eaLnBrk="1" hangingPunct="1"/>
            <a:r>
              <a:rPr lang="cs-CZ" smtClean="0"/>
              <a:t>Místní příslušnost</a:t>
            </a:r>
          </a:p>
          <a:p>
            <a:pPr lvl="2" eaLnBrk="1" hangingPunct="1"/>
            <a:r>
              <a:rPr lang="cs-CZ" smtClean="0"/>
              <a:t>Sídlo nebo místo pobytu plátce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263219D-B7BF-4CC2-96F3-29ED18AA02C1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Mechanismus výběru </a:t>
            </a:r>
            <a:endParaRPr lang="en-US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r>
              <a:rPr lang="cs-CZ" smtClean="0"/>
              <a:t>Kdo ji odvede státu (= kdo je plátce daně) ?</a:t>
            </a: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cs-CZ" smtClean="0"/>
              <a:t>Kdy se daň vybere?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46636D5-8F0C-4285-BD87-754607147D64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Mechanismus výběru</a:t>
            </a:r>
            <a:endParaRPr lang="en-US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Jednorázově a jednofázově</a:t>
            </a:r>
          </a:p>
          <a:p>
            <a:pPr eaLnBrk="1" hangingPunct="1"/>
            <a:r>
              <a:rPr lang="cs-CZ" smtClean="0"/>
              <a:t>Propuštěním výrobků do „volného daňového oběhu“</a:t>
            </a:r>
          </a:p>
          <a:p>
            <a:pPr eaLnBrk="1" hangingPunct="1"/>
            <a:r>
              <a:rPr lang="cs-CZ" smtClean="0"/>
              <a:t>Z „daňového skladu“, kde jsou vyráběny nebo skladovány</a:t>
            </a:r>
          </a:p>
          <a:p>
            <a:pPr eaLnBrk="1" hangingPunct="1"/>
            <a:r>
              <a:rPr lang="cs-CZ" smtClean="0"/>
              <a:t>V daňovém skladu se mohou nacházet nezdaněné výrobky </a:t>
            </a:r>
          </a:p>
          <a:p>
            <a:pPr eaLnBrk="1" hangingPunct="1"/>
            <a:r>
              <a:rPr lang="cs-CZ" smtClean="0"/>
              <a:t>Výrobky jsou v režimu „podmíněného osvobození od daně“ („POD“)</a:t>
            </a:r>
          </a:p>
          <a:p>
            <a:pPr eaLnBrk="1" hangingPunct="1"/>
            <a:r>
              <a:rPr lang="cs-CZ" smtClean="0"/>
              <a:t>Mezi daňovými sklady se mohou v režimu POD přepravovat bez daně</a:t>
            </a:r>
          </a:p>
          <a:p>
            <a:pPr eaLnBrk="1" hangingPunct="1"/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4CD1757-0DEF-4C81-90C6-F02F119750D9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Odvod daně - příklad</a:t>
            </a:r>
            <a:endParaRPr lang="en-US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mtClean="0"/>
              <a:t>Daň se odvádí pouze jednou!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Výrobce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Velkoobchod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Velkoobchod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41947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Maloobchod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1547813" y="299720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2051050" y="428625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4859338" y="5661025"/>
            <a:ext cx="219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r>
              <a:rPr lang="cs-CZ"/>
              <a:t> </a:t>
            </a:r>
            <a:endParaRPr lang="en-US"/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4067175" y="4365625"/>
            <a:ext cx="212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38F2E55-6E31-40CA-B53B-A03921023A3E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Okamžik odvodu daně – Příklad 1</a:t>
            </a:r>
            <a:endParaRPr lang="en-US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z="2000" smtClean="0"/>
              <a:t>Daň se odvádí propuštěním do </a:t>
            </a:r>
            <a:r>
              <a:rPr lang="cs-CZ" sz="2000" u="sng" smtClean="0"/>
              <a:t>volného daňového oběhu („VDO“)</a:t>
            </a:r>
            <a:r>
              <a:rPr lang="cs-CZ" sz="2000" smtClean="0"/>
              <a:t>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276600" y="4941888"/>
            <a:ext cx="165417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3" name="Text Box 16"/>
          <p:cNvSpPr txBox="1">
            <a:spLocks noChangeArrowheads="1"/>
          </p:cNvSpPr>
          <p:nvPr/>
        </p:nvSpPr>
        <p:spPr bwMode="auto">
          <a:xfrm>
            <a:off x="4067175" y="4365625"/>
            <a:ext cx="3859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Propuštění do VDO = odvod daně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7F432E2-885C-43F8-826F-86FD16D00DE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Nepřímě daně  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Nepřímé daně – odváděné státu  plátcem daně</a:t>
            </a:r>
            <a:br>
              <a:rPr lang="cs-CZ" smtClean="0"/>
            </a:br>
            <a:endParaRPr lang="cs-CZ" smtClean="0"/>
          </a:p>
          <a:p>
            <a:pPr eaLnBrk="1" hangingPunct="1"/>
            <a:r>
              <a:rPr lang="cs-CZ" smtClean="0"/>
              <a:t>Spotřebitel platí v ceně výrobku</a:t>
            </a:r>
            <a:br>
              <a:rPr lang="cs-CZ" smtClean="0"/>
            </a:br>
            <a:endParaRPr lang="cs-CZ" smtClean="0"/>
          </a:p>
          <a:p>
            <a:pPr eaLnBrk="1" hangingPunct="1"/>
            <a:r>
              <a:rPr lang="cs-CZ" smtClean="0"/>
              <a:t>DPH, spotřební daně, ekologické daně</a:t>
            </a:r>
            <a:r>
              <a:rPr lang="en-US" smtClean="0"/>
              <a:t>, clo</a:t>
            </a:r>
            <a:r>
              <a:rPr lang="cs-CZ" smtClean="0"/>
              <a:t/>
            </a:r>
            <a:br>
              <a:rPr lang="cs-CZ" smtClean="0"/>
            </a:br>
            <a:endParaRPr lang="cs-CZ" smtClean="0"/>
          </a:p>
          <a:p>
            <a:pPr lvl="3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67C351A-40F2-4B73-9519-75C71B6082B4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Okamžik odvodu daně – Příklad 2</a:t>
            </a:r>
            <a:endParaRPr lang="en-US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z="2000" smtClean="0"/>
              <a:t>Daň se odvádí propuštěním do </a:t>
            </a:r>
            <a:r>
              <a:rPr lang="cs-CZ" sz="2000" u="sng" smtClean="0"/>
              <a:t>volného daňového oběhu („VDO“)</a:t>
            </a:r>
            <a:r>
              <a:rPr lang="cs-CZ" sz="2000" smtClean="0"/>
              <a:t>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80022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684213" y="3573463"/>
            <a:ext cx="165417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132138" y="4941888"/>
            <a:ext cx="1798637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7113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4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5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6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7" name="Text Box 16"/>
          <p:cNvSpPr txBox="1">
            <a:spLocks noChangeArrowheads="1"/>
          </p:cNvSpPr>
          <p:nvPr/>
        </p:nvSpPr>
        <p:spPr bwMode="auto">
          <a:xfrm>
            <a:off x="1763713" y="3068638"/>
            <a:ext cx="38592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Propuštění do VDO = odvod daně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22D7336-9299-4522-BA6F-96940F328E2F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Bezdaňový a daňový okruh</a:t>
            </a:r>
            <a:endParaRPr lang="en-US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 smtClean="0"/>
              <a:t>Bezdaňový okruh = režim podmíněného osvobození  od daně (POD)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 smtClean="0"/>
              <a:t>Daňový okruh = volný daňový oběh (VDO)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 smtClean="0"/>
              <a:t>Výrobek je zdaněn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 smtClean="0"/>
              <a:t>Výrobek je osvobozen od daně (trvale)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en-US" sz="1800" smtClean="0"/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z="1800" smtClean="0"/>
          </a:p>
        </p:txBody>
      </p:sp>
      <p:sp>
        <p:nvSpPr>
          <p:cNvPr id="48132" name="Text Box 15"/>
          <p:cNvSpPr txBox="1">
            <a:spLocks noChangeArrowheads="1"/>
          </p:cNvSpPr>
          <p:nvPr/>
        </p:nvSpPr>
        <p:spPr bwMode="auto">
          <a:xfrm>
            <a:off x="1042988" y="4868863"/>
            <a:ext cx="2271712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Bezdaňový okruh</a:t>
            </a:r>
            <a:r>
              <a:rPr lang="cs-CZ"/>
              <a:t> </a:t>
            </a:r>
            <a:endParaRPr lang="en-US"/>
          </a:p>
        </p:txBody>
      </p:sp>
      <p:sp>
        <p:nvSpPr>
          <p:cNvPr id="19" name="Oval 18"/>
          <p:cNvSpPr/>
          <p:nvPr/>
        </p:nvSpPr>
        <p:spPr bwMode="auto">
          <a:xfrm>
            <a:off x="755650" y="3357563"/>
            <a:ext cx="2447925" cy="136683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5292725" y="3284538"/>
            <a:ext cx="2447925" cy="1419225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8135" name="Text Box 15"/>
          <p:cNvSpPr txBox="1">
            <a:spLocks noChangeArrowheads="1"/>
          </p:cNvSpPr>
          <p:nvPr/>
        </p:nvSpPr>
        <p:spPr bwMode="auto">
          <a:xfrm>
            <a:off x="5435600" y="4941888"/>
            <a:ext cx="227171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Daňový okruh</a:t>
            </a:r>
            <a:r>
              <a:rPr lang="cs-CZ"/>
              <a:t> </a:t>
            </a:r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3132138" y="4076700"/>
            <a:ext cx="2160587" cy="1588"/>
          </a:xfrm>
          <a:prstGeom prst="straightConnector1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137" name="Text Box 15"/>
          <p:cNvSpPr txBox="1">
            <a:spLocks noChangeArrowheads="1"/>
          </p:cNvSpPr>
          <p:nvPr/>
        </p:nvSpPr>
        <p:spPr bwMode="auto">
          <a:xfrm>
            <a:off x="3203575" y="3573463"/>
            <a:ext cx="22701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ODVOD DANĚ</a:t>
            </a:r>
            <a:r>
              <a:rPr lang="cs-CZ"/>
              <a:t> 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81088FC-8E61-42D0-8A2A-67C5A6421807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Povinnost přiznat a zaplatit daň</a:t>
            </a:r>
            <a:endParaRPr lang="en-US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mtClean="0"/>
              <a:t/>
            </a:r>
            <a:br>
              <a:rPr lang="cs-CZ" smtClean="0"/>
            </a:br>
            <a:endParaRPr lang="cs-CZ" smtClean="0"/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Povinnost vzniká provozovateli daňového skladu </a:t>
            </a:r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Tj. provozovatel DS je plátcem daně</a:t>
            </a:r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 V den propuštění výrobků z „daňového skladu“ do „volného daňového oběhu“ = tj. fakticky v den v</a:t>
            </a:r>
            <a:r>
              <a:rPr lang="en-US" smtClean="0"/>
              <a:t>y</a:t>
            </a:r>
            <a:r>
              <a:rPr lang="cs-CZ" smtClean="0"/>
              <a:t>skladnění z DS </a:t>
            </a:r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Nutnost vystavit daňový doklad (obsahuje údaj o SD)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DD81CAC-EEE7-469C-AB17-4697524B7568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Daňové sklady</a:t>
            </a:r>
            <a:endParaRPr lang="en-US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Výrobní nebo distribuční</a:t>
            </a:r>
          </a:p>
          <a:p>
            <a:pPr eaLnBrk="1" hangingPunct="1"/>
            <a:r>
              <a:rPr lang="cs-CZ" smtClean="0"/>
              <a:t>Výrobce musí být povinně daňovým skladem</a:t>
            </a:r>
          </a:p>
          <a:p>
            <a:pPr eaLnBrk="1" hangingPunct="1"/>
            <a:r>
              <a:rPr lang="cs-CZ" smtClean="0"/>
              <a:t>V ČR v současnosti přibližně 500 daňových skladů</a:t>
            </a:r>
          </a:p>
          <a:p>
            <a:pPr lvl="1" eaLnBrk="1" hangingPunct="1"/>
            <a:r>
              <a:rPr lang="cs-CZ" smtClean="0"/>
              <a:t>Stock Plzeň, Rudolf Jelínek, Jan Becher,…</a:t>
            </a:r>
          </a:p>
          <a:p>
            <a:pPr lvl="1" eaLnBrk="1" hangingPunct="1"/>
            <a:r>
              <a:rPr lang="cs-CZ" smtClean="0"/>
              <a:t>Česká rafinérská, Setuza,…</a:t>
            </a:r>
          </a:p>
          <a:p>
            <a:pPr lvl="1" eaLnBrk="1" hangingPunct="1"/>
            <a:r>
              <a:rPr lang="cs-CZ" smtClean="0"/>
              <a:t>Českomoravské vinné sklepy,….</a:t>
            </a:r>
          </a:p>
          <a:p>
            <a:pPr lvl="1" eaLnBrk="1" hangingPunct="1"/>
            <a:r>
              <a:rPr lang="cs-CZ" smtClean="0"/>
              <a:t>Budějovický Budvar, Pivovary Staropramen,..</a:t>
            </a:r>
          </a:p>
          <a:p>
            <a:pPr lvl="1" eaLnBrk="1" hangingPunct="1"/>
            <a:r>
              <a:rPr lang="cs-CZ" smtClean="0"/>
              <a:t>Philip Morris</a:t>
            </a:r>
          </a:p>
          <a:p>
            <a:pPr eaLnBrk="1" hangingPunct="1"/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26349C3-2CB5-4E00-B80A-ED480CEDD7F8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Provozovatel daňového skladu</a:t>
            </a:r>
            <a:endParaRPr lang="en-US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Musí dostat povolení od CÚ (na základě žádosti)</a:t>
            </a:r>
          </a:p>
          <a:p>
            <a:pPr eaLnBrk="1" hangingPunct="1"/>
            <a:r>
              <a:rPr lang="cs-CZ" smtClean="0"/>
              <a:t>Musí splňovat zákonné podmínky</a:t>
            </a:r>
          </a:p>
          <a:p>
            <a:pPr lvl="1" eaLnBrk="1" hangingPunct="1"/>
            <a:r>
              <a:rPr lang="cs-CZ" smtClean="0"/>
              <a:t>Technické požadavky na areál (nádrže, měřidla…)</a:t>
            </a:r>
          </a:p>
          <a:p>
            <a:pPr lvl="1" eaLnBrk="1" hangingPunct="1"/>
            <a:r>
              <a:rPr lang="cs-CZ" smtClean="0"/>
              <a:t>Zabezpečení areálu (ostraha, kamerový systém,…)</a:t>
            </a:r>
          </a:p>
          <a:p>
            <a:pPr lvl="1" eaLnBrk="1" hangingPunct="1"/>
            <a:r>
              <a:rPr lang="cs-CZ" smtClean="0"/>
              <a:t>Vedení evidence (kontrolní systémy)</a:t>
            </a:r>
          </a:p>
          <a:p>
            <a:pPr lvl="1" eaLnBrk="1" hangingPunct="1"/>
            <a:r>
              <a:rPr lang="cs-CZ" smtClean="0"/>
              <a:t>Bezúhonnost a daňová spolehlivost</a:t>
            </a:r>
          </a:p>
          <a:p>
            <a:pPr lvl="1" eaLnBrk="1" hangingPunct="1"/>
            <a:r>
              <a:rPr lang="cs-CZ" smtClean="0"/>
              <a:t>Zajištění daně</a:t>
            </a:r>
          </a:p>
          <a:p>
            <a:pPr eaLnBrk="1" hangingPunct="1"/>
            <a:r>
              <a:rPr lang="cs-CZ" smtClean="0"/>
              <a:t>Nemusí být vlastníkem zboží</a:t>
            </a:r>
          </a:p>
          <a:p>
            <a:pPr lvl="1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5AEB033-B85A-4E54-ACCC-274B720731A0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Zajištění daně</a:t>
            </a:r>
            <a:endParaRPr lang="en-US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Forma zajištění</a:t>
            </a:r>
          </a:p>
          <a:p>
            <a:pPr lvl="1" eaLnBrk="1" hangingPunct="1"/>
            <a:r>
              <a:rPr lang="cs-CZ" smtClean="0"/>
              <a:t>Převodem na účet CÚ</a:t>
            </a:r>
          </a:p>
          <a:p>
            <a:pPr lvl="1" eaLnBrk="1" hangingPunct="1"/>
            <a:r>
              <a:rPr lang="cs-CZ" smtClean="0"/>
              <a:t>Ručením</a:t>
            </a:r>
            <a:br>
              <a:rPr lang="cs-CZ" smtClean="0"/>
            </a:br>
            <a:endParaRPr lang="cs-CZ" smtClean="0"/>
          </a:p>
          <a:p>
            <a:pPr eaLnBrk="1" hangingPunct="1"/>
            <a:r>
              <a:rPr lang="cs-CZ" smtClean="0"/>
              <a:t>Výše zajištění </a:t>
            </a:r>
          </a:p>
          <a:p>
            <a:pPr lvl="1" eaLnBrk="1" hangingPunct="1"/>
            <a:r>
              <a:rPr lang="cs-CZ" smtClean="0"/>
              <a:t>Odvozena z objemu výrobků vyrobených nebo skladovaných v daňovém skladu za rok</a:t>
            </a:r>
          </a:p>
          <a:p>
            <a:pPr lvl="1" eaLnBrk="1" hangingPunct="1"/>
            <a:r>
              <a:rPr lang="cs-CZ" smtClean="0"/>
              <a:t>1/12 daňové povinnosti </a:t>
            </a:r>
          </a:p>
          <a:p>
            <a:pPr lvl="1" eaLnBrk="1" hangingPunct="1"/>
            <a:r>
              <a:rPr lang="cs-CZ" smtClean="0"/>
              <a:t>Limity (MO: 100 mil.Kč, pivo: 80 mil Kč, líh: 40 mil. Kč)</a:t>
            </a:r>
          </a:p>
          <a:p>
            <a:pPr lvl="1" eaLnBrk="1" hangingPunct="1"/>
            <a:r>
              <a:rPr lang="cs-CZ" smtClean="0"/>
              <a:t>Možnost zažádat o snížení či zproštění</a:t>
            </a:r>
          </a:p>
          <a:p>
            <a:pPr lvl="1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AD77DAF-0387-45A6-A2EA-A0E9A2120A13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Doprava výrobků mezi daňovými sklady</a:t>
            </a:r>
            <a:endParaRPr lang="en-US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z="2000" smtClean="0"/>
              <a:t>= doprava v režimu podmíněného osvobození od daně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4140200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708400" y="4941888"/>
            <a:ext cx="165417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63722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 flipV="1">
            <a:off x="2339975" y="3933825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4716463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53641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61" name="Text Box 16"/>
          <p:cNvSpPr txBox="1">
            <a:spLocks noChangeArrowheads="1"/>
          </p:cNvSpPr>
          <p:nvPr/>
        </p:nvSpPr>
        <p:spPr bwMode="auto">
          <a:xfrm>
            <a:off x="5003800" y="4365625"/>
            <a:ext cx="18399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Doprava s daní</a:t>
            </a:r>
            <a:endParaRPr lang="en-US" b="1"/>
          </a:p>
        </p:txBody>
      </p:sp>
      <p:sp>
        <p:nvSpPr>
          <p:cNvPr id="53262" name="Text Box 16"/>
          <p:cNvSpPr txBox="1">
            <a:spLocks noChangeArrowheads="1"/>
          </p:cNvSpPr>
          <p:nvPr/>
        </p:nvSpPr>
        <p:spPr bwMode="auto">
          <a:xfrm>
            <a:off x="1692275" y="3068638"/>
            <a:ext cx="2159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Doprava bez daně</a:t>
            </a:r>
            <a:endParaRPr lang="en-US" b="1"/>
          </a:p>
        </p:txBody>
      </p:sp>
      <p:sp>
        <p:nvSpPr>
          <p:cNvPr id="53263" name="Text Box 16"/>
          <p:cNvSpPr txBox="1">
            <a:spLocks noChangeArrowheads="1"/>
          </p:cNvSpPr>
          <p:nvPr/>
        </p:nvSpPr>
        <p:spPr bwMode="auto">
          <a:xfrm>
            <a:off x="2124075" y="4221163"/>
            <a:ext cx="2159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Doprava bez daně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F55BAAB-898C-4CD3-A7A6-47D3DFD5986A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Doprava mezi dvěma daňovými sklady</a:t>
            </a:r>
            <a:endParaRPr lang="en-US" smtClean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Zákon umožňuje (tj. lze dopravovat v výrobky v režimu POD = nezdaněné)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r>
              <a:rPr lang="cs-CZ" smtClean="0"/>
              <a:t>Ale nutné splnit podmínky</a:t>
            </a:r>
          </a:p>
          <a:p>
            <a:pPr lvl="1" eaLnBrk="1" hangingPunct="1"/>
            <a:r>
              <a:rPr lang="cs-CZ" smtClean="0"/>
              <a:t>Oznámit zahájení dopravy na CÚ</a:t>
            </a:r>
          </a:p>
          <a:p>
            <a:pPr lvl="1" eaLnBrk="1" hangingPunct="1"/>
            <a:r>
              <a:rPr lang="cs-CZ" smtClean="0"/>
              <a:t>Zajistit spotřební daň</a:t>
            </a:r>
          </a:p>
          <a:p>
            <a:pPr lvl="1" eaLnBrk="1" hangingPunct="1"/>
            <a:r>
              <a:rPr lang="cs-CZ" smtClean="0"/>
              <a:t>Vystavit „průvodní doklad“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Nejen mezi sklady v ČR, ale i ČR-EU a opačně </a:t>
            </a:r>
          </a:p>
          <a:p>
            <a:pPr lvl="1" eaLnBrk="1" hangingPunct="1">
              <a:buFontTx/>
              <a:buNone/>
            </a:pPr>
            <a:endParaRPr lang="cs-CZ" smtClean="0"/>
          </a:p>
          <a:p>
            <a:pPr lvl="1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CF3785F-6663-4BB0-8BC7-85B6222C741D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Plátci daně (§ 4 ZSD)</a:t>
            </a:r>
            <a:endParaRPr lang="en-US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Právnická nebo fyzická osoba, které vzniká povinnost daň přiznat a zaplatit (§ 9 ZSD)</a:t>
            </a:r>
          </a:p>
          <a:p>
            <a:pPr lvl="1" eaLnBrk="1" hangingPunct="1"/>
            <a:r>
              <a:rPr lang="cs-CZ" smtClean="0"/>
              <a:t>Provozovatel daňového skladu</a:t>
            </a:r>
          </a:p>
          <a:p>
            <a:pPr lvl="1" eaLnBrk="1" hangingPunct="1"/>
            <a:r>
              <a:rPr lang="cs-CZ" smtClean="0"/>
              <a:t>Výrobce (pěstitelská pálenice)</a:t>
            </a:r>
          </a:p>
          <a:p>
            <a:pPr lvl="1" eaLnBrk="1" hangingPunct="1"/>
            <a:r>
              <a:rPr lang="cs-CZ" smtClean="0"/>
              <a:t>Dovozce</a:t>
            </a:r>
          </a:p>
          <a:p>
            <a:pPr lvl="1" eaLnBrk="1" hangingPunct="1"/>
            <a:r>
              <a:rPr lang="cs-CZ" smtClean="0"/>
              <a:t>Další osoby (např. oprávněný příjemce)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F011ED2-8538-4743-B88A-A95E32696C10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Plátci daně (§ 4 ZSD)</a:t>
            </a:r>
            <a:endParaRPr lang="en-US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smtClean="0"/>
              <a:t>Plátce daně (§ 92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Není FO, která na daňovém území ČR vyrábí výhradně tiché víno, celkové množství </a:t>
            </a:r>
            <a:r>
              <a:rPr lang="en-GB" sz="2000" smtClean="0"/>
              <a:t>&lt; </a:t>
            </a:r>
            <a:r>
              <a:rPr lang="cs-CZ" sz="2000" smtClean="0"/>
              <a:t>2 000 litrů/rok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  <a:p>
            <a:pPr eaLnBrk="1" hangingPunct="1"/>
            <a:r>
              <a:rPr lang="cs-CZ" sz="2000" smtClean="0"/>
              <a:t>Plátce daně (§ 80 ZSD)</a:t>
            </a:r>
          </a:p>
          <a:p>
            <a:pPr lvl="1" eaLnBrk="1" hangingPunct="1"/>
            <a:r>
              <a:rPr lang="cs-CZ" sz="2000" smtClean="0"/>
              <a:t>Není FO, která vyrobí pro vlastní spotřebu v zařízení pro domácí výrobu piva pivo v celkovém množství nepřesahující 200 litrů/rok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EFD47B1-DBC2-42D8-A65D-AEA2EF1BC75C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Úvod  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Spotřební daně (akcízy, excise duties)</a:t>
            </a:r>
          </a:p>
          <a:p>
            <a:pPr eaLnBrk="1" hangingPunct="1"/>
            <a:r>
              <a:rPr lang="cs-CZ" smtClean="0"/>
              <a:t>Daň selektivní (</a:t>
            </a:r>
            <a:r>
              <a:rPr lang="en-US" smtClean="0"/>
              <a:t>zabr</a:t>
            </a:r>
            <a:r>
              <a:rPr lang="cs-CZ" smtClean="0"/>
              <a:t>ánit škodlivé spotřebě)</a:t>
            </a:r>
            <a:r>
              <a:rPr lang="en-US" smtClean="0"/>
              <a:t> </a:t>
            </a:r>
            <a:endParaRPr lang="cs-CZ" smtClean="0"/>
          </a:p>
          <a:p>
            <a:pPr eaLnBrk="1" hangingPunct="1"/>
            <a:r>
              <a:rPr lang="cs-CZ" smtClean="0"/>
              <a:t>Tzn. dani podléhají pouze „vybrané výrobky“ („excisable goods“)</a:t>
            </a:r>
          </a:p>
          <a:p>
            <a:pPr eaLnBrk="1" hangingPunct="1"/>
            <a:r>
              <a:rPr lang="cs-CZ" smtClean="0"/>
              <a:t>5 komodit </a:t>
            </a:r>
          </a:p>
          <a:p>
            <a:pPr lvl="1" eaLnBrk="1" hangingPunct="1"/>
            <a:r>
              <a:rPr lang="cs-CZ" smtClean="0"/>
              <a:t>Minerální oleje</a:t>
            </a:r>
          </a:p>
          <a:p>
            <a:pPr lvl="1" eaLnBrk="1" hangingPunct="1"/>
            <a:r>
              <a:rPr lang="cs-CZ" smtClean="0"/>
              <a:t>Lihoviny</a:t>
            </a:r>
          </a:p>
          <a:p>
            <a:pPr lvl="1" eaLnBrk="1" hangingPunct="1"/>
            <a:r>
              <a:rPr lang="cs-CZ" smtClean="0"/>
              <a:t>Pivo</a:t>
            </a:r>
          </a:p>
          <a:p>
            <a:pPr lvl="1" eaLnBrk="1" hangingPunct="1"/>
            <a:r>
              <a:rPr lang="cs-CZ" smtClean="0"/>
              <a:t>Víno</a:t>
            </a:r>
          </a:p>
          <a:p>
            <a:pPr lvl="1" eaLnBrk="1" hangingPunct="1"/>
            <a:r>
              <a:rPr lang="cs-CZ" smtClean="0"/>
              <a:t>Tabákové výrobky</a:t>
            </a:r>
          </a:p>
          <a:p>
            <a:pPr eaLnBrk="1" hangingPunct="1"/>
            <a:r>
              <a:rPr lang="cs-CZ" smtClean="0"/>
              <a:t>Zavedeny v roce 1993 (v 2004 velká novelizace)</a:t>
            </a:r>
          </a:p>
          <a:p>
            <a:pPr lvl="3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EBB5B5A-99E6-4B01-901D-85FA9BAEB367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Pořízení výrobků z jiného státu EU</a:t>
            </a:r>
            <a:endParaRPr lang="en-US" smtClean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mtClean="0"/>
              <a:t>Podnikatelským subjektem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Právnickou osobou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Fyzikou osobou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  <a:p>
            <a:pPr eaLnBrk="1" hangingPunct="1"/>
            <a:r>
              <a:rPr lang="cs-CZ" smtClean="0"/>
              <a:t>Fyzickou osobou – nepodnikatelem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0EEEC26-26A2-404D-82C7-8A072B7AF1C3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- Český podnikatel pořizuje J</a:t>
            </a:r>
            <a:r>
              <a:rPr lang="de-DE" smtClean="0"/>
              <a:t>ägermeistra </a:t>
            </a:r>
            <a:r>
              <a:rPr lang="cs-CZ" smtClean="0"/>
              <a:t>z  Rakouska</a:t>
            </a:r>
            <a:endParaRPr lang="en-US" smtClean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mtClean="0"/>
              <a:t>Podnikatel musí vždy odvést spotřební daň v ČR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  <a:p>
            <a:pPr eaLnBrk="1" hangingPunct="1"/>
            <a:r>
              <a:rPr lang="cs-CZ" smtClean="0"/>
              <a:t>Při nákupu v Rakousku mohou nastat dvě možnosti</a:t>
            </a:r>
          </a:p>
          <a:p>
            <a:pPr lvl="1" eaLnBrk="1" hangingPunct="1"/>
            <a:r>
              <a:rPr lang="cs-CZ" smtClean="0"/>
              <a:t>Podnikatel nakoupí výrobky s rakouskou spotřební daní</a:t>
            </a:r>
          </a:p>
          <a:p>
            <a:pPr lvl="2" eaLnBrk="1" hangingPunct="1"/>
            <a:r>
              <a:rPr lang="cs-CZ" smtClean="0"/>
              <a:t>Bude si moci zažádat o vrácení rakouské daně (při splnění zákonných podmínek)</a:t>
            </a:r>
          </a:p>
          <a:p>
            <a:pPr lvl="1" eaLnBrk="1" hangingPunct="1"/>
            <a:r>
              <a:rPr lang="cs-CZ" smtClean="0"/>
              <a:t>Podnikatel nakoupí výrobky bez rakouské spotřební daně</a:t>
            </a:r>
          </a:p>
          <a:p>
            <a:pPr lvl="2" eaLnBrk="1" hangingPunct="1"/>
            <a:r>
              <a:rPr lang="cs-CZ" smtClean="0"/>
              <a:t>Podnikatel je provozovatelem daňového skladu</a:t>
            </a:r>
          </a:p>
          <a:p>
            <a:pPr lvl="2" eaLnBrk="1" hangingPunct="1"/>
            <a:r>
              <a:rPr lang="cs-CZ" smtClean="0"/>
              <a:t>Podnikatel požádá český CÚ o vydání povolení „oprávněného příjemce“</a:t>
            </a:r>
          </a:p>
          <a:p>
            <a:pPr lvl="2" eaLnBrk="1" hangingPunct="1"/>
            <a:r>
              <a:rPr lang="cs-CZ" smtClean="0"/>
              <a:t>Podnikatel využije služby osoby, které je daňovým skladem či oprávněným příjemcem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A4419F1-DFE8-4A73-8DAB-C9B13EBEB683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- Fyzická osoba (FO) - nepodnikatel nakupuje J</a:t>
            </a:r>
            <a:r>
              <a:rPr lang="de-DE" smtClean="0"/>
              <a:t>ägermeistra </a:t>
            </a:r>
            <a:r>
              <a:rPr lang="cs-CZ" smtClean="0"/>
              <a:t>v Rakousku</a:t>
            </a:r>
            <a:endParaRPr lang="en-US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mtClean="0"/>
              <a:t>FO vždy nakupuje lihoviny s rakouskou spotřební daní 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  <a:p>
            <a:pPr eaLnBrk="1" hangingPunct="1"/>
            <a:r>
              <a:rPr lang="cs-CZ" smtClean="0"/>
              <a:t>V ČR mohou nastat dvě možnosti</a:t>
            </a:r>
          </a:p>
          <a:p>
            <a:pPr lvl="1" eaLnBrk="1" hangingPunct="1"/>
            <a:r>
              <a:rPr lang="cs-CZ" smtClean="0"/>
              <a:t>Množství nakoupených lihovin </a:t>
            </a:r>
            <a:r>
              <a:rPr lang="en-US" smtClean="0"/>
              <a:t>&lt; 10 l</a:t>
            </a:r>
            <a:endParaRPr lang="cs-CZ" smtClean="0"/>
          </a:p>
          <a:p>
            <a:pPr lvl="2" eaLnBrk="1" hangingPunct="1"/>
            <a:r>
              <a:rPr lang="en-US" smtClean="0"/>
              <a:t>FO n</a:t>
            </a:r>
            <a:r>
              <a:rPr lang="cs-CZ" smtClean="0"/>
              <a:t>emusí v ČR platit daň (je osvobozeno)</a:t>
            </a:r>
          </a:p>
          <a:p>
            <a:pPr lvl="1" eaLnBrk="1" hangingPunct="1"/>
            <a:r>
              <a:rPr lang="cs-CZ" smtClean="0"/>
              <a:t>Množství nakoupených lihovin </a:t>
            </a:r>
            <a:r>
              <a:rPr lang="en-US" smtClean="0"/>
              <a:t>&gt; 10 l</a:t>
            </a:r>
            <a:endParaRPr lang="cs-CZ" smtClean="0"/>
          </a:p>
          <a:p>
            <a:pPr lvl="2" eaLnBrk="1" hangingPunct="1"/>
            <a:r>
              <a:rPr lang="en-US" smtClean="0"/>
              <a:t>FO je </a:t>
            </a:r>
            <a:r>
              <a:rPr lang="cs-CZ" smtClean="0"/>
              <a:t>povinna</a:t>
            </a:r>
            <a:r>
              <a:rPr lang="en-US" smtClean="0"/>
              <a:t> </a:t>
            </a:r>
            <a:r>
              <a:rPr lang="cs-CZ" smtClean="0"/>
              <a:t>se registrovat jako plátce daně v ČR a odvést daň</a:t>
            </a:r>
          </a:p>
          <a:p>
            <a:pPr lvl="2" eaLnBrk="1" hangingPunct="1"/>
            <a:r>
              <a:rPr lang="cs-CZ" smtClean="0"/>
              <a:t>Bude si moci zažádat o vrácení rakouské daně (při splnění zákonných podmínek)</a:t>
            </a:r>
          </a:p>
          <a:p>
            <a:pPr lvl="2" eaLnBrk="1" hangingPunct="1"/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05698B9-35A4-4A56-A093-3C80C159981B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Množstevní limity pro osvobození výrobků dovezených do ČR nepodnikatelem (FO) </a:t>
            </a:r>
            <a:endParaRPr lang="en-US" smtClean="0"/>
          </a:p>
        </p:txBody>
      </p:sp>
      <p:graphicFrame>
        <p:nvGraphicFramePr>
          <p:cNvPr id="122885" name="Group 5"/>
          <p:cNvGraphicFramePr>
            <a:graphicFrameLocks noGrp="1"/>
          </p:cNvGraphicFramePr>
          <p:nvPr>
            <p:ph sz="half" idx="2"/>
          </p:nvPr>
        </p:nvGraphicFramePr>
        <p:xfrm>
          <a:off x="250825" y="1989138"/>
          <a:ext cx="8464550" cy="2989009"/>
        </p:xfrm>
        <a:graphic>
          <a:graphicData uri="http://schemas.openxmlformats.org/drawingml/2006/table">
            <a:tbl>
              <a:tblPr/>
              <a:tblGrid>
                <a:gridCol w="1749425"/>
                <a:gridCol w="3960813"/>
                <a:gridCol w="275431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Druh výrobku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Pořízení z jiného státu EU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Pořízení ze třetí země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Cigarety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800 ks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 ks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Víno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 l (z toho 60 l šumivého)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l (kromě tichého)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l tichého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Pivo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110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E01008E-EFC5-4CA4-90AF-542927742940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Registrace, zdaňovací období</a:t>
            </a:r>
            <a:endParaRPr lang="en-US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Registrace</a:t>
            </a:r>
          </a:p>
          <a:p>
            <a:pPr lvl="1" eaLnBrk="1" hangingPunct="1"/>
            <a:r>
              <a:rPr lang="cs-CZ" smtClean="0"/>
              <a:t>U místně příslušného celního úřadu nejpozději</a:t>
            </a:r>
          </a:p>
          <a:p>
            <a:pPr lvl="2" eaLnBrk="1" hangingPunct="1"/>
            <a:r>
              <a:rPr lang="cs-CZ" smtClean="0"/>
              <a:t>Do dne vzniku 1. povinnosti daň přiznat a zaplatit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Zdaňovací období</a:t>
            </a:r>
          </a:p>
          <a:p>
            <a:pPr lvl="1" eaLnBrk="1" hangingPunct="1"/>
            <a:r>
              <a:rPr lang="cs-CZ" smtClean="0"/>
              <a:t>Kalendářní měsíc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lvl="1" eaLnBrk="1" hangingPunct="1"/>
            <a:endParaRPr lang="cs-CZ" smtClean="0"/>
          </a:p>
          <a:p>
            <a:pPr lvl="1"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CEF98D6-1056-4779-9663-4DE5B476347D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Daňové přiznání a splatnost daně</a:t>
            </a:r>
            <a:endParaRPr lang="en-US" smtClean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Daňové přiznání</a:t>
            </a:r>
          </a:p>
          <a:p>
            <a:pPr lvl="1" eaLnBrk="1" hangingPunct="1"/>
            <a:r>
              <a:rPr lang="cs-CZ" dirty="0" smtClean="0"/>
              <a:t>Samostatně za každou daň</a:t>
            </a:r>
          </a:p>
          <a:p>
            <a:pPr lvl="1" eaLnBrk="1" hangingPunct="1"/>
            <a:r>
              <a:rPr lang="cs-CZ" dirty="0" smtClean="0"/>
              <a:t>Do 25. dne po skončení zdaňovacího období</a:t>
            </a:r>
          </a:p>
          <a:p>
            <a:pPr lvl="1" eaLnBrk="1" hangingPunct="1"/>
            <a:r>
              <a:rPr lang="cs-CZ" dirty="0" smtClean="0"/>
              <a:t>Při dovozu se daňové přiznání nepodává </a:t>
            </a:r>
          </a:p>
          <a:p>
            <a:pPr lvl="2" eaLnBrk="1" hangingPunct="1"/>
            <a:r>
              <a:rPr lang="cs-CZ" dirty="0" smtClean="0"/>
              <a:t>Celní prohlášení</a:t>
            </a:r>
          </a:p>
          <a:p>
            <a:pPr eaLnBrk="1" hangingPunct="1"/>
            <a:r>
              <a:rPr lang="cs-CZ" dirty="0" smtClean="0"/>
              <a:t>Splatnost daně</a:t>
            </a:r>
          </a:p>
          <a:p>
            <a:pPr lvl="1" eaLnBrk="1" hangingPunct="1"/>
            <a:r>
              <a:rPr lang="cs-CZ" dirty="0" smtClean="0"/>
              <a:t>40. den po skončení zdaňovacího období (u lihu 55.)</a:t>
            </a:r>
          </a:p>
          <a:p>
            <a:pPr lvl="1" eaLnBrk="1" hangingPunct="1"/>
            <a:r>
              <a:rPr lang="cs-CZ" dirty="0" smtClean="0"/>
              <a:t>Dovoz</a:t>
            </a:r>
          </a:p>
          <a:p>
            <a:pPr lvl="2" eaLnBrk="1" hangingPunct="1"/>
            <a:r>
              <a:rPr lang="cs-CZ" dirty="0" smtClean="0"/>
              <a:t>10 kalendářních dnů ode dne doručení rozhodnutí o vyměření cla</a:t>
            </a:r>
          </a:p>
          <a:p>
            <a:pPr eaLnBrk="1" hangingPunct="1"/>
            <a:endParaRPr lang="cs-CZ" dirty="0" smtClean="0"/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BF7CE68-C628-4CBA-82BD-2EB6A01ABFF7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Proces odvodu daně – shrnutí hlavních kroků</a:t>
            </a:r>
            <a:endParaRPr lang="en-US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Určení povinnosti přiznat daň</a:t>
            </a:r>
          </a:p>
          <a:p>
            <a:pPr lvl="1" eaLnBrk="1" hangingPunct="1"/>
            <a:r>
              <a:rPr lang="cs-CZ" smtClean="0"/>
              <a:t>HMOTNĚ = určit zda je výrobek předmětem daně </a:t>
            </a:r>
          </a:p>
          <a:p>
            <a:pPr lvl="1" eaLnBrk="1" hangingPunct="1"/>
            <a:r>
              <a:rPr lang="cs-CZ" smtClean="0"/>
              <a:t>ČASOVĚ = určit den uvedení do volného daňového oběhu</a:t>
            </a:r>
          </a:p>
          <a:p>
            <a:pPr eaLnBrk="1" hangingPunct="1"/>
            <a:r>
              <a:rPr lang="cs-CZ" smtClean="0"/>
              <a:t>Určení základu daně a sazby daně (příp. aplikace osvobození)</a:t>
            </a:r>
          </a:p>
          <a:p>
            <a:pPr eaLnBrk="1" hangingPunct="1"/>
            <a:r>
              <a:rPr lang="cs-CZ" smtClean="0"/>
              <a:t>Uvedení do záznamní evidence za daný měsíc</a:t>
            </a:r>
          </a:p>
          <a:p>
            <a:pPr eaLnBrk="1" hangingPunct="1"/>
            <a:r>
              <a:rPr lang="cs-CZ" smtClean="0"/>
              <a:t>Sestavení a podání daňového přiznání za daný měsíc</a:t>
            </a:r>
          </a:p>
          <a:p>
            <a:pPr eaLnBrk="1" hangingPunct="1"/>
            <a:r>
              <a:rPr lang="cs-CZ" smtClean="0"/>
              <a:t>Zaplacení daně na CÚ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90FD01-B48F-4B81-A038-EA9F5E372A71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Daňový sklad - praktická aplikace</a:t>
            </a:r>
            <a:endParaRPr lang="en-US" smtClean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B201BCD-B367-40E6-81A1-84AC05B2B7D3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Výrobce a distributor piva </a:t>
            </a:r>
            <a:br>
              <a:rPr lang="cs-CZ" smtClean="0"/>
            </a:br>
            <a:r>
              <a:rPr lang="cs-CZ" smtClean="0"/>
              <a:t>Pohyb a skladování zboží</a:t>
            </a:r>
            <a:endParaRPr lang="en-US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3275013" y="3857625"/>
            <a:ext cx="23764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Pivovar </a:t>
            </a:r>
            <a:endParaRPr lang="en-US" b="1"/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179388" y="4792663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Brno </a:t>
            </a:r>
            <a:endParaRPr lang="en-US" b="1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2771775" y="54451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Praha</a:t>
            </a:r>
            <a:endParaRPr lang="en-US" b="1"/>
          </a:p>
        </p:txBody>
      </p:sp>
      <p:sp>
        <p:nvSpPr>
          <p:cNvPr id="65543" name="Rectangle 7"/>
          <p:cNvSpPr>
            <a:spLocks noChangeArrowheads="1"/>
          </p:cNvSpPr>
          <p:nvPr/>
        </p:nvSpPr>
        <p:spPr bwMode="auto">
          <a:xfrm>
            <a:off x="5581650" y="4868863"/>
            <a:ext cx="3527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Ostrava </a:t>
            </a:r>
            <a:endParaRPr lang="en-US" b="1"/>
          </a:p>
        </p:txBody>
      </p:sp>
      <p:sp>
        <p:nvSpPr>
          <p:cNvPr id="65544" name="Line 8"/>
          <p:cNvSpPr>
            <a:spLocks noChangeShapeType="1"/>
          </p:cNvSpPr>
          <p:nvPr/>
        </p:nvSpPr>
        <p:spPr bwMode="auto">
          <a:xfrm>
            <a:off x="1619250" y="4221163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308850" y="41910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4427538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47" name="Line 11"/>
          <p:cNvSpPr>
            <a:spLocks noChangeShapeType="1"/>
          </p:cNvSpPr>
          <p:nvPr/>
        </p:nvSpPr>
        <p:spPr bwMode="auto">
          <a:xfrm flipH="1">
            <a:off x="1619250" y="2276475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48" name="Line 12"/>
          <p:cNvSpPr>
            <a:spLocks noChangeShapeType="1"/>
          </p:cNvSpPr>
          <p:nvPr/>
        </p:nvSpPr>
        <p:spPr bwMode="auto">
          <a:xfrm flipH="1">
            <a:off x="5651500" y="41449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49" name="Line 13"/>
          <p:cNvSpPr>
            <a:spLocks noChangeShapeType="1"/>
          </p:cNvSpPr>
          <p:nvPr/>
        </p:nvSpPr>
        <p:spPr bwMode="auto">
          <a:xfrm>
            <a:off x="468313" y="285273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0" name="Rectangle 14"/>
          <p:cNvSpPr>
            <a:spLocks noChangeArrowheads="1"/>
          </p:cNvSpPr>
          <p:nvPr/>
        </p:nvSpPr>
        <p:spPr bwMode="auto">
          <a:xfrm>
            <a:off x="3276600" y="2060575"/>
            <a:ext cx="2376488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 </a:t>
            </a:r>
            <a:endParaRPr lang="en-US" b="1"/>
          </a:p>
        </p:txBody>
      </p:sp>
      <p:sp>
        <p:nvSpPr>
          <p:cNvPr id="65551" name="Line 15"/>
          <p:cNvSpPr>
            <a:spLocks noChangeShapeType="1"/>
          </p:cNvSpPr>
          <p:nvPr/>
        </p:nvSpPr>
        <p:spPr bwMode="auto">
          <a:xfrm>
            <a:off x="4427538" y="24923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2" name="Text Box 16"/>
          <p:cNvSpPr txBox="1">
            <a:spLocks noChangeArrowheads="1"/>
          </p:cNvSpPr>
          <p:nvPr/>
        </p:nvSpPr>
        <p:spPr bwMode="auto">
          <a:xfrm>
            <a:off x="4572000" y="3141663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Přímé dodávky piva</a:t>
            </a:r>
            <a:endParaRPr lang="en-US" sz="1400" b="1"/>
          </a:p>
        </p:txBody>
      </p:sp>
      <p:sp>
        <p:nvSpPr>
          <p:cNvPr id="65553" name="Text Box 17"/>
          <p:cNvSpPr txBox="1">
            <a:spLocks noChangeArrowheads="1"/>
          </p:cNvSpPr>
          <p:nvPr/>
        </p:nvSpPr>
        <p:spPr bwMode="auto">
          <a:xfrm>
            <a:off x="6877050" y="2403475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Německo</a:t>
            </a:r>
            <a:endParaRPr lang="en-US" sz="1400" b="1"/>
          </a:p>
        </p:txBody>
      </p:sp>
      <p:sp>
        <p:nvSpPr>
          <p:cNvPr id="65554" name="Text Box 18"/>
          <p:cNvSpPr txBox="1">
            <a:spLocks noChangeArrowheads="1"/>
          </p:cNvSpPr>
          <p:nvPr/>
        </p:nvSpPr>
        <p:spPr bwMode="auto">
          <a:xfrm>
            <a:off x="6877050" y="29083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Česká republika</a:t>
            </a:r>
            <a:endParaRPr lang="en-US" sz="1400" b="1"/>
          </a:p>
        </p:txBody>
      </p:sp>
      <p:sp>
        <p:nvSpPr>
          <p:cNvPr id="65555" name="Rectangle 19"/>
          <p:cNvSpPr>
            <a:spLocks noChangeArrowheads="1"/>
          </p:cNvSpPr>
          <p:nvPr/>
        </p:nvSpPr>
        <p:spPr bwMode="auto">
          <a:xfrm>
            <a:off x="323850" y="3141663"/>
            <a:ext cx="25209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</a:t>
            </a:r>
          </a:p>
          <a:p>
            <a:pPr algn="ctr"/>
            <a:r>
              <a:rPr lang="cs-CZ" b="1"/>
              <a:t>Vývoz a dodání do EU</a:t>
            </a:r>
            <a:endParaRPr lang="en-US" b="1"/>
          </a:p>
        </p:txBody>
      </p:sp>
      <p:sp>
        <p:nvSpPr>
          <p:cNvPr id="65556" name="Line 20"/>
          <p:cNvSpPr>
            <a:spLocks noChangeShapeType="1"/>
          </p:cNvSpPr>
          <p:nvPr/>
        </p:nvSpPr>
        <p:spPr bwMode="auto">
          <a:xfrm flipH="1">
            <a:off x="1619250" y="42211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7" name="Line 21"/>
          <p:cNvSpPr>
            <a:spLocks noChangeShapeType="1"/>
          </p:cNvSpPr>
          <p:nvPr/>
        </p:nvSpPr>
        <p:spPr bwMode="auto">
          <a:xfrm>
            <a:off x="1619250" y="22764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8" name="Line 22"/>
          <p:cNvSpPr>
            <a:spLocks noChangeShapeType="1"/>
          </p:cNvSpPr>
          <p:nvPr/>
        </p:nvSpPr>
        <p:spPr bwMode="auto">
          <a:xfrm flipH="1">
            <a:off x="1619250" y="407670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9" name="Line 23"/>
          <p:cNvSpPr>
            <a:spLocks noChangeShapeType="1"/>
          </p:cNvSpPr>
          <p:nvPr/>
        </p:nvSpPr>
        <p:spPr bwMode="auto">
          <a:xfrm>
            <a:off x="161925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60" name="Rectangle 24"/>
          <p:cNvSpPr>
            <a:spLocks noChangeArrowheads="1"/>
          </p:cNvSpPr>
          <p:nvPr/>
        </p:nvSpPr>
        <p:spPr bwMode="auto">
          <a:xfrm>
            <a:off x="2771775" y="60928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</a:t>
            </a:r>
            <a:endParaRPr lang="en-US" b="1"/>
          </a:p>
        </p:txBody>
      </p:sp>
      <p:sp>
        <p:nvSpPr>
          <p:cNvPr id="65561" name="Line 25"/>
          <p:cNvSpPr>
            <a:spLocks noChangeShapeType="1"/>
          </p:cNvSpPr>
          <p:nvPr/>
        </p:nvSpPr>
        <p:spPr bwMode="auto">
          <a:xfrm flipV="1">
            <a:off x="1619250" y="63087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62" name="Line 26"/>
          <p:cNvSpPr>
            <a:spLocks noChangeShapeType="1"/>
          </p:cNvSpPr>
          <p:nvPr/>
        </p:nvSpPr>
        <p:spPr bwMode="auto">
          <a:xfrm>
            <a:off x="1619250" y="52276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63" name="Line 27"/>
          <p:cNvSpPr>
            <a:spLocks noChangeShapeType="1"/>
          </p:cNvSpPr>
          <p:nvPr/>
        </p:nvSpPr>
        <p:spPr bwMode="auto">
          <a:xfrm>
            <a:off x="7308850" y="53006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64" name="Line 28"/>
          <p:cNvSpPr>
            <a:spLocks noChangeShapeType="1"/>
          </p:cNvSpPr>
          <p:nvPr/>
        </p:nvSpPr>
        <p:spPr bwMode="auto">
          <a:xfrm flipH="1" flipV="1">
            <a:off x="6300788" y="63087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65" name="Line 29"/>
          <p:cNvSpPr>
            <a:spLocks noChangeShapeType="1"/>
          </p:cNvSpPr>
          <p:nvPr/>
        </p:nvSpPr>
        <p:spPr bwMode="auto">
          <a:xfrm>
            <a:off x="4427538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92E964-DA34-4C57-AF7E-84FD3CDA6B98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600" smtClean="0"/>
              <a:t>Výrobce a distributor piva </a:t>
            </a:r>
            <a:br>
              <a:rPr lang="cs-CZ" sz="2600" smtClean="0"/>
            </a:br>
            <a:r>
              <a:rPr lang="cs-CZ" sz="2600" smtClean="0"/>
              <a:t>Daňový režim převáženého a skladovaného zboží</a:t>
            </a:r>
            <a:endParaRPr lang="en-US" sz="2600" smtClean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3275013" y="3857625"/>
            <a:ext cx="23764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Pivovar </a:t>
            </a:r>
            <a:endParaRPr lang="en-US" b="1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179388" y="4792663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Daňový sklad </a:t>
            </a:r>
            <a:endParaRPr lang="en-US" b="1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2771775" y="54451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Daňový sklad </a:t>
            </a:r>
            <a:endParaRPr lang="en-US" b="1"/>
          </a:p>
        </p:txBody>
      </p:sp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5581650" y="4868863"/>
            <a:ext cx="3527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Sklad </a:t>
            </a:r>
            <a:endParaRPr lang="en-US" b="1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1619250" y="4221163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69" name="Line 9"/>
          <p:cNvSpPr>
            <a:spLocks noChangeShapeType="1"/>
          </p:cNvSpPr>
          <p:nvPr/>
        </p:nvSpPr>
        <p:spPr bwMode="auto">
          <a:xfrm>
            <a:off x="7308850" y="41910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70" name="Line 10"/>
          <p:cNvSpPr>
            <a:spLocks noChangeShapeType="1"/>
          </p:cNvSpPr>
          <p:nvPr/>
        </p:nvSpPr>
        <p:spPr bwMode="auto">
          <a:xfrm>
            <a:off x="4427538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71" name="Line 11"/>
          <p:cNvSpPr>
            <a:spLocks noChangeShapeType="1"/>
          </p:cNvSpPr>
          <p:nvPr/>
        </p:nvSpPr>
        <p:spPr bwMode="auto">
          <a:xfrm flipH="1">
            <a:off x="1619250" y="2276475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2" name="Line 12"/>
          <p:cNvSpPr>
            <a:spLocks noChangeShapeType="1"/>
          </p:cNvSpPr>
          <p:nvPr/>
        </p:nvSpPr>
        <p:spPr bwMode="auto">
          <a:xfrm flipH="1">
            <a:off x="5651500" y="41449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3" name="Line 13"/>
          <p:cNvSpPr>
            <a:spLocks noChangeShapeType="1"/>
          </p:cNvSpPr>
          <p:nvPr/>
        </p:nvSpPr>
        <p:spPr bwMode="auto">
          <a:xfrm>
            <a:off x="468313" y="285273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4" name="Rectangle 14"/>
          <p:cNvSpPr>
            <a:spLocks noChangeArrowheads="1"/>
          </p:cNvSpPr>
          <p:nvPr/>
        </p:nvSpPr>
        <p:spPr bwMode="auto">
          <a:xfrm>
            <a:off x="2987675" y="2060575"/>
            <a:ext cx="295275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Oprávněný příjemce zboží </a:t>
            </a:r>
            <a:endParaRPr lang="en-US" b="1"/>
          </a:p>
        </p:txBody>
      </p:sp>
      <p:sp>
        <p:nvSpPr>
          <p:cNvPr id="66575" name="Line 15"/>
          <p:cNvSpPr>
            <a:spLocks noChangeShapeType="1"/>
          </p:cNvSpPr>
          <p:nvPr/>
        </p:nvSpPr>
        <p:spPr bwMode="auto">
          <a:xfrm>
            <a:off x="4427538" y="24923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6" name="Text Box 16"/>
          <p:cNvSpPr txBox="1">
            <a:spLocks noChangeArrowheads="1"/>
          </p:cNvSpPr>
          <p:nvPr/>
        </p:nvSpPr>
        <p:spPr bwMode="auto">
          <a:xfrm>
            <a:off x="4572000" y="3141663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Přímé dodávky piva</a:t>
            </a:r>
            <a:endParaRPr lang="en-US" sz="1400" b="1"/>
          </a:p>
        </p:txBody>
      </p:sp>
      <p:sp>
        <p:nvSpPr>
          <p:cNvPr id="66577" name="Text Box 17"/>
          <p:cNvSpPr txBox="1">
            <a:spLocks noChangeArrowheads="1"/>
          </p:cNvSpPr>
          <p:nvPr/>
        </p:nvSpPr>
        <p:spPr bwMode="auto">
          <a:xfrm>
            <a:off x="6877050" y="2403475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Německo</a:t>
            </a:r>
            <a:endParaRPr lang="en-US" sz="1400" b="1"/>
          </a:p>
        </p:txBody>
      </p:sp>
      <p:sp>
        <p:nvSpPr>
          <p:cNvPr id="66578" name="Text Box 18"/>
          <p:cNvSpPr txBox="1">
            <a:spLocks noChangeArrowheads="1"/>
          </p:cNvSpPr>
          <p:nvPr/>
        </p:nvSpPr>
        <p:spPr bwMode="auto">
          <a:xfrm>
            <a:off x="6877050" y="29083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Česká republika</a:t>
            </a:r>
            <a:endParaRPr lang="en-US" sz="1400" b="1"/>
          </a:p>
        </p:txBody>
      </p:sp>
      <p:sp>
        <p:nvSpPr>
          <p:cNvPr id="66579" name="Rectangle 19"/>
          <p:cNvSpPr>
            <a:spLocks noChangeArrowheads="1"/>
          </p:cNvSpPr>
          <p:nvPr/>
        </p:nvSpPr>
        <p:spPr bwMode="auto">
          <a:xfrm>
            <a:off x="323850" y="3141663"/>
            <a:ext cx="25209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Daňový sklad</a:t>
            </a:r>
            <a:endParaRPr lang="en-US" b="1"/>
          </a:p>
        </p:txBody>
      </p:sp>
      <p:sp>
        <p:nvSpPr>
          <p:cNvPr id="66580" name="Line 20"/>
          <p:cNvSpPr>
            <a:spLocks noChangeShapeType="1"/>
          </p:cNvSpPr>
          <p:nvPr/>
        </p:nvSpPr>
        <p:spPr bwMode="auto">
          <a:xfrm flipH="1">
            <a:off x="1619250" y="42211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1" name="Line 21"/>
          <p:cNvSpPr>
            <a:spLocks noChangeShapeType="1"/>
          </p:cNvSpPr>
          <p:nvPr/>
        </p:nvSpPr>
        <p:spPr bwMode="auto">
          <a:xfrm>
            <a:off x="1619250" y="22764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2" name="Line 22"/>
          <p:cNvSpPr>
            <a:spLocks noChangeShapeType="1"/>
          </p:cNvSpPr>
          <p:nvPr/>
        </p:nvSpPr>
        <p:spPr bwMode="auto">
          <a:xfrm flipH="1">
            <a:off x="1619250" y="407670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3" name="Line 23"/>
          <p:cNvSpPr>
            <a:spLocks noChangeShapeType="1"/>
          </p:cNvSpPr>
          <p:nvPr/>
        </p:nvSpPr>
        <p:spPr bwMode="auto">
          <a:xfrm>
            <a:off x="161925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4" name="Rectangle 24"/>
          <p:cNvSpPr>
            <a:spLocks noChangeArrowheads="1"/>
          </p:cNvSpPr>
          <p:nvPr/>
        </p:nvSpPr>
        <p:spPr bwMode="auto">
          <a:xfrm>
            <a:off x="2771775" y="60928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</a:t>
            </a:r>
            <a:endParaRPr lang="en-US" b="1"/>
          </a:p>
        </p:txBody>
      </p:sp>
      <p:sp>
        <p:nvSpPr>
          <p:cNvPr id="66585" name="Line 25"/>
          <p:cNvSpPr>
            <a:spLocks noChangeShapeType="1"/>
          </p:cNvSpPr>
          <p:nvPr/>
        </p:nvSpPr>
        <p:spPr bwMode="auto">
          <a:xfrm flipV="1">
            <a:off x="1619250" y="63087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86" name="Line 26"/>
          <p:cNvSpPr>
            <a:spLocks noChangeShapeType="1"/>
          </p:cNvSpPr>
          <p:nvPr/>
        </p:nvSpPr>
        <p:spPr bwMode="auto">
          <a:xfrm>
            <a:off x="1619250" y="52276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7" name="Line 27"/>
          <p:cNvSpPr>
            <a:spLocks noChangeShapeType="1"/>
          </p:cNvSpPr>
          <p:nvPr/>
        </p:nvSpPr>
        <p:spPr bwMode="auto">
          <a:xfrm>
            <a:off x="7308850" y="53006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8" name="Line 28"/>
          <p:cNvSpPr>
            <a:spLocks noChangeShapeType="1"/>
          </p:cNvSpPr>
          <p:nvPr/>
        </p:nvSpPr>
        <p:spPr bwMode="auto">
          <a:xfrm flipH="1" flipV="1">
            <a:off x="6300788" y="63087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89" name="Line 29"/>
          <p:cNvSpPr>
            <a:spLocks noChangeShapeType="1"/>
          </p:cNvSpPr>
          <p:nvPr/>
        </p:nvSpPr>
        <p:spPr bwMode="auto">
          <a:xfrm>
            <a:off x="4427538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90" name="Text Box 30"/>
          <p:cNvSpPr txBox="1">
            <a:spLocks noChangeArrowheads="1"/>
          </p:cNvSpPr>
          <p:nvPr/>
        </p:nvSpPr>
        <p:spPr bwMode="auto">
          <a:xfrm>
            <a:off x="250825" y="1484313"/>
            <a:ext cx="4105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- - - - - Podmíněný režim osvobození od daně</a:t>
            </a:r>
            <a:endParaRPr lang="en-US" sz="1400" b="1"/>
          </a:p>
        </p:txBody>
      </p:sp>
      <p:sp>
        <p:nvSpPr>
          <p:cNvPr id="66591" name="Text Box 31"/>
          <p:cNvSpPr txBox="1">
            <a:spLocks noChangeArrowheads="1"/>
          </p:cNvSpPr>
          <p:nvPr/>
        </p:nvSpPr>
        <p:spPr bwMode="auto">
          <a:xfrm>
            <a:off x="250825" y="1844675"/>
            <a:ext cx="18716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_____ Volný oběh</a:t>
            </a:r>
            <a:endParaRPr lang="en-US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FD445AC-2ADE-4487-B3B8-95908FE8533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Legislativní úprava </a:t>
            </a:r>
            <a:endParaRPr 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r>
              <a:rPr lang="cs-CZ" smtClean="0"/>
              <a:t>Legislativní úprava</a:t>
            </a:r>
          </a:p>
          <a:p>
            <a:pPr lvl="1" eaLnBrk="1" hangingPunct="1"/>
            <a:r>
              <a:rPr lang="cs-CZ" smtClean="0"/>
              <a:t>Zákon č. 353/2003 Sb., o spotřebních daních, v platném znění (dále jen „ZSD“)</a:t>
            </a:r>
            <a:endParaRPr lang="en-US" smtClean="0"/>
          </a:p>
          <a:p>
            <a:pPr lvl="1" eaLnBrk="1" hangingPunct="1"/>
            <a:r>
              <a:rPr lang="en-US" smtClean="0"/>
              <a:t>Celn</a:t>
            </a:r>
            <a:r>
              <a:rPr lang="cs-CZ" smtClean="0"/>
              <a:t>í správa ČR </a:t>
            </a:r>
            <a:r>
              <a:rPr lang="cs-CZ" smtClean="0">
                <a:hlinkClick r:id="rId2"/>
              </a:rPr>
              <a:t>http://www.cs.mfcr.cz/CmsGrc/Obchod-se-zbozim/SPD/</a:t>
            </a:r>
            <a:endParaRPr lang="cs-CZ" smtClean="0"/>
          </a:p>
          <a:p>
            <a:pPr lvl="1" eaLnBrk="1" hangingPunct="1"/>
            <a:r>
              <a:rPr lang="cs-CZ" smtClean="0"/>
              <a:t>KOOV MF ČR a KDP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4743311-1E9A-4BB2-B6CE-F831DB86B501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Výrobce a distributor piva </a:t>
            </a:r>
            <a:br>
              <a:rPr lang="cs-CZ" smtClean="0"/>
            </a:br>
            <a:r>
              <a:rPr lang="cs-CZ" smtClean="0"/>
              <a:t>Doklady doprovázející zboží</a:t>
            </a:r>
            <a:endParaRPr lang="en-US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3275013" y="3857625"/>
            <a:ext cx="23764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Pivovar </a:t>
            </a:r>
            <a:endParaRPr lang="en-US" b="1"/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179388" y="4792663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Brno </a:t>
            </a:r>
            <a:endParaRPr lang="en-US" b="1"/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2771775" y="54451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Praha</a:t>
            </a:r>
            <a:endParaRPr lang="en-US" b="1"/>
          </a:p>
        </p:txBody>
      </p:sp>
      <p:sp>
        <p:nvSpPr>
          <p:cNvPr id="67591" name="Rectangle 7"/>
          <p:cNvSpPr>
            <a:spLocks noChangeArrowheads="1"/>
          </p:cNvSpPr>
          <p:nvPr/>
        </p:nvSpPr>
        <p:spPr bwMode="auto">
          <a:xfrm>
            <a:off x="5581650" y="4868863"/>
            <a:ext cx="3527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Ostrava </a:t>
            </a:r>
            <a:endParaRPr lang="en-US" b="1"/>
          </a:p>
        </p:txBody>
      </p:sp>
      <p:sp>
        <p:nvSpPr>
          <p:cNvPr id="67592" name="Line 8"/>
          <p:cNvSpPr>
            <a:spLocks noChangeShapeType="1"/>
          </p:cNvSpPr>
          <p:nvPr/>
        </p:nvSpPr>
        <p:spPr bwMode="auto">
          <a:xfrm>
            <a:off x="1619250" y="4221163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308850" y="41910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4427538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595" name="Line 11"/>
          <p:cNvSpPr>
            <a:spLocks noChangeShapeType="1"/>
          </p:cNvSpPr>
          <p:nvPr/>
        </p:nvSpPr>
        <p:spPr bwMode="auto">
          <a:xfrm flipH="1">
            <a:off x="1619250" y="2276475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596" name="Line 12"/>
          <p:cNvSpPr>
            <a:spLocks noChangeShapeType="1"/>
          </p:cNvSpPr>
          <p:nvPr/>
        </p:nvSpPr>
        <p:spPr bwMode="auto">
          <a:xfrm flipH="1">
            <a:off x="5651500" y="41449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597" name="Line 13"/>
          <p:cNvSpPr>
            <a:spLocks noChangeShapeType="1"/>
          </p:cNvSpPr>
          <p:nvPr/>
        </p:nvSpPr>
        <p:spPr bwMode="auto">
          <a:xfrm>
            <a:off x="468313" y="285273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598" name="Rectangle 14"/>
          <p:cNvSpPr>
            <a:spLocks noChangeArrowheads="1"/>
          </p:cNvSpPr>
          <p:nvPr/>
        </p:nvSpPr>
        <p:spPr bwMode="auto">
          <a:xfrm>
            <a:off x="3276600" y="2060575"/>
            <a:ext cx="2376488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 </a:t>
            </a:r>
            <a:endParaRPr lang="en-US" b="1"/>
          </a:p>
        </p:txBody>
      </p:sp>
      <p:sp>
        <p:nvSpPr>
          <p:cNvPr id="67599" name="Line 15"/>
          <p:cNvSpPr>
            <a:spLocks noChangeShapeType="1"/>
          </p:cNvSpPr>
          <p:nvPr/>
        </p:nvSpPr>
        <p:spPr bwMode="auto">
          <a:xfrm>
            <a:off x="4427538" y="24923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0" name="Text Box 16"/>
          <p:cNvSpPr txBox="1">
            <a:spLocks noChangeArrowheads="1"/>
          </p:cNvSpPr>
          <p:nvPr/>
        </p:nvSpPr>
        <p:spPr bwMode="auto">
          <a:xfrm>
            <a:off x="4572000" y="3141663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Přímé dodávky piva</a:t>
            </a:r>
            <a:endParaRPr lang="en-US" sz="1400" b="1"/>
          </a:p>
        </p:txBody>
      </p:sp>
      <p:sp>
        <p:nvSpPr>
          <p:cNvPr id="67601" name="Text Box 17"/>
          <p:cNvSpPr txBox="1">
            <a:spLocks noChangeArrowheads="1"/>
          </p:cNvSpPr>
          <p:nvPr/>
        </p:nvSpPr>
        <p:spPr bwMode="auto">
          <a:xfrm>
            <a:off x="6877050" y="2403475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Německo</a:t>
            </a:r>
            <a:endParaRPr lang="en-US" sz="1400" b="1"/>
          </a:p>
        </p:txBody>
      </p:sp>
      <p:sp>
        <p:nvSpPr>
          <p:cNvPr id="67602" name="Text Box 18"/>
          <p:cNvSpPr txBox="1">
            <a:spLocks noChangeArrowheads="1"/>
          </p:cNvSpPr>
          <p:nvPr/>
        </p:nvSpPr>
        <p:spPr bwMode="auto">
          <a:xfrm>
            <a:off x="6877050" y="29083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Česká republika</a:t>
            </a:r>
            <a:endParaRPr lang="en-US" sz="1400" b="1"/>
          </a:p>
        </p:txBody>
      </p:sp>
      <p:sp>
        <p:nvSpPr>
          <p:cNvPr id="67603" name="Rectangle 19"/>
          <p:cNvSpPr>
            <a:spLocks noChangeArrowheads="1"/>
          </p:cNvSpPr>
          <p:nvPr/>
        </p:nvSpPr>
        <p:spPr bwMode="auto">
          <a:xfrm>
            <a:off x="323850" y="3141663"/>
            <a:ext cx="25209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</a:t>
            </a:r>
          </a:p>
          <a:p>
            <a:pPr algn="ctr"/>
            <a:r>
              <a:rPr lang="cs-CZ" b="1"/>
              <a:t>Vývoz a dodání do EU</a:t>
            </a:r>
            <a:endParaRPr lang="en-US" b="1"/>
          </a:p>
        </p:txBody>
      </p:sp>
      <p:sp>
        <p:nvSpPr>
          <p:cNvPr id="67604" name="Line 20"/>
          <p:cNvSpPr>
            <a:spLocks noChangeShapeType="1"/>
          </p:cNvSpPr>
          <p:nvPr/>
        </p:nvSpPr>
        <p:spPr bwMode="auto">
          <a:xfrm flipH="1">
            <a:off x="1619250" y="42211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5" name="Line 21"/>
          <p:cNvSpPr>
            <a:spLocks noChangeShapeType="1"/>
          </p:cNvSpPr>
          <p:nvPr/>
        </p:nvSpPr>
        <p:spPr bwMode="auto">
          <a:xfrm>
            <a:off x="1619250" y="22764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6" name="Line 22"/>
          <p:cNvSpPr>
            <a:spLocks noChangeShapeType="1"/>
          </p:cNvSpPr>
          <p:nvPr/>
        </p:nvSpPr>
        <p:spPr bwMode="auto">
          <a:xfrm flipH="1">
            <a:off x="1619250" y="407670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7" name="Line 23"/>
          <p:cNvSpPr>
            <a:spLocks noChangeShapeType="1"/>
          </p:cNvSpPr>
          <p:nvPr/>
        </p:nvSpPr>
        <p:spPr bwMode="auto">
          <a:xfrm>
            <a:off x="161925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8" name="Rectangle 24"/>
          <p:cNvSpPr>
            <a:spLocks noChangeArrowheads="1"/>
          </p:cNvSpPr>
          <p:nvPr/>
        </p:nvSpPr>
        <p:spPr bwMode="auto">
          <a:xfrm>
            <a:off x="2771775" y="60928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</a:t>
            </a:r>
            <a:endParaRPr lang="en-US" b="1"/>
          </a:p>
        </p:txBody>
      </p:sp>
      <p:sp>
        <p:nvSpPr>
          <p:cNvPr id="67609" name="Line 25"/>
          <p:cNvSpPr>
            <a:spLocks noChangeShapeType="1"/>
          </p:cNvSpPr>
          <p:nvPr/>
        </p:nvSpPr>
        <p:spPr bwMode="auto">
          <a:xfrm flipV="1">
            <a:off x="1619250" y="63087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610" name="Line 26"/>
          <p:cNvSpPr>
            <a:spLocks noChangeShapeType="1"/>
          </p:cNvSpPr>
          <p:nvPr/>
        </p:nvSpPr>
        <p:spPr bwMode="auto">
          <a:xfrm>
            <a:off x="1619250" y="52276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11" name="Line 27"/>
          <p:cNvSpPr>
            <a:spLocks noChangeShapeType="1"/>
          </p:cNvSpPr>
          <p:nvPr/>
        </p:nvSpPr>
        <p:spPr bwMode="auto">
          <a:xfrm>
            <a:off x="7308850" y="53006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12" name="Line 28"/>
          <p:cNvSpPr>
            <a:spLocks noChangeShapeType="1"/>
          </p:cNvSpPr>
          <p:nvPr/>
        </p:nvSpPr>
        <p:spPr bwMode="auto">
          <a:xfrm flipH="1" flipV="1">
            <a:off x="6300788" y="63087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613" name="Line 29"/>
          <p:cNvSpPr>
            <a:spLocks noChangeShapeType="1"/>
          </p:cNvSpPr>
          <p:nvPr/>
        </p:nvSpPr>
        <p:spPr bwMode="auto">
          <a:xfrm>
            <a:off x="4427538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614" name="Text Box 30"/>
          <p:cNvSpPr txBox="1">
            <a:spLocks noChangeArrowheads="1"/>
          </p:cNvSpPr>
          <p:nvPr/>
        </p:nvSpPr>
        <p:spPr bwMode="auto">
          <a:xfrm>
            <a:off x="107950" y="1484313"/>
            <a:ext cx="6408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- - -  Průvodní doklad pro dopravu v podmíněném osvobození od daně</a:t>
            </a:r>
            <a:endParaRPr lang="en-US" sz="1400" b="1"/>
          </a:p>
        </p:txBody>
      </p:sp>
      <p:sp>
        <p:nvSpPr>
          <p:cNvPr id="67615" name="Text Box 31"/>
          <p:cNvSpPr txBox="1">
            <a:spLocks noChangeArrowheads="1"/>
          </p:cNvSpPr>
          <p:nvPr/>
        </p:nvSpPr>
        <p:spPr bwMode="auto">
          <a:xfrm>
            <a:off x="250825" y="1844675"/>
            <a:ext cx="18716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___ Daňový doklad</a:t>
            </a:r>
            <a:endParaRPr lang="en-US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C283045-F907-42EA-B491-F3A8F45603B8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68610" name="Rectangle 2"/>
          <p:cNvSpPr>
            <a:spLocks noChangeArrowheads="1"/>
          </p:cNvSpPr>
          <p:nvPr/>
        </p:nvSpPr>
        <p:spPr bwMode="ltGray">
          <a:xfrm>
            <a:off x="2566988" y="1270000"/>
            <a:ext cx="6577012" cy="23876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grpSp>
        <p:nvGrpSpPr>
          <p:cNvPr id="68612" name="Group 4"/>
          <p:cNvGrpSpPr>
            <a:grpSpLocks/>
          </p:cNvGrpSpPr>
          <p:nvPr/>
        </p:nvGrpSpPr>
        <p:grpSpPr bwMode="auto">
          <a:xfrm>
            <a:off x="419100" y="419100"/>
            <a:ext cx="1866900" cy="6088063"/>
            <a:chOff x="264" y="264"/>
            <a:chExt cx="1176" cy="3835"/>
          </a:xfrm>
        </p:grpSpPr>
        <p:pic>
          <p:nvPicPr>
            <p:cNvPr id="68621" name="Picture 5" descr="KPMG_150_Blue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4" y="264"/>
              <a:ext cx="622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622" name="Picture 6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black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8613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68618" name="Picture 8" descr="Living-Blue-2a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619" name="Picture 9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hidden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620" name="Picture 10" descr="KPMG-LOGO-WhiteKey_150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hidden">
            <a:xfrm>
              <a:off x="264" y="264"/>
              <a:ext cx="61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8614" name="Text Box 11"/>
          <p:cNvSpPr txBox="1">
            <a:spLocks noChangeArrowheads="1"/>
          </p:cNvSpPr>
          <p:nvPr/>
        </p:nvSpPr>
        <p:spPr bwMode="auto">
          <a:xfrm>
            <a:off x="2717800" y="1270000"/>
            <a:ext cx="59436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lnSpc>
                <a:spcPts val="1600"/>
              </a:lnSpc>
            </a:pPr>
            <a:endParaRPr lang="en-GB" sz="2400" b="1" baseline="-25000">
              <a:solidFill>
                <a:srgbClr val="DDDDDD"/>
              </a:solidFill>
            </a:endParaRPr>
          </a:p>
          <a:p>
            <a:pPr eaLnBrk="0" hangingPunct="0">
              <a:lnSpc>
                <a:spcPts val="1600"/>
              </a:lnSpc>
            </a:pPr>
            <a:r>
              <a:rPr lang="en-GB" sz="1400" b="1" baseline="-25000">
                <a:solidFill>
                  <a:srgbClr val="DDDDDD"/>
                </a:solidFill>
              </a:rPr>
              <a:t> </a:t>
            </a:r>
          </a:p>
        </p:txBody>
      </p:sp>
      <p:sp>
        <p:nvSpPr>
          <p:cNvPr id="68615" name="Text Box 12"/>
          <p:cNvSpPr txBox="1">
            <a:spLocks noChangeArrowheads="1"/>
          </p:cNvSpPr>
          <p:nvPr/>
        </p:nvSpPr>
        <p:spPr bwMode="auto">
          <a:xfrm>
            <a:off x="2717800" y="3352800"/>
            <a:ext cx="59436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lnSpc>
                <a:spcPts val="1600"/>
              </a:lnSpc>
            </a:pPr>
            <a:r>
              <a:rPr lang="cs-CZ" sz="1400" b="1" baseline="-25000">
                <a:solidFill>
                  <a:srgbClr val="DDDDDD"/>
                </a:solidFill>
              </a:rPr>
              <a:t>DAŇOVÉ PORADENSTVÍ</a:t>
            </a:r>
            <a:endParaRPr lang="en-GB" sz="1400" b="1" baseline="-25000">
              <a:solidFill>
                <a:srgbClr val="DDDDDD"/>
              </a:solidFill>
            </a:endParaRPr>
          </a:p>
        </p:txBody>
      </p:sp>
      <p:sp>
        <p:nvSpPr>
          <p:cNvPr id="68616" name="Rectangle 13"/>
          <p:cNvSpPr>
            <a:spLocks noChangeArrowheads="1"/>
          </p:cNvSpPr>
          <p:nvPr/>
        </p:nvSpPr>
        <p:spPr bwMode="auto">
          <a:xfrm>
            <a:off x="2613025" y="1681163"/>
            <a:ext cx="6399213" cy="960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000" b="1">
                <a:solidFill>
                  <a:srgbClr val="FFFFFF"/>
                </a:solidFill>
              </a:rPr>
              <a:t>Ekologické daně</a:t>
            </a:r>
            <a:endParaRPr lang="cs-CZ" sz="2400" b="1">
              <a:solidFill>
                <a:srgbClr val="FFFFFF"/>
              </a:solidFill>
            </a:endParaRPr>
          </a:p>
        </p:txBody>
      </p:sp>
      <p:sp>
        <p:nvSpPr>
          <p:cNvPr id="68617" name="Rectangle 14"/>
          <p:cNvSpPr>
            <a:spLocks noChangeArrowheads="1"/>
          </p:cNvSpPr>
          <p:nvPr/>
        </p:nvSpPr>
        <p:spPr bwMode="auto">
          <a:xfrm>
            <a:off x="2624138" y="2741613"/>
            <a:ext cx="4059237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5000"/>
              </a:spcBef>
              <a:buClr>
                <a:schemeClr val="accent1"/>
              </a:buClr>
              <a:buSzPct val="75000"/>
              <a:buFont typeface="Arial" charset="0"/>
              <a:buNone/>
            </a:pPr>
            <a:endParaRPr lang="cs-CZ" sz="1400" b="1"/>
          </a:p>
          <a:p>
            <a:pPr>
              <a:lnSpc>
                <a:spcPct val="90000"/>
              </a:lnSpc>
              <a:spcBef>
                <a:spcPct val="5000"/>
              </a:spcBef>
              <a:buClr>
                <a:schemeClr val="accent1"/>
              </a:buClr>
              <a:buSzPct val="75000"/>
              <a:buFont typeface="Arial" charset="0"/>
              <a:buNone/>
            </a:pPr>
            <a:endParaRPr lang="en-US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AB1C292-D8E2-4363-AB21-77CF6E8F99D9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Obsah</a:t>
            </a:r>
            <a:endParaRPr lang="en-US" smtClean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Úvod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Předmět daně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Zdaňovací období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Daňové přiznání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Nabytí vybraných výrobků bez daně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Zdaňování vybraných výrobků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96F02EC-7522-43DC-9E01-F86FA8E331D7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Úvod</a:t>
            </a:r>
            <a:endParaRPr lang="en-US" smtClean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600200"/>
            <a:ext cx="8464550" cy="44926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Nepřímé daně - odváděné plátcem daně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Legislativní úprava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Součást zákona č. 261/2007 Sb., o stabilizaci veřejných rozpočtů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Vychází z požadavků směrnic EU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Funkce ekologických daní </a:t>
            </a:r>
          </a:p>
          <a:p>
            <a:pPr lvl="1" eaLnBrk="1" hangingPunct="1"/>
            <a:r>
              <a:rPr lang="cs-CZ" sz="2000" smtClean="0"/>
              <a:t>Pozitivní působení na změnu chování ekonomických subjektů, omezení negativních vlivů na životní prostředí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Zdaňuje se dodání na území ČR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Správa daní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Celní úřad, celní ředitelství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endParaRPr lang="cs-CZ" sz="2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31B65C8-4092-4539-86FE-C8CB765ED26E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Ekologické daně – obecná charakteristika</a:t>
            </a:r>
            <a:endParaRPr lang="en-US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Předmětem daně jsou vybrané výrobky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Zemní plyn a některé další plyny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Elektřina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Pevná paliva (uhlí, brikety, koks apod.)</a:t>
            </a:r>
          </a:p>
          <a:p>
            <a:pPr eaLnBrk="1" hangingPunct="1"/>
            <a:r>
              <a:rPr lang="cs-CZ" smtClean="0"/>
              <a:t>Zdaňovací období</a:t>
            </a:r>
          </a:p>
          <a:p>
            <a:pPr lvl="1" eaLnBrk="1" hangingPunct="1"/>
            <a:r>
              <a:rPr lang="cs-CZ" smtClean="0"/>
              <a:t>Kalendářní měsíc</a:t>
            </a:r>
          </a:p>
          <a:p>
            <a:pPr eaLnBrk="1" hangingPunct="1"/>
            <a:r>
              <a:rPr lang="cs-CZ" smtClean="0"/>
              <a:t>Daňové přiznání</a:t>
            </a:r>
          </a:p>
          <a:p>
            <a:pPr lvl="1" eaLnBrk="1" hangingPunct="1"/>
            <a:r>
              <a:rPr lang="cs-CZ" smtClean="0"/>
              <a:t>Do 25. dne po skončení zdaňovacího období</a:t>
            </a:r>
          </a:p>
          <a:p>
            <a:pPr lvl="1" eaLnBrk="1" hangingPunct="1"/>
            <a:r>
              <a:rPr lang="cs-CZ" smtClean="0"/>
              <a:t>Samostatně za každou daň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3B0D6E4-C2E0-40A4-9EE5-B5DEDA9384AA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obchodování</a:t>
            </a:r>
            <a:endParaRPr lang="en-US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mtClean="0"/>
              <a:t>Daň se odvádí pouze jednou!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Výrobce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Obchodník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Obchodník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41947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72713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4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5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6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7" name="Text Box 13"/>
          <p:cNvSpPr txBox="1">
            <a:spLocks noChangeArrowheads="1"/>
          </p:cNvSpPr>
          <p:nvPr/>
        </p:nvSpPr>
        <p:spPr bwMode="auto">
          <a:xfrm>
            <a:off x="1547813" y="299720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72718" name="Text Box 14"/>
          <p:cNvSpPr txBox="1">
            <a:spLocks noChangeArrowheads="1"/>
          </p:cNvSpPr>
          <p:nvPr/>
        </p:nvSpPr>
        <p:spPr bwMode="auto">
          <a:xfrm>
            <a:off x="2051050" y="428625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72719" name="Text Box 15"/>
          <p:cNvSpPr txBox="1">
            <a:spLocks noChangeArrowheads="1"/>
          </p:cNvSpPr>
          <p:nvPr/>
        </p:nvSpPr>
        <p:spPr bwMode="auto">
          <a:xfrm>
            <a:off x="4859338" y="5661025"/>
            <a:ext cx="219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r>
              <a:rPr lang="cs-CZ"/>
              <a:t> </a:t>
            </a:r>
            <a:endParaRPr lang="en-US"/>
          </a:p>
        </p:txBody>
      </p:sp>
      <p:sp>
        <p:nvSpPr>
          <p:cNvPr id="72720" name="Text Box 16"/>
          <p:cNvSpPr txBox="1">
            <a:spLocks noChangeArrowheads="1"/>
          </p:cNvSpPr>
          <p:nvPr/>
        </p:nvSpPr>
        <p:spPr bwMode="auto">
          <a:xfrm>
            <a:off x="4067175" y="4365625"/>
            <a:ext cx="212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3A54473-796D-4D36-B54A-5C9A542219B8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474075" cy="1116013"/>
          </a:xfrm>
        </p:spPr>
        <p:txBody>
          <a:bodyPr/>
          <a:lstStyle/>
          <a:p>
            <a:pPr eaLnBrk="1" hangingPunct="1"/>
            <a:r>
              <a:rPr lang="cs-CZ" smtClean="0"/>
              <a:t>Plátce daně</a:t>
            </a:r>
            <a:endParaRPr lang="en-US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Plátce daně</a:t>
            </a:r>
            <a:endParaRPr lang="en-US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Tx/>
              <a:buChar char="-"/>
            </a:pPr>
            <a:r>
              <a:rPr lang="cs-CZ" b="0" smtClean="0"/>
              <a:t>Dodavatel, který dodává elektřinu konečnému spotřebiteli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endParaRPr lang="cs-CZ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Nutno se registrovat u celního úřadu</a:t>
            </a:r>
            <a:endParaRPr lang="en-US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b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F0CBE4C-C827-420E-9A15-8391D6517A50}" type="slidenum">
              <a:rPr lang="en-US" smtClean="0"/>
              <a:pPr/>
              <a:t>57</a:t>
            </a:fld>
            <a:endParaRPr lang="en-US" smtClean="0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Nabytí vybraných výrobků bez daně</a:t>
            </a:r>
            <a:endParaRPr lang="en-US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Nabytí vybraných výrobků bez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Pouze obchodník (elektřina) nebo dodavatel (zemní plyn a pevná paliva)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Pouze na základě povolení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Povolení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Vydáno na žádost celním úřadem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1D28D3C-2C45-4FEC-8A52-6C8D950CDE1D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elektřiny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D8A818F-E311-4B1D-BAEA-C92ACB5FD903}" type="slidenum">
              <a:rPr lang="en-US" smtClean="0"/>
              <a:pPr/>
              <a:t>59</a:t>
            </a:fld>
            <a:endParaRPr lang="en-US" smtClean="0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elektřiny – základ a sazba daně</a:t>
            </a:r>
            <a:endParaRPr lang="en-US" smtClean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Sazba 28,30 Kč/ Mwh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Daň z elektřiny vstupuje do základu pro výpočet DPH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Daň odváděna ke dni dodání – den odečtu z měřícího zařízení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 smtClean="0"/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402B559-D6A1-43D0-B1EF-B7D134FAEDDD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Členění zákona o spotřebních daních</a:t>
            </a:r>
            <a:endParaRPr lang="en-US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Obecná ustanovení (společná pro všechny typy daní)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Zvláštní ustanovení (pro jednotlivé typy daní)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Omezení prodeje lihovin a tabákových výrobků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Značkování a barvení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Správní delikty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Přechodná ustanovení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CB694B1-3E6F-49E8-BC6D-A61C95D3C418}" type="slidenum">
              <a:rPr lang="en-US" smtClean="0"/>
              <a:pPr/>
              <a:t>60</a:t>
            </a:fld>
            <a:endParaRPr lang="en-US" smtClean="0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elektřiny – osvobození od daně </a:t>
            </a:r>
            <a:endParaRPr lang="en-US" smtClean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1788"/>
            <a:ext cx="8464550" cy="4706937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Osvobození dle původu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Ekologicky šetrná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endParaRPr lang="cs-CZ" sz="2000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Ekologicky šetrná elektřina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Ze sluneční, větrné a geotermální energie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 vodních elektráren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 biomasy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 emisí metanu v uzavřených uhelných dolech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 palivových článků (nikoliv jaderné elektrárny)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AFE6292-90BE-48C9-96E6-462C5D958881}" type="slidenum">
              <a:rPr lang="en-US" smtClean="0"/>
              <a:pPr/>
              <a:t>61</a:t>
            </a:fld>
            <a:endParaRPr lang="en-US" smtClean="0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ze zemního plynu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DB0D400-32AD-4E61-A4DF-94452FB0A1D8}" type="slidenum">
              <a:rPr lang="en-US" smtClean="0"/>
              <a:pPr/>
              <a:t>62</a:t>
            </a:fld>
            <a:endParaRPr lang="en-US" smtClean="0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ze zemního plynu – sazby daně</a:t>
            </a:r>
            <a:endParaRPr lang="en-US" smtClean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4918075" cy="388938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cs-CZ" sz="1800" smtClean="0"/>
              <a:t>Sazby Kč/ MWh spalného tepla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 sz="1800" smtClean="0"/>
          </a:p>
        </p:txBody>
      </p:sp>
      <p:graphicFrame>
        <p:nvGraphicFramePr>
          <p:cNvPr id="74756" name="Group 4"/>
          <p:cNvGraphicFramePr>
            <a:graphicFrameLocks noGrp="1"/>
          </p:cNvGraphicFramePr>
          <p:nvPr>
            <p:ph sz="half" idx="2"/>
          </p:nvPr>
        </p:nvGraphicFramePr>
        <p:xfrm>
          <a:off x="468313" y="2060575"/>
          <a:ext cx="8496300" cy="3673413"/>
        </p:xfrm>
        <a:graphic>
          <a:graphicData uri="http://schemas.openxmlformats.org/drawingml/2006/table">
            <a:tbl>
              <a:tblPr/>
              <a:tblGrid>
                <a:gridCol w="4391025"/>
                <a:gridCol w="849312"/>
                <a:gridCol w="776288"/>
                <a:gridCol w="776287"/>
                <a:gridCol w="839788"/>
                <a:gridCol w="863600"/>
              </a:tblGrid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Název plynu / nomenklatura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2008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2015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2018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Zemní plyn/ 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2711 11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Zkapalněné/ 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2711 21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(zkapalněný ropný plyn = LPG: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Liquefied Petroleum Gas)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34,20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68,40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136,80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264,80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Ostatní/ 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2711 29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Svítiplyn, vodní plyn, generátorový plyn a podobné plyny, kromě ropných plynů a ostatních plynných uhlovodíků/ 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2705 00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264,80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Vše pro výrobu tepla, vozidla pro provoz mimo veřejné cesty, stacionární motory, stroje na stavbách apod.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30,60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794F685-41C4-4823-A582-CF11585A5258}" type="slidenum">
              <a:rPr lang="en-US" smtClean="0"/>
              <a:pPr/>
              <a:t>63</a:t>
            </a:fld>
            <a:endParaRPr lang="en-US" smtClean="0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ze zemního plynu</a:t>
            </a:r>
            <a:endParaRPr lang="en-US" smtClean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Daň ze zemního plynu vstupuje do základu pro výpočet DPH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Daň odváděna ke dni dodání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Den odečtu z měřícího zařízení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Den, kdy může nakládat s plynem jako vlastník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Den spotřeby (pokud nelze podle předchozích bodů)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mtClean="0"/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C51A241-EEB5-495F-AFA7-17C22E8E6DC5}" type="slidenum">
              <a:rPr lang="en-US" smtClean="0"/>
              <a:pPr/>
              <a:t>64</a:t>
            </a:fld>
            <a:endParaRPr lang="en-US" smtClean="0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ze zemního plynu – osvobození od daně </a:t>
            </a:r>
            <a:endParaRPr lang="en-US" smtClean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600200"/>
            <a:ext cx="8464550" cy="42767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 smtClean="0"/>
              <a:t>Osvobození u plynu použitého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 smtClean="0"/>
              <a:t>Pro výrobu tepla v domácnostech a domovních kotelnách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 smtClean="0"/>
              <a:t>K výrobě elektřiny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 smtClean="0"/>
              <a:t>Jako PHM pro plavby po vodách na území ČR (ne pro soukromá rekreační plavidla)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 smtClean="0"/>
              <a:t>Další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z="16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CF3A782-E3EB-409C-927B-87D788848B26}" type="slidenum">
              <a:rPr lang="en-US" smtClean="0"/>
              <a:pPr/>
              <a:t>65</a:t>
            </a:fld>
            <a:endParaRPr lang="en-US" smtClean="0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pevných paliv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055761C-1337-473C-B263-510E8B0362FB}" type="slidenum">
              <a:rPr lang="en-US" smtClean="0"/>
              <a:pPr/>
              <a:t>66</a:t>
            </a:fld>
            <a:endParaRPr lang="en-US" smtClean="0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pevných paliv</a:t>
            </a:r>
            <a:endParaRPr lang="en-US" smtClean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Předmět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Černé a  hnědé uhlí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Koks a polokoks z uhlí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Ostatní uhlovodíky (pokud jsou určeny pro výrobu tepla)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Osvobození od daně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Např. pro kombinovanou výrobu elektřiny a tepla pro domácnosti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Základ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Množství pevných paliv v GJ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Sazba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8,5 Kč/GJ spálného tepla v hořlavině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9FD645C-E2E3-4D6D-8C67-08CC5421338E}" type="slidenum">
              <a:rPr lang="en-US" smtClean="0"/>
              <a:pPr/>
              <a:t>67</a:t>
            </a:fld>
            <a:endParaRPr lang="en-US" smtClean="0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Děkuji za pozornost</a:t>
            </a:r>
            <a:endParaRPr lang="en-US" smtClean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9F5F7AC-BCCC-4D94-B7CA-B06161619E07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Předmět daně (§ 7 ZSD)</a:t>
            </a:r>
            <a:endParaRPr lang="en-US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Obecné vymezení</a:t>
            </a:r>
          </a:p>
          <a:p>
            <a:pPr lvl="1" eaLnBrk="1" hangingPunct="1"/>
            <a:r>
              <a:rPr lang="cs-CZ" dirty="0" smtClean="0"/>
              <a:t>Vybrané výrobky vyrobené nebo dovezené na území ES (§ 1 - § </a:t>
            </a:r>
            <a:r>
              <a:rPr lang="cs-CZ" dirty="0" smtClean="0"/>
              <a:t>43q </a:t>
            </a:r>
            <a:r>
              <a:rPr lang="cs-CZ" dirty="0" smtClean="0"/>
              <a:t>ZSD )</a:t>
            </a:r>
          </a:p>
          <a:p>
            <a:pPr eaLnBrk="1" hangingPunct="1"/>
            <a:r>
              <a:rPr lang="cs-CZ" dirty="0" smtClean="0"/>
              <a:t>Bližší vymezení</a:t>
            </a:r>
          </a:p>
          <a:p>
            <a:pPr lvl="1" eaLnBrk="1" hangingPunct="1"/>
            <a:r>
              <a:rPr lang="cs-CZ" dirty="0" smtClean="0"/>
              <a:t>Daň z minerálních olejů (§ 44 - § </a:t>
            </a:r>
            <a:r>
              <a:rPr lang="cs-CZ" dirty="0" smtClean="0"/>
              <a:t>64 </a:t>
            </a:r>
            <a:r>
              <a:rPr lang="cs-CZ" dirty="0" smtClean="0"/>
              <a:t>ZSD )</a:t>
            </a:r>
          </a:p>
          <a:p>
            <a:pPr lvl="1" eaLnBrk="1" hangingPunct="1"/>
            <a:r>
              <a:rPr lang="cs-CZ" dirty="0" smtClean="0"/>
              <a:t>Daň z lihu (§ 66 - § </a:t>
            </a:r>
            <a:r>
              <a:rPr lang="cs-CZ" dirty="0" smtClean="0"/>
              <a:t>79a </a:t>
            </a:r>
            <a:r>
              <a:rPr lang="cs-CZ" dirty="0" smtClean="0"/>
              <a:t>ZSD)</a:t>
            </a:r>
          </a:p>
          <a:p>
            <a:pPr lvl="1" eaLnBrk="1" hangingPunct="1"/>
            <a:r>
              <a:rPr lang="cs-CZ" dirty="0" smtClean="0"/>
              <a:t>Daň z piva (§ 80 - § 91 ZSD)</a:t>
            </a:r>
          </a:p>
          <a:p>
            <a:pPr lvl="1" eaLnBrk="1" hangingPunct="1"/>
            <a:r>
              <a:rPr lang="cs-CZ" dirty="0" smtClean="0"/>
              <a:t>Daň z vína a meziproduktů (§ 92 - § 100b ZSD)</a:t>
            </a:r>
          </a:p>
          <a:p>
            <a:pPr lvl="1" eaLnBrk="1" hangingPunct="1"/>
            <a:r>
              <a:rPr lang="cs-CZ" dirty="0" smtClean="0"/>
              <a:t>Daň z tabákových </a:t>
            </a:r>
            <a:r>
              <a:rPr lang="cs-CZ" dirty="0" smtClean="0"/>
              <a:t>výrobků a surového tabáku </a:t>
            </a:r>
            <a:r>
              <a:rPr lang="cs-CZ" dirty="0" smtClean="0"/>
              <a:t>(§ 100c - § </a:t>
            </a:r>
            <a:r>
              <a:rPr lang="cs-CZ" dirty="0" smtClean="0"/>
              <a:t>131g </a:t>
            </a:r>
            <a:r>
              <a:rPr lang="cs-CZ" dirty="0" smtClean="0"/>
              <a:t>ZSD)</a:t>
            </a:r>
            <a:endParaRPr lang="en-US" dirty="0" smtClean="0"/>
          </a:p>
          <a:p>
            <a:pPr eaLnBrk="1" hangingPunct="1"/>
            <a:endParaRPr lang="cs-CZ" dirty="0" smtClean="0"/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8BC2237-13C2-4A1B-A059-FBD3C933C1E8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Jednotlivé druhy spotřebních daní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8EFA8B4-4256-4A04-9FA3-026A4301A2C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 smtClean="0"/>
              <a:t>Daň z minerálních olejů </a:t>
            </a:r>
            <a:br>
              <a:rPr lang="cs-CZ" sz="2800" dirty="0" smtClean="0"/>
            </a:br>
            <a:r>
              <a:rPr lang="cs-CZ" sz="2800" dirty="0" smtClean="0"/>
              <a:t>(§ 44 - § </a:t>
            </a:r>
            <a:r>
              <a:rPr lang="cs-CZ" sz="2800" dirty="0" smtClean="0"/>
              <a:t>64 </a:t>
            </a:r>
            <a:r>
              <a:rPr lang="cs-CZ" sz="2800" dirty="0" smtClean="0"/>
              <a:t>ZSD)</a:t>
            </a:r>
            <a:endParaRPr lang="en-US" sz="2800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39893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 smtClean="0"/>
              <a:t>Předmět daně (§ 45 ZSD) jsou např.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motorové benzíny a ostatní benzíny (technický, lékařský aj.)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motorová nafta, bionafta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petrolej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topné oleje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zkapalněné ropné plyny (LPG = propan butan),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odpadní a mazací oleje, rašelina, vazelína, parafín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 smtClean="0"/>
              <a:t>Výše uvedené MO podléhají zdanění, pouze pokud jsou použity pro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 smtClean="0"/>
              <a:t>Pohon motorů 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 smtClean="0"/>
              <a:t>Výrobu tepla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 smtClean="0"/>
              <a:t>Jinak jsou od daně osvobozeny (tj. nezdaňují se)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188913"/>
            <a:ext cx="2195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n Screen presentation Basic">
  <a:themeElements>
    <a:clrScheme name="On Screen presentation Basic 1">
      <a:dk1>
        <a:srgbClr val="000000"/>
      </a:dk1>
      <a:lt1>
        <a:srgbClr val="FFFFFF"/>
      </a:lt1>
      <a:dk2>
        <a:srgbClr val="0C2D83"/>
      </a:dk2>
      <a:lt2>
        <a:srgbClr val="FFFF99"/>
      </a:lt2>
      <a:accent1>
        <a:srgbClr val="B8B9D2"/>
      </a:accent1>
      <a:accent2>
        <a:srgbClr val="2BAB9C"/>
      </a:accent2>
      <a:accent3>
        <a:srgbClr val="AAADC1"/>
      </a:accent3>
      <a:accent4>
        <a:srgbClr val="DADADA"/>
      </a:accent4>
      <a:accent5>
        <a:srgbClr val="D8D9E5"/>
      </a:accent5>
      <a:accent6>
        <a:srgbClr val="269B8D"/>
      </a:accent6>
      <a:hlink>
        <a:srgbClr val="7981C3"/>
      </a:hlink>
      <a:folHlink>
        <a:srgbClr val="0064C8"/>
      </a:folHlink>
    </a:clrScheme>
    <a:fontScheme name="On Screen presentation Basic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>
                <a:gamma/>
                <a:shade val="76078"/>
                <a:invGamma/>
              </a:schemeClr>
            </a:gs>
            <a:gs pos="50000">
              <a:schemeClr val="accent1"/>
            </a:gs>
            <a:gs pos="100000">
              <a:schemeClr val="accent1">
                <a:gamma/>
                <a:shade val="76078"/>
                <a:invGamma/>
              </a:schemeClr>
            </a:gs>
          </a:gsLst>
          <a:lin ang="189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>
                <a:gamma/>
                <a:shade val="76078"/>
                <a:invGamma/>
              </a:schemeClr>
            </a:gs>
            <a:gs pos="50000">
              <a:schemeClr val="accent1"/>
            </a:gs>
            <a:gs pos="100000">
              <a:schemeClr val="accent1">
                <a:gamma/>
                <a:shade val="76078"/>
                <a:invGamma/>
              </a:schemeClr>
            </a:gs>
          </a:gsLst>
          <a:lin ang="189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n Screen presentation Basic 1">
        <a:dk1>
          <a:srgbClr val="000000"/>
        </a:dk1>
        <a:lt1>
          <a:srgbClr val="FFFFFF"/>
        </a:lt1>
        <a:dk2>
          <a:srgbClr val="0C2D83"/>
        </a:dk2>
        <a:lt2>
          <a:srgbClr val="FFFF99"/>
        </a:lt2>
        <a:accent1>
          <a:srgbClr val="B8B9D2"/>
        </a:accent1>
        <a:accent2>
          <a:srgbClr val="2BAB9C"/>
        </a:accent2>
        <a:accent3>
          <a:srgbClr val="AAADC1"/>
        </a:accent3>
        <a:accent4>
          <a:srgbClr val="DADADA"/>
        </a:accent4>
        <a:accent5>
          <a:srgbClr val="D8D9E5"/>
        </a:accent5>
        <a:accent6>
          <a:srgbClr val="269B8D"/>
        </a:accent6>
        <a:hlink>
          <a:srgbClr val="7981C3"/>
        </a:hlink>
        <a:folHlink>
          <a:srgbClr val="0064C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On Screen presentation Basic</Template>
  <TotalTime>2197</TotalTime>
  <Words>2917</Words>
  <Application>Microsoft Office PowerPoint</Application>
  <PresentationFormat>Předvádění na obrazovce (4:3)</PresentationFormat>
  <Paragraphs>707</Paragraphs>
  <Slides>67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67</vt:i4>
      </vt:variant>
    </vt:vector>
  </HeadingPairs>
  <TitlesOfParts>
    <vt:vector size="68" baseType="lpstr">
      <vt:lpstr>On Screen presentation Basic</vt:lpstr>
      <vt:lpstr>Prezentace aplikace PowerPoint</vt:lpstr>
      <vt:lpstr>Obsah</vt:lpstr>
      <vt:lpstr>Nepřímě daně  </vt:lpstr>
      <vt:lpstr>Úvod  </vt:lpstr>
      <vt:lpstr>Legislativní úprava </vt:lpstr>
      <vt:lpstr>Členění zákona o spotřebních daních</vt:lpstr>
      <vt:lpstr>Předmět daně (§ 7 ZSD)</vt:lpstr>
      <vt:lpstr>Jednotlivé druhy spotřebních daní</vt:lpstr>
      <vt:lpstr>Daň z minerálních olejů  (§ 44 - § 64 ZSD)</vt:lpstr>
      <vt:lpstr>Daň z minerálních olejů  (§ 44 - § 64 ZSD)</vt:lpstr>
      <vt:lpstr>Daň z minerálních olejů  (§ 44 - § 64 ZSD)</vt:lpstr>
      <vt:lpstr>Příklad  </vt:lpstr>
      <vt:lpstr>Daň z lihu (§ 66 – § 79a ZSD) </vt:lpstr>
      <vt:lpstr>Daň z lihu (§ 66 – § 79a ZSD) </vt:lpstr>
      <vt:lpstr>Daň z lihu (§ 66 – § 79a ZSD) </vt:lpstr>
      <vt:lpstr>Příklad – výpočet daně z lihu  </vt:lpstr>
      <vt:lpstr>Daň z piva (§ 80 - § 91 ZSD) </vt:lpstr>
      <vt:lpstr>Daň z piva </vt:lpstr>
      <vt:lpstr>Příklad – výpočet daně z piva  </vt:lpstr>
      <vt:lpstr>Daň z vína a meziproduktů  (§ 92 – § 100b ZSD)</vt:lpstr>
      <vt:lpstr>Sazba daně z tabáku a tabákových výrobků (§ 100c - § 131g ZSD)</vt:lpstr>
      <vt:lpstr>Příklad – výpočet daně z cigaret  </vt:lpstr>
      <vt:lpstr>Proces určení výše SD (SHRNUTÍ)  </vt:lpstr>
      <vt:lpstr>Mechanismus výběru</vt:lpstr>
      <vt:lpstr>Správce daně </vt:lpstr>
      <vt:lpstr>Mechanismus výběru </vt:lpstr>
      <vt:lpstr>Mechanismus výběru</vt:lpstr>
      <vt:lpstr>Odvod daně - příklad</vt:lpstr>
      <vt:lpstr>Okamžik odvodu daně – Příklad 1</vt:lpstr>
      <vt:lpstr>Okamžik odvodu daně – Příklad 2</vt:lpstr>
      <vt:lpstr>Bezdaňový a daňový okruh</vt:lpstr>
      <vt:lpstr>Povinnost přiznat a zaplatit daň</vt:lpstr>
      <vt:lpstr>Daňové sklady</vt:lpstr>
      <vt:lpstr>Provozovatel daňového skladu</vt:lpstr>
      <vt:lpstr>Zajištění daně</vt:lpstr>
      <vt:lpstr>Doprava výrobků mezi daňovými sklady</vt:lpstr>
      <vt:lpstr>Doprava mezi dvěma daňovými sklady</vt:lpstr>
      <vt:lpstr>Plátci daně (§ 4 ZSD)</vt:lpstr>
      <vt:lpstr>Plátci daně (§ 4 ZSD)</vt:lpstr>
      <vt:lpstr>Pořízení výrobků z jiného státu EU</vt:lpstr>
      <vt:lpstr>Příklad - Český podnikatel pořizuje Jägermeistra z  Rakouska</vt:lpstr>
      <vt:lpstr>Příklad - Fyzická osoba (FO) - nepodnikatel nakupuje Jägermeistra v Rakousku</vt:lpstr>
      <vt:lpstr>Množstevní limity pro osvobození výrobků dovezených do ČR nepodnikatelem (FO) </vt:lpstr>
      <vt:lpstr>Registrace, zdaňovací období</vt:lpstr>
      <vt:lpstr>Daňové přiznání a splatnost daně</vt:lpstr>
      <vt:lpstr>Proces odvodu daně – shrnutí hlavních kroků</vt:lpstr>
      <vt:lpstr>Daňový sklad - praktická aplikace</vt:lpstr>
      <vt:lpstr>Výrobce a distributor piva  Pohyb a skladování zboží</vt:lpstr>
      <vt:lpstr>Výrobce a distributor piva  Daňový režim převáženého a skladovaného zboží</vt:lpstr>
      <vt:lpstr>Výrobce a distributor piva  Doklady doprovázející zboží</vt:lpstr>
      <vt:lpstr>Prezentace aplikace PowerPoint</vt:lpstr>
      <vt:lpstr>Obsah</vt:lpstr>
      <vt:lpstr>Úvod</vt:lpstr>
      <vt:lpstr>Ekologické daně – obecná charakteristika</vt:lpstr>
      <vt:lpstr>Příklad obchodování</vt:lpstr>
      <vt:lpstr>Plátce daně</vt:lpstr>
      <vt:lpstr>Nabytí vybraných výrobků bez daně</vt:lpstr>
      <vt:lpstr>Daň z elektřiny</vt:lpstr>
      <vt:lpstr>Daň z elektřiny – základ a sazba daně</vt:lpstr>
      <vt:lpstr>Daň z elektřiny – osvobození od daně </vt:lpstr>
      <vt:lpstr>Daň ze zemního plynu</vt:lpstr>
      <vt:lpstr>Daň ze zemního plynu – sazby daně</vt:lpstr>
      <vt:lpstr>Daň ze zemního plynu</vt:lpstr>
      <vt:lpstr>Daň ze zemního plynu – osvobození od daně </vt:lpstr>
      <vt:lpstr>Daň z pevných paliv</vt:lpstr>
      <vt:lpstr>Daň z pevných paliv</vt:lpstr>
      <vt:lpstr>Děkuji za pozornost</vt:lpstr>
    </vt:vector>
  </TitlesOfParts>
  <Company>KPMG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KPMG</dc:creator>
  <cp:lastModifiedBy>admin</cp:lastModifiedBy>
  <cp:revision>278</cp:revision>
  <dcterms:created xsi:type="dcterms:W3CDTF">2008-12-01T10:09:30Z</dcterms:created>
  <dcterms:modified xsi:type="dcterms:W3CDTF">2016-11-04T16:14:26Z</dcterms:modified>
</cp:coreProperties>
</file>