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>
        <p:scale>
          <a:sx n="99" d="100"/>
          <a:sy n="99" d="100"/>
        </p:scale>
        <p:origin x="-750" y="-72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</a:t>
            </a:r>
            <a:r>
              <a:rPr lang="cs-CZ" sz="2800" dirty="0" smtClean="0"/>
              <a:t>64 </a:t>
            </a:r>
            <a:r>
              <a:rPr lang="cs-CZ" sz="2800" dirty="0" smtClean="0"/>
              <a:t>ZSD)</a:t>
            </a:r>
            <a:endParaRPr lang="en-US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</a:t>
            </a:r>
            <a:r>
              <a:rPr lang="cs-CZ" sz="2800" dirty="0" smtClean="0"/>
              <a:t>64 </a:t>
            </a:r>
            <a:r>
              <a:rPr lang="cs-CZ" sz="2800" dirty="0" smtClean="0"/>
              <a:t>ZSD)</a:t>
            </a:r>
            <a:endParaRPr lang="en-US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</a:t>
            </a:r>
            <a:r>
              <a:rPr lang="cs-CZ" dirty="0" smtClean="0"/>
              <a:t>79a </a:t>
            </a:r>
            <a:r>
              <a:rPr lang="cs-CZ" dirty="0" smtClean="0"/>
              <a:t>ZSD) 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</a:t>
            </a:r>
            <a:r>
              <a:rPr lang="cs-CZ" dirty="0" smtClean="0"/>
              <a:t>79a </a:t>
            </a:r>
            <a:r>
              <a:rPr lang="cs-CZ" dirty="0" smtClean="0"/>
              <a:t>ZSD) 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</a:t>
            </a:r>
            <a:r>
              <a:rPr lang="cs-CZ" dirty="0" smtClean="0"/>
              <a:t>79a </a:t>
            </a:r>
            <a:r>
              <a:rPr lang="cs-CZ" dirty="0" smtClean="0"/>
              <a:t>ZSD) 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z litrovky oblíbeného nápoje Miloše Zemana (obsah alkoholu 3</a:t>
            </a:r>
            <a:r>
              <a:rPr lang="en-US" u="sng" smtClean="0"/>
              <a:t>8</a:t>
            </a:r>
            <a:r>
              <a:rPr lang="cs-CZ" u="sng" smtClean="0"/>
              <a:t>%)?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SD = základ daně x sazba daně = 0,3</a:t>
            </a:r>
            <a:r>
              <a:rPr lang="en-US" smtClean="0"/>
              <a:t>8</a:t>
            </a:r>
            <a:r>
              <a:rPr lang="cs-CZ" smtClean="0"/>
              <a:t> x 285</a:t>
            </a:r>
            <a:r>
              <a:rPr lang="en-US" smtClean="0"/>
              <a:t> = 108,30 K</a:t>
            </a:r>
            <a:r>
              <a:rPr lang="cs-CZ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Sazba daně z tabáku a tabákových</a:t>
            </a:r>
            <a:br>
              <a:rPr lang="cs-CZ" dirty="0" smtClean="0"/>
            </a:br>
            <a:r>
              <a:rPr lang="cs-CZ" dirty="0" smtClean="0"/>
              <a:t>výrobků (§ 100c - § </a:t>
            </a:r>
            <a:r>
              <a:rPr lang="cs-CZ" dirty="0" smtClean="0"/>
              <a:t>131g </a:t>
            </a:r>
            <a:r>
              <a:rPr lang="cs-CZ" dirty="0" smtClean="0"/>
              <a:t>ZSD)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8929119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1,39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1,64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kouření, surový tabák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(60 Kč za krabičku)?</a:t>
            </a:r>
          </a:p>
          <a:p>
            <a:pPr lvl="1" eaLnBrk="1" hangingPunct="1"/>
            <a:r>
              <a:rPr lang="cs-CZ" u="sng" dirty="0" smtClean="0"/>
              <a:t>b) „drahých“ cigaret (90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60</a:t>
            </a:r>
            <a:r>
              <a:rPr lang="en-US" dirty="0" smtClean="0"/>
              <a:t> + 20 x </a:t>
            </a:r>
            <a:r>
              <a:rPr lang="en-US" dirty="0" smtClean="0"/>
              <a:t>1,</a:t>
            </a:r>
            <a:r>
              <a:rPr lang="cs-CZ" dirty="0"/>
              <a:t>3</a:t>
            </a:r>
            <a:r>
              <a:rPr lang="cs-CZ" dirty="0" smtClean="0"/>
              <a:t>9 </a:t>
            </a:r>
            <a:r>
              <a:rPr lang="cs-CZ" dirty="0" smtClean="0"/>
              <a:t>=</a:t>
            </a:r>
            <a:r>
              <a:rPr lang="en-US" dirty="0" smtClean="0"/>
              <a:t> 16,</a:t>
            </a:r>
            <a:r>
              <a:rPr lang="cs-CZ" dirty="0" smtClean="0"/>
              <a:t>2</a:t>
            </a:r>
            <a:r>
              <a:rPr lang="en-US" dirty="0" smtClean="0"/>
              <a:t>0 + </a:t>
            </a:r>
            <a:r>
              <a:rPr lang="en-US" dirty="0" smtClean="0"/>
              <a:t>2</a:t>
            </a:r>
            <a:r>
              <a:rPr lang="cs-CZ" dirty="0"/>
              <a:t>7</a:t>
            </a:r>
            <a:r>
              <a:rPr lang="en-US" dirty="0" smtClean="0"/>
              <a:t>,</a:t>
            </a:r>
            <a:r>
              <a:rPr lang="cs-CZ" dirty="0"/>
              <a:t>8</a:t>
            </a:r>
            <a:r>
              <a:rPr lang="en-US" dirty="0" smtClean="0"/>
              <a:t>0 =</a:t>
            </a:r>
            <a:r>
              <a:rPr lang="cs-CZ" dirty="0" smtClean="0"/>
              <a:t> </a:t>
            </a:r>
            <a:r>
              <a:rPr lang="cs-CZ" dirty="0" smtClean="0"/>
              <a:t>44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</a:t>
            </a:r>
            <a:r>
              <a:rPr lang="en-US" dirty="0" smtClean="0"/>
              <a:t>2,</a:t>
            </a:r>
            <a:r>
              <a:rPr lang="cs-CZ" dirty="0" smtClean="0"/>
              <a:t>52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cs-CZ" dirty="0" smtClean="0"/>
              <a:t>50</a:t>
            </a:r>
            <a:r>
              <a:rPr lang="cs-CZ" dirty="0" smtClean="0"/>
              <a:t>,40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cs-CZ" dirty="0" smtClean="0"/>
              <a:t>50</a:t>
            </a:r>
            <a:r>
              <a:rPr lang="cs-CZ" dirty="0" smtClean="0"/>
              <a:t>,40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Obecné vymezení</a:t>
            </a:r>
          </a:p>
          <a:p>
            <a:pPr lvl="1" eaLnBrk="1" hangingPunct="1"/>
            <a:r>
              <a:rPr lang="cs-CZ" dirty="0" smtClean="0"/>
              <a:t>Vybrané výrobky vyrobené nebo dovezené na území ES (§ 1 - § </a:t>
            </a:r>
            <a:r>
              <a:rPr lang="cs-CZ" dirty="0" smtClean="0"/>
              <a:t>43q </a:t>
            </a:r>
            <a:r>
              <a:rPr lang="cs-CZ" dirty="0" smtClean="0"/>
              <a:t>ZSD )</a:t>
            </a:r>
          </a:p>
          <a:p>
            <a:pPr eaLnBrk="1" hangingPunct="1"/>
            <a:r>
              <a:rPr lang="cs-CZ" dirty="0" smtClean="0"/>
              <a:t>Bližší vymezení</a:t>
            </a:r>
          </a:p>
          <a:p>
            <a:pPr lvl="1" eaLnBrk="1" hangingPunct="1"/>
            <a:r>
              <a:rPr lang="cs-CZ" dirty="0" smtClean="0"/>
              <a:t>Daň z minerálních olejů (§ 44 - § </a:t>
            </a:r>
            <a:r>
              <a:rPr lang="cs-CZ" dirty="0" smtClean="0"/>
              <a:t>64 </a:t>
            </a:r>
            <a:r>
              <a:rPr lang="cs-CZ" dirty="0" smtClean="0"/>
              <a:t>ZSD )</a:t>
            </a:r>
          </a:p>
          <a:p>
            <a:pPr lvl="1" eaLnBrk="1" hangingPunct="1"/>
            <a:r>
              <a:rPr lang="cs-CZ" dirty="0" smtClean="0"/>
              <a:t>Daň z lihu (§ 66 - § </a:t>
            </a:r>
            <a:r>
              <a:rPr lang="cs-CZ" dirty="0" smtClean="0"/>
              <a:t>79a </a:t>
            </a:r>
            <a:r>
              <a:rPr lang="cs-CZ" dirty="0" smtClean="0"/>
              <a:t>ZSD)</a:t>
            </a:r>
          </a:p>
          <a:p>
            <a:pPr lvl="1" eaLnBrk="1" hangingPunct="1"/>
            <a:r>
              <a:rPr lang="cs-CZ" dirty="0" smtClean="0"/>
              <a:t>Daň z piva (§ 80 - § 91 ZSD)</a:t>
            </a:r>
          </a:p>
          <a:p>
            <a:pPr lvl="1" eaLnBrk="1" hangingPunct="1"/>
            <a:r>
              <a:rPr lang="cs-CZ" dirty="0" smtClean="0"/>
              <a:t>Daň z vína a meziproduktů (§ 92 - § 100b ZSD)</a:t>
            </a:r>
          </a:p>
          <a:p>
            <a:pPr lvl="1" eaLnBrk="1" hangingPunct="1"/>
            <a:r>
              <a:rPr lang="cs-CZ" dirty="0" smtClean="0"/>
              <a:t>Daň z tabákových </a:t>
            </a:r>
            <a:r>
              <a:rPr lang="cs-CZ" dirty="0" smtClean="0"/>
              <a:t>výrobků a surového tabáku </a:t>
            </a:r>
            <a:r>
              <a:rPr lang="cs-CZ" dirty="0" smtClean="0"/>
              <a:t>(§ 100c - § </a:t>
            </a:r>
            <a:r>
              <a:rPr lang="cs-CZ" dirty="0" smtClean="0"/>
              <a:t>131g </a:t>
            </a:r>
            <a:r>
              <a:rPr lang="cs-CZ" dirty="0" smtClean="0"/>
              <a:t>ZSD)</a:t>
            </a:r>
            <a:endParaRPr lang="en-US" dirty="0" smtClean="0"/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</a:t>
            </a:r>
            <a:r>
              <a:rPr lang="cs-CZ" sz="2800" dirty="0" smtClean="0"/>
              <a:t>64 </a:t>
            </a:r>
            <a:r>
              <a:rPr lang="cs-CZ" sz="2800" dirty="0" smtClean="0"/>
              <a:t>ZSD)</a:t>
            </a:r>
            <a:endParaRPr lang="en-US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2197</TotalTime>
  <Words>2917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admin</cp:lastModifiedBy>
  <cp:revision>278</cp:revision>
  <dcterms:created xsi:type="dcterms:W3CDTF">2008-12-01T10:09:30Z</dcterms:created>
  <dcterms:modified xsi:type="dcterms:W3CDTF">2016-11-04T16:14:26Z</dcterms:modified>
</cp:coreProperties>
</file>