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78" r:id="rId9"/>
    <p:sldId id="267" r:id="rId10"/>
    <p:sldId id="279" r:id="rId11"/>
    <p:sldId id="280" r:id="rId12"/>
    <p:sldId id="262" r:id="rId13"/>
    <p:sldId id="263" r:id="rId14"/>
    <p:sldId id="264" r:id="rId15"/>
    <p:sldId id="265" r:id="rId16"/>
    <p:sldId id="292" r:id="rId17"/>
    <p:sldId id="293" r:id="rId18"/>
    <p:sldId id="294" r:id="rId19"/>
    <p:sldId id="296" r:id="rId20"/>
    <p:sldId id="270" r:id="rId21"/>
    <p:sldId id="281" r:id="rId22"/>
    <p:sldId id="274" r:id="rId23"/>
    <p:sldId id="275" r:id="rId24"/>
    <p:sldId id="276" r:id="rId25"/>
    <p:sldId id="282" r:id="rId26"/>
    <p:sldId id="283" r:id="rId27"/>
    <p:sldId id="284" r:id="rId28"/>
    <p:sldId id="285" r:id="rId29"/>
    <p:sldId id="286" r:id="rId30"/>
    <p:sldId id="299" r:id="rId31"/>
    <p:sldId id="287" r:id="rId32"/>
    <p:sldId id="288" r:id="rId33"/>
    <p:sldId id="289" r:id="rId34"/>
    <p:sldId id="291" r:id="rId35"/>
    <p:sldId id="298" r:id="rId36"/>
    <p:sldId id="297" r:id="rId37"/>
    <p:sldId id="300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686C-DD2D-4704-841B-DCE2B44E1D7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00E8A-7125-4EAB-A448-83A828A22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6E120D-26E8-4822-8E58-D895363533D7}" type="slidenum">
              <a:rPr lang="en-US" altLang="de-DE" sz="1200"/>
              <a:pPr/>
              <a:t>3</a:t>
            </a:fld>
            <a:endParaRPr lang="en-US" altLang="de-DE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3E9-183C-4F7D-A52D-88EF74DE9F88}" type="datetime1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809-FFE2-4056-84D8-DDC7739D0141}" type="datetime1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380-B4C2-478A-9B54-FFBA43101ED8}" type="datetime1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9845-078E-4CB3-B433-BA5E1AB48B78}" type="datetime1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7DD4-4475-4FCB-970A-CEAE8299A29B}" type="datetime1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1AFA-E634-4953-9972-A9B7E99194F1}" type="datetime1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A8D2-44BA-4A43-8923-11914D53561E}" type="datetime1">
              <a:rPr lang="hu-HU" smtClean="0"/>
              <a:t>2016.10.25.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12F-056F-4EF9-8C95-C3CA39DF7532}" type="datetime1">
              <a:rPr lang="hu-HU" smtClean="0"/>
              <a:t>2016.10.25.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CE5C-C090-4B51-896A-6F98CE1422D2}" type="datetime1">
              <a:rPr lang="hu-HU" smtClean="0"/>
              <a:t>2016.10.25.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2609-978B-4585-9418-D20D2C1BB4C4}" type="datetime1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771-FCF2-4F19-A53E-841CA8852118}" type="datetime1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C5AE-FE88-4E39-A0D0-316C8F5C266A}" type="datetime1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nkem@ktk.pte.h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_IlYNMdV9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rAKdlX0SA" TargetMode="External"/><Relationship Id="rId2" Type="http://schemas.openxmlformats.org/officeDocument/2006/relationships/hyperlink" Target="https://www.youtube.com/watch?v=DZ509hHkHO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en-US" altLang="de-DE" sz="3600" b="1" dirty="0" smtClean="0"/>
              <a:t>Organization Development and Change</a:t>
            </a:r>
            <a:endParaRPr lang="en-US" altLang="de-DE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altLang="de-DE" b="1" dirty="0" smtClean="0"/>
              <a:t>Mariann Benke</a:t>
            </a:r>
          </a:p>
          <a:p>
            <a:r>
              <a:rPr lang="en-US" altLang="de-DE" dirty="0" smtClean="0"/>
              <a:t>University of </a:t>
            </a:r>
            <a:r>
              <a:rPr lang="en-US" altLang="de-DE" dirty="0" err="1" smtClean="0"/>
              <a:t>Pécs</a:t>
            </a:r>
            <a:r>
              <a:rPr lang="en-US" altLang="de-DE" dirty="0" smtClean="0"/>
              <a:t>, Faculty of Business and Economics</a:t>
            </a:r>
          </a:p>
          <a:p>
            <a:r>
              <a:rPr lang="en-US" altLang="de-DE" dirty="0" smtClean="0"/>
              <a:t>Source: Thomas G. Cummings - Christopher G. Worley</a:t>
            </a:r>
            <a:endParaRPr lang="en-US" altLang="de-DE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40333" y="1981200"/>
            <a:ext cx="88649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Introduction to </a:t>
            </a:r>
          </a:p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Organization Development and Change</a:t>
            </a:r>
            <a:endParaRPr lang="en-US" altLang="de-DE" sz="4000" b="1" dirty="0">
              <a:solidFill>
                <a:srgbClr val="993366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667000" y="1447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14400" y="4724400"/>
            <a:ext cx="7391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914400" y="4876800"/>
            <a:ext cx="7391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603" r="51476" b="21627"/>
          <a:stretch/>
        </p:blipFill>
        <p:spPr bwMode="auto">
          <a:xfrm>
            <a:off x="467543" y="764704"/>
            <a:ext cx="813938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005" y="0"/>
            <a:ext cx="8229600" cy="1143000"/>
          </a:xfrm>
        </p:spPr>
        <p:txBody>
          <a:bodyPr/>
          <a:lstStyle/>
          <a:p>
            <a:r>
              <a:rPr lang="en-US" dirty="0" smtClean="0"/>
              <a:t>Culture differences by Hofstede</a:t>
            </a: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89433" y="6528821"/>
            <a:ext cx="2895600" cy="365125"/>
          </a:xfrm>
        </p:spPr>
        <p:txBody>
          <a:bodyPr/>
          <a:lstStyle/>
          <a:p>
            <a:r>
              <a:rPr lang="en-US" dirty="0" smtClean="0"/>
              <a:t>Mariann Benke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5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3413" r="52590" b="21428"/>
          <a:stretch/>
        </p:blipFill>
        <p:spPr bwMode="auto">
          <a:xfrm>
            <a:off x="539552" y="441067"/>
            <a:ext cx="8302562" cy="64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509" y="-130433"/>
            <a:ext cx="8229600" cy="1143000"/>
          </a:xfrm>
        </p:spPr>
        <p:txBody>
          <a:bodyPr/>
          <a:lstStyle/>
          <a:p>
            <a:r>
              <a:rPr lang="en-US" dirty="0" smtClean="0"/>
              <a:t>Culture differences by Hofstede</a:t>
            </a:r>
            <a:endParaRPr lang="en-US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31840" y="6487364"/>
            <a:ext cx="2895600" cy="365125"/>
          </a:xfrm>
        </p:spPr>
        <p:txBody>
          <a:bodyPr/>
          <a:lstStyle/>
          <a:p>
            <a:r>
              <a:rPr lang="en-US" dirty="0" smtClean="0"/>
              <a:t>Mariann Benke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0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Organization Development is...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de-DE" sz="3600" i="1" dirty="0" smtClean="0">
                <a:solidFill>
                  <a:schemeClr val="tx2"/>
                </a:solidFill>
              </a:rPr>
              <a:t>a system</a:t>
            </a:r>
            <a:r>
              <a:rPr lang="hu-HU" altLang="de-DE" sz="3600" i="1" dirty="0" smtClean="0">
                <a:solidFill>
                  <a:schemeClr val="tx2"/>
                </a:solidFill>
              </a:rPr>
              <a:t>-</a:t>
            </a:r>
            <a:r>
              <a:rPr lang="en-US" altLang="de-DE" sz="3600" i="1" dirty="0" smtClean="0">
                <a:solidFill>
                  <a:schemeClr val="tx2"/>
                </a:solidFill>
              </a:rPr>
              <a:t>wide application and transfer of behavioral science knowledge to the planned development, improvement, and reinforcement of the </a:t>
            </a:r>
            <a:r>
              <a:rPr lang="en-US" altLang="de-DE" sz="3600" i="1" dirty="0" smtClean="0">
                <a:solidFill>
                  <a:srgbClr val="FF0000"/>
                </a:solidFill>
              </a:rPr>
              <a:t>strategies, structures, and processes that lead to organization effectiveness.</a:t>
            </a:r>
          </a:p>
          <a:p>
            <a:pPr marL="0" indent="0"/>
            <a:endParaRPr lang="en-US" altLang="de-DE" dirty="0" smtClean="0">
              <a:solidFill>
                <a:schemeClr val="tx2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9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609600" y="581025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/>
              <a:t>1950	   1960	       1970	1980	     1990	         2000        Today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US" altLang="de-DE" sz="4000" b="1" smtClean="0">
                <a:solidFill>
                  <a:schemeClr val="tx1"/>
                </a:solidFill>
              </a:rPr>
              <a:t>Five Stems of OD Practice</a:t>
            </a:r>
            <a:endParaRPr lang="en-US" altLang="de-DE" sz="4000" smtClean="0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7152634" y="869373"/>
            <a:ext cx="1447800" cy="464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 rot="5400000">
            <a:off x="6333517" y="2584163"/>
            <a:ext cx="315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 dirty="0">
                <a:solidFill>
                  <a:schemeClr val="bg1"/>
                </a:solidFill>
              </a:rPr>
              <a:t>Current Practice</a:t>
            </a: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1295400" y="895350"/>
            <a:ext cx="5715000" cy="914400"/>
          </a:xfrm>
          <a:prstGeom prst="rightArrow">
            <a:avLst>
              <a:gd name="adj1" fmla="val 59028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Laboratory Training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1295400" y="1885950"/>
            <a:ext cx="5715000" cy="914400"/>
          </a:xfrm>
          <a:prstGeom prst="rightArrow">
            <a:avLst>
              <a:gd name="adj1" fmla="val 54861"/>
              <a:gd name="adj2" fmla="val 6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Action Research/Survey Feedback</a:t>
            </a:r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>
            <a:off x="2209800" y="2876550"/>
            <a:ext cx="4800600" cy="914400"/>
          </a:xfrm>
          <a:prstGeom prst="rightArrow">
            <a:avLst>
              <a:gd name="adj1" fmla="val 63194"/>
              <a:gd name="adj2" fmla="val 60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Normative Approaches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>
            <a:off x="3124200" y="3867150"/>
            <a:ext cx="3886200" cy="914400"/>
          </a:xfrm>
          <a:prstGeom prst="rightArrow">
            <a:avLst>
              <a:gd name="adj1" fmla="val 63194"/>
              <a:gd name="adj2" fmla="val 612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Quality of Work Life</a:t>
            </a: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>
            <a:off x="4114800" y="4857750"/>
            <a:ext cx="2895600" cy="914400"/>
          </a:xfrm>
          <a:prstGeom prst="rightArrow">
            <a:avLst>
              <a:gd name="adj1" fmla="val 63333"/>
              <a:gd name="adj2" fmla="val 58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/>
              <a:t>    </a:t>
            </a:r>
            <a:r>
              <a:rPr lang="en-US" altLang="de-DE" b="1" dirty="0">
                <a:solidFill>
                  <a:schemeClr val="bg1"/>
                </a:solidFill>
              </a:rPr>
              <a:t>Strategic Change</a:t>
            </a:r>
            <a:r>
              <a:rPr lang="en-US" altLang="de-DE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914400" y="584835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491519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Human Capital Approach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from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Garry</a:t>
            </a:r>
            <a:r>
              <a:rPr lang="hu-HU" b="1" dirty="0" smtClean="0">
                <a:solidFill>
                  <a:srgbClr val="FF0000"/>
                </a:solidFill>
              </a:rPr>
              <a:t> S. Becker, </a:t>
            </a:r>
            <a:r>
              <a:rPr lang="en-US" b="1" dirty="0" smtClean="0">
                <a:solidFill>
                  <a:srgbClr val="FF0000"/>
                </a:solidFill>
              </a:rPr>
              <a:t>Nobel </a:t>
            </a:r>
            <a:r>
              <a:rPr lang="en-US" b="1" dirty="0" err="1" smtClean="0">
                <a:solidFill>
                  <a:srgbClr val="FF0000"/>
                </a:solidFill>
              </a:rPr>
              <a:t>Prise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1962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8231" y="6044036"/>
            <a:ext cx="368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Resource-based view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1984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7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25450" y="381000"/>
            <a:ext cx="7571303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 dirty="0">
                <a:solidFill>
                  <a:srgbClr val="993366"/>
                </a:solidFill>
              </a:rPr>
              <a:t>Part I</a:t>
            </a:r>
            <a:r>
              <a:rPr lang="en-US" altLang="de-DE" b="1" dirty="0" smtClean="0">
                <a:solidFill>
                  <a:srgbClr val="993366"/>
                </a:solidFill>
              </a:rPr>
              <a:t>:</a:t>
            </a:r>
            <a:endParaRPr lang="en-US" altLang="de-DE" sz="1000" dirty="0">
              <a:solidFill>
                <a:srgbClr val="993366"/>
              </a:solidFill>
            </a:endParaRPr>
          </a:p>
          <a:p>
            <a:r>
              <a:rPr lang="en-US" altLang="de-DE" sz="2000" dirty="0"/>
              <a:t>The Nature of Planned Change		The OD Practitioner	</a:t>
            </a:r>
          </a:p>
          <a:p>
            <a:r>
              <a:rPr lang="en-US" altLang="de-DE" sz="2000" dirty="0"/>
              <a:t>				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382000" cy="2769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 dirty="0">
                <a:solidFill>
                  <a:srgbClr val="993366"/>
                </a:solidFill>
              </a:rPr>
              <a:t>Part II: The Process of Organization Development</a:t>
            </a:r>
          </a:p>
          <a:p>
            <a:endParaRPr lang="en-US" altLang="de-DE" sz="1000" dirty="0"/>
          </a:p>
          <a:p>
            <a:r>
              <a:rPr lang="en-US" altLang="de-DE" sz="2000" dirty="0"/>
              <a:t>Entering &amp;	Diagnosing		Diagnosing	  Collecting </a:t>
            </a:r>
          </a:p>
          <a:p>
            <a:r>
              <a:rPr lang="en-US" altLang="de-DE" sz="2000" dirty="0"/>
              <a:t>Contracting	Organizations	  	Groups &amp; Jobs  	  Diagnostic</a:t>
            </a:r>
          </a:p>
          <a:p>
            <a:r>
              <a:rPr lang="en-US" altLang="de-DE" sz="2000" dirty="0"/>
              <a:t>	</a:t>
            </a:r>
            <a:r>
              <a:rPr lang="hu-HU" altLang="de-DE" sz="2000" dirty="0" smtClean="0"/>
              <a:t>						</a:t>
            </a:r>
            <a:r>
              <a:rPr lang="en-US" altLang="de-DE" sz="2000" dirty="0" smtClean="0"/>
              <a:t>  </a:t>
            </a:r>
            <a:r>
              <a:rPr lang="en-US" altLang="de-DE" sz="2000" dirty="0"/>
              <a:t>Information</a:t>
            </a:r>
          </a:p>
          <a:p>
            <a:r>
              <a:rPr lang="en-US" altLang="de-DE" sz="2000" dirty="0"/>
              <a:t>							</a:t>
            </a:r>
            <a:endParaRPr lang="en-US" altLang="de-DE" sz="1000" dirty="0"/>
          </a:p>
          <a:p>
            <a:r>
              <a:rPr lang="en-US" altLang="de-DE" sz="2000" dirty="0"/>
              <a:t>Feeding Back	Designing OD		</a:t>
            </a:r>
            <a:r>
              <a:rPr lang="en-US" altLang="de-DE" sz="2000" dirty="0">
                <a:solidFill>
                  <a:srgbClr val="FF0000"/>
                </a:solidFill>
              </a:rPr>
              <a:t>Leading and</a:t>
            </a:r>
            <a:r>
              <a:rPr lang="en-US" altLang="de-DE" sz="2000" dirty="0"/>
              <a:t>	Evaluating &amp;</a:t>
            </a:r>
          </a:p>
          <a:p>
            <a:r>
              <a:rPr lang="en-US" altLang="de-DE" sz="2000" dirty="0"/>
              <a:t>Diagnostic Data   Interventions		</a:t>
            </a:r>
            <a:r>
              <a:rPr lang="en-US" altLang="de-DE" sz="2000" dirty="0">
                <a:solidFill>
                  <a:srgbClr val="FF0000"/>
                </a:solidFill>
              </a:rPr>
              <a:t>Managing  </a:t>
            </a:r>
            <a:r>
              <a:rPr lang="en-US" altLang="de-DE" sz="2000" dirty="0"/>
              <a:t>	Institutionalizing</a:t>
            </a:r>
          </a:p>
          <a:p>
            <a:r>
              <a:rPr lang="hu-HU" altLang="de-DE" sz="2000" dirty="0"/>
              <a:t>	</a:t>
            </a:r>
            <a:r>
              <a:rPr lang="hu-HU" altLang="de-DE" sz="2000" dirty="0" smtClean="0"/>
              <a:t>		</a:t>
            </a:r>
            <a:r>
              <a:rPr lang="en-US" altLang="de-DE" sz="2000" dirty="0"/>
              <a:t>		</a:t>
            </a:r>
            <a:r>
              <a:rPr lang="en-US" altLang="de-DE" sz="2000" dirty="0">
                <a:solidFill>
                  <a:srgbClr val="FF0000"/>
                </a:solidFill>
              </a:rPr>
              <a:t>Change</a:t>
            </a:r>
            <a:r>
              <a:rPr lang="en-US" altLang="de-DE" sz="2000" dirty="0"/>
              <a:t>		</a:t>
            </a:r>
            <a:r>
              <a:rPr lang="en-US" altLang="de-DE" sz="2000" dirty="0" smtClean="0"/>
              <a:t>Change</a:t>
            </a:r>
            <a:endParaRPr lang="en-US" altLang="de-DE" sz="2000" dirty="0"/>
          </a:p>
        </p:txBody>
      </p:sp>
      <p:sp>
        <p:nvSpPr>
          <p:cNvPr id="3" name="Ellipszis 2"/>
          <p:cNvSpPr/>
          <p:nvPr/>
        </p:nvSpPr>
        <p:spPr>
          <a:xfrm>
            <a:off x="4544291" y="3492624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7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65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04800" y="325438"/>
            <a:ext cx="192405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III: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Human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Process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4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000" dirty="0"/>
              <a:t>Individual, 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Interpersonal,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&amp; Group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Process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Approaches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Organization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Process</a:t>
            </a:r>
          </a:p>
          <a:p>
            <a:pPr>
              <a:lnSpc>
                <a:spcPct val="90000"/>
              </a:lnSpc>
            </a:pPr>
            <a:r>
              <a:rPr lang="en-US" altLang="de-DE" sz="2000" dirty="0" smtClean="0"/>
              <a:t>Approaches</a:t>
            </a:r>
            <a:endParaRPr lang="en-US" altLang="de-DE" sz="2000" dirty="0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457450" y="323850"/>
            <a:ext cx="2032000" cy="3511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IV: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Techno-structural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000" dirty="0"/>
              <a:t>Restructuring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Organizations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Employee 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Involvement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Work Design</a:t>
            </a:r>
          </a:p>
          <a:p>
            <a:pPr>
              <a:lnSpc>
                <a:spcPct val="90000"/>
              </a:lnSpc>
            </a:pPr>
            <a:endParaRPr lang="en-US" altLang="de-DE" sz="1800" b="1" dirty="0">
              <a:solidFill>
                <a:schemeClr val="tx2"/>
              </a:solidFill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705350" y="323850"/>
            <a:ext cx="1938338" cy="375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V: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Human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Resources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Management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600" dirty="0">
              <a:solidFill>
                <a:srgbClr val="993366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/>
              <a:t>Performance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Management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Developing and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Assisting 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Members</a:t>
            </a:r>
          </a:p>
          <a:p>
            <a:pPr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6883400" y="331788"/>
            <a:ext cx="1922463" cy="377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VI:</a:t>
            </a:r>
          </a:p>
          <a:p>
            <a:pPr>
              <a:lnSpc>
                <a:spcPct val="9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Strategic</a:t>
            </a:r>
          </a:p>
          <a:p>
            <a:pPr>
              <a:lnSpc>
                <a:spcPct val="9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6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000" dirty="0"/>
              <a:t>Competitive and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Collaborative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Strategies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Organization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Transformation</a:t>
            </a:r>
          </a:p>
          <a:p>
            <a:pPr>
              <a:lnSpc>
                <a:spcPct val="90000"/>
              </a:lnSpc>
            </a:pPr>
            <a:endParaRPr lang="en-US" altLang="de-DE" dirty="0"/>
          </a:p>
          <a:p>
            <a:pPr>
              <a:lnSpc>
                <a:spcPct val="90000"/>
              </a:lnSpc>
            </a:pPr>
            <a:endParaRPr lang="en-US" altLang="de-DE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381000" y="4811713"/>
            <a:ext cx="84391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b="1" dirty="0">
                <a:solidFill>
                  <a:srgbClr val="993366"/>
                </a:solidFill>
              </a:rPr>
              <a:t>Part VII: Special Topics in Organization Development</a:t>
            </a:r>
            <a:endParaRPr lang="en-US" altLang="de-DE" sz="2000" dirty="0">
              <a:solidFill>
                <a:srgbClr val="993366"/>
              </a:solidFill>
            </a:endParaRPr>
          </a:p>
          <a:p>
            <a:r>
              <a:rPr lang="en-US" altLang="de-DE" sz="2000" dirty="0"/>
              <a:t>Organization Development	OD in Nonindustrial	Future Directions </a:t>
            </a:r>
          </a:p>
          <a:p>
            <a:r>
              <a:rPr lang="en-US" altLang="de-DE" sz="2000" dirty="0"/>
              <a:t>in Global Settings	 	Settings			in OD</a:t>
            </a:r>
          </a:p>
          <a:p>
            <a:r>
              <a:rPr lang="en-US" altLang="de-DE" sz="2000" dirty="0"/>
              <a:t>		  </a:t>
            </a:r>
            <a:endParaRPr lang="en-US" altLang="de-DE" b="1" dirty="0">
              <a:solidFill>
                <a:schemeClr val="tx2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2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45809"/>
            <a:ext cx="38987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OD planned change:</a:t>
            </a:r>
            <a:br>
              <a:rPr lang="en-US" dirty="0" smtClean="0"/>
            </a:br>
            <a:r>
              <a:rPr lang="en-US" dirty="0" smtClean="0"/>
              <a:t>M&amp;A activity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323265"/>
            <a:ext cx="4032448" cy="4525963"/>
          </a:xfrm>
        </p:spPr>
        <p:txBody>
          <a:bodyPr/>
          <a:lstStyle/>
          <a:p>
            <a:pPr marL="457200" indent="-457200"/>
            <a:r>
              <a:rPr lang="hu-HU" dirty="0">
                <a:solidFill>
                  <a:schemeClr val="tx2"/>
                </a:solidFill>
              </a:rPr>
              <a:t>Mercedes + </a:t>
            </a:r>
            <a:r>
              <a:rPr lang="en-US" dirty="0">
                <a:solidFill>
                  <a:schemeClr val="tx2"/>
                </a:solidFill>
              </a:rPr>
              <a:t>Daimler</a:t>
            </a:r>
            <a:r>
              <a:rPr lang="hu-HU" dirty="0">
                <a:solidFill>
                  <a:schemeClr val="tx2"/>
                </a:solidFill>
              </a:rPr>
              <a:t> Benz = </a:t>
            </a:r>
            <a:r>
              <a:rPr lang="hu-HU" dirty="0" err="1">
                <a:solidFill>
                  <a:schemeClr val="tx2"/>
                </a:solidFill>
              </a:rPr>
              <a:t>Benz&amp;Cie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 Mercedes-Benz</a:t>
            </a:r>
            <a:r>
              <a:rPr lang="hu-HU" dirty="0">
                <a:solidFill>
                  <a:schemeClr val="tx2"/>
                </a:solidFill>
              </a:rPr>
              <a:t> (1926 - …)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16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723331" cy="67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 planned change: M&amp;A activity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6264696" cy="3132348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17</a:t>
            </a:fld>
            <a:endParaRPr lang="hu-HU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57200" y="1600200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hu-HU" dirty="0">
                <a:solidFill>
                  <a:schemeClr val="tx2"/>
                </a:solidFill>
              </a:rPr>
              <a:t>BMW + Rover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 (1994 – 1998) </a:t>
            </a:r>
          </a:p>
        </p:txBody>
      </p:sp>
    </p:spTree>
    <p:extLst>
      <p:ext uri="{BB962C8B-B14F-4D97-AF65-F5344CB8AC3E}">
        <p14:creationId xmlns:p14="http://schemas.microsoft.com/office/powerpoint/2010/main" val="1663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planned change: M&amp;A activity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Daimler</a:t>
            </a:r>
            <a:r>
              <a:rPr lang="hu-HU" dirty="0">
                <a:solidFill>
                  <a:schemeClr val="tx2"/>
                </a:solidFill>
              </a:rPr>
              <a:t> + </a:t>
            </a:r>
            <a:r>
              <a:rPr lang="de-DE" dirty="0">
                <a:solidFill>
                  <a:schemeClr val="tx2"/>
                </a:solidFill>
              </a:rPr>
              <a:t>Chrysler</a:t>
            </a:r>
            <a:r>
              <a:rPr lang="hu-HU" dirty="0">
                <a:solidFill>
                  <a:schemeClr val="tx2"/>
                </a:solidFill>
              </a:rPr>
              <a:t> = </a:t>
            </a:r>
            <a:r>
              <a:rPr lang="en-US" dirty="0">
                <a:solidFill>
                  <a:schemeClr val="tx2"/>
                </a:solidFill>
              </a:rPr>
              <a:t>DaimlerChrysler</a:t>
            </a:r>
            <a:r>
              <a:rPr lang="hu-HU" dirty="0">
                <a:solidFill>
                  <a:schemeClr val="tx2"/>
                </a:solidFill>
              </a:rPr>
              <a:t> (1998 – 2005)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</a:t>
            </a:r>
            <a:endParaRPr lang="hu-HU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13" y="2780928"/>
            <a:ext cx="6267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planned change: M&amp;A activity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Renault + Nissan </a:t>
            </a:r>
            <a:r>
              <a:rPr lang="hu-HU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1999 </a:t>
            </a:r>
          </a:p>
          <a:p>
            <a:endParaRPr lang="hu-HU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hu-HU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hu-HU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hu-HU" dirty="0" smtClean="0">
                <a:solidFill>
                  <a:schemeClr val="tx2"/>
                </a:solidFill>
                <a:sym typeface="Wingdings" panose="05000000000000000000" pitchFamily="2" charset="2"/>
              </a:rPr>
              <a:t>Renault + Nissan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+ Mitsubishi </a:t>
            </a:r>
            <a:r>
              <a:rPr lang="hu-HU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2015 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19</a:t>
            </a:fld>
            <a:endParaRPr lang="hu-H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6818"/>
            <a:ext cx="3313437" cy="187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Képtalálat a következ&amp;odblac;re: „nissan renault mitsubish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3952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Mariann Benke 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benkem@ktk.pte.hu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Research fields: </a:t>
            </a:r>
          </a:p>
          <a:p>
            <a:pPr lvl="1"/>
            <a:r>
              <a:rPr lang="en-US" dirty="0" smtClean="0"/>
              <a:t>Change management</a:t>
            </a:r>
          </a:p>
          <a:p>
            <a:pPr lvl="1"/>
            <a:r>
              <a:rPr lang="en-US" dirty="0" smtClean="0"/>
              <a:t>Organizational Development</a:t>
            </a:r>
          </a:p>
          <a:p>
            <a:pPr lvl="1"/>
            <a:r>
              <a:rPr lang="en-US" dirty="0" smtClean="0"/>
              <a:t>Management and Organization</a:t>
            </a:r>
          </a:p>
          <a:p>
            <a:pPr lvl="1"/>
            <a:r>
              <a:rPr lang="en-US" dirty="0" smtClean="0"/>
              <a:t>Organizational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2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048000" y="6528821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Lewin’s Change Model</a:t>
            </a:r>
            <a:r>
              <a:rPr lang="hu-HU" altLang="de-DE" b="1" dirty="0" smtClean="0">
                <a:solidFill>
                  <a:schemeClr val="bg1"/>
                </a:solidFill>
              </a:rPr>
              <a:t> (1954)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98525" y="20828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600" b="1">
                <a:solidFill>
                  <a:schemeClr val="tx2"/>
                </a:solidFill>
              </a:rPr>
              <a:t>Unfreezing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692525" y="3454400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600" b="1">
                <a:solidFill>
                  <a:schemeClr val="tx2"/>
                </a:solidFill>
              </a:rPr>
              <a:t>Movement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413500" y="5008563"/>
            <a:ext cx="229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600" b="1">
                <a:solidFill>
                  <a:schemeClr val="tx2"/>
                </a:solidFill>
              </a:rPr>
              <a:t>Refreezing</a:t>
            </a:r>
          </a:p>
        </p:txBody>
      </p:sp>
      <p:sp>
        <p:nvSpPr>
          <p:cNvPr id="4105" name="AutoShape 11"/>
          <p:cNvSpPr>
            <a:spLocks noChangeArrowheads="1"/>
          </p:cNvSpPr>
          <p:nvPr/>
        </p:nvSpPr>
        <p:spPr bwMode="auto">
          <a:xfrm rot="1704836">
            <a:off x="2362200" y="2743200"/>
            <a:ext cx="1371600" cy="9144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106" name="AutoShape 12"/>
          <p:cNvSpPr>
            <a:spLocks noChangeArrowheads="1"/>
          </p:cNvSpPr>
          <p:nvPr/>
        </p:nvSpPr>
        <p:spPr bwMode="auto">
          <a:xfrm rot="1704836">
            <a:off x="5181600" y="4191000"/>
            <a:ext cx="1371600" cy="9144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30" y="1691697"/>
            <a:ext cx="1645617" cy="15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Kotter’s 8-Step Process for Leading </a:t>
            </a:r>
            <a:r>
              <a:rPr lang="en-US" sz="3600" b="1" dirty="0" smtClean="0">
                <a:solidFill>
                  <a:schemeClr val="tx2"/>
                </a:solidFill>
              </a:rPr>
              <a:t>Change</a:t>
            </a:r>
            <a:r>
              <a:rPr lang="hu-HU" sz="3600" b="1" dirty="0" smtClean="0">
                <a:solidFill>
                  <a:schemeClr val="tx2"/>
                </a:solidFill>
              </a:rPr>
              <a:t> (1996)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AutoShape 2" descr="Képtalálat a következ&amp;odblac;re: „kotter model change management”"/>
          <p:cNvSpPr>
            <a:spLocks noChangeAspect="1" noChangeArrowheads="1"/>
          </p:cNvSpPr>
          <p:nvPr/>
        </p:nvSpPr>
        <p:spPr bwMode="auto">
          <a:xfrm>
            <a:off x="155575" y="-1881188"/>
            <a:ext cx="666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1" y="1600200"/>
            <a:ext cx="76941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0" y="1074051"/>
            <a:ext cx="1944216" cy="17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098800" y="6237312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dirty="0" smtClean="0"/>
              <a:t>Mariann Benke - University of </a:t>
            </a:r>
            <a:r>
              <a:rPr lang="en-US" altLang="de-DE" sz="1400" dirty="0" err="1" smtClean="0"/>
              <a:t>Pécs</a:t>
            </a:r>
            <a:endParaRPr lang="en-US" altLang="de-DE" sz="1400" dirty="0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39750" y="558800"/>
            <a:ext cx="80137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4000" b="1" dirty="0">
                <a:solidFill>
                  <a:schemeClr val="bg1"/>
                </a:solidFill>
              </a:rPr>
              <a:t>General Model of Planned Change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401638" y="2114550"/>
            <a:ext cx="2081212" cy="2038350"/>
          </a:xfrm>
          <a:prstGeom prst="rightArrowCallout">
            <a:avLst>
              <a:gd name="adj1" fmla="val 24926"/>
              <a:gd name="adj2" fmla="val 25000"/>
              <a:gd name="adj3" fmla="val 16979"/>
              <a:gd name="adj4" fmla="val 72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199" name="AutoShape 19"/>
          <p:cNvSpPr>
            <a:spLocks noChangeArrowheads="1"/>
          </p:cNvSpPr>
          <p:nvPr/>
        </p:nvSpPr>
        <p:spPr bwMode="auto">
          <a:xfrm>
            <a:off x="2554288" y="2114550"/>
            <a:ext cx="1966912" cy="2038350"/>
          </a:xfrm>
          <a:prstGeom prst="rightArrowCallout">
            <a:avLst>
              <a:gd name="adj1" fmla="val 25908"/>
              <a:gd name="adj2" fmla="val 25908"/>
              <a:gd name="adj3" fmla="val 16667"/>
              <a:gd name="adj4" fmla="val 71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DE" altLang="de-DE" sz="2000"/>
          </a:p>
        </p:txBody>
      </p:sp>
      <p:sp>
        <p:nvSpPr>
          <p:cNvPr id="8200" name="AutoShape 20"/>
          <p:cNvSpPr>
            <a:spLocks noChangeArrowheads="1"/>
          </p:cNvSpPr>
          <p:nvPr/>
        </p:nvSpPr>
        <p:spPr bwMode="auto">
          <a:xfrm>
            <a:off x="4649788" y="2095500"/>
            <a:ext cx="2138362" cy="2038350"/>
          </a:xfrm>
          <a:prstGeom prst="rightArrowCallout">
            <a:avLst>
              <a:gd name="adj1" fmla="val 25000"/>
              <a:gd name="adj2" fmla="val 25000"/>
              <a:gd name="adj3" fmla="val 17484"/>
              <a:gd name="adj4" fmla="val 72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6858000" y="2076450"/>
            <a:ext cx="1905000" cy="209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2" name="Text Box 24"/>
          <p:cNvSpPr txBox="1">
            <a:spLocks noChangeArrowheads="1"/>
          </p:cNvSpPr>
          <p:nvPr/>
        </p:nvSpPr>
        <p:spPr bwMode="auto">
          <a:xfrm>
            <a:off x="6834805" y="2465388"/>
            <a:ext cx="197361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Evaluating</a:t>
            </a:r>
          </a:p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Institutionalizing</a:t>
            </a:r>
          </a:p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4656138" y="2357438"/>
            <a:ext cx="170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Planning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Implementing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2584450" y="29098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Diagnosing</a:t>
            </a:r>
          </a:p>
        </p:txBody>
      </p:sp>
      <p:sp>
        <p:nvSpPr>
          <p:cNvPr id="8205" name="Text Box 27"/>
          <p:cNvSpPr txBox="1">
            <a:spLocks noChangeArrowheads="1"/>
          </p:cNvSpPr>
          <p:nvPr/>
        </p:nvSpPr>
        <p:spPr bwMode="auto">
          <a:xfrm>
            <a:off x="377825" y="2662238"/>
            <a:ext cx="1495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Entering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Contracting</a:t>
            </a:r>
          </a:p>
        </p:txBody>
      </p:sp>
      <p:cxnSp>
        <p:nvCxnSpPr>
          <p:cNvPr id="8206" name="AutoShape 29"/>
          <p:cNvCxnSpPr>
            <a:cxnSpLocks noChangeShapeType="1"/>
          </p:cNvCxnSpPr>
          <p:nvPr/>
        </p:nvCxnSpPr>
        <p:spPr bwMode="auto">
          <a:xfrm rot="16200000" flipV="1">
            <a:off x="4471988" y="852487"/>
            <a:ext cx="19050" cy="6657975"/>
          </a:xfrm>
          <a:prstGeom prst="bentConnector3">
            <a:avLst>
              <a:gd name="adj1" fmla="val -5400005"/>
            </a:avLst>
          </a:prstGeom>
          <a:noFill/>
          <a:ln w="762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7" name="Line 30"/>
          <p:cNvSpPr>
            <a:spLocks noChangeShapeType="1"/>
          </p:cNvSpPr>
          <p:nvPr/>
        </p:nvSpPr>
        <p:spPr bwMode="auto">
          <a:xfrm flipV="1">
            <a:off x="3314700" y="4152900"/>
            <a:ext cx="0" cy="1028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31"/>
          <p:cNvSpPr>
            <a:spLocks noChangeShapeType="1"/>
          </p:cNvSpPr>
          <p:nvPr/>
        </p:nvSpPr>
        <p:spPr bwMode="auto">
          <a:xfrm flipV="1">
            <a:off x="5448300" y="4133850"/>
            <a:ext cx="0" cy="1085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987824" y="6553200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629400" cy="142875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Different Types of</a:t>
            </a:r>
            <a:br>
              <a:rPr lang="en-US" altLang="de-DE" b="1" dirty="0" smtClean="0">
                <a:solidFill>
                  <a:schemeClr val="bg1"/>
                </a:solidFill>
              </a:rPr>
            </a:br>
            <a:r>
              <a:rPr lang="en-US" altLang="de-DE" b="1" dirty="0" smtClean="0">
                <a:solidFill>
                  <a:schemeClr val="bg1"/>
                </a:solidFill>
              </a:rPr>
              <a:t> Planned Change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2247900"/>
            <a:ext cx="8280920" cy="38481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altLang="de-DE" dirty="0" smtClean="0"/>
              <a:t>Magnitude of Change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Incremental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Radica</a:t>
            </a:r>
            <a:r>
              <a:rPr lang="hu-HU" altLang="de-DE" dirty="0" smtClean="0">
                <a:solidFill>
                  <a:schemeClr val="tx2"/>
                </a:solidFill>
              </a:rPr>
              <a:t>l</a:t>
            </a:r>
            <a:endParaRPr lang="en-US" altLang="de-DE" dirty="0" smtClean="0">
              <a:solidFill>
                <a:schemeClr val="tx2"/>
              </a:solidFill>
            </a:endParaRPr>
          </a:p>
          <a:p>
            <a:r>
              <a:rPr lang="en-US" altLang="de-DE" dirty="0" smtClean="0"/>
              <a:t>Degree of Organization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Over</a:t>
            </a:r>
            <a:r>
              <a:rPr lang="hu-HU" altLang="de-DE" dirty="0" smtClean="0">
                <a:solidFill>
                  <a:schemeClr val="tx2"/>
                </a:solidFill>
              </a:rPr>
              <a:t>-</a:t>
            </a:r>
            <a:r>
              <a:rPr lang="en-US" altLang="de-DE" dirty="0" smtClean="0">
                <a:solidFill>
                  <a:schemeClr val="tx2"/>
                </a:solidFill>
              </a:rPr>
              <a:t>organized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Under</a:t>
            </a:r>
            <a:r>
              <a:rPr lang="hu-HU" altLang="de-DE" dirty="0" smtClean="0">
                <a:solidFill>
                  <a:schemeClr val="tx2"/>
                </a:solidFill>
              </a:rPr>
              <a:t>-</a:t>
            </a:r>
            <a:r>
              <a:rPr lang="en-US" altLang="de-DE" dirty="0" smtClean="0">
                <a:solidFill>
                  <a:schemeClr val="tx2"/>
                </a:solidFill>
              </a:rPr>
              <a:t>organized</a:t>
            </a:r>
          </a:p>
          <a:p>
            <a:r>
              <a:rPr lang="en-US" altLang="de-DE" dirty="0" smtClean="0"/>
              <a:t>Domestic vs. International </a:t>
            </a:r>
            <a:r>
              <a:rPr lang="en-US" altLang="de-DE" dirty="0" smtClean="0"/>
              <a:t>Settings</a:t>
            </a:r>
            <a:endParaRPr lang="hu-HU" altLang="de-DE" dirty="0" smtClean="0"/>
          </a:p>
          <a:p>
            <a:pPr marL="0" indent="0">
              <a:buNone/>
            </a:pPr>
            <a:endParaRPr lang="hu-HU" altLang="de-DE" sz="2200" dirty="0" smtClean="0">
              <a:hlinkClick r:id="rId2"/>
            </a:endParaRPr>
          </a:p>
          <a:p>
            <a:pPr marL="0" indent="0">
              <a:buNone/>
            </a:pPr>
            <a:r>
              <a:rPr lang="en-US" altLang="de-DE" sz="2200" dirty="0" smtClean="0">
                <a:hlinkClick r:id="rId2"/>
              </a:rPr>
              <a:t>https</a:t>
            </a:r>
            <a:r>
              <a:rPr lang="en-US" altLang="de-DE" sz="2200" dirty="0">
                <a:hlinkClick r:id="rId2"/>
              </a:rPr>
              <a:t>://www.youtube.com/watch?v=__</a:t>
            </a:r>
            <a:r>
              <a:rPr lang="en-US" altLang="de-DE" sz="2200" dirty="0" smtClean="0">
                <a:hlinkClick r:id="rId2"/>
              </a:rPr>
              <a:t>IlYNMdV9E</a:t>
            </a:r>
            <a:r>
              <a:rPr lang="hu-HU" altLang="de-DE" sz="2200" dirty="0" smtClean="0"/>
              <a:t> </a:t>
            </a:r>
            <a:endParaRPr lang="en-US" altLang="de-DE" sz="22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4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987824" y="6530993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Critique of Planned Change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Conceptualization of Planned Change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Change is not linear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Change is not rational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The relationship between change and performance is unclear</a:t>
            </a:r>
          </a:p>
          <a:p>
            <a:r>
              <a:rPr lang="en-US" altLang="de-DE" dirty="0" smtClean="0"/>
              <a:t>Practice of Planned Change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Limited consulting skills and focus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Quick fixes vs. development approaches</a:t>
            </a:r>
            <a:endParaRPr lang="en-US" altLang="de-DE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3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143000" y="1905000"/>
            <a:ext cx="3276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Motivating Change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143000" y="2743200"/>
            <a:ext cx="3276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Creating Vision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43000" y="3505200"/>
            <a:ext cx="3276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Developing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Political Support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143000" y="4578350"/>
            <a:ext cx="3276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Managing the Transition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143000" y="5715000"/>
            <a:ext cx="3276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Sustaining Momentum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630988" y="3200400"/>
            <a:ext cx="1931987" cy="1225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Effective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Change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410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Change Management Activities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4419600" y="2133600"/>
            <a:ext cx="22098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V="1">
            <a:off x="4419600" y="4419600"/>
            <a:ext cx="2209800" cy="1371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4419600" y="3886200"/>
            <a:ext cx="2209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4419600" y="2971800"/>
            <a:ext cx="22098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 flipV="1">
            <a:off x="4419600" y="4114800"/>
            <a:ext cx="22098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4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Motivating Change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572000"/>
          </a:xfrm>
        </p:spPr>
        <p:txBody>
          <a:bodyPr>
            <a:normAutofit/>
          </a:bodyPr>
          <a:lstStyle/>
          <a:p>
            <a:r>
              <a:rPr lang="en-US" altLang="de-DE" dirty="0" smtClean="0"/>
              <a:t>Creating </a:t>
            </a:r>
            <a:r>
              <a:rPr lang="en-US" altLang="de-DE" dirty="0" smtClean="0"/>
              <a:t>Readiness for Change</a:t>
            </a:r>
          </a:p>
          <a:p>
            <a:pPr lvl="1"/>
            <a:r>
              <a:rPr lang="en-US" altLang="de-DE" sz="2600" b="1" dirty="0" smtClean="0"/>
              <a:t>Sensitize the organization to pressures for change</a:t>
            </a:r>
          </a:p>
          <a:p>
            <a:pPr lvl="1"/>
            <a:r>
              <a:rPr lang="en-US" altLang="de-DE" sz="2600" b="1" dirty="0" smtClean="0"/>
              <a:t>Identify gaps between actual and desired states</a:t>
            </a:r>
          </a:p>
          <a:p>
            <a:pPr lvl="1"/>
            <a:r>
              <a:rPr lang="en-US" altLang="de-DE" sz="2600" b="1" dirty="0" smtClean="0"/>
              <a:t>Convey credible positive expectations for change</a:t>
            </a:r>
          </a:p>
          <a:p>
            <a:r>
              <a:rPr lang="en-US" altLang="de-DE" dirty="0" smtClean="0"/>
              <a:t>Overcoming Resistance to Change</a:t>
            </a:r>
          </a:p>
          <a:p>
            <a:pPr lvl="1"/>
            <a:r>
              <a:rPr lang="en-US" altLang="de-DE" sz="2600" b="1" dirty="0" smtClean="0"/>
              <a:t>Provide empathy and support</a:t>
            </a:r>
          </a:p>
          <a:p>
            <a:pPr lvl="1"/>
            <a:r>
              <a:rPr lang="en-US" altLang="de-DE" sz="2600" b="1" dirty="0" smtClean="0">
                <a:solidFill>
                  <a:srgbClr val="FF0000"/>
                </a:solidFill>
              </a:rPr>
              <a:t>Communicate</a:t>
            </a:r>
          </a:p>
          <a:p>
            <a:pPr lvl="1"/>
            <a:r>
              <a:rPr lang="en-US" altLang="de-DE" sz="2600" b="1" dirty="0" smtClean="0"/>
              <a:t>Involve members in planning and decision making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2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Creating a Vision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de-DE" dirty="0" smtClean="0"/>
              <a:t>Discover and Describe the Organization’s Core Ideology</a:t>
            </a:r>
          </a:p>
          <a:p>
            <a:pPr lvl="1"/>
            <a:r>
              <a:rPr lang="en-US" altLang="de-DE" dirty="0" smtClean="0"/>
              <a:t>What are the </a:t>
            </a:r>
            <a:r>
              <a:rPr lang="en-US" altLang="de-DE" u="sng" dirty="0" smtClean="0"/>
              <a:t>core values</a:t>
            </a:r>
            <a:r>
              <a:rPr lang="en-US" altLang="de-DE" dirty="0" smtClean="0"/>
              <a:t> that inform members what is important in the organization?</a:t>
            </a:r>
          </a:p>
          <a:p>
            <a:pPr lvl="1"/>
            <a:r>
              <a:rPr lang="en-US" altLang="de-DE" dirty="0" smtClean="0"/>
              <a:t>What is the organization’s </a:t>
            </a:r>
            <a:r>
              <a:rPr lang="en-US" altLang="de-DE" u="sng" dirty="0" smtClean="0"/>
              <a:t>core purpose</a:t>
            </a:r>
            <a:r>
              <a:rPr lang="en-US" altLang="de-DE" dirty="0" smtClean="0"/>
              <a:t> or reason for being?</a:t>
            </a:r>
          </a:p>
          <a:p>
            <a:r>
              <a:rPr lang="en-US" altLang="de-DE" dirty="0" smtClean="0"/>
              <a:t>Construct the Envisioned Future</a:t>
            </a:r>
          </a:p>
          <a:p>
            <a:pPr lvl="1"/>
            <a:r>
              <a:rPr lang="en-US" altLang="de-DE" dirty="0" smtClean="0"/>
              <a:t>What are the valued outcomes?</a:t>
            </a:r>
          </a:p>
          <a:p>
            <a:pPr lvl="1"/>
            <a:r>
              <a:rPr lang="en-US" altLang="de-DE" dirty="0" smtClean="0"/>
              <a:t>What is the desired future state?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7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Developing Political Support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6934200" cy="2667000"/>
          </a:xfrm>
        </p:spPr>
        <p:txBody>
          <a:bodyPr/>
          <a:lstStyle/>
          <a:p>
            <a:r>
              <a:rPr lang="en-US" altLang="de-DE" sz="3600" smtClean="0"/>
              <a:t>Assess Change Agent Power</a:t>
            </a:r>
          </a:p>
          <a:p>
            <a:r>
              <a:rPr lang="en-US" altLang="de-DE" sz="3600" smtClean="0"/>
              <a:t>Identify Key Stakeholders</a:t>
            </a:r>
          </a:p>
          <a:p>
            <a:r>
              <a:rPr lang="en-US" altLang="de-DE" sz="3600" smtClean="0"/>
              <a:t>Influence Stakeholders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7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sz="3600" b="1" dirty="0" smtClean="0">
                <a:solidFill>
                  <a:schemeClr val="bg1"/>
                </a:solidFill>
              </a:rPr>
              <a:t>Sources of Power and </a:t>
            </a:r>
            <a:br>
              <a:rPr lang="en-US" altLang="de-DE" sz="3600" b="1" dirty="0" smtClean="0">
                <a:solidFill>
                  <a:schemeClr val="bg1"/>
                </a:solidFill>
              </a:rPr>
            </a:br>
            <a:r>
              <a:rPr lang="en-US" altLang="de-DE" sz="3600" b="1" dirty="0" smtClean="0">
                <a:solidFill>
                  <a:schemeClr val="bg1"/>
                </a:solidFill>
              </a:rPr>
              <a:t>Power Strategies for Change Agents</a:t>
            </a:r>
            <a:endParaRPr lang="en-US" altLang="de-DE" sz="3600" dirty="0" smtClean="0">
              <a:solidFill>
                <a:schemeClr val="bg1"/>
              </a:solidFill>
            </a:endParaRPr>
          </a:p>
        </p:txBody>
      </p:sp>
      <p:sp>
        <p:nvSpPr>
          <p:cNvPr id="8197" name="Text Box 1030"/>
          <p:cNvSpPr txBox="1">
            <a:spLocks noChangeArrowheads="1"/>
          </p:cNvSpPr>
          <p:nvPr/>
        </p:nvSpPr>
        <p:spPr bwMode="auto">
          <a:xfrm>
            <a:off x="1447800" y="2514600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/>
              <a:t>Knowledge</a:t>
            </a:r>
          </a:p>
        </p:txBody>
      </p:sp>
      <p:sp>
        <p:nvSpPr>
          <p:cNvPr id="8198" name="Text Box 1031"/>
          <p:cNvSpPr txBox="1">
            <a:spLocks noChangeArrowheads="1"/>
          </p:cNvSpPr>
          <p:nvPr/>
        </p:nvSpPr>
        <p:spPr bwMode="auto">
          <a:xfrm>
            <a:off x="990600" y="3810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/>
              <a:t>Others’ Support</a:t>
            </a:r>
            <a:endParaRPr lang="en-US" altLang="de-DE"/>
          </a:p>
        </p:txBody>
      </p:sp>
      <p:sp>
        <p:nvSpPr>
          <p:cNvPr id="8199" name="Text Box 1032"/>
          <p:cNvSpPr txBox="1">
            <a:spLocks noChangeArrowheads="1"/>
          </p:cNvSpPr>
          <p:nvPr/>
        </p:nvSpPr>
        <p:spPr bwMode="auto">
          <a:xfrm>
            <a:off x="1371600" y="51816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/>
              <a:t>Personality</a:t>
            </a:r>
          </a:p>
        </p:txBody>
      </p:sp>
      <p:sp>
        <p:nvSpPr>
          <p:cNvPr id="8200" name="Text Box 1036"/>
          <p:cNvSpPr txBox="1">
            <a:spLocks noChangeArrowheads="1"/>
          </p:cNvSpPr>
          <p:nvPr/>
        </p:nvSpPr>
        <p:spPr bwMode="auto">
          <a:xfrm>
            <a:off x="5638800" y="2514600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chemeClr val="tx2"/>
                </a:solidFill>
              </a:rPr>
              <a:t>Playing it Straight</a:t>
            </a:r>
          </a:p>
        </p:txBody>
      </p:sp>
      <p:sp>
        <p:nvSpPr>
          <p:cNvPr id="8203" name="AutoShape 1040"/>
          <p:cNvSpPr>
            <a:spLocks noChangeArrowheads="1"/>
          </p:cNvSpPr>
          <p:nvPr/>
        </p:nvSpPr>
        <p:spPr bwMode="auto">
          <a:xfrm>
            <a:off x="838200" y="2438400"/>
            <a:ext cx="3962400" cy="1066800"/>
          </a:xfrm>
          <a:prstGeom prst="rightArrowCallout">
            <a:avLst>
              <a:gd name="adj1" fmla="val 25000"/>
              <a:gd name="adj2" fmla="val 25000"/>
              <a:gd name="adj3" fmla="val 61905"/>
              <a:gd name="adj4" fmla="val 66667"/>
            </a:avLst>
          </a:prstGeom>
          <a:solidFill>
            <a:srgbClr val="DDDDDD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4" name="AutoShape 1041"/>
          <p:cNvSpPr>
            <a:spLocks noChangeArrowheads="1"/>
          </p:cNvSpPr>
          <p:nvPr/>
        </p:nvSpPr>
        <p:spPr bwMode="auto">
          <a:xfrm>
            <a:off x="838200" y="3733800"/>
            <a:ext cx="3962400" cy="1066800"/>
          </a:xfrm>
          <a:prstGeom prst="rightArrowCallout">
            <a:avLst>
              <a:gd name="adj1" fmla="val 25000"/>
              <a:gd name="adj2" fmla="val 25000"/>
              <a:gd name="adj3" fmla="val 61905"/>
              <a:gd name="adj4" fmla="val 66667"/>
            </a:avLst>
          </a:prstGeom>
          <a:solidFill>
            <a:srgbClr val="DDDDDD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5" name="AutoShape 1042"/>
          <p:cNvSpPr>
            <a:spLocks noChangeArrowheads="1"/>
          </p:cNvSpPr>
          <p:nvPr/>
        </p:nvSpPr>
        <p:spPr bwMode="auto">
          <a:xfrm>
            <a:off x="838200" y="5105400"/>
            <a:ext cx="3962400" cy="1066800"/>
          </a:xfrm>
          <a:prstGeom prst="rightArrowCallout">
            <a:avLst>
              <a:gd name="adj1" fmla="val 25000"/>
              <a:gd name="adj2" fmla="val 25000"/>
              <a:gd name="adj3" fmla="val 61905"/>
              <a:gd name="adj4" fmla="val 66667"/>
            </a:avLst>
          </a:prstGeom>
          <a:solidFill>
            <a:srgbClr val="DDDDDD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6" name="Text Box 1043"/>
          <p:cNvSpPr txBox="1">
            <a:spLocks noChangeArrowheads="1"/>
          </p:cNvSpPr>
          <p:nvPr/>
        </p:nvSpPr>
        <p:spPr bwMode="auto">
          <a:xfrm>
            <a:off x="1447800" y="2743200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rgbClr val="993366"/>
                </a:solidFill>
              </a:rPr>
              <a:t>Knowledge</a:t>
            </a:r>
          </a:p>
        </p:txBody>
      </p:sp>
      <p:sp>
        <p:nvSpPr>
          <p:cNvPr id="8207" name="Text Box 1044"/>
          <p:cNvSpPr txBox="1">
            <a:spLocks noChangeArrowheads="1"/>
          </p:cNvSpPr>
          <p:nvPr/>
        </p:nvSpPr>
        <p:spPr bwMode="auto">
          <a:xfrm>
            <a:off x="990600" y="4038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rgbClr val="993366"/>
                </a:solidFill>
              </a:rPr>
              <a:t>Others’ Support</a:t>
            </a:r>
            <a:endParaRPr lang="en-US" altLang="de-DE">
              <a:solidFill>
                <a:srgbClr val="993366"/>
              </a:solidFill>
            </a:endParaRPr>
          </a:p>
        </p:txBody>
      </p:sp>
      <p:sp>
        <p:nvSpPr>
          <p:cNvPr id="8208" name="Text Box 1045"/>
          <p:cNvSpPr txBox="1">
            <a:spLocks noChangeArrowheads="1"/>
          </p:cNvSpPr>
          <p:nvPr/>
        </p:nvSpPr>
        <p:spPr bwMode="auto">
          <a:xfrm>
            <a:off x="1371600" y="54102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rgbClr val="993366"/>
                </a:solidFill>
              </a:rPr>
              <a:t>Personality</a:t>
            </a:r>
          </a:p>
        </p:txBody>
      </p:sp>
      <p:sp>
        <p:nvSpPr>
          <p:cNvPr id="8209" name="Rectangle 1046"/>
          <p:cNvSpPr>
            <a:spLocks noChangeArrowheads="1"/>
          </p:cNvSpPr>
          <p:nvPr/>
        </p:nvSpPr>
        <p:spPr bwMode="auto">
          <a:xfrm>
            <a:off x="5334000" y="2438400"/>
            <a:ext cx="29718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10" name="Rectangle 1047"/>
          <p:cNvSpPr>
            <a:spLocks noChangeArrowheads="1"/>
          </p:cNvSpPr>
          <p:nvPr/>
        </p:nvSpPr>
        <p:spPr bwMode="auto">
          <a:xfrm>
            <a:off x="5334000" y="3810000"/>
            <a:ext cx="29718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11" name="Rectangle 1048"/>
          <p:cNvSpPr>
            <a:spLocks noChangeArrowheads="1"/>
          </p:cNvSpPr>
          <p:nvPr/>
        </p:nvSpPr>
        <p:spPr bwMode="auto">
          <a:xfrm>
            <a:off x="5334000" y="5105400"/>
            <a:ext cx="29718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12" name="Text Box 1049"/>
          <p:cNvSpPr txBox="1">
            <a:spLocks noChangeArrowheads="1"/>
          </p:cNvSpPr>
          <p:nvPr/>
        </p:nvSpPr>
        <p:spPr bwMode="auto">
          <a:xfrm>
            <a:off x="5638800" y="2743200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 dirty="0">
                <a:solidFill>
                  <a:schemeClr val="bg1"/>
                </a:solidFill>
              </a:rPr>
              <a:t>Playing it Straight</a:t>
            </a:r>
          </a:p>
        </p:txBody>
      </p:sp>
      <p:sp>
        <p:nvSpPr>
          <p:cNvPr id="8213" name="Text Box 1050"/>
          <p:cNvSpPr txBox="1">
            <a:spLocks noChangeArrowheads="1"/>
          </p:cNvSpPr>
          <p:nvPr/>
        </p:nvSpPr>
        <p:spPr bwMode="auto">
          <a:xfrm>
            <a:off x="5930288" y="3927901"/>
            <a:ext cx="1877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Using Social 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Networks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8214" name="Text Box 1051"/>
          <p:cNvSpPr txBox="1">
            <a:spLocks noChangeArrowheads="1"/>
          </p:cNvSpPr>
          <p:nvPr/>
        </p:nvSpPr>
        <p:spPr bwMode="auto">
          <a:xfrm>
            <a:off x="5552044" y="5223301"/>
            <a:ext cx="26339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Going Around the 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Formal System</a:t>
            </a:r>
          </a:p>
        </p:txBody>
      </p:sp>
      <p:sp>
        <p:nvSpPr>
          <p:cNvPr id="8215" name="Text Box 1055"/>
          <p:cNvSpPr txBox="1">
            <a:spLocks noChangeArrowheads="1"/>
          </p:cNvSpPr>
          <p:nvPr/>
        </p:nvSpPr>
        <p:spPr bwMode="auto">
          <a:xfrm>
            <a:off x="762000" y="1981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b="1"/>
              <a:t>Individual Sources of Power</a:t>
            </a:r>
          </a:p>
        </p:txBody>
      </p:sp>
      <p:sp>
        <p:nvSpPr>
          <p:cNvPr id="8216" name="Text Box 1056"/>
          <p:cNvSpPr txBox="1">
            <a:spLocks noChangeArrowheads="1"/>
          </p:cNvSpPr>
          <p:nvPr/>
        </p:nvSpPr>
        <p:spPr bwMode="auto">
          <a:xfrm>
            <a:off x="5334000" y="1954213"/>
            <a:ext cx="200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b="1"/>
              <a:t>Power Strategies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9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858000" cy="87518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Learning Objectives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036496" cy="4246984"/>
          </a:xfrm>
        </p:spPr>
        <p:txBody>
          <a:bodyPr>
            <a:normAutofit fontScale="85000" lnSpcReduction="10000"/>
          </a:bodyPr>
          <a:lstStyle/>
          <a:p>
            <a:r>
              <a:rPr lang="en-US" altLang="de-DE" dirty="0" smtClean="0">
                <a:solidFill>
                  <a:schemeClr val="tx2"/>
                </a:solidFill>
              </a:rPr>
              <a:t>To provide a definition of Organization Development (OD)</a:t>
            </a:r>
          </a:p>
          <a:p>
            <a:r>
              <a:rPr lang="en-US" altLang="de-DE" dirty="0" smtClean="0">
                <a:solidFill>
                  <a:schemeClr val="tx2"/>
                </a:solidFill>
              </a:rPr>
              <a:t>To distinguish OD and planned change from other forms of organization change</a:t>
            </a:r>
          </a:p>
          <a:p>
            <a:r>
              <a:rPr lang="en-US" altLang="de-DE" dirty="0" smtClean="0">
                <a:solidFill>
                  <a:schemeClr val="tx2"/>
                </a:solidFill>
              </a:rPr>
              <a:t>To describe the historical development of OD</a:t>
            </a:r>
            <a:endParaRPr lang="hu-HU" altLang="de-DE" dirty="0" smtClean="0"/>
          </a:p>
          <a:p>
            <a:pPr>
              <a:lnSpc>
                <a:spcPct val="80000"/>
              </a:lnSpc>
            </a:pPr>
            <a:r>
              <a:rPr lang="en-US" altLang="de-DE" dirty="0" smtClean="0">
                <a:solidFill>
                  <a:schemeClr val="tx2"/>
                </a:solidFill>
              </a:rPr>
              <a:t>To </a:t>
            </a:r>
            <a:r>
              <a:rPr lang="en-US" altLang="de-DE" dirty="0">
                <a:solidFill>
                  <a:schemeClr val="tx2"/>
                </a:solidFill>
              </a:rPr>
              <a:t>understand how leadership is linked to change </a:t>
            </a:r>
            <a:r>
              <a:rPr lang="en-US" altLang="de-DE" dirty="0" smtClean="0">
                <a:solidFill>
                  <a:schemeClr val="tx2"/>
                </a:solidFill>
              </a:rPr>
              <a:t>activities</a:t>
            </a:r>
            <a:endParaRPr lang="hu-HU" altLang="de-DE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dirty="0">
                <a:solidFill>
                  <a:schemeClr val="tx2"/>
                </a:solidFill>
              </a:rPr>
              <a:t>To describe and compare three major perspectives on changing organizations.</a:t>
            </a:r>
          </a:p>
          <a:p>
            <a:pPr>
              <a:lnSpc>
                <a:spcPct val="80000"/>
              </a:lnSpc>
            </a:pPr>
            <a:r>
              <a:rPr lang="en-US" altLang="de-DE" dirty="0">
                <a:solidFill>
                  <a:schemeClr val="tx2"/>
                </a:solidFill>
              </a:rPr>
              <a:t>To describe how planned change can be adopted to fit different kinds of </a:t>
            </a:r>
            <a:r>
              <a:rPr lang="en-US" altLang="de-DE" dirty="0" smtClean="0">
                <a:solidFill>
                  <a:schemeClr val="tx2"/>
                </a:solidFill>
              </a:rPr>
              <a:t>conditions</a:t>
            </a:r>
            <a:endParaRPr lang="hu-HU" altLang="de-DE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dirty="0">
                <a:solidFill>
                  <a:schemeClr val="tx2"/>
                </a:solidFill>
              </a:rPr>
              <a:t>To understand the different elements of a successful change program</a:t>
            </a:r>
          </a:p>
          <a:p>
            <a:pPr>
              <a:lnSpc>
                <a:spcPct val="80000"/>
              </a:lnSpc>
            </a:pPr>
            <a:endParaRPr lang="en-US" altLang="de-DE" dirty="0" smtClean="0">
              <a:solidFill>
                <a:schemeClr val="tx2"/>
              </a:solidFill>
            </a:endParaRPr>
          </a:p>
          <a:p>
            <a:endParaRPr lang="en-US" altLang="de-DE" dirty="0" smtClean="0">
              <a:solidFill>
                <a:schemeClr val="tx2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8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human </a:t>
            </a:r>
            <a:r>
              <a:rPr lang="hu-HU" dirty="0" err="1" smtClean="0"/>
              <a:t>power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Ford 1968: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www.youtube.com/watch?v=DZ509hHkHO8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Iron</a:t>
            </a:r>
            <a:r>
              <a:rPr lang="hu-HU" dirty="0" smtClean="0"/>
              <a:t> Lady (1979 – 1990):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www.youtube.com/watch?v=hZrAKdlX0SA</a:t>
            </a:r>
            <a:endParaRPr lang="hu-H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8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Managing the Transition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de-DE" smtClean="0"/>
              <a:t>Activity Planning</a:t>
            </a:r>
          </a:p>
          <a:p>
            <a:pPr lvl="1"/>
            <a:r>
              <a:rPr lang="en-US" altLang="de-DE" smtClean="0"/>
              <a:t>What’s the “roadmap” for change?</a:t>
            </a:r>
          </a:p>
          <a:p>
            <a:r>
              <a:rPr lang="en-US" altLang="de-DE" smtClean="0"/>
              <a:t>Commitment Planning</a:t>
            </a:r>
          </a:p>
          <a:p>
            <a:pPr lvl="1"/>
            <a:r>
              <a:rPr lang="en-US" altLang="de-DE" smtClean="0"/>
              <a:t>Who’s support is needed, where do they stand, and how to influence their behavior?</a:t>
            </a:r>
          </a:p>
          <a:p>
            <a:r>
              <a:rPr lang="en-US" altLang="de-DE" smtClean="0"/>
              <a:t>Change-Management Structures</a:t>
            </a:r>
          </a:p>
          <a:p>
            <a:pPr lvl="1"/>
            <a:r>
              <a:rPr lang="en-US" altLang="de-DE" smtClean="0"/>
              <a:t>What’s the appropriate arrangement of people and power to drive the change?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3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Change as a Transition State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762000" y="3276600"/>
            <a:ext cx="2667000" cy="1447800"/>
          </a:xfrm>
          <a:prstGeom prst="rightArrowCallout">
            <a:avLst>
              <a:gd name="adj1" fmla="val 25000"/>
              <a:gd name="adj2" fmla="val 25000"/>
              <a:gd name="adj3" fmla="val 30702"/>
              <a:gd name="adj4" fmla="val 66667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3581400" y="3276600"/>
            <a:ext cx="2667000" cy="1447800"/>
          </a:xfrm>
          <a:prstGeom prst="rightArrowCallout">
            <a:avLst>
              <a:gd name="adj1" fmla="val 25000"/>
              <a:gd name="adj2" fmla="val 25000"/>
              <a:gd name="adj3" fmla="val 30702"/>
              <a:gd name="adj4" fmla="val 66667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553200" y="3276600"/>
            <a:ext cx="1905000" cy="15240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072061" y="3581400"/>
            <a:ext cx="12563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Current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686175" y="3581400"/>
            <a:ext cx="1555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/>
              <a:t>Transition</a:t>
            </a:r>
          </a:p>
          <a:p>
            <a:pPr algn="ctr"/>
            <a:r>
              <a:rPr lang="en-US" altLang="de-DE" b="1"/>
              <a:t>State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908800" y="3505200"/>
            <a:ext cx="1182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>
                <a:solidFill>
                  <a:srgbClr val="993366"/>
                </a:solidFill>
              </a:rPr>
              <a:t>Desired</a:t>
            </a:r>
          </a:p>
          <a:p>
            <a:pPr algn="ctr"/>
            <a:r>
              <a:rPr lang="en-US" altLang="de-DE" b="1">
                <a:solidFill>
                  <a:srgbClr val="993366"/>
                </a:solidFill>
              </a:rPr>
              <a:t>Future </a:t>
            </a:r>
          </a:p>
          <a:p>
            <a:pPr algn="ctr"/>
            <a:r>
              <a:rPr lang="en-US" altLang="de-DE" b="1">
                <a:solidFill>
                  <a:srgbClr val="993366"/>
                </a:solidFill>
              </a:rPr>
              <a:t>State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3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Sustaining Momentum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mtClean="0"/>
              <a:t>Provide Resources for Change</a:t>
            </a:r>
          </a:p>
          <a:p>
            <a:r>
              <a:rPr lang="en-US" altLang="de-DE" smtClean="0"/>
              <a:t>Build a Support System for Change Agents</a:t>
            </a:r>
          </a:p>
          <a:p>
            <a:r>
              <a:rPr lang="en-US" altLang="de-DE" smtClean="0"/>
              <a:t>Develop New Competencies and Skills</a:t>
            </a:r>
          </a:p>
          <a:p>
            <a:r>
              <a:rPr lang="en-US" altLang="de-DE" smtClean="0"/>
              <a:t>Reinforce New Behaviors</a:t>
            </a:r>
          </a:p>
          <a:p>
            <a:r>
              <a:rPr lang="en-US" altLang="de-DE" smtClean="0"/>
              <a:t>Stay the Course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800100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4000" b="1" dirty="0">
                <a:solidFill>
                  <a:schemeClr val="bg1"/>
                </a:solidFill>
              </a:rPr>
              <a:t>Restructuring </a:t>
            </a:r>
            <a:r>
              <a:rPr lang="en-US" altLang="de-DE" sz="4000" b="1" dirty="0" smtClean="0">
                <a:solidFill>
                  <a:schemeClr val="bg1"/>
                </a:solidFill>
              </a:rPr>
              <a:t>Organizations</a:t>
            </a:r>
            <a:r>
              <a:rPr lang="hu-HU" altLang="de-DE" sz="4000" b="1" dirty="0" smtClean="0">
                <a:solidFill>
                  <a:schemeClr val="bg1"/>
                </a:solidFill>
              </a:rPr>
              <a:t>:</a:t>
            </a:r>
            <a:r>
              <a:rPr lang="en-US" altLang="de-DE" sz="4000" b="1" dirty="0" smtClean="0">
                <a:solidFill>
                  <a:schemeClr val="bg1"/>
                </a:solidFill>
              </a:rPr>
              <a:t> Contingencies </a:t>
            </a:r>
            <a:r>
              <a:rPr lang="en-US" altLang="de-DE" sz="4000" b="1" dirty="0">
                <a:solidFill>
                  <a:schemeClr val="bg1"/>
                </a:solidFill>
              </a:rPr>
              <a:t>Influencing </a:t>
            </a:r>
          </a:p>
          <a:p>
            <a:pPr algn="ctr"/>
            <a:r>
              <a:rPr lang="en-US" altLang="de-DE" sz="4000" b="1" dirty="0">
                <a:solidFill>
                  <a:schemeClr val="bg1"/>
                </a:solidFill>
              </a:rPr>
              <a:t>Structural Design</a:t>
            </a:r>
            <a:endParaRPr lang="en-US" altLang="de-DE" sz="4000" dirty="0">
              <a:solidFill>
                <a:schemeClr val="bg1"/>
              </a:solidFill>
            </a:endParaRP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3467100" y="3311525"/>
            <a:ext cx="2133600" cy="1981200"/>
          </a:xfrm>
          <a:prstGeom prst="pentagon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637756" y="2438475"/>
            <a:ext cx="1792287" cy="4762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/>
              <a:t>Environment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947738" y="3611563"/>
            <a:ext cx="1792287" cy="841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Organization</a:t>
            </a:r>
          </a:p>
          <a:p>
            <a:pPr algn="ctr"/>
            <a:r>
              <a:rPr lang="en-US" altLang="de-DE" sz="2400"/>
              <a:t>Size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166938" y="6126163"/>
            <a:ext cx="1657350" cy="4762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Technology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5900738" y="5745163"/>
            <a:ext cx="1792287" cy="841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Organization</a:t>
            </a:r>
          </a:p>
          <a:p>
            <a:pPr algn="ctr"/>
            <a:r>
              <a:rPr lang="en-US" altLang="de-DE" sz="2400"/>
              <a:t>Goals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6281738" y="3535363"/>
            <a:ext cx="1573212" cy="841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Worldwide</a:t>
            </a:r>
          </a:p>
          <a:p>
            <a:pPr algn="ctr"/>
            <a:r>
              <a:rPr lang="en-US" altLang="de-DE" sz="2400"/>
              <a:t>Operations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3770313" y="4038600"/>
            <a:ext cx="153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 b="1" dirty="0">
                <a:solidFill>
                  <a:schemeClr val="tx2"/>
                </a:solidFill>
              </a:rPr>
              <a:t>Structural</a:t>
            </a:r>
          </a:p>
          <a:p>
            <a:pPr algn="ctr"/>
            <a:r>
              <a:rPr lang="en-US" altLang="de-DE" sz="2400" b="1" dirty="0">
                <a:solidFill>
                  <a:schemeClr val="tx2"/>
                </a:solidFill>
              </a:rPr>
              <a:t>Design</a:t>
            </a:r>
          </a:p>
        </p:txBody>
      </p:sp>
      <p:cxnSp>
        <p:nvCxnSpPr>
          <p:cNvPr id="4108" name="AutoShape 14"/>
          <p:cNvCxnSpPr>
            <a:cxnSpLocks noChangeShapeType="1"/>
          </p:cNvCxnSpPr>
          <p:nvPr/>
        </p:nvCxnSpPr>
        <p:spPr bwMode="auto">
          <a:xfrm>
            <a:off x="4565650" y="2875037"/>
            <a:ext cx="0" cy="417438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9" name="AutoShape 15"/>
          <p:cNvCxnSpPr>
            <a:cxnSpLocks noChangeShapeType="1"/>
            <a:stCxn id="4106" idx="1"/>
            <a:endCxn id="4101" idx="5"/>
          </p:cNvCxnSpPr>
          <p:nvPr/>
        </p:nvCxnSpPr>
        <p:spPr bwMode="auto">
          <a:xfrm flipH="1">
            <a:off x="5619750" y="3956050"/>
            <a:ext cx="652463" cy="11271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0" name="AutoShape 16"/>
          <p:cNvCxnSpPr>
            <a:cxnSpLocks noChangeShapeType="1"/>
            <a:stCxn id="4105" idx="1"/>
            <a:endCxn id="4101" idx="4"/>
          </p:cNvCxnSpPr>
          <p:nvPr/>
        </p:nvCxnSpPr>
        <p:spPr bwMode="auto">
          <a:xfrm flipH="1" flipV="1">
            <a:off x="5186363" y="5311775"/>
            <a:ext cx="704850" cy="854075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AutoShape 17"/>
          <p:cNvCxnSpPr>
            <a:cxnSpLocks noChangeShapeType="1"/>
            <a:stCxn id="4101" idx="2"/>
            <a:endCxn id="4104" idx="0"/>
          </p:cNvCxnSpPr>
          <p:nvPr/>
        </p:nvCxnSpPr>
        <p:spPr bwMode="auto">
          <a:xfrm flipH="1">
            <a:off x="2995613" y="5311775"/>
            <a:ext cx="885825" cy="80486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AutoShape 18"/>
          <p:cNvCxnSpPr>
            <a:cxnSpLocks noChangeShapeType="1"/>
            <a:endCxn id="4101" idx="1"/>
          </p:cNvCxnSpPr>
          <p:nvPr/>
        </p:nvCxnSpPr>
        <p:spPr bwMode="auto">
          <a:xfrm flipV="1">
            <a:off x="2762250" y="4068763"/>
            <a:ext cx="685800" cy="476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3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b="1" dirty="0">
                <a:solidFill>
                  <a:schemeClr val="tx2"/>
                </a:solidFill>
              </a:rPr>
              <a:t>Structural </a:t>
            </a:r>
            <a:r>
              <a:rPr lang="en-US" altLang="de-DE" b="1" dirty="0" smtClean="0">
                <a:solidFill>
                  <a:schemeClr val="tx2"/>
                </a:solidFill>
              </a:rPr>
              <a:t>Design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b="1" dirty="0">
                <a:solidFill>
                  <a:srgbClr val="993366"/>
                </a:solidFill>
              </a:rPr>
              <a:t>Functional </a:t>
            </a:r>
            <a:r>
              <a:rPr lang="en-US" altLang="de-DE" b="1" dirty="0" smtClean="0">
                <a:solidFill>
                  <a:srgbClr val="993366"/>
                </a:solidFill>
              </a:rPr>
              <a:t>Organization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Divisional </a:t>
            </a:r>
            <a:r>
              <a:rPr lang="en-US" altLang="de-DE" b="1" dirty="0" smtClean="0">
                <a:solidFill>
                  <a:srgbClr val="993366"/>
                </a:solidFill>
              </a:rPr>
              <a:t>Organization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Matrix </a:t>
            </a:r>
            <a:r>
              <a:rPr lang="en-US" altLang="de-DE" b="1" dirty="0" smtClean="0">
                <a:solidFill>
                  <a:srgbClr val="993366"/>
                </a:solidFill>
              </a:rPr>
              <a:t>Organization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Process-Based </a:t>
            </a:r>
            <a:r>
              <a:rPr lang="en-US" altLang="de-DE" b="1" dirty="0" smtClean="0">
                <a:solidFill>
                  <a:srgbClr val="993366"/>
                </a:solidFill>
              </a:rPr>
              <a:t>Structure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Network Organization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1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>
                <a:solidFill>
                  <a:schemeClr val="tx2"/>
                </a:solidFill>
              </a:rPr>
              <a:t>Cummings &amp; Worley, 8e                    (c)2005 Thomson/South-Western</a:t>
            </a:r>
          </a:p>
        </p:txBody>
      </p:sp>
      <p:sp>
        <p:nvSpPr>
          <p:cNvPr id="1945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/>
              <a:t>14-</a:t>
            </a:r>
            <a:fld id="{09B837EE-459A-45A6-8EBF-E8E67D9C2318}" type="slidenum">
              <a:rPr lang="en-US" altLang="de-DE" sz="1400"/>
              <a:pPr/>
              <a:t>36</a:t>
            </a:fld>
            <a:endParaRPr lang="en-US" altLang="de-DE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smtClean="0">
                <a:solidFill>
                  <a:srgbClr val="993366"/>
                </a:solidFill>
              </a:rPr>
              <a:t>The Reengineering Process</a:t>
            </a:r>
            <a:endParaRPr lang="en-US" altLang="de-DE" smtClean="0">
              <a:solidFill>
                <a:srgbClr val="993366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altLang="de-DE" sz="3000" smtClean="0"/>
              <a:t>Prepare the organization</a:t>
            </a:r>
          </a:p>
          <a:p>
            <a:r>
              <a:rPr lang="en-US" altLang="de-DE" sz="3000" smtClean="0"/>
              <a:t>Specify the organization’s strategy and objectives</a:t>
            </a:r>
          </a:p>
          <a:p>
            <a:r>
              <a:rPr lang="en-US" altLang="de-DE" sz="3000" smtClean="0"/>
              <a:t>Fundamentally rethink the way work gets done</a:t>
            </a:r>
          </a:p>
          <a:p>
            <a:pPr lvl="1">
              <a:lnSpc>
                <a:spcPct val="90000"/>
              </a:lnSpc>
            </a:pPr>
            <a:r>
              <a:rPr lang="en-US" altLang="de-DE" smtClean="0"/>
              <a:t>Identify and analyze core business processes</a:t>
            </a:r>
          </a:p>
          <a:p>
            <a:pPr lvl="1">
              <a:lnSpc>
                <a:spcPct val="90000"/>
              </a:lnSpc>
            </a:pPr>
            <a:r>
              <a:rPr lang="en-US" altLang="de-DE" smtClean="0"/>
              <a:t>Define performance objectives</a:t>
            </a:r>
          </a:p>
          <a:p>
            <a:pPr lvl="1">
              <a:lnSpc>
                <a:spcPct val="90000"/>
              </a:lnSpc>
            </a:pPr>
            <a:r>
              <a:rPr lang="en-US" altLang="de-DE" smtClean="0"/>
              <a:t>Design new processes</a:t>
            </a:r>
          </a:p>
          <a:p>
            <a:r>
              <a:rPr lang="en-US" altLang="de-DE" sz="3000" smtClean="0"/>
              <a:t>Restructure the organization around the new business processes. </a:t>
            </a:r>
          </a:p>
        </p:txBody>
      </p:sp>
    </p:spTree>
    <p:extLst>
      <p:ext uri="{BB962C8B-B14F-4D97-AF65-F5344CB8AC3E}">
        <p14:creationId xmlns:p14="http://schemas.microsoft.com/office/powerpoint/2010/main" val="16631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en-US" altLang="de-DE" sz="3600" b="1" dirty="0" smtClean="0"/>
              <a:t>Organization Development and Change</a:t>
            </a:r>
            <a:endParaRPr lang="en-US" altLang="de-DE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altLang="de-DE" b="1" dirty="0" smtClean="0"/>
              <a:t>Mariann Benke</a:t>
            </a:r>
          </a:p>
          <a:p>
            <a:r>
              <a:rPr lang="en-US" altLang="de-DE" dirty="0" smtClean="0"/>
              <a:t>University of </a:t>
            </a:r>
            <a:r>
              <a:rPr lang="en-US" altLang="de-DE" dirty="0" err="1" smtClean="0"/>
              <a:t>Pécs</a:t>
            </a:r>
            <a:r>
              <a:rPr lang="en-US" altLang="de-DE" dirty="0" smtClean="0"/>
              <a:t>, Faculty of Business and Economics</a:t>
            </a:r>
          </a:p>
          <a:p>
            <a:r>
              <a:rPr lang="en-US" altLang="de-DE" dirty="0" smtClean="0"/>
              <a:t>Source: Thomas G. Cummings - Christopher G. Worley</a:t>
            </a:r>
            <a:endParaRPr lang="en-US" altLang="de-DE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430749" y="2702941"/>
            <a:ext cx="62840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4000" dirty="0"/>
              <a:t>T</a:t>
            </a:r>
            <a:r>
              <a:rPr lang="en-US" sz="4000" dirty="0"/>
              <a:t>hank you for your attention</a:t>
            </a:r>
            <a:r>
              <a:rPr lang="hu-HU" sz="4000" dirty="0"/>
              <a:t>!</a:t>
            </a:r>
            <a:endParaRPr lang="en-US" altLang="de-DE" sz="4000" b="1" dirty="0">
              <a:solidFill>
                <a:srgbClr val="993366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667000" y="1447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14400" y="4724400"/>
            <a:ext cx="7391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914400" y="4876800"/>
            <a:ext cx="7391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Burke’s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05800" cy="2743200"/>
          </a:xfrm>
        </p:spPr>
        <p:txBody>
          <a:bodyPr/>
          <a:lstStyle/>
          <a:p>
            <a:pPr marL="228600" indent="-228600" algn="ctr">
              <a:buFontTx/>
              <a:buNone/>
            </a:pPr>
            <a:r>
              <a:rPr lang="en-US" altLang="de-DE" sz="4000" dirty="0" smtClean="0">
                <a:solidFill>
                  <a:srgbClr val="FF0000"/>
                </a:solidFill>
              </a:rPr>
              <a:t>OD is a planned process of change </a:t>
            </a:r>
            <a:r>
              <a:rPr lang="en-US" altLang="de-DE" sz="4000" dirty="0" smtClean="0">
                <a:solidFill>
                  <a:schemeClr val="tx2"/>
                </a:solidFill>
              </a:rPr>
              <a:t>in an organization’s culture through the utilization of behavioral science technology, research, and theory.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4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French’s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de-DE" sz="4000" dirty="0" smtClean="0">
                <a:solidFill>
                  <a:schemeClr val="tx2"/>
                </a:solidFill>
              </a:rPr>
              <a:t>OD refers to a </a:t>
            </a:r>
            <a:r>
              <a:rPr lang="en-US" altLang="de-DE" sz="4000" dirty="0" smtClean="0">
                <a:solidFill>
                  <a:srgbClr val="FF0000"/>
                </a:solidFill>
              </a:rPr>
              <a:t>long-range effort </a:t>
            </a:r>
            <a:r>
              <a:rPr lang="en-US" altLang="de-DE" sz="4000" dirty="0" smtClean="0">
                <a:solidFill>
                  <a:schemeClr val="tx2"/>
                </a:solidFill>
              </a:rPr>
              <a:t>to improve an organization’s </a:t>
            </a:r>
            <a:r>
              <a:rPr lang="en-US" altLang="de-DE" sz="4000" dirty="0" smtClean="0">
                <a:solidFill>
                  <a:srgbClr val="FF0000"/>
                </a:solidFill>
              </a:rPr>
              <a:t>problem-solving capabilities </a:t>
            </a:r>
            <a:r>
              <a:rPr lang="en-US" altLang="de-DE" sz="4000" dirty="0" smtClean="0">
                <a:solidFill>
                  <a:schemeClr val="tx2"/>
                </a:solidFill>
              </a:rPr>
              <a:t>and its ability to cope with changes in its external environment with the help of external or internal behavioral-scientist consultants.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err="1" smtClean="0">
                <a:solidFill>
                  <a:schemeClr val="bg1"/>
                </a:solidFill>
              </a:rPr>
              <a:t>Beckhard’s</a:t>
            </a:r>
            <a:r>
              <a:rPr lang="en-US" altLang="de-DE" b="1" dirty="0" smtClean="0">
                <a:solidFill>
                  <a:schemeClr val="bg1"/>
                </a:solidFill>
              </a:rPr>
              <a:t>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036496" cy="4876800"/>
          </a:xfrm>
        </p:spPr>
        <p:txBody>
          <a:bodyPr>
            <a:normAutofit fontScale="92500"/>
          </a:bodyPr>
          <a:lstStyle/>
          <a:p>
            <a:pPr marL="0" indent="0">
              <a:buFont typeface="Symbol" pitchFamily="18" charset="2"/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OD is an effort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742950" indent="-742950">
              <a:buFont typeface="Symbol" pitchFamily="18" charset="2"/>
              <a:buAutoNum type="arabicParenBoth"/>
            </a:pPr>
            <a:r>
              <a:rPr lang="en-US" altLang="de-DE" sz="3600" u="sng" dirty="0" smtClean="0">
                <a:solidFill>
                  <a:schemeClr val="tx2"/>
                </a:solidFill>
              </a:rPr>
              <a:t>planned</a:t>
            </a:r>
            <a:r>
              <a:rPr lang="en-US" altLang="de-DE" sz="3600" dirty="0" smtClean="0">
                <a:solidFill>
                  <a:schemeClr val="tx2"/>
                </a:solidFill>
              </a:rPr>
              <a:t>,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(2)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organization-wide</a:t>
            </a:r>
            <a:r>
              <a:rPr lang="en-US" altLang="de-DE" sz="3600" dirty="0" smtClean="0">
                <a:solidFill>
                  <a:schemeClr val="tx2"/>
                </a:solidFill>
              </a:rPr>
              <a:t>, and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(3)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managed from the top</a:t>
            </a:r>
            <a:r>
              <a:rPr lang="en-US" altLang="de-DE" sz="3600" dirty="0" smtClean="0">
                <a:solidFill>
                  <a:schemeClr val="tx2"/>
                </a:solidFill>
              </a:rPr>
              <a:t>, to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(4)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increase organization effectiveness </a:t>
            </a:r>
            <a:r>
              <a:rPr lang="en-US" altLang="de-DE" sz="3600" dirty="0" smtClean="0">
                <a:solidFill>
                  <a:schemeClr val="tx2"/>
                </a:solidFill>
              </a:rPr>
              <a:t>and health through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(5)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planned interventions </a:t>
            </a:r>
            <a:r>
              <a:rPr lang="en-US" altLang="de-DE" sz="3600" dirty="0" smtClean="0">
                <a:solidFill>
                  <a:schemeClr val="tx2"/>
                </a:solidFill>
              </a:rPr>
              <a:t>in the organization’s “processes,” using behavioral science knowledge.</a:t>
            </a:r>
            <a:endParaRPr lang="en-US" altLang="de-DE" sz="36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7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Beer’s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en-US" altLang="de-DE" sz="2800" dirty="0" smtClean="0">
                <a:solidFill>
                  <a:schemeClr val="tx2"/>
                </a:solidFill>
              </a:rPr>
              <a:t>OD is a </a:t>
            </a:r>
            <a:r>
              <a:rPr lang="en-US" altLang="de-DE" sz="2800" dirty="0" smtClean="0">
                <a:solidFill>
                  <a:srgbClr val="FF0000"/>
                </a:solidFill>
              </a:rPr>
              <a:t>system-wide process of data collection</a:t>
            </a:r>
            <a:r>
              <a:rPr lang="en-US" altLang="de-DE" sz="2800" dirty="0" smtClean="0">
                <a:solidFill>
                  <a:schemeClr val="tx2"/>
                </a:solidFill>
              </a:rPr>
              <a:t>, diagnosis, action planning, intervention, and evaluation aimed at: </a:t>
            </a:r>
            <a:endParaRPr lang="hu-HU" altLang="de-DE" sz="2800" dirty="0" smtClean="0">
              <a:solidFill>
                <a:schemeClr val="tx2"/>
              </a:solidFill>
            </a:endParaRPr>
          </a:p>
          <a:p>
            <a:pPr marL="514350" indent="-514350" algn="just">
              <a:buFont typeface="Symbol" pitchFamily="18" charset="2"/>
              <a:buAutoNum type="arabicParenBoth"/>
            </a:pPr>
            <a:r>
              <a:rPr lang="en-US" altLang="de-DE" sz="2800" dirty="0" smtClean="0">
                <a:solidFill>
                  <a:schemeClr val="tx2"/>
                </a:solidFill>
              </a:rPr>
              <a:t>enhancing congruence between organizational structure, process, strategy, people, and </a:t>
            </a:r>
            <a:r>
              <a:rPr lang="en-US" altLang="de-DE" sz="2800" u="sng" dirty="0" smtClean="0">
                <a:solidFill>
                  <a:srgbClr val="FF0000"/>
                </a:solidFill>
              </a:rPr>
              <a:t>culture</a:t>
            </a:r>
            <a:r>
              <a:rPr lang="en-US" altLang="de-DE" sz="2800" dirty="0" smtClean="0">
                <a:solidFill>
                  <a:schemeClr val="tx2"/>
                </a:solidFill>
              </a:rPr>
              <a:t>; </a:t>
            </a:r>
            <a:endParaRPr lang="hu-HU" altLang="de-DE" sz="2800" dirty="0">
              <a:solidFill>
                <a:schemeClr val="tx2"/>
              </a:solidFill>
            </a:endParaRPr>
          </a:p>
          <a:p>
            <a:pPr marL="514350" indent="-514350" algn="just">
              <a:buFont typeface="Symbol" pitchFamily="18" charset="2"/>
              <a:buAutoNum type="arabicParenBoth"/>
            </a:pPr>
            <a:r>
              <a:rPr lang="en-US" altLang="de-DE" sz="2800" dirty="0" smtClean="0">
                <a:solidFill>
                  <a:schemeClr val="tx2"/>
                </a:solidFill>
              </a:rPr>
              <a:t>developing new and creative organizational solutions; and </a:t>
            </a:r>
            <a:endParaRPr lang="hu-HU" altLang="de-DE" sz="2800" dirty="0" smtClean="0">
              <a:solidFill>
                <a:schemeClr val="tx2"/>
              </a:solidFill>
            </a:endParaRPr>
          </a:p>
          <a:p>
            <a:pPr marL="514350" indent="-514350" algn="just">
              <a:buFont typeface="Symbol" pitchFamily="18" charset="2"/>
              <a:buAutoNum type="arabicParenBoth"/>
            </a:pPr>
            <a:r>
              <a:rPr lang="en-US" altLang="de-DE" sz="2800" dirty="0" smtClean="0">
                <a:solidFill>
                  <a:schemeClr val="tx2"/>
                </a:solidFill>
              </a:rPr>
              <a:t>developing the organization’s self-renewing capacity.</a:t>
            </a:r>
            <a:endParaRPr lang="hu-HU" altLang="de-DE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altLang="de-DE" sz="2800" dirty="0" smtClean="0">
                <a:solidFill>
                  <a:schemeClr val="tx2"/>
                </a:solidFill>
              </a:rPr>
              <a:t>It occurs through collaboration of organizational members working with a change agent using behavioral science theory, research, and technology.</a:t>
            </a:r>
            <a:endParaRPr lang="en-US" altLang="de-DE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hu-HU" dirty="0" err="1" smtClean="0"/>
              <a:t>Geert</a:t>
            </a:r>
            <a:r>
              <a:rPr lang="hu-HU" dirty="0" smtClean="0"/>
              <a:t> </a:t>
            </a:r>
            <a:r>
              <a:rPr lang="hu-HU" dirty="0" err="1" smtClean="0"/>
              <a:t>Hofstede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6085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Gerard Hendrik (Geert) Hofstede (born 2 October 1928) 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Dutch </a:t>
            </a:r>
            <a:r>
              <a:rPr lang="en-US" sz="2400" dirty="0">
                <a:solidFill>
                  <a:schemeClr val="tx2"/>
                </a:solidFill>
              </a:rPr>
              <a:t>social psychologist, former IBM employee, and Professor Emeritus of Organizational Anthropology and International Management at Maastricht University in the Netherlands, 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well </a:t>
            </a:r>
            <a:r>
              <a:rPr lang="en-US" sz="2400" dirty="0">
                <a:solidFill>
                  <a:schemeClr val="tx2"/>
                </a:solidFill>
              </a:rPr>
              <a:t>known for his pioneering research on cross-cultural groups and organizations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hu-HU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b="1" dirty="0" err="1" smtClean="0">
                <a:solidFill>
                  <a:schemeClr val="tx2"/>
                </a:solidFill>
              </a:rPr>
              <a:t>Dimensions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national </a:t>
            </a:r>
            <a:r>
              <a:rPr lang="de-DE" sz="2400" b="1" dirty="0" err="1" smtClean="0">
                <a:solidFill>
                  <a:schemeClr val="tx2"/>
                </a:solidFill>
              </a:rPr>
              <a:t>cultures</a:t>
            </a:r>
            <a:r>
              <a:rPr lang="hu-HU" sz="24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2400" dirty="0">
                <a:solidFill>
                  <a:schemeClr val="tx2"/>
                </a:solidFill>
              </a:rPr>
              <a:t>Power </a:t>
            </a:r>
            <a:r>
              <a:rPr lang="de-DE" sz="2400" dirty="0" err="1">
                <a:solidFill>
                  <a:schemeClr val="tx2"/>
                </a:solidFill>
              </a:rPr>
              <a:t>distance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index</a:t>
            </a:r>
            <a:r>
              <a:rPr lang="de-DE" sz="2400" dirty="0">
                <a:solidFill>
                  <a:schemeClr val="tx2"/>
                </a:solidFill>
              </a:rPr>
              <a:t> (PDI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Individualism</a:t>
            </a:r>
            <a:r>
              <a:rPr lang="de-DE" sz="2400" dirty="0">
                <a:solidFill>
                  <a:schemeClr val="tx2"/>
                </a:solidFill>
              </a:rPr>
              <a:t> vs. </a:t>
            </a:r>
            <a:r>
              <a:rPr lang="de-DE" sz="2400" dirty="0" err="1">
                <a:solidFill>
                  <a:schemeClr val="tx2"/>
                </a:solidFill>
              </a:rPr>
              <a:t>collectivism</a:t>
            </a:r>
            <a:r>
              <a:rPr lang="de-DE" sz="2400" dirty="0">
                <a:solidFill>
                  <a:schemeClr val="tx2"/>
                </a:solidFill>
              </a:rPr>
              <a:t> (IDV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Uncertainty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avoidance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index</a:t>
            </a:r>
            <a:r>
              <a:rPr lang="de-DE" sz="2400" dirty="0">
                <a:solidFill>
                  <a:schemeClr val="tx2"/>
                </a:solidFill>
              </a:rPr>
              <a:t> (UAI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Masculinity</a:t>
            </a:r>
            <a:r>
              <a:rPr lang="de-DE" sz="2400" dirty="0">
                <a:solidFill>
                  <a:schemeClr val="tx2"/>
                </a:solidFill>
              </a:rPr>
              <a:t> vs. </a:t>
            </a:r>
            <a:r>
              <a:rPr lang="de-DE" sz="2400" dirty="0" err="1">
                <a:solidFill>
                  <a:schemeClr val="tx2"/>
                </a:solidFill>
              </a:rPr>
              <a:t>femininity</a:t>
            </a:r>
            <a:r>
              <a:rPr lang="de-DE" sz="2400" dirty="0">
                <a:solidFill>
                  <a:schemeClr val="tx2"/>
                </a:solidFill>
              </a:rPr>
              <a:t> (MAS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Long-term orientation vs. short-term orientation (LTO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Indulgence</a:t>
            </a:r>
            <a:r>
              <a:rPr lang="de-DE" sz="2400" dirty="0">
                <a:solidFill>
                  <a:schemeClr val="tx2"/>
                </a:solidFill>
              </a:rPr>
              <a:t> vs. restraint (IND)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1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36111" r="51363" b="6250"/>
          <a:stretch/>
        </p:blipFill>
        <p:spPr bwMode="auto">
          <a:xfrm>
            <a:off x="-26756" y="848267"/>
            <a:ext cx="9144000" cy="60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444" y="11266"/>
            <a:ext cx="8229600" cy="1143000"/>
          </a:xfrm>
        </p:spPr>
        <p:txBody>
          <a:bodyPr/>
          <a:lstStyle/>
          <a:p>
            <a:r>
              <a:rPr lang="en-US" dirty="0" smtClean="0"/>
              <a:t>Culture differences by Hofstede</a:t>
            </a:r>
            <a:endParaRPr lang="en-US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97444" y="6528820"/>
            <a:ext cx="2895600" cy="365125"/>
          </a:xfrm>
        </p:spPr>
        <p:txBody>
          <a:bodyPr/>
          <a:lstStyle/>
          <a:p>
            <a:r>
              <a:rPr lang="en-US" dirty="0" smtClean="0"/>
              <a:t>Mariann Benke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2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Diavetítés a képernyőre (4:3 oldalarány)</PresentationFormat>
  <Paragraphs>350</Paragraphs>
  <Slides>37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Organization Development and Change</vt:lpstr>
      <vt:lpstr>PowerPoint bemutató</vt:lpstr>
      <vt:lpstr>Learning Objectives</vt:lpstr>
      <vt:lpstr>Burke’s Definition of OD</vt:lpstr>
      <vt:lpstr>French’s Definition of OD</vt:lpstr>
      <vt:lpstr>Beckhard’s Definition of OD</vt:lpstr>
      <vt:lpstr>Beer’s Definition of OD</vt:lpstr>
      <vt:lpstr>Geert Hofstede</vt:lpstr>
      <vt:lpstr>Culture differences by Hofstede</vt:lpstr>
      <vt:lpstr>Culture differences by Hofstede</vt:lpstr>
      <vt:lpstr>Culture differences by Hofstede</vt:lpstr>
      <vt:lpstr>Organization Development is...</vt:lpstr>
      <vt:lpstr>Five Stems of OD Practice</vt:lpstr>
      <vt:lpstr>PowerPoint bemutató</vt:lpstr>
      <vt:lpstr>PowerPoint bemutató</vt:lpstr>
      <vt:lpstr>OD planned change: M&amp;A activity</vt:lpstr>
      <vt:lpstr>OD planned change: M&amp;A activity</vt:lpstr>
      <vt:lpstr>OD planned change: M&amp;A activity</vt:lpstr>
      <vt:lpstr>OD planned change: M&amp;A activity</vt:lpstr>
      <vt:lpstr>Lewin’s Change Model (1954)</vt:lpstr>
      <vt:lpstr>Kotter’s 8-Step Process for Leading Change (1996) </vt:lpstr>
      <vt:lpstr>PowerPoint bemutató</vt:lpstr>
      <vt:lpstr>Different Types of  Planned Change</vt:lpstr>
      <vt:lpstr>Critique of Planned Change</vt:lpstr>
      <vt:lpstr>Change Management Activities</vt:lpstr>
      <vt:lpstr>Motivating Change</vt:lpstr>
      <vt:lpstr>Creating a Vision</vt:lpstr>
      <vt:lpstr>Developing Political Support</vt:lpstr>
      <vt:lpstr>Sources of Power and  Power Strategies for Change Agents</vt:lpstr>
      <vt:lpstr>Examples for human power</vt:lpstr>
      <vt:lpstr>Managing the Transition</vt:lpstr>
      <vt:lpstr>Change as a Transition State</vt:lpstr>
      <vt:lpstr>Sustaining Momentum</vt:lpstr>
      <vt:lpstr>PowerPoint bemutató</vt:lpstr>
      <vt:lpstr>Structural Design</vt:lpstr>
      <vt:lpstr>The Reengineering Process</vt:lpstr>
      <vt:lpstr>Organization Development and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Development and Change</dc:title>
  <dc:creator>Benkem</dc:creator>
  <cp:lastModifiedBy>Benke Mariann</cp:lastModifiedBy>
  <cp:revision>62</cp:revision>
  <dcterms:created xsi:type="dcterms:W3CDTF">2016-10-24T09:16:38Z</dcterms:created>
  <dcterms:modified xsi:type="dcterms:W3CDTF">2016-10-25T06:32:39Z</dcterms:modified>
</cp:coreProperties>
</file>