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01" r:id="rId3"/>
    <p:sldId id="257" r:id="rId4"/>
    <p:sldId id="284" r:id="rId5"/>
    <p:sldId id="272" r:id="rId6"/>
    <p:sldId id="310" r:id="rId7"/>
    <p:sldId id="312" r:id="rId8"/>
    <p:sldId id="258" r:id="rId9"/>
    <p:sldId id="296" r:id="rId10"/>
    <p:sldId id="259" r:id="rId11"/>
    <p:sldId id="278" r:id="rId12"/>
    <p:sldId id="282" r:id="rId13"/>
    <p:sldId id="260" r:id="rId14"/>
    <p:sldId id="262" r:id="rId15"/>
    <p:sldId id="263" r:id="rId16"/>
    <p:sldId id="264" r:id="rId17"/>
    <p:sldId id="273" r:id="rId18"/>
    <p:sldId id="274" r:id="rId19"/>
    <p:sldId id="265" r:id="rId20"/>
    <p:sldId id="298" r:id="rId21"/>
    <p:sldId id="297" r:id="rId22"/>
    <p:sldId id="304" r:id="rId23"/>
    <p:sldId id="308" r:id="rId24"/>
    <p:sldId id="305" r:id="rId25"/>
    <p:sldId id="306" r:id="rId26"/>
    <p:sldId id="266" r:id="rId27"/>
    <p:sldId id="279" r:id="rId28"/>
    <p:sldId id="269" r:id="rId29"/>
    <p:sldId id="270" r:id="rId30"/>
    <p:sldId id="283" r:id="rId31"/>
    <p:sldId id="271" r:id="rId32"/>
    <p:sldId id="275" r:id="rId33"/>
    <p:sldId id="276" r:id="rId34"/>
    <p:sldId id="309" r:id="rId35"/>
    <p:sldId id="277" r:id="rId36"/>
    <p:sldId id="302" r:id="rId37"/>
    <p:sldId id="303" r:id="rId38"/>
    <p:sldId id="288" r:id="rId39"/>
    <p:sldId id="291" r:id="rId40"/>
    <p:sldId id="292" r:id="rId41"/>
    <p:sldId id="293" r:id="rId42"/>
    <p:sldId id="294" r:id="rId43"/>
    <p:sldId id="295" r:id="rId44"/>
    <p:sldId id="311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18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C6969-ECF2-43EE-8108-473A0F14A19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2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http://www.google.cz/url?sa=i&amp;rct=j&amp;q=&amp;esrc=s&amp;source=images&amp;cd=&amp;cad=rja&amp;uact=8&amp;ved=0CAcQjRxqFQoTCJ3B7_ay9sgCFUEKGgod8c4MDQ&amp;url=http://digitalgrowth.ca/customer-experience-is-important/&amp;psig=AFQjCNGYXDHan1uqPALME8G7uHSeMtZAAA&amp;ust=144671375727245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en-US" sz="2100" dirty="0" smtClean="0"/>
              <a:t>(quality, used methods</a:t>
            </a:r>
            <a:r>
              <a:rPr lang="cs-CZ" sz="2100" dirty="0" smtClean="0"/>
              <a:t>)</a:t>
            </a:r>
            <a:r>
              <a:rPr lang="en-US" sz="2100" dirty="0" smtClean="0"/>
              <a:t> </a:t>
            </a:r>
            <a:r>
              <a:rPr lang="en-US" sz="2100" i="1" dirty="0" smtClean="0"/>
              <a:t>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 </a:t>
            </a:r>
            <a:r>
              <a:rPr lang="en-US" sz="2600" i="1" dirty="0" smtClean="0"/>
              <a:t>- goals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assessment)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255568" y="5373216"/>
            <a:ext cx="313285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453844" y="5763401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 38 </a:t>
            </a:r>
            <a:r>
              <a:rPr lang="cs-CZ" sz="1400" b="1" dirty="0" smtClean="0">
                <a:solidFill>
                  <a:srgbClr val="FFFF00"/>
                </a:solidFill>
              </a:rPr>
              <a:t>and </a:t>
            </a:r>
            <a:r>
              <a:rPr lang="cs-CZ" sz="1400" b="1" dirty="0" err="1" smtClean="0">
                <a:solidFill>
                  <a:srgbClr val="FFFF00"/>
                </a:solidFill>
              </a:rPr>
              <a:t>then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jump</a:t>
            </a:r>
            <a:r>
              <a:rPr lang="cs-CZ" sz="1400" b="1" dirty="0" smtClean="0">
                <a:solidFill>
                  <a:srgbClr val="FFFF00"/>
                </a:solidFill>
              </a:rPr>
              <a:t>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  <p:sp>
        <p:nvSpPr>
          <p:cNvPr id="6" name="Ovál 5"/>
          <p:cNvSpPr/>
          <p:nvPr/>
        </p:nvSpPr>
        <p:spPr>
          <a:xfrm>
            <a:off x="4293568" y="4725144"/>
            <a:ext cx="1160276" cy="64807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</a:t>
            </a:r>
            <a:r>
              <a:rPr lang="en-ZA" sz="2600" dirty="0" smtClean="0"/>
              <a:t>CRT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Ishikawa</a:t>
            </a:r>
            <a:r>
              <a:rPr lang="cs-CZ" sz="2600" dirty="0" smtClean="0"/>
              <a:t>)</a:t>
            </a:r>
            <a:r>
              <a:rPr lang="en-ZA" sz="2600" dirty="0" smtClean="0"/>
              <a:t>)</a:t>
            </a:r>
            <a:endParaRPr lang="en-ZA" sz="2600" dirty="0" smtClean="0"/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 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What</a:t>
            </a:r>
            <a:endParaRPr lang="cs-CZ" sz="1000" b="1" dirty="0" smtClean="0">
              <a:solidFill>
                <a:srgbClr val="00B050"/>
              </a:solidFill>
            </a:endParaRPr>
          </a:p>
          <a:p>
            <a:pPr algn="ctr"/>
            <a:r>
              <a:rPr lang="cs-CZ" sz="1000" b="1" dirty="0" err="1" smtClean="0">
                <a:solidFill>
                  <a:srgbClr val="00B050"/>
                </a:solidFill>
              </a:rPr>
              <a:t>WhereWhenExtent</a:t>
            </a:r>
            <a:endParaRPr lang="cs-CZ" sz="1000" b="1" dirty="0">
              <a:solidFill>
                <a:srgbClr val="00B05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b="1" dirty="0" smtClean="0">
                <a:solidFill>
                  <a:srgbClr val="FF0000"/>
                </a:solidFill>
              </a:rPr>
              <a:t>and WHERE NOT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5695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</a:t>
            </a:r>
            <a:r>
              <a:rPr lang="cs-CZ" sz="1600" dirty="0" smtClean="0">
                <a:solidFill>
                  <a:srgbClr val="FF0000"/>
                </a:solidFill>
              </a:rPr>
              <a:t>, hard disk </a:t>
            </a:r>
            <a:r>
              <a:rPr lang="cs-CZ" sz="1600" dirty="0" err="1" smtClean="0">
                <a:solidFill>
                  <a:srgbClr val="FF0000"/>
                </a:solidFill>
              </a:rPr>
              <a:t>with</a:t>
            </a:r>
            <a:r>
              <a:rPr lang="cs-CZ" sz="1600" dirty="0" smtClean="0">
                <a:solidFill>
                  <a:srgbClr val="FF0000"/>
                </a:solidFill>
              </a:rPr>
              <a:t> database </a:t>
            </a:r>
            <a:r>
              <a:rPr lang="cs-CZ" sz="1600" dirty="0" err="1" smtClean="0">
                <a:solidFill>
                  <a:srgbClr val="FF0000"/>
                </a:solidFill>
              </a:rPr>
              <a:t>crashed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b="1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</a:t>
            </a:r>
            <a:r>
              <a:rPr lang="cs-CZ" sz="1200" dirty="0" err="1" smtClean="0"/>
              <a:t>related</a:t>
            </a:r>
            <a:r>
              <a:rPr lang="cs-CZ" sz="1200" dirty="0" smtClean="0"/>
              <a:t> </a:t>
            </a:r>
          </a:p>
          <a:p>
            <a:r>
              <a:rPr lang="cs-CZ" sz="1200" dirty="0"/>
              <a:t> </a:t>
            </a:r>
            <a:r>
              <a:rPr lang="cs-CZ" sz="1200" dirty="0" smtClean="0"/>
              <a:t>     </a:t>
            </a:r>
            <a:r>
              <a:rPr lang="cs-CZ" sz="1200" dirty="0" err="1" smtClean="0"/>
              <a:t>algorithm</a:t>
            </a:r>
            <a:r>
              <a:rPr lang="cs-CZ" sz="1200" dirty="0" smtClean="0"/>
              <a:t> </a:t>
            </a:r>
            <a:r>
              <a:rPr lang="en-US" sz="1200" dirty="0" smtClean="0"/>
              <a:t> </a:t>
            </a:r>
            <a:r>
              <a:rPr lang="cs-CZ" sz="1200" dirty="0" err="1" smtClean="0"/>
              <a:t>is</a:t>
            </a:r>
            <a:r>
              <a:rPr lang="cs-CZ" sz="1200" dirty="0" smtClean="0"/>
              <a:t> not </a:t>
            </a:r>
            <a:r>
              <a:rPr lang="cs-CZ" sz="1200" dirty="0" err="1" smtClean="0"/>
              <a:t>functional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b="1" dirty="0" smtClean="0">
                <a:solidFill>
                  <a:srgbClr val="FF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b="1" dirty="0" smtClean="0"/>
              <a:t>O</a:t>
            </a:r>
            <a:r>
              <a:rPr lang="cs-CZ" sz="1200" b="1" dirty="0" smtClean="0"/>
              <a:t>N</a:t>
            </a:r>
            <a:endParaRPr lang="en-US" sz="1200" b="1" dirty="0" smtClean="0"/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</a:t>
            </a:r>
            <a:r>
              <a:rPr lang="en-US" altLang="cs-CZ" b="1" dirty="0">
                <a:solidFill>
                  <a:srgbClr val="FF0000"/>
                </a:solidFill>
              </a:rPr>
              <a:t>s far more essential </a:t>
            </a:r>
            <a:r>
              <a:rPr lang="en-US" altLang="cs-CZ" b="1" dirty="0"/>
              <a:t>than its </a:t>
            </a:r>
            <a:r>
              <a:rPr lang="en-US" altLang="cs-CZ" b="1" dirty="0" smtClean="0"/>
              <a:t>solution</a:t>
            </a:r>
            <a:r>
              <a:rPr lang="cs-CZ" altLang="cs-CZ" b="1" dirty="0" smtClean="0"/>
              <a:t>,</a:t>
            </a:r>
            <a:r>
              <a:rPr lang="en-US" altLang="cs-CZ" b="1" dirty="0" smtClean="0"/>
              <a:t> </a:t>
            </a:r>
            <a:r>
              <a:rPr lang="en-US" altLang="cs-CZ" b="1" dirty="0"/>
              <a:t>which may be merely a matter of mathematical or experimental skill</a:t>
            </a:r>
            <a:r>
              <a:rPr lang="en-US" altLang="cs-CZ" b="1" dirty="0" smtClean="0"/>
              <a:t>”</a:t>
            </a:r>
            <a:endParaRPr lang="cs-CZ" altLang="cs-CZ" b="1" dirty="0" smtClean="0"/>
          </a:p>
          <a:p>
            <a:pPr>
              <a:buFontTx/>
              <a:buNone/>
            </a:pPr>
            <a:endParaRPr lang="en-US" altLang="cs-CZ" b="1" dirty="0"/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/>
              <a:t>Back</a:t>
            </a:r>
            <a:r>
              <a:rPr lang="cs-CZ" sz="3100" dirty="0" smtClean="0"/>
              <a:t> to </a:t>
            </a:r>
            <a:r>
              <a:rPr lang="cs-CZ" sz="3100" dirty="0" err="1" smtClean="0"/>
              <a:t>vampires</a:t>
            </a:r>
            <a:r>
              <a:rPr lang="cs-CZ" sz="3100" dirty="0" smtClean="0"/>
              <a:t> </a:t>
            </a:r>
            <a:r>
              <a:rPr lang="cs-CZ" dirty="0" smtClean="0"/>
              <a:t>:</a:t>
            </a: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>
                <a:solidFill>
                  <a:srgbClr val="FF0000"/>
                </a:solidFill>
              </a:rPr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cs-CZ" sz="2400" dirty="0" err="1" smtClean="0"/>
              <a:t>could</a:t>
            </a:r>
            <a:r>
              <a:rPr lang="cs-CZ" sz="2400" dirty="0" smtClean="0"/>
              <a:t> </a:t>
            </a:r>
            <a:r>
              <a:rPr lang="en-US" sz="2400" dirty="0" smtClean="0"/>
              <a:t>the 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Healthy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35137" y="5300377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E</a:t>
            </a:r>
            <a:r>
              <a:rPr lang="en-US" dirty="0" err="1" smtClean="0"/>
              <a:t>xample</a:t>
            </a:r>
            <a:r>
              <a:rPr lang="en-US" dirty="0" smtClean="0"/>
              <a:t>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1468" y="1442008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</a:t>
            </a:r>
            <a:r>
              <a:rPr lang="en-US" sz="2800" dirty="0"/>
              <a:t>product B  </a:t>
            </a:r>
            <a:r>
              <a:rPr lang="en-US" sz="2800" dirty="0" smtClean="0"/>
              <a:t>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</a:t>
            </a:r>
            <a:r>
              <a:rPr lang="en-US" sz="2800" dirty="0" smtClean="0">
                <a:solidFill>
                  <a:srgbClr val="FF0000"/>
                </a:solidFill>
              </a:rPr>
              <a:t>X </a:t>
            </a:r>
            <a:r>
              <a:rPr lang="en-US" sz="2800" dirty="0" smtClean="0"/>
              <a:t>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</a:t>
            </a:r>
            <a:r>
              <a:rPr lang="en-US" sz="2800" dirty="0" smtClean="0">
                <a:solidFill>
                  <a:srgbClr val="0070C0"/>
                </a:solidFill>
              </a:rPr>
              <a:t>Y</a:t>
            </a:r>
            <a:r>
              <a:rPr lang="cs-CZ" sz="2800" dirty="0" smtClean="0">
                <a:solidFill>
                  <a:srgbClr val="0070C0"/>
                </a:solidFill>
              </a:rPr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  <p:sp>
        <p:nvSpPr>
          <p:cNvPr id="5" name="AutoShape 2" descr="Výsledek obrázku pro happy custom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08" y="3826897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22338" y="4810512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9664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631330" y="4123873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21" y="4603741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5940152" y="4725144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eva 7"/>
          <p:cNvSpPr/>
          <p:nvPr/>
        </p:nvSpPr>
        <p:spPr>
          <a:xfrm>
            <a:off x="2123728" y="4810512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03741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51238" y="5719900"/>
            <a:ext cx="11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Product</a:t>
            </a:r>
            <a:r>
              <a:rPr lang="cs-CZ" dirty="0" smtClean="0"/>
              <a:t> B 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33830" y="5692606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70C0"/>
                </a:solidFill>
              </a:rPr>
              <a:t>Customer</a:t>
            </a:r>
            <a:r>
              <a:rPr lang="cs-CZ" dirty="0" smtClean="0">
                <a:solidFill>
                  <a:srgbClr val="0070C0"/>
                </a:solidFill>
              </a:rPr>
              <a:t> 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5981" y="57199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r>
              <a:rPr lang="cs-CZ" dirty="0" smtClean="0">
                <a:solidFill>
                  <a:srgbClr val="FF0000"/>
                </a:solidFill>
              </a:rPr>
              <a:t> X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en-US" sz="2400" dirty="0" smtClean="0"/>
              <a:t>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When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else</a:t>
            </a:r>
            <a:r>
              <a:rPr lang="en-US" sz="2400" dirty="0" smtClean="0"/>
              <a:t> </a:t>
            </a:r>
            <a:r>
              <a:rPr lang="en-US" sz="2400" dirty="0"/>
              <a:t>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b="1" dirty="0">
                <a:solidFill>
                  <a:srgbClr val="00B050"/>
                </a:solidFill>
              </a:rPr>
              <a:t>When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else</a:t>
            </a:r>
            <a:r>
              <a:rPr lang="en-US" sz="2400" dirty="0"/>
              <a:t>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568" y="141277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000" dirty="0" smtClean="0"/>
              <a:t>Customer X and Customer Y both use product B  but only customer X was sent the wrong product if Salesman Tony was on holiday in this time and Saleswomen  Linda was in charge, so the object  </a:t>
            </a:r>
            <a:r>
              <a:rPr lang="en-ZA" sz="2000" dirty="0" smtClean="0">
                <a:solidFill>
                  <a:srgbClr val="FF0000"/>
                </a:solidFill>
              </a:rPr>
              <a:t>IS</a:t>
            </a:r>
            <a:r>
              <a:rPr lang="en-ZA" sz="2000" dirty="0" smtClean="0"/>
              <a:t> Saleswomen Linda , but  </a:t>
            </a:r>
            <a:r>
              <a:rPr lang="en-ZA" sz="2000" dirty="0" smtClean="0">
                <a:solidFill>
                  <a:srgbClr val="FF0000"/>
                </a:solidFill>
              </a:rPr>
              <a:t>IS NOT </a:t>
            </a:r>
            <a:r>
              <a:rPr lang="en-ZA" sz="2000" dirty="0" smtClean="0"/>
              <a:t>Salesman Tony </a:t>
            </a:r>
            <a:endParaRPr lang="en-ZA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  <p:pic>
        <p:nvPicPr>
          <p:cNvPr id="5" name="Picture 4" descr="http://digitalgrowth.ca/wp-content/uploads/2015/08/2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47" y="2669489"/>
            <a:ext cx="1498714" cy="1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152869" y="3567736"/>
            <a:ext cx="2840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1" y="2876888"/>
            <a:ext cx="919456" cy="138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61861" y="2881097"/>
            <a:ext cx="311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X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0965"/>
            <a:ext cx="1265366" cy="89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5570683" y="348236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1754259" y="3567736"/>
            <a:ext cx="504056" cy="418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3360965"/>
            <a:ext cx="1538100" cy="8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31" y="4653136"/>
            <a:ext cx="1538100" cy="86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61" y="4541917"/>
            <a:ext cx="1180758" cy="9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>
            <a:off x="5498673" y="5024581"/>
            <a:ext cx="148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9" y="4653136"/>
            <a:ext cx="1550407" cy="103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2483768" y="5795715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Linda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5705" y="5795715"/>
            <a:ext cx="61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493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Another example for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>
                <a:solidFill>
                  <a:srgbClr val="00B050"/>
                </a:solidFill>
              </a:rPr>
              <a:t>hat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What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IS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as </a:t>
            </a:r>
            <a:r>
              <a:rPr lang="cs-CZ" sz="3200" dirty="0" err="1" smtClean="0"/>
              <a:t>well</a:t>
            </a:r>
            <a:r>
              <a:rPr lang="cs-CZ" sz="3200" dirty="0" smtClean="0"/>
              <a:t> as </a:t>
            </a:r>
            <a:r>
              <a:rPr lang="en-US" sz="3200" b="1" dirty="0">
                <a:solidFill>
                  <a:srgbClr val="00B050"/>
                </a:solidFill>
              </a:rPr>
              <a:t>W</a:t>
            </a:r>
            <a:r>
              <a:rPr lang="cs-CZ" sz="3200" b="1" dirty="0" err="1" smtClean="0">
                <a:solidFill>
                  <a:srgbClr val="00B050"/>
                </a:solidFill>
              </a:rPr>
              <a:t>here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IS</a:t>
            </a:r>
            <a:r>
              <a:rPr lang="en-US" sz="3200" dirty="0"/>
              <a:t> and </a:t>
            </a:r>
            <a:r>
              <a:rPr lang="cs-CZ" sz="3200" b="1" dirty="0" err="1" smtClean="0">
                <a:solidFill>
                  <a:srgbClr val="00B050"/>
                </a:solidFill>
              </a:rPr>
              <a:t>Where</a:t>
            </a:r>
            <a:r>
              <a:rPr lang="cs-CZ" sz="3200" b="1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>
                <a:solidFill>
                  <a:srgbClr val="FF0000"/>
                </a:solidFill>
              </a:rPr>
              <a:t>NOT</a:t>
            </a:r>
            <a:r>
              <a:rPr lang="cs-CZ" sz="3200" dirty="0" smtClean="0"/>
              <a:t>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735861" y="1941929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solidFill>
                  <a:srgbClr val="FF0000"/>
                </a:solidFill>
              </a:rPr>
              <a:t>IS</a:t>
            </a:r>
            <a:r>
              <a:rPr lang="en-ZA" sz="2400" dirty="0" smtClean="0"/>
              <a:t> girl Sarah visited  Dracula lower castle without a bunch of garlic, but </a:t>
            </a:r>
            <a:r>
              <a:rPr lang="en-ZA" sz="2400" b="1" dirty="0" smtClean="0">
                <a:solidFill>
                  <a:srgbClr val="FF0000"/>
                </a:solidFill>
              </a:rPr>
              <a:t>IS NOT </a:t>
            </a:r>
            <a:r>
              <a:rPr lang="en-ZA" sz="2400" dirty="0" err="1" smtClean="0"/>
              <a:t>not</a:t>
            </a:r>
            <a:r>
              <a:rPr lang="en-ZA" sz="2400" dirty="0" smtClean="0"/>
              <a:t> the one (Emily) having bunch of  garlic and visiting </a:t>
            </a:r>
            <a:r>
              <a:rPr lang="en-ZA" sz="2400" dirty="0" err="1" smtClean="0"/>
              <a:t>Špi</a:t>
            </a:r>
            <a:r>
              <a:rPr lang="cs-CZ" sz="2400" dirty="0" smtClean="0"/>
              <a:t>l</a:t>
            </a:r>
            <a:r>
              <a:rPr lang="en-ZA" sz="2400" dirty="0" smtClean="0"/>
              <a:t>berk castle in Brno </a:t>
            </a:r>
            <a:endParaRPr lang="en-ZA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74" y="3429000"/>
            <a:ext cx="1689918" cy="11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8" y="4797152"/>
            <a:ext cx="838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46864" y="5485194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Sarah</a:t>
            </a:r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680" y="5052800"/>
            <a:ext cx="1100678" cy="121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803461" y="5518736"/>
            <a:ext cx="1514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Emily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7" name="Šipka nahoru 6"/>
          <p:cNvSpPr/>
          <p:nvPr/>
        </p:nvSpPr>
        <p:spPr>
          <a:xfrm>
            <a:off x="2201320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nahoru 11"/>
          <p:cNvSpPr/>
          <p:nvPr/>
        </p:nvSpPr>
        <p:spPr>
          <a:xfrm>
            <a:off x="6643413" y="4797152"/>
            <a:ext cx="354456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553005" y="3807889"/>
            <a:ext cx="1568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Dracula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46042" y="3789910"/>
            <a:ext cx="1637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Špilberk Brno</a:t>
            </a:r>
          </a:p>
          <a:p>
            <a:r>
              <a:rPr lang="cs-CZ" dirty="0" smtClean="0"/>
              <a:t>(</a:t>
            </a:r>
            <a:r>
              <a:rPr lang="cs-CZ" dirty="0" err="1" smtClean="0">
                <a:solidFill>
                  <a:srgbClr val="00B050"/>
                </a:solidFill>
              </a:rPr>
              <a:t>Where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IS NOT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6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b="1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</a:t>
            </a:r>
            <a:r>
              <a:rPr lang="en-US" b="1" dirty="0" smtClean="0">
                <a:solidFill>
                  <a:srgbClr val="FF0000"/>
                </a:solidFill>
              </a:rPr>
              <a:t>YES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three listed problems above, than you have a big problem, Huston !!! 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Home study</a:t>
            </a:r>
            <a:r>
              <a:rPr lang="cs-CZ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7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smtClean="0"/>
              <a:t> </a:t>
            </a:r>
            <a:r>
              <a:rPr lang="cs-CZ" smtClean="0"/>
              <a:t>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17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</a:t>
            </a:r>
            <a:r>
              <a:rPr lang="en-ZA" b="1" dirty="0" smtClean="0"/>
              <a:t>making (</a:t>
            </a:r>
            <a:r>
              <a:rPr lang="en-ZA" b="1" dirty="0" smtClean="0">
                <a:solidFill>
                  <a:srgbClr val="0070C0"/>
                </a:solidFill>
              </a:rPr>
              <a:t>finding best possible choice</a:t>
            </a:r>
            <a:r>
              <a:rPr lang="en-ZA" b="1" dirty="0" smtClean="0"/>
              <a:t>)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</a:t>
            </a:r>
            <a:r>
              <a:rPr lang="en-US" b="1" dirty="0" smtClean="0"/>
              <a:t>gathering information </a:t>
            </a:r>
            <a:r>
              <a:rPr lang="en-US" dirty="0" smtClean="0"/>
              <a:t>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Výbuch 2 4"/>
          <p:cNvSpPr/>
          <p:nvPr/>
        </p:nvSpPr>
        <p:spPr>
          <a:xfrm>
            <a:off x="444641" y="5132040"/>
            <a:ext cx="598967" cy="67322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43608" y="5503187"/>
            <a:ext cx="1258730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491880" y="5503183"/>
            <a:ext cx="936104" cy="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5868144" y="5503184"/>
            <a:ext cx="936104" cy="1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427984" y="5503187"/>
            <a:ext cx="1440160" cy="1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302338" y="5503183"/>
            <a:ext cx="1189542" cy="4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ěticípá hvězda 16"/>
          <p:cNvSpPr/>
          <p:nvPr/>
        </p:nvSpPr>
        <p:spPr>
          <a:xfrm>
            <a:off x="7075777" y="5132040"/>
            <a:ext cx="576064" cy="5760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>
            <a:off x="2718477" y="5614245"/>
            <a:ext cx="432048" cy="50405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22" name="Šipka dolů 21"/>
          <p:cNvSpPr/>
          <p:nvPr/>
        </p:nvSpPr>
        <p:spPr>
          <a:xfrm>
            <a:off x="4932040" y="5614245"/>
            <a:ext cx="432048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043608" y="6453336"/>
            <a:ext cx="603216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868144" y="597944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Time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81137" y="5820026"/>
            <a:ext cx="792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Incident</a:t>
            </a:r>
            <a:endParaRPr lang="cs-CZ" sz="1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51062" y="5131346"/>
            <a:ext cx="843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70C0"/>
                </a:solidFill>
              </a:rPr>
              <a:t>Detection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518361" y="6093296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Diagnosis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643499" y="514012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69105" y="6093296"/>
            <a:ext cx="6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C00000"/>
                </a:solidFill>
              </a:rPr>
              <a:t>Repair</a:t>
            </a:r>
            <a:r>
              <a:rPr lang="cs-CZ" sz="1200" b="1" dirty="0" smtClean="0">
                <a:solidFill>
                  <a:srgbClr val="C00000"/>
                </a:solidFill>
              </a:rPr>
              <a:t> </a:t>
            </a:r>
            <a:endParaRPr lang="cs-CZ" sz="1200" b="1" dirty="0">
              <a:solidFill>
                <a:srgbClr val="C00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804248" y="5856331"/>
            <a:ext cx="132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Solved</a:t>
            </a:r>
            <a:r>
              <a:rPr lang="cs-CZ" sz="1400" b="1" dirty="0" smtClean="0">
                <a:solidFill>
                  <a:srgbClr val="0070C0"/>
                </a:solidFill>
              </a:rPr>
              <a:t> incident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62559" y="4986237"/>
            <a:ext cx="75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0070C0"/>
                </a:solidFill>
              </a:rPr>
              <a:t>Restore</a:t>
            </a:r>
            <a:endParaRPr lang="cs-CZ" sz="1400" b="1" dirty="0">
              <a:solidFill>
                <a:srgbClr val="0070C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960748" y="5614245"/>
            <a:ext cx="1344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CRT</a:t>
            </a:r>
          </a:p>
          <a:p>
            <a:pPr algn="ctr"/>
            <a:r>
              <a:rPr lang="cs-CZ" sz="1200" b="1" dirty="0" smtClean="0">
                <a:solidFill>
                  <a:srgbClr val="0070C0"/>
                </a:solidFill>
              </a:rPr>
              <a:t>K-T </a:t>
            </a:r>
          </a:p>
          <a:p>
            <a:pPr algn="ctr"/>
            <a:r>
              <a:rPr lang="cs-CZ" sz="1200" b="1" dirty="0" err="1" smtClean="0">
                <a:solidFill>
                  <a:srgbClr val="0070C0"/>
                </a:solidFill>
              </a:rPr>
              <a:t>Ishikawa</a:t>
            </a:r>
            <a:r>
              <a:rPr lang="cs-CZ" sz="1200" b="1" dirty="0" smtClean="0">
                <a:solidFill>
                  <a:srgbClr val="0070C0"/>
                </a:solidFill>
              </a:rPr>
              <a:t> + </a:t>
            </a:r>
            <a:r>
              <a:rPr lang="cs-CZ" sz="1200" b="1" dirty="0" err="1" smtClean="0">
                <a:solidFill>
                  <a:srgbClr val="0070C0"/>
                </a:solidFill>
              </a:rPr>
              <a:t>Pareto</a:t>
            </a:r>
            <a:r>
              <a:rPr lang="cs-CZ" sz="1200" b="1" dirty="0" smtClean="0">
                <a:solidFill>
                  <a:srgbClr val="0070C0"/>
                </a:solidFill>
              </a:rPr>
              <a:t> </a:t>
            </a:r>
            <a:endParaRPr lang="cs-CZ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K-T </a:t>
            </a:r>
            <a:r>
              <a:rPr lang="cs-CZ" dirty="0" err="1" smtClean="0"/>
              <a:t>areas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sp>
        <p:nvSpPr>
          <p:cNvPr id="4" name="Rovnoramenný trojúhelník 3"/>
          <p:cNvSpPr/>
          <p:nvPr/>
        </p:nvSpPr>
        <p:spPr>
          <a:xfrm>
            <a:off x="4806704" y="2962260"/>
            <a:ext cx="2292414" cy="137160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Rovnoramenný trojúhelník 4"/>
          <p:cNvSpPr/>
          <p:nvPr/>
        </p:nvSpPr>
        <p:spPr>
          <a:xfrm>
            <a:off x="3549409" y="1589709"/>
            <a:ext cx="2384822" cy="136805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Other possible problem analysis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6" name="Rovnoramenný trojúhelník 5"/>
          <p:cNvSpPr/>
          <p:nvPr/>
        </p:nvSpPr>
        <p:spPr>
          <a:xfrm>
            <a:off x="2292114" y="2957764"/>
            <a:ext cx="2514590" cy="1380591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rgbClr val="FF0000"/>
                </a:solidFill>
              </a:rPr>
              <a:t>Decision </a:t>
            </a:r>
          </a:p>
          <a:p>
            <a:pPr algn="ctr"/>
            <a:r>
              <a:rPr lang="en-ZA" dirty="0" smtClean="0">
                <a:solidFill>
                  <a:srgbClr val="FF0000"/>
                </a:solidFill>
              </a:rPr>
              <a:t>analysis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8954" y="4677236"/>
            <a:ext cx="776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       </a:t>
            </a:r>
          </a:p>
          <a:p>
            <a:pPr algn="ctr"/>
            <a:r>
              <a:rPr lang="cs-CZ" dirty="0" smtClean="0"/>
              <a:t>    1.         </a:t>
            </a:r>
            <a:r>
              <a:rPr lang="en-ZA" dirty="0" smtClean="0"/>
              <a:t>Assessment (appraisal) – priorities assigned to  current situation</a:t>
            </a:r>
          </a:p>
          <a:p>
            <a:r>
              <a:rPr lang="en-ZA" b="1" dirty="0" smtClean="0">
                <a:solidFill>
                  <a:srgbClr val="0070C0"/>
                </a:solidFill>
              </a:rPr>
              <a:t>         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ZA" b="1" dirty="0" smtClean="0">
                <a:solidFill>
                  <a:srgbClr val="0070C0"/>
                </a:solidFill>
              </a:rPr>
              <a:t>2.         Existing Problem analysis – to fin  root problem (cause)</a:t>
            </a:r>
          </a:p>
          <a:p>
            <a:r>
              <a:rPr lang="en-ZA" dirty="0" smtClean="0">
                <a:solidFill>
                  <a:srgbClr val="FF0000"/>
                </a:solidFill>
              </a:rPr>
              <a:t>           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en-ZA" dirty="0" smtClean="0">
                <a:solidFill>
                  <a:srgbClr val="FF0000"/>
                </a:solidFill>
              </a:rPr>
              <a:t>3.         Decision analysis – to select way to react</a:t>
            </a:r>
            <a:endParaRPr lang="en-ZA" dirty="0" smtClean="0">
              <a:solidFill>
                <a:srgbClr val="0070C0"/>
              </a:solidFill>
            </a:endParaRPr>
          </a:p>
          <a:p>
            <a:r>
              <a:rPr lang="en-ZA" dirty="0" smtClean="0"/>
              <a:t>          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en-ZA" b="1" dirty="0" smtClean="0">
                <a:solidFill>
                  <a:srgbClr val="C00000"/>
                </a:solidFill>
              </a:rPr>
              <a:t>4.</a:t>
            </a:r>
            <a:r>
              <a:rPr lang="en-ZA" dirty="0" smtClean="0"/>
              <a:t>	       </a:t>
            </a:r>
            <a:r>
              <a:rPr lang="en-ZA" dirty="0" smtClean="0">
                <a:solidFill>
                  <a:srgbClr val="C00000"/>
                </a:solidFill>
              </a:rPr>
              <a:t>Future problem analysis  (risk analysis)</a:t>
            </a:r>
          </a:p>
          <a:p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87747" y="333187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  </a:t>
            </a:r>
          </a:p>
          <a:p>
            <a:r>
              <a:rPr lang="cs-CZ" sz="1400" dirty="0" smtClean="0">
                <a:solidFill>
                  <a:srgbClr val="0070C0"/>
                </a:solidFill>
              </a:rPr>
              <a:t>   </a:t>
            </a:r>
            <a:r>
              <a:rPr lang="en-ZA" sz="1400" b="1" dirty="0" smtClean="0">
                <a:solidFill>
                  <a:srgbClr val="0070C0"/>
                </a:solidFill>
              </a:rPr>
              <a:t>Existing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problem  </a:t>
            </a:r>
          </a:p>
          <a:p>
            <a:r>
              <a:rPr lang="en-ZA" sz="1400" b="1" dirty="0" smtClean="0">
                <a:solidFill>
                  <a:srgbClr val="0070C0"/>
                </a:solidFill>
              </a:rPr>
              <a:t>    analysis</a:t>
            </a:r>
            <a:endParaRPr lang="en-ZA" sz="1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149781" y="310031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Assessment</a:t>
            </a:r>
            <a:endParaRPr lang="cs-CZ" dirty="0" smtClean="0"/>
          </a:p>
          <a:p>
            <a:r>
              <a:rPr lang="cs-CZ" dirty="0" smtClean="0"/>
              <a:t> (</a:t>
            </a:r>
            <a:r>
              <a:rPr lang="cs-CZ" dirty="0" err="1" smtClean="0"/>
              <a:t>Appraisal</a:t>
            </a:r>
            <a:r>
              <a:rPr lang="cs-CZ" dirty="0" smtClean="0"/>
              <a:t>)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5387747" y="3100318"/>
            <a:ext cx="565164" cy="3693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4149781" y="3964529"/>
            <a:ext cx="123796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721734" y="2780928"/>
            <a:ext cx="428047" cy="68872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874982" y="6431562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Source : </a:t>
            </a:r>
            <a:r>
              <a:rPr lang="cs-CZ" sz="1100" dirty="0" err="1" smtClean="0"/>
              <a:t>Kepner-Tregoe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155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33974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(</a:t>
            </a:r>
            <a:r>
              <a:rPr lang="cs-CZ" dirty="0" err="1" smtClean="0">
                <a:solidFill>
                  <a:srgbClr val="0070C0"/>
                </a:solidFill>
              </a:rPr>
              <a:t>detection</a:t>
            </a:r>
            <a:r>
              <a:rPr lang="cs-CZ" dirty="0" smtClean="0"/>
              <a:t>)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dirty="0"/>
              <a:t>and</a:t>
            </a:r>
            <a:r>
              <a:rPr lang="en-US" sz="2400" dirty="0"/>
              <a:t> l</a:t>
            </a:r>
            <a:r>
              <a:rPr lang="en-US" sz="2400" dirty="0" smtClean="0"/>
              <a:t>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</a:t>
            </a:r>
            <a:r>
              <a:rPr lang="en-US" b="1" dirty="0"/>
              <a:t>priority level </a:t>
            </a:r>
            <a:r>
              <a:rPr lang="en-US" dirty="0"/>
              <a:t>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2504</Words>
  <Application>Microsoft Office PowerPoint</Application>
  <PresentationFormat>Předvádění na obrazovce (4:3)</PresentationFormat>
  <Paragraphs>486</Paragraphs>
  <Slides>44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K-T areas</vt:lpstr>
      <vt:lpstr>CRT-Ishikawa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Back to vampires :Problem Analysis - What</vt:lpstr>
      <vt:lpstr> Example for What IS and What IS NOT</vt:lpstr>
      <vt:lpstr>Problem Analysis - When</vt:lpstr>
      <vt:lpstr>Example for When and IS and IS NOT</vt:lpstr>
      <vt:lpstr>Another example for What IS and What  IS NOT as well as Where IS and Where  IS NOT </vt:lpstr>
      <vt:lpstr>Problem Analysis - Where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Results ????</vt:lpstr>
      <vt:lpstr>Problem analysis real table </vt:lpstr>
      <vt:lpstr>Prezentace aplikace PowerPoint</vt:lpstr>
      <vt:lpstr>Thanks for Your attention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93</cp:revision>
  <dcterms:created xsi:type="dcterms:W3CDTF">2012-07-23T07:06:28Z</dcterms:created>
  <dcterms:modified xsi:type="dcterms:W3CDTF">2016-11-09T09:38:18Z</dcterms:modified>
</cp:coreProperties>
</file>