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0" r:id="rId1"/>
  </p:sldMasterIdLst>
  <p:notesMasterIdLst>
    <p:notesMasterId r:id="rId66"/>
  </p:notesMasterIdLst>
  <p:handoutMasterIdLst>
    <p:handoutMasterId r:id="rId67"/>
  </p:handoutMasterIdLst>
  <p:sldIdLst>
    <p:sldId id="256" r:id="rId2"/>
    <p:sldId id="263" r:id="rId3"/>
    <p:sldId id="325" r:id="rId4"/>
    <p:sldId id="386" r:id="rId5"/>
    <p:sldId id="265" r:id="rId6"/>
    <p:sldId id="266" r:id="rId7"/>
    <p:sldId id="391" r:id="rId8"/>
    <p:sldId id="389" r:id="rId9"/>
    <p:sldId id="387" r:id="rId10"/>
    <p:sldId id="390" r:id="rId11"/>
    <p:sldId id="392" r:id="rId12"/>
    <p:sldId id="396" r:id="rId13"/>
    <p:sldId id="397" r:id="rId14"/>
    <p:sldId id="404" r:id="rId15"/>
    <p:sldId id="308" r:id="rId16"/>
    <p:sldId id="264" r:id="rId17"/>
    <p:sldId id="272" r:id="rId18"/>
    <p:sldId id="330" r:id="rId19"/>
    <p:sldId id="340" r:id="rId20"/>
    <p:sldId id="402" r:id="rId21"/>
    <p:sldId id="269" r:id="rId22"/>
    <p:sldId id="311" r:id="rId23"/>
    <p:sldId id="331" r:id="rId24"/>
    <p:sldId id="332" r:id="rId25"/>
    <p:sldId id="277" r:id="rId26"/>
    <p:sldId id="327" r:id="rId27"/>
    <p:sldId id="328" r:id="rId28"/>
    <p:sldId id="329" r:id="rId29"/>
    <p:sldId id="334" r:id="rId30"/>
    <p:sldId id="341" r:id="rId31"/>
    <p:sldId id="342" r:id="rId32"/>
    <p:sldId id="343" r:id="rId33"/>
    <p:sldId id="412" r:id="rId34"/>
    <p:sldId id="425" r:id="rId35"/>
    <p:sldId id="333" r:id="rId36"/>
    <p:sldId id="315" r:id="rId37"/>
    <p:sldId id="405" r:id="rId38"/>
    <p:sldId id="368" r:id="rId39"/>
    <p:sldId id="406" r:id="rId40"/>
    <p:sldId id="335" r:id="rId41"/>
    <p:sldId id="403" r:id="rId42"/>
    <p:sldId id="339" r:id="rId43"/>
    <p:sldId id="336" r:id="rId44"/>
    <p:sldId id="337" r:id="rId45"/>
    <p:sldId id="338" r:id="rId46"/>
    <p:sldId id="314" r:id="rId47"/>
    <p:sldId id="364" r:id="rId48"/>
    <p:sldId id="278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268" r:id="rId59"/>
    <p:sldId id="426" r:id="rId60"/>
    <p:sldId id="427" r:id="rId61"/>
    <p:sldId id="428" r:id="rId62"/>
    <p:sldId id="429" r:id="rId63"/>
    <p:sldId id="430" r:id="rId64"/>
    <p:sldId id="306" r:id="rId65"/>
  </p:sldIdLst>
  <p:sldSz cx="9144000" cy="6858000" type="screen4x3"/>
  <p:notesSz cx="985678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54" autoAdjust="0"/>
  </p:normalViewPr>
  <p:slideViewPr>
    <p:cSldViewPr>
      <p:cViewPr varScale="1">
        <p:scale>
          <a:sx n="72" d="100"/>
          <a:sy n="72" d="100"/>
        </p:scale>
        <p:origin x="-21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81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2461" y="0"/>
            <a:ext cx="4271979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B8951-EDC9-49DF-A474-E6AF0464E1BA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26"/>
            <a:ext cx="4271981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2461" y="6456326"/>
            <a:ext cx="4271979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2973-734D-42E7-B34A-AD2516F855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25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3232" y="0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4E18D-9F09-481E-B4FA-DCDFBE953AA5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5680" y="3228896"/>
            <a:ext cx="78854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3232" y="6456612"/>
            <a:ext cx="4271275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F0E9-759B-4E93-8DE8-6797DC2A5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559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Obchodn%C3%AD_dolo%C5%BEka&amp;action=edit&amp;redlink=1" TargetMode="External"/><Relationship Id="rId7" Type="http://schemas.openxmlformats.org/officeDocument/2006/relationships/hyperlink" Target="https://cs.wikipedia.org/wiki/Clo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Kupn%C3%AD_smlouva" TargetMode="External"/><Relationship Id="rId5" Type="http://schemas.openxmlformats.org/officeDocument/2006/relationships/hyperlink" Target="https://cs.wikipedia.org/wiki/2000" TargetMode="External"/><Relationship Id="rId4" Type="http://schemas.openxmlformats.org/officeDocument/2006/relationships/hyperlink" Target="https://cs.wikipedia.org/wiki/Obchod" TargetMode="Externa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elivered_at_Frontier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DDU" TargetMode="External"/><Relationship Id="rId5" Type="http://schemas.openxmlformats.org/officeDocument/2006/relationships/hyperlink" Target="https://cs.wikipedia.org/wiki/DEQ" TargetMode="External"/><Relationship Id="rId4" Type="http://schemas.openxmlformats.org/officeDocument/2006/relationships/hyperlink" Target="https://cs.wikipedia.org/wiki/Delivered_ex_Ship" TargetMode="Externa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conomics_Gini_coefficient2.sv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wizard.cz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Žízení</a:t>
            </a:r>
            <a:r>
              <a:rPr lang="cs-CZ" dirty="0" smtClean="0"/>
              <a:t> nákupu a zásob musí vycházet ze:</a:t>
            </a:r>
            <a:r>
              <a:rPr lang="cs-CZ" baseline="0" dirty="0" smtClean="0"/>
              <a:t> stavu objednávek, termínů objednávek, výši objednávek a rozsahu skladování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73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Typicky pro nákup 20</a:t>
            </a:r>
            <a:r>
              <a:rPr lang="cs-CZ" baseline="0" dirty="0" smtClean="0"/>
              <a:t> % dodavatelů dodává 80 % položek</a:t>
            </a:r>
          </a:p>
          <a:p>
            <a:r>
              <a:rPr lang="cs-CZ" baseline="0" dirty="0" smtClean="0"/>
              <a:t>80 % nákladů tvoří 20 % položek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01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057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X </a:t>
            </a:r>
            <a:r>
              <a:rPr lang="en-GB" dirty="0" smtClean="0"/>
              <a:t>(</a:t>
            </a:r>
            <a:r>
              <a:rPr lang="en-GB" dirty="0" err="1" smtClean="0"/>
              <a:t>hodně</a:t>
            </a:r>
            <a:r>
              <a:rPr lang="en-GB" dirty="0" smtClean="0"/>
              <a:t> se </a:t>
            </a:r>
            <a:r>
              <a:rPr lang="en-GB" dirty="0" err="1" smtClean="0"/>
              <a:t>prodá</a:t>
            </a:r>
            <a:r>
              <a:rPr lang="en-GB" dirty="0" smtClean="0"/>
              <a:t>, </a:t>
            </a:r>
            <a:r>
              <a:rPr lang="en-GB" dirty="0" err="1" smtClean="0"/>
              <a:t>spotřebuje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výrobě</a:t>
            </a:r>
            <a:r>
              <a:rPr lang="en-GB" dirty="0" smtClean="0"/>
              <a:t> = </a:t>
            </a:r>
            <a:r>
              <a:rPr lang="en-GB" dirty="0" err="1" smtClean="0"/>
              <a:t>málo</a:t>
            </a:r>
            <a:r>
              <a:rPr lang="en-GB" dirty="0" smtClean="0"/>
              <a:t> se </a:t>
            </a:r>
            <a:r>
              <a:rPr lang="en-GB" dirty="0" err="1" smtClean="0"/>
              <a:t>zdrží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skladě</a:t>
            </a:r>
            <a:r>
              <a:rPr lang="en-GB" dirty="0" smtClean="0"/>
              <a:t>), </a:t>
            </a:r>
            <a:r>
              <a:rPr lang="en-GB" dirty="0" err="1" smtClean="0"/>
              <a:t>položky</a:t>
            </a:r>
            <a:r>
              <a:rPr lang="en-GB" dirty="0" smtClean="0"/>
              <a:t> se </a:t>
            </a:r>
            <a:r>
              <a:rPr lang="en-GB" dirty="0" err="1" smtClean="0"/>
              <a:t>stálou</a:t>
            </a:r>
            <a:r>
              <a:rPr lang="cs-CZ" dirty="0" smtClean="0"/>
              <a:t> </a:t>
            </a:r>
            <a:r>
              <a:rPr lang="en-GB" dirty="0" err="1" smtClean="0"/>
              <a:t>spotřebou</a:t>
            </a:r>
            <a:r>
              <a:rPr lang="en-GB" dirty="0" smtClean="0"/>
              <a:t> </a:t>
            </a:r>
            <a:r>
              <a:rPr lang="en-GB" dirty="0" err="1" smtClean="0"/>
              <a:t>vykazující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malé</a:t>
            </a:r>
            <a:r>
              <a:rPr lang="en-GB" dirty="0" smtClean="0"/>
              <a:t> </a:t>
            </a:r>
            <a:r>
              <a:rPr lang="en-GB" dirty="0" err="1" smtClean="0"/>
              <a:t>výkyvy</a:t>
            </a:r>
            <a:r>
              <a:rPr lang="en-GB" dirty="0" smtClean="0"/>
              <a:t> – </a:t>
            </a:r>
            <a:r>
              <a:rPr lang="en-GB" dirty="0" err="1" smtClean="0"/>
              <a:t>budoucí</a:t>
            </a:r>
            <a:r>
              <a:rPr lang="en-GB" dirty="0" smtClean="0"/>
              <a:t> </a:t>
            </a:r>
            <a:r>
              <a:rPr lang="en-GB" dirty="0" err="1" smtClean="0"/>
              <a:t>potřeba</a:t>
            </a:r>
            <a:r>
              <a:rPr lang="en-GB" dirty="0" smtClean="0"/>
              <a:t> je </a:t>
            </a:r>
            <a:r>
              <a:rPr lang="en-GB" dirty="0" err="1" smtClean="0"/>
              <a:t>snadno</a:t>
            </a:r>
            <a:r>
              <a:rPr lang="en-GB" dirty="0" smtClean="0"/>
              <a:t> </a:t>
            </a:r>
            <a:r>
              <a:rPr lang="en-GB" dirty="0" err="1" smtClean="0"/>
              <a:t>predikovatelná</a:t>
            </a:r>
            <a:r>
              <a:rPr lang="en-GB" dirty="0" smtClean="0"/>
              <a:t> s </a:t>
            </a:r>
            <a:r>
              <a:rPr lang="en-GB" dirty="0" err="1" smtClean="0"/>
              <a:t>vysokou</a:t>
            </a:r>
            <a:r>
              <a:rPr lang="en-GB" dirty="0" smtClean="0"/>
              <a:t> </a:t>
            </a:r>
            <a:r>
              <a:rPr lang="en-GB" dirty="0" err="1" smtClean="0"/>
              <a:t>statistickou</a:t>
            </a:r>
            <a:r>
              <a:rPr lang="en-GB" dirty="0" smtClean="0"/>
              <a:t> </a:t>
            </a:r>
            <a:r>
              <a:rPr lang="en-GB" dirty="0" err="1" smtClean="0"/>
              <a:t>přesností</a:t>
            </a:r>
            <a:r>
              <a:rPr lang="en-GB" dirty="0" smtClean="0"/>
              <a:t>.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 – </a:t>
            </a:r>
            <a:r>
              <a:rPr lang="en-GB" dirty="0" err="1" smtClean="0"/>
              <a:t>něco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, </a:t>
            </a:r>
            <a:r>
              <a:rPr lang="en-GB" dirty="0" err="1" smtClean="0"/>
              <a:t>položky</a:t>
            </a:r>
            <a:r>
              <a:rPr lang="en-GB" dirty="0" smtClean="0"/>
              <a:t> s </a:t>
            </a:r>
            <a:r>
              <a:rPr lang="en-GB" dirty="0" err="1" smtClean="0"/>
              <a:t>proměnlivou</a:t>
            </a:r>
            <a:r>
              <a:rPr lang="en-GB" dirty="0" smtClean="0"/>
              <a:t> </a:t>
            </a:r>
            <a:r>
              <a:rPr lang="en-GB" dirty="0" err="1" smtClean="0"/>
              <a:t>spotřebou</a:t>
            </a:r>
            <a:r>
              <a:rPr lang="en-GB" dirty="0" smtClean="0"/>
              <a:t> </a:t>
            </a:r>
            <a:r>
              <a:rPr lang="en-GB" dirty="0" err="1" smtClean="0"/>
              <a:t>ovliv-něnou</a:t>
            </a:r>
            <a:r>
              <a:rPr lang="en-GB" dirty="0" smtClean="0"/>
              <a:t> </a:t>
            </a:r>
            <a:r>
              <a:rPr lang="en-GB" dirty="0" err="1" smtClean="0"/>
              <a:t>zejména</a:t>
            </a:r>
            <a:r>
              <a:rPr lang="en-GB" dirty="0" smtClean="0"/>
              <a:t> </a:t>
            </a:r>
            <a:r>
              <a:rPr lang="en-GB" dirty="0" err="1" smtClean="0"/>
              <a:t>sezónními</a:t>
            </a:r>
            <a:r>
              <a:rPr lang="en-GB" dirty="0" smtClean="0"/>
              <a:t> </a:t>
            </a:r>
            <a:r>
              <a:rPr lang="en-GB" dirty="0" err="1" smtClean="0"/>
              <a:t>výkyvy</a:t>
            </a:r>
            <a:r>
              <a:rPr lang="en-GB" dirty="0" smtClean="0"/>
              <a:t>, </a:t>
            </a:r>
            <a:r>
              <a:rPr lang="en-GB" dirty="0" err="1" smtClean="0"/>
              <a:t>změnami</a:t>
            </a:r>
            <a:r>
              <a:rPr lang="en-GB" dirty="0" smtClean="0"/>
              <a:t> </a:t>
            </a:r>
            <a:r>
              <a:rPr lang="en-GB" dirty="0" err="1" smtClean="0"/>
              <a:t>potřeb</a:t>
            </a:r>
            <a:r>
              <a:rPr lang="en-GB" dirty="0" smtClean="0"/>
              <a:t> pro-</a:t>
            </a:r>
            <a:r>
              <a:rPr lang="en-GB" dirty="0" err="1" smtClean="0"/>
              <a:t>deje</a:t>
            </a:r>
            <a:r>
              <a:rPr lang="en-GB" dirty="0" smtClean="0"/>
              <a:t> (</a:t>
            </a:r>
            <a:r>
              <a:rPr lang="en-GB" dirty="0" err="1" smtClean="0"/>
              <a:t>zájmu</a:t>
            </a:r>
            <a:r>
              <a:rPr lang="en-GB" dirty="0" smtClean="0"/>
              <a:t> </a:t>
            </a:r>
            <a:r>
              <a:rPr lang="en-GB" dirty="0" err="1" smtClean="0"/>
              <a:t>spotřebitelů</a:t>
            </a:r>
            <a:r>
              <a:rPr lang="en-GB" dirty="0" smtClean="0"/>
              <a:t>), </a:t>
            </a:r>
            <a:r>
              <a:rPr lang="en-GB" dirty="0" err="1" smtClean="0"/>
              <a:t>změnami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výrobě</a:t>
            </a:r>
            <a:r>
              <a:rPr lang="en-GB" dirty="0" smtClean="0"/>
              <a:t> -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charakterizované</a:t>
            </a:r>
            <a:r>
              <a:rPr lang="en-GB" dirty="0" smtClean="0"/>
              <a:t> </a:t>
            </a:r>
            <a:r>
              <a:rPr lang="en-GB" dirty="0" err="1" smtClean="0"/>
              <a:t>tendrem</a:t>
            </a:r>
            <a:r>
              <a:rPr lang="en-GB" dirty="0" smtClean="0"/>
              <a:t> </a:t>
            </a:r>
            <a:r>
              <a:rPr lang="en-GB" dirty="0" err="1" smtClean="0"/>
              <a:t>růstu</a:t>
            </a:r>
            <a:r>
              <a:rPr lang="en-GB" dirty="0" smtClean="0"/>
              <a:t> </a:t>
            </a:r>
            <a:r>
              <a:rPr lang="en-GB" dirty="0" err="1" smtClean="0"/>
              <a:t>či</a:t>
            </a:r>
            <a:r>
              <a:rPr lang="en-GB" dirty="0" smtClean="0"/>
              <a:t> </a:t>
            </a:r>
            <a:r>
              <a:rPr lang="en-GB" dirty="0" err="1" smtClean="0"/>
              <a:t>poklesu</a:t>
            </a:r>
            <a:r>
              <a:rPr lang="en-GB" dirty="0" smtClean="0"/>
              <a:t> – </a:t>
            </a:r>
            <a:r>
              <a:rPr lang="en-GB" dirty="0" err="1" smtClean="0"/>
              <a:t>predi-kace</a:t>
            </a:r>
            <a:r>
              <a:rPr lang="en-GB" dirty="0" smtClean="0"/>
              <a:t> se </a:t>
            </a:r>
            <a:r>
              <a:rPr lang="en-GB" dirty="0" err="1" smtClean="0"/>
              <a:t>střední</a:t>
            </a:r>
            <a:r>
              <a:rPr lang="en-GB" dirty="0" smtClean="0"/>
              <a:t> </a:t>
            </a:r>
            <a:r>
              <a:rPr lang="en-GB" dirty="0" err="1" smtClean="0"/>
              <a:t>přesností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Z – </a:t>
            </a:r>
            <a:r>
              <a:rPr lang="en-GB" dirty="0" err="1" smtClean="0"/>
              <a:t>nízká</a:t>
            </a:r>
            <a:r>
              <a:rPr lang="en-GB" dirty="0" smtClean="0"/>
              <a:t> </a:t>
            </a:r>
            <a:r>
              <a:rPr lang="en-GB" dirty="0" err="1" smtClean="0"/>
              <a:t>obrátkovost</a:t>
            </a:r>
            <a:r>
              <a:rPr lang="en-GB" dirty="0" smtClean="0"/>
              <a:t>, </a:t>
            </a:r>
            <a:r>
              <a:rPr lang="en-GB" dirty="0" err="1" smtClean="0"/>
              <a:t>občasné</a:t>
            </a:r>
            <a:r>
              <a:rPr lang="en-GB" dirty="0" smtClean="0"/>
              <a:t> </a:t>
            </a:r>
            <a:r>
              <a:rPr lang="en-GB" dirty="0" err="1" smtClean="0"/>
              <a:t>spotřeba</a:t>
            </a:r>
            <a:r>
              <a:rPr lang="en-GB" dirty="0" smtClean="0"/>
              <a:t> - bez </a:t>
            </a:r>
            <a:r>
              <a:rPr lang="en-GB" dirty="0" err="1" smtClean="0"/>
              <a:t>praktické</a:t>
            </a:r>
            <a:r>
              <a:rPr lang="en-GB" dirty="0" smtClean="0"/>
              <a:t> </a:t>
            </a:r>
            <a:r>
              <a:rPr lang="en-GB" dirty="0" err="1" smtClean="0"/>
              <a:t>potřeby</a:t>
            </a:r>
            <a:r>
              <a:rPr lang="en-GB" dirty="0" smtClean="0"/>
              <a:t> </a:t>
            </a:r>
            <a:r>
              <a:rPr lang="en-GB" dirty="0" err="1" smtClean="0"/>
              <a:t>predikce</a:t>
            </a:r>
            <a:r>
              <a:rPr lang="en-GB" dirty="0" smtClean="0"/>
              <a:t> - </a:t>
            </a:r>
            <a:r>
              <a:rPr lang="en-GB" dirty="0" err="1" smtClean="0"/>
              <a:t>objednání</a:t>
            </a:r>
            <a:r>
              <a:rPr lang="en-GB" dirty="0" smtClean="0"/>
              <a:t> </a:t>
            </a:r>
            <a:r>
              <a:rPr lang="en-GB" dirty="0" err="1" smtClean="0"/>
              <a:t>až</a:t>
            </a:r>
            <a:r>
              <a:rPr lang="en-GB" dirty="0" smtClean="0"/>
              <a:t> v </a:t>
            </a:r>
            <a:r>
              <a:rPr lang="en-GB" dirty="0" err="1" smtClean="0"/>
              <a:t>případě</a:t>
            </a:r>
            <a:r>
              <a:rPr lang="en-GB" dirty="0" smtClean="0"/>
              <a:t> </a:t>
            </a:r>
            <a:r>
              <a:rPr lang="en-GB" dirty="0" err="1" smtClean="0"/>
              <a:t>potřeby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62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Tuto metodu je vhodné použít v případě, kdy optimalizujeme dodávky velkého množství položek - resp. v situaci, kdy by bylo velice náročné věnovat každé položce stejnou pozornost a uplatňovat vůči všem položkám stejně podrobný systém řízení zásob. </a:t>
            </a:r>
          </a:p>
          <a:p>
            <a:r>
              <a:rPr lang="cs-CZ" altLang="cs-CZ" dirty="0" smtClean="0"/>
              <a:t>80/20, podle kterého je 80 % výstupů výsledkem 20 % vstupů. </a:t>
            </a:r>
          </a:p>
          <a:p>
            <a:r>
              <a:rPr lang="cs-CZ" altLang="cs-CZ" dirty="0" smtClean="0"/>
              <a:t>Skupinu A sestavíme tak, aby kumulovala položky, které tvoří relativně vysoký podíl na hodnotově vyjádřené spotřebě zásob (obvykle 60-80%) při relativně malém podílu na celkovém počtu položek (obvykle 5-20%)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60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Data  - náklady na pořízení produktů u jednotlivých dodavatelů, 3 výrobkové skupiny</a:t>
            </a:r>
          </a:p>
          <a:p>
            <a:r>
              <a:rPr lang="cs-CZ" dirty="0" smtClean="0"/>
              <a:t>Co vše můžeme zjistit?</a:t>
            </a:r>
          </a:p>
          <a:p>
            <a:r>
              <a:rPr lang="cs-CZ" dirty="0" smtClean="0"/>
              <a:t>Nejdůležitější dodavatelé z pohledu celého podniku</a:t>
            </a:r>
          </a:p>
          <a:p>
            <a:pPr lvl="1"/>
            <a:r>
              <a:rPr lang="cs-CZ" dirty="0" smtClean="0"/>
              <a:t>20 % dodavatelů tvoří 80 % nákladů</a:t>
            </a:r>
          </a:p>
          <a:p>
            <a:r>
              <a:rPr lang="cs-CZ" dirty="0" smtClean="0"/>
              <a:t>Nejdůležitější dodavatele z pohledu jednotlivých položkových skupin</a:t>
            </a:r>
          </a:p>
          <a:p>
            <a:pPr lvl="1"/>
            <a:r>
              <a:rPr lang="cs-CZ" dirty="0" smtClean="0"/>
              <a:t>20 % dodavatelů dodává 80 % produktu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879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Analýza potřeb na odbytovém trhu (vnitropodnikový útvar) – třeba pochopit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všechy</a:t>
            </a:r>
            <a:r>
              <a:rPr lang="cs-CZ" baseline="0" dirty="0" smtClean="0"/>
              <a:t> relevantní přání zákazníka, </a:t>
            </a:r>
            <a:r>
              <a:rPr lang="cs-CZ" baseline="0" dirty="0" err="1" smtClean="0"/>
              <a:t>podnet</a:t>
            </a:r>
            <a:r>
              <a:rPr lang="cs-CZ" baseline="0" dirty="0" smtClean="0"/>
              <a:t> k výrobkové inovaci, vývoj produktu a zpracování prototypu, sestavy, definice nových potřeb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Dnes vyžaduje proces nákupu holistický přístup a zahrnuje jak samotný nákup, tak i </a:t>
            </a:r>
            <a:r>
              <a:rPr lang="cs-CZ" b="1" dirty="0" smtClean="0"/>
              <a:t>řízení dodavatelských vztahů, vyjednávání a řízení smluv, řízení interních týmů v rámci organizace a i senior </a:t>
            </a:r>
            <a:r>
              <a:rPr lang="cs-CZ" dirty="0" smtClean="0"/>
              <a:t>managementu firmy.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99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Spolupráce s výrobcem od počátku vzniku výrobku – fáze vývoje výrobku, výrobu až po likvidaci odpadů</a:t>
            </a:r>
          </a:p>
          <a:p>
            <a:r>
              <a:rPr lang="cs-CZ" dirty="0" smtClean="0"/>
              <a:t>Může znamenat nižší ceny pro nákupce – úspory</a:t>
            </a:r>
            <a:r>
              <a:rPr lang="cs-CZ" baseline="0" dirty="0" smtClean="0"/>
              <a:t> z rozsahu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051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Specific</a:t>
            </a:r>
            <a:r>
              <a:rPr lang="cs-CZ" dirty="0" smtClean="0"/>
              <a:t>, </a:t>
            </a:r>
            <a:r>
              <a:rPr lang="cs-CZ" dirty="0" err="1" smtClean="0"/>
              <a:t>stimulating</a:t>
            </a:r>
            <a:endParaRPr lang="cs-CZ" dirty="0" smtClean="0"/>
          </a:p>
          <a:p>
            <a:r>
              <a:rPr lang="cs-CZ" dirty="0" err="1" smtClean="0"/>
              <a:t>Measurable</a:t>
            </a:r>
            <a:endParaRPr lang="cs-CZ" dirty="0" smtClean="0"/>
          </a:p>
          <a:p>
            <a:r>
              <a:rPr lang="cs-CZ" dirty="0" err="1" smtClean="0"/>
              <a:t>Acceptable</a:t>
            </a:r>
            <a:endParaRPr lang="cs-CZ" dirty="0" smtClean="0"/>
          </a:p>
          <a:p>
            <a:r>
              <a:rPr lang="cs-CZ" dirty="0" err="1" smtClean="0"/>
              <a:t>Realistic</a:t>
            </a:r>
            <a:endParaRPr lang="cs-CZ" dirty="0" smtClean="0"/>
          </a:p>
          <a:p>
            <a:r>
              <a:rPr lang="cs-CZ" dirty="0" err="1" smtClean="0"/>
              <a:t>Timed</a:t>
            </a:r>
            <a:r>
              <a:rPr lang="cs-CZ" dirty="0" smtClean="0"/>
              <a:t> – </a:t>
            </a:r>
            <a:r>
              <a:rPr lang="cs-CZ" dirty="0" err="1" smtClean="0"/>
              <a:t>časoý</a:t>
            </a:r>
            <a:r>
              <a:rPr lang="cs-CZ" baseline="0" dirty="0" smtClean="0"/>
              <a:t> horizont ne delší než čas období nadřazených strategií</a:t>
            </a:r>
          </a:p>
          <a:p>
            <a:r>
              <a:rPr lang="cs-CZ" baseline="0" dirty="0" smtClean="0"/>
              <a:t>Na </a:t>
            </a:r>
            <a:r>
              <a:rPr lang="cs-CZ" baseline="0" dirty="0" err="1" smtClean="0"/>
              <a:t>zákaldě</a:t>
            </a:r>
            <a:r>
              <a:rPr lang="cs-CZ" baseline="0" dirty="0" smtClean="0"/>
              <a:t> analýzy je navržena strategie – definice budoucího stavu formou cílů, jak toho </a:t>
            </a:r>
            <a:r>
              <a:rPr lang="cs-CZ" baseline="0" dirty="0" err="1" smtClean="0"/>
              <a:t>bdue</a:t>
            </a:r>
            <a:r>
              <a:rPr lang="cs-CZ" baseline="0" dirty="0" smtClean="0"/>
              <a:t> dosaženo</a:t>
            </a:r>
          </a:p>
          <a:p>
            <a:r>
              <a:rPr lang="cs-CZ" baseline="0" dirty="0" smtClean="0"/>
              <a:t>Důležité </a:t>
            </a:r>
            <a:r>
              <a:rPr lang="cs-CZ" baseline="0" dirty="0" err="1" smtClean="0"/>
              <a:t>stavet</a:t>
            </a:r>
            <a:r>
              <a:rPr lang="cs-CZ" baseline="0" dirty="0" smtClean="0"/>
              <a:t> na všech silných stránkách, a využívat </a:t>
            </a:r>
            <a:r>
              <a:rPr lang="cs-CZ" baseline="0" dirty="0" err="1" smtClean="0"/>
              <a:t>příležtosti</a:t>
            </a:r>
            <a:r>
              <a:rPr lang="cs-CZ" baseline="0" dirty="0" smtClean="0"/>
              <a:t>, odbourat slabé stránky a eliminovat hrozby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787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 dogma je nutné přizpůsobit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31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každé analýzy</a:t>
            </a:r>
            <a:r>
              <a:rPr lang="cs-CZ" baseline="0" dirty="0" smtClean="0"/>
              <a:t> vytáhnout SWOT</a:t>
            </a:r>
            <a:endParaRPr lang="cs-CZ" dirty="0" smtClean="0"/>
          </a:p>
          <a:p>
            <a:r>
              <a:rPr lang="cs-CZ" dirty="0" smtClean="0"/>
              <a:t>Zmapovat a vyhodnotit všechny významné faktory, které mají vliv na oblast nákupu</a:t>
            </a:r>
          </a:p>
          <a:p>
            <a:r>
              <a:rPr lang="cs-CZ" dirty="0" smtClean="0"/>
              <a:t>Třeba u analýz vymezit časový </a:t>
            </a:r>
            <a:r>
              <a:rPr lang="cs-CZ" dirty="0" err="1" smtClean="0"/>
              <a:t>horizon</a:t>
            </a:r>
            <a:r>
              <a:rPr lang="cs-CZ" dirty="0" smtClean="0"/>
              <a:t>, jak moc dopředu</a:t>
            </a:r>
          </a:p>
          <a:p>
            <a:r>
              <a:rPr lang="cs-CZ" dirty="0" smtClean="0"/>
              <a:t>Analýza nadřazené strategie z pohledu 7P – produkt, </a:t>
            </a: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people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planning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process</a:t>
            </a:r>
            <a:r>
              <a:rPr lang="cs-CZ" baseline="0" dirty="0" smtClean="0"/>
              <a:t>, place, </a:t>
            </a:r>
            <a:r>
              <a:rPr lang="cs-CZ" baseline="0" dirty="0" err="1" smtClean="0"/>
              <a:t>promotion</a:t>
            </a:r>
            <a:r>
              <a:rPr lang="cs-CZ" baseline="0" dirty="0" smtClean="0"/>
              <a:t>, lze na </a:t>
            </a:r>
            <a:r>
              <a:rPr lang="cs-CZ" baseline="0" dirty="0" err="1" smtClean="0"/>
              <a:t>zákaldě</a:t>
            </a:r>
            <a:r>
              <a:rPr lang="cs-CZ" baseline="0" dirty="0" smtClean="0"/>
              <a:t> vyhodnotit </a:t>
            </a:r>
            <a:r>
              <a:rPr lang="cs-CZ" baseline="0" dirty="0" err="1" smtClean="0"/>
              <a:t>siln</a:t>
            </a:r>
            <a:r>
              <a:rPr lang="cs-CZ" baseline="0" dirty="0" smtClean="0"/>
              <a:t> a slabé stránky, O a T při </a:t>
            </a:r>
            <a:r>
              <a:rPr lang="cs-CZ" baseline="0" dirty="0" err="1" smtClean="0"/>
              <a:t>poronání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současnéh</a:t>
            </a:r>
            <a:r>
              <a:rPr lang="cs-CZ" baseline="0" dirty="0" smtClean="0"/>
              <a:t> stavu nákupu a úkolů shora</a:t>
            </a:r>
          </a:p>
          <a:p>
            <a:r>
              <a:rPr lang="cs-CZ" baseline="0" dirty="0" smtClean="0"/>
              <a:t>SLEPT – co má vliv na oblasti strategie (hodnocení dodavatelů, finanční rizika,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atd</a:t>
            </a:r>
            <a:r>
              <a:rPr lang="cs-CZ" baseline="0" dirty="0" smtClean="0"/>
              <a:t>)</a:t>
            </a:r>
          </a:p>
          <a:p>
            <a:r>
              <a:rPr lang="cs-CZ" baseline="0" dirty="0" smtClean="0"/>
              <a:t>Porter – zmapování </a:t>
            </a:r>
            <a:r>
              <a:rPr lang="cs-CZ" baseline="0" dirty="0" err="1" smtClean="0"/>
              <a:t>konkurečnní</a:t>
            </a:r>
            <a:r>
              <a:rPr lang="cs-CZ" baseline="0" dirty="0" smtClean="0"/>
              <a:t> pozice podniku při </a:t>
            </a:r>
            <a:r>
              <a:rPr lang="cs-CZ" baseline="0" dirty="0" err="1" smtClean="0"/>
              <a:t>nákukpu</a:t>
            </a:r>
            <a:endParaRPr lang="cs-CZ" baseline="0" dirty="0" smtClean="0"/>
          </a:p>
          <a:p>
            <a:r>
              <a:rPr lang="cs-CZ" baseline="0" dirty="0" smtClean="0"/>
              <a:t>Analýza konkurence se nerovná analýza konkurenční situace na trhu – je třeba vědět o </a:t>
            </a:r>
            <a:r>
              <a:rPr lang="cs-CZ" baseline="0" dirty="0" err="1" smtClean="0"/>
              <a:t>kokurentech</a:t>
            </a:r>
            <a:r>
              <a:rPr lang="cs-CZ" baseline="0" dirty="0" smtClean="0"/>
              <a:t> z </a:t>
            </a:r>
            <a:r>
              <a:rPr lang="cs-CZ" baseline="0" dirty="0" err="1" smtClean="0"/>
              <a:t>důvodujejich</a:t>
            </a:r>
            <a:r>
              <a:rPr lang="cs-CZ" baseline="0" dirty="0" smtClean="0"/>
              <a:t> poptávky po vstupech a zboží, zvyšují cenu – obrázek nabídky práce a poptávky, růst cen na trhu práce, automobilky v CR </a:t>
            </a:r>
            <a:r>
              <a:rPr lang="cs-CZ" baseline="0" dirty="0" err="1" smtClean="0"/>
              <a:t>Skoda</a:t>
            </a:r>
            <a:r>
              <a:rPr lang="cs-CZ" baseline="0" dirty="0" smtClean="0"/>
              <a:t>, TPCA, </a:t>
            </a:r>
            <a:r>
              <a:rPr lang="cs-CZ" baseline="0" dirty="0" err="1" smtClean="0"/>
              <a:t>hyundai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nošovice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zilina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peugeot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trnava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bratislava</a:t>
            </a:r>
            <a:r>
              <a:rPr lang="cs-CZ" baseline="0" dirty="0" smtClean="0"/>
              <a:t> – nedostatek kapacit u dodavatelů – rozšířili a pak zase byl pokles a mely nadbytek kapacit</a:t>
            </a:r>
          </a:p>
          <a:p>
            <a:r>
              <a:rPr lang="cs-CZ" baseline="0" dirty="0" smtClean="0"/>
              <a:t>Interní prostředí – dle struktury oblastí v nákupní strategii</a:t>
            </a:r>
          </a:p>
          <a:p>
            <a:r>
              <a:rPr lang="cs-CZ" dirty="0" smtClean="0"/>
              <a:t>Analýza:</a:t>
            </a:r>
          </a:p>
          <a:p>
            <a:pPr lvl="1"/>
            <a:r>
              <a:rPr lang="cs-CZ" dirty="0" smtClean="0"/>
              <a:t>Odbytový trh – </a:t>
            </a:r>
            <a:r>
              <a:rPr lang="cs-CZ" dirty="0" err="1" smtClean="0"/>
              <a:t>schopnsot</a:t>
            </a:r>
            <a:r>
              <a:rPr lang="cs-CZ" dirty="0" smtClean="0"/>
              <a:t> předpovídat změnu požadavků, vývoj poptávky, změny počtu zákazníků.</a:t>
            </a:r>
            <a:r>
              <a:rPr lang="cs-CZ" baseline="0" dirty="0" smtClean="0"/>
              <a:t> Konkurenční vztahy</a:t>
            </a:r>
            <a:endParaRPr lang="cs-CZ" dirty="0" smtClean="0"/>
          </a:p>
          <a:p>
            <a:pPr lvl="1"/>
            <a:r>
              <a:rPr lang="cs-CZ" dirty="0" smtClean="0"/>
              <a:t>Nákupní trh – ochota </a:t>
            </a:r>
            <a:r>
              <a:rPr lang="cs-CZ" dirty="0" err="1" smtClean="0"/>
              <a:t>dodaavtelů</a:t>
            </a:r>
            <a:r>
              <a:rPr lang="cs-CZ" dirty="0" smtClean="0"/>
              <a:t>, likvidita, monopolní chování, konkurenční vtahy, vývoj cena</a:t>
            </a:r>
          </a:p>
          <a:p>
            <a:pPr lvl="1"/>
            <a:r>
              <a:rPr lang="cs-CZ" dirty="0" smtClean="0"/>
              <a:t>Vlastní podnik – </a:t>
            </a:r>
            <a:r>
              <a:rPr lang="cs-CZ" dirty="0" err="1" smtClean="0"/>
              <a:t>likdivita</a:t>
            </a:r>
            <a:r>
              <a:rPr lang="cs-CZ" dirty="0" smtClean="0"/>
              <a:t>, chyby, nedostatky</a:t>
            </a:r>
          </a:p>
          <a:p>
            <a:pPr lvl="1"/>
            <a:r>
              <a:rPr lang="cs-CZ" dirty="0" smtClean="0"/>
              <a:t>Okolí – politická  situace, </a:t>
            </a:r>
            <a:r>
              <a:rPr lang="cs-CZ" dirty="0" err="1" smtClean="0"/>
              <a:t>hospo</a:t>
            </a:r>
            <a:r>
              <a:rPr lang="cs-CZ" dirty="0" smtClean="0"/>
              <a:t> politika, měn. Politika atd.</a:t>
            </a:r>
          </a:p>
          <a:p>
            <a:pPr lvl="1"/>
            <a:r>
              <a:rPr lang="cs-CZ" dirty="0" smtClean="0"/>
              <a:t>Analýza pod </a:t>
            </a:r>
            <a:r>
              <a:rPr lang="cs-CZ" dirty="0" err="1" smtClean="0"/>
              <a:t>nikového</a:t>
            </a:r>
            <a:r>
              <a:rPr lang="cs-CZ" dirty="0" smtClean="0"/>
              <a:t> potenciálu – personální, </a:t>
            </a:r>
            <a:r>
              <a:rPr lang="cs-CZ" dirty="0" err="1" smtClean="0"/>
              <a:t>orgabizační</a:t>
            </a:r>
            <a:r>
              <a:rPr lang="cs-CZ" dirty="0" smtClean="0"/>
              <a:t>, věcný, finanční, image</a:t>
            </a:r>
            <a:endParaRPr lang="en-GB" dirty="0" smtClean="0"/>
          </a:p>
          <a:p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7603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Dle AMR </a:t>
            </a:r>
            <a:r>
              <a:rPr lang="cs-CZ" dirty="0" err="1" smtClean="0"/>
              <a:t>Research</a:t>
            </a:r>
            <a:r>
              <a:rPr lang="cs-CZ" dirty="0" smtClean="0"/>
              <a:t>, 2009 nákup je největším</a:t>
            </a:r>
            <a:r>
              <a:rPr lang="cs-CZ" baseline="0" dirty="0" smtClean="0"/>
              <a:t> zdrojem úspor v rámci business procesů, u podniků s </a:t>
            </a:r>
            <a:r>
              <a:rPr lang="cs-CZ" baseline="0" dirty="0" err="1" smtClean="0"/>
              <a:t>yvsokým</a:t>
            </a:r>
            <a:r>
              <a:rPr lang="cs-CZ" baseline="0" dirty="0" smtClean="0"/>
              <a:t> podílem nákladů na materiál na celkových nákladech je dopad při zvýšení obratu o 5 %, dopad na zisk 5 %, snížení výdajů o 5 %, dopad na zisk 35 %. Pákový efekt výdajů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Z čistě pro výrobu podpůrné administrativní funkce se nákup postupně vyvíjel přes pojetí celopodnikově koordinované funkce až k funkci integrující nejen podnikové jednotky, ale i další podniky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Globálně došlo ke změně vnímání důležitosti n</a:t>
            </a:r>
          </a:p>
          <a:p>
            <a:r>
              <a:rPr lang="cs-CZ" dirty="0" smtClean="0"/>
              <a:t>Někteří autoři uvádí, že výše nákladů na pořízení materiálu a zboží tvoří od 50 % do 80 % celkových nákladů dle odvětví, a až 55 % z celkových tržeb u výrobních podniků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ákupu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změně v chápání nákupu jako strategické činnosti </a:t>
            </a:r>
          </a:p>
          <a:p>
            <a:r>
              <a:rPr lang="cs-CZ" dirty="0" err="1" smtClean="0"/>
              <a:t>Baily</a:t>
            </a:r>
            <a:r>
              <a:rPr lang="cs-CZ" dirty="0" smtClean="0"/>
              <a:t> aj. (2005) uvádí, že u velkých podniků dosahuje podíl nákladů na nákup materiálů a služeb 60 % až 90 % z celkových tržeb. Náklady na nákup materiálu a zboží tvoří podstatnou část celkových nákladů v podnicích a platí tak za jednu ze základních oblastí pro nákladové úspory.</a:t>
            </a:r>
          </a:p>
          <a:p>
            <a:r>
              <a:rPr lang="cs-CZ" dirty="0" smtClean="0"/>
              <a:t>Až 50 % problémů s kvalitou může být přisuzováno nekvalitním nakupovaným materiálům (</a:t>
            </a:r>
            <a:r>
              <a:rPr lang="cs-CZ" dirty="0" err="1" smtClean="0"/>
              <a:t>Fawcett</a:t>
            </a:r>
            <a:r>
              <a:rPr lang="cs-CZ" dirty="0" smtClean="0"/>
              <a:t>, 2000, s. 2).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19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každé analýzy</a:t>
            </a:r>
            <a:r>
              <a:rPr lang="cs-CZ" baseline="0" dirty="0" smtClean="0"/>
              <a:t> vytáhnout SWOT</a:t>
            </a:r>
            <a:endParaRPr lang="cs-CZ" dirty="0" smtClean="0"/>
          </a:p>
          <a:p>
            <a:r>
              <a:rPr lang="cs-CZ" dirty="0" smtClean="0"/>
              <a:t>Zmapovat a vyhodnotit všechny významné faktory, které mají vliv na oblast nákupu</a:t>
            </a:r>
          </a:p>
          <a:p>
            <a:r>
              <a:rPr lang="cs-CZ" dirty="0" smtClean="0"/>
              <a:t>Třeba u analýz vymezit časový </a:t>
            </a:r>
            <a:r>
              <a:rPr lang="cs-CZ" dirty="0" err="1" smtClean="0"/>
              <a:t>horizon</a:t>
            </a:r>
            <a:r>
              <a:rPr lang="cs-CZ" dirty="0" smtClean="0"/>
              <a:t>, jak moc dopředu</a:t>
            </a:r>
          </a:p>
          <a:p>
            <a:r>
              <a:rPr lang="cs-CZ" dirty="0" smtClean="0"/>
              <a:t>Analýza nadřazené strategie z pohledu 7P – produkt, </a:t>
            </a: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people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planning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process</a:t>
            </a:r>
            <a:r>
              <a:rPr lang="cs-CZ" baseline="0" dirty="0" smtClean="0"/>
              <a:t>, place, </a:t>
            </a:r>
            <a:r>
              <a:rPr lang="cs-CZ" baseline="0" dirty="0" err="1" smtClean="0"/>
              <a:t>promotion</a:t>
            </a:r>
            <a:r>
              <a:rPr lang="cs-CZ" baseline="0" dirty="0" smtClean="0"/>
              <a:t>, lze na </a:t>
            </a:r>
            <a:r>
              <a:rPr lang="cs-CZ" baseline="0" dirty="0" err="1" smtClean="0"/>
              <a:t>zákaldě</a:t>
            </a:r>
            <a:r>
              <a:rPr lang="cs-CZ" baseline="0" dirty="0" smtClean="0"/>
              <a:t> vyhodnotit </a:t>
            </a:r>
            <a:r>
              <a:rPr lang="cs-CZ" baseline="0" dirty="0" err="1" smtClean="0"/>
              <a:t>siln</a:t>
            </a:r>
            <a:r>
              <a:rPr lang="cs-CZ" baseline="0" dirty="0" smtClean="0"/>
              <a:t> a slabé stránky, O a T při </a:t>
            </a:r>
            <a:r>
              <a:rPr lang="cs-CZ" baseline="0" dirty="0" err="1" smtClean="0"/>
              <a:t>poronání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současnéh</a:t>
            </a:r>
            <a:r>
              <a:rPr lang="cs-CZ" baseline="0" dirty="0" smtClean="0"/>
              <a:t> stavu nákupu a úkolů shora</a:t>
            </a:r>
          </a:p>
          <a:p>
            <a:r>
              <a:rPr lang="cs-CZ" baseline="0" dirty="0" smtClean="0"/>
              <a:t>SLEPT – co má vliv na oblasti strategie (hodnocení dodavatelů, finanční rizika, 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atd</a:t>
            </a:r>
            <a:r>
              <a:rPr lang="cs-CZ" baseline="0" dirty="0" smtClean="0"/>
              <a:t>)</a:t>
            </a:r>
          </a:p>
          <a:p>
            <a:r>
              <a:rPr lang="cs-CZ" baseline="0" dirty="0" smtClean="0"/>
              <a:t>Porter – zmapování </a:t>
            </a:r>
            <a:r>
              <a:rPr lang="cs-CZ" baseline="0" dirty="0" err="1" smtClean="0"/>
              <a:t>konkurečnní</a:t>
            </a:r>
            <a:r>
              <a:rPr lang="cs-CZ" baseline="0" dirty="0" smtClean="0"/>
              <a:t> pozice podniku při </a:t>
            </a:r>
            <a:r>
              <a:rPr lang="cs-CZ" baseline="0" dirty="0" err="1" smtClean="0"/>
              <a:t>nákukpu</a:t>
            </a:r>
            <a:endParaRPr lang="cs-CZ" baseline="0" dirty="0" smtClean="0"/>
          </a:p>
          <a:p>
            <a:r>
              <a:rPr lang="cs-CZ" baseline="0" dirty="0" smtClean="0"/>
              <a:t>Analýza konkurence se nerovná analýza konkurenční situace na trhu – je třeba vědět o </a:t>
            </a:r>
            <a:r>
              <a:rPr lang="cs-CZ" baseline="0" dirty="0" err="1" smtClean="0"/>
              <a:t>kokurentech</a:t>
            </a:r>
            <a:r>
              <a:rPr lang="cs-CZ" baseline="0" dirty="0" smtClean="0"/>
              <a:t> z </a:t>
            </a:r>
            <a:r>
              <a:rPr lang="cs-CZ" baseline="0" dirty="0" err="1" smtClean="0"/>
              <a:t>důvodujejich</a:t>
            </a:r>
            <a:r>
              <a:rPr lang="cs-CZ" baseline="0" dirty="0" smtClean="0"/>
              <a:t> poptávky po vstupech a zboží, zvyšují cenu – obrázek nabídky práce a poptávky, růst cen na trhu práce, automobilky v CR </a:t>
            </a:r>
            <a:r>
              <a:rPr lang="cs-CZ" baseline="0" dirty="0" err="1" smtClean="0"/>
              <a:t>Skoda</a:t>
            </a:r>
            <a:r>
              <a:rPr lang="cs-CZ" baseline="0" dirty="0" smtClean="0"/>
              <a:t>, TPCA, </a:t>
            </a:r>
            <a:r>
              <a:rPr lang="cs-CZ" baseline="0" dirty="0" err="1" smtClean="0"/>
              <a:t>hyundai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nošovice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zilina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peugeot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trnava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bratislava</a:t>
            </a:r>
            <a:r>
              <a:rPr lang="cs-CZ" baseline="0" dirty="0" smtClean="0"/>
              <a:t> – nedostatek kapacit u dodavatelů – rozšířili a pak zase byl pokles a mely nadbytek kapacit</a:t>
            </a:r>
          </a:p>
          <a:p>
            <a:r>
              <a:rPr lang="cs-CZ" baseline="0" dirty="0" smtClean="0"/>
              <a:t>Interní prostředí – dle struktury oblastí v nákupní strategii</a:t>
            </a:r>
          </a:p>
          <a:p>
            <a:r>
              <a:rPr lang="cs-CZ" dirty="0" smtClean="0"/>
              <a:t>Analýza:</a:t>
            </a:r>
          </a:p>
          <a:p>
            <a:pPr lvl="1"/>
            <a:r>
              <a:rPr lang="cs-CZ" dirty="0" smtClean="0"/>
              <a:t>Odbytový trh – </a:t>
            </a:r>
            <a:r>
              <a:rPr lang="cs-CZ" dirty="0" err="1" smtClean="0"/>
              <a:t>schopnsot</a:t>
            </a:r>
            <a:r>
              <a:rPr lang="cs-CZ" dirty="0" smtClean="0"/>
              <a:t> předpovídat změnu požadavků, vývoj poptávky, změny počtu zákazníků.</a:t>
            </a:r>
            <a:r>
              <a:rPr lang="cs-CZ" baseline="0" dirty="0" smtClean="0"/>
              <a:t> Konkurenční vztahy</a:t>
            </a:r>
            <a:endParaRPr lang="cs-CZ" dirty="0" smtClean="0"/>
          </a:p>
          <a:p>
            <a:pPr lvl="1"/>
            <a:r>
              <a:rPr lang="cs-CZ" dirty="0" smtClean="0"/>
              <a:t>Nákupní trh – ochota </a:t>
            </a:r>
            <a:r>
              <a:rPr lang="cs-CZ" dirty="0" err="1" smtClean="0"/>
              <a:t>dodaavtelů</a:t>
            </a:r>
            <a:r>
              <a:rPr lang="cs-CZ" dirty="0" smtClean="0"/>
              <a:t>, likvidita, monopolní chování, konkurenční vtahy, vývoj cena</a:t>
            </a:r>
          </a:p>
          <a:p>
            <a:pPr lvl="1"/>
            <a:r>
              <a:rPr lang="cs-CZ" dirty="0" smtClean="0"/>
              <a:t>Vlastní podnik – </a:t>
            </a:r>
            <a:r>
              <a:rPr lang="cs-CZ" dirty="0" err="1" smtClean="0"/>
              <a:t>likdivita</a:t>
            </a:r>
            <a:r>
              <a:rPr lang="cs-CZ" dirty="0" smtClean="0"/>
              <a:t>, chyby, nedostatky</a:t>
            </a:r>
          </a:p>
          <a:p>
            <a:pPr lvl="1"/>
            <a:r>
              <a:rPr lang="cs-CZ" dirty="0" smtClean="0"/>
              <a:t>Okolí – politická  situace, </a:t>
            </a:r>
            <a:r>
              <a:rPr lang="cs-CZ" dirty="0" err="1" smtClean="0"/>
              <a:t>hospo</a:t>
            </a:r>
            <a:r>
              <a:rPr lang="cs-CZ" dirty="0" smtClean="0"/>
              <a:t> politika, měn. Politika atd.</a:t>
            </a:r>
          </a:p>
          <a:p>
            <a:pPr lvl="1"/>
            <a:r>
              <a:rPr lang="cs-CZ" dirty="0" smtClean="0"/>
              <a:t>Analýza pod </a:t>
            </a:r>
            <a:r>
              <a:rPr lang="cs-CZ" dirty="0" err="1" smtClean="0"/>
              <a:t>nikového</a:t>
            </a:r>
            <a:r>
              <a:rPr lang="cs-CZ" dirty="0" smtClean="0"/>
              <a:t> potenciálu – personální, </a:t>
            </a:r>
            <a:r>
              <a:rPr lang="cs-CZ" dirty="0" err="1" smtClean="0"/>
              <a:t>orgabizační</a:t>
            </a:r>
            <a:r>
              <a:rPr lang="cs-CZ" dirty="0" smtClean="0"/>
              <a:t>, věcný, finanční, image</a:t>
            </a:r>
            <a:endParaRPr lang="en-GB" dirty="0" smtClean="0"/>
          </a:p>
          <a:p>
            <a:endParaRPr 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76034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Nulová </a:t>
            </a:r>
            <a:r>
              <a:rPr lang="cs-CZ" dirty="0" err="1" smtClean="0"/>
              <a:t>možnsot</a:t>
            </a:r>
            <a:r>
              <a:rPr lang="cs-CZ" dirty="0" smtClean="0"/>
              <a:t> zpětné integrace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27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792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Kompetence – co mají znát a umět – </a:t>
            </a:r>
            <a:r>
              <a:rPr lang="cs-CZ" dirty="0" err="1" smtClean="0"/>
              <a:t>importnía</a:t>
            </a:r>
            <a:r>
              <a:rPr lang="cs-CZ" dirty="0" smtClean="0"/>
              <a:t> exportní předpisy atd.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02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Kompetence – co mají znát a umět – </a:t>
            </a:r>
            <a:r>
              <a:rPr lang="cs-CZ" dirty="0" err="1" smtClean="0"/>
              <a:t>importnía</a:t>
            </a:r>
            <a:r>
              <a:rPr lang="cs-CZ" dirty="0" smtClean="0"/>
              <a:t> exportní </a:t>
            </a:r>
            <a:r>
              <a:rPr lang="cs-CZ" smtClean="0"/>
              <a:t>předpisy atd.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02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Decentralizovaná organizační strukturu s neformální a dobrovolnou koordinací nákupu mezi jednotkami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které samy vykonávají nákupní funkci. Pokud existuje koordinace mezi jednotkami, je nahodilá a neformální, jakákoliv centrální koordinace nebo rozvoj politiky chybí, kromě souladu s finanční politikou, stejně jako podnikový dohled. Někdy se mohou tvořit lokální dobrovolné skupiny, pokud má nákupní personál podobné produkty a služby k nákupu, ale často tyto tzv. nákupní výbory trpí nedostatkem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podporou managementu;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decentralizovaná s centrální koordinací v podobě jednotlivce nebo skupiny na úrovni vedení podniku,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která se zabývá záležitostmi celé organizace a hledá příležitosti pro podnik jako celek v takových případech, poněvadž na úrovni jednotky nemusí mít takový přehled. Centrální skupina často funguje jako poradní orgán a náklady na ní se tak musí rovnat tržbám za poradní činnost obchodním jednotkám. Výhodou z pohledu prvního modelu je existence autority k jednání s dodavateli, z pohledu následujícího, třetího, modelu pak nižší nadřazené náklady spojené s plně centralizovanou skupinou.  Zodpovědnost decentralizovaných nákupních jednotek zůstává na vedoucím obchodní jednotky;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centrální organizace,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 veškeré nákupy probíhají na úrovni centra, jednotlivé provozní jednotky jsou využívány jako poradní orgán, ale nerozhodují.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centrálně vedená nákupní síť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představuje nakupování prostřednictvím decentralizovaných nákupních jednotek s koordinací z centra, nabízí se říci obdobně jako v případě koordinované struktury (model 2), nicméně nákupní specialista na úrovni podniku v tomto modelu vykonává určité nákupní činnosti. Centrální specializovaná nákupní skupina či jednotlivec nemá pouze zajišťovat řízení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ale podporuje „síťování“ mezi SBU z důvodu podpory sdílení znalostí apod. Zásobování podniku se děje za aktivní podpory specialistů v SBU. Nákupní specialista na úrovni jednotky zodpovídá jak vedoucímu SBU, tak vedoucímu nákupu. Koordinovaná činnost je v tom, že se nakupující pravidelně setkávají a spolu se radí a vykonávají podnikovou strategii. Plnohodnotný člen nákupního týmu, ať už z nákupu nebo jiného oddělení, je členem funkční nákupní skupiny. Předpokladem úspěchu aktivní podpora a vedení změny na vrcholu organizace, odbornost nákupčích, efektivní infrastruktura systému, schopnost nákupčích spolupracovat a odpovídat interním uživatelům, kteří chtějí spolupracovat.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federální organizace nákupu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Akbar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Lamming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1996)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existuje malé centrální jádro, ploché ve struktuře, pečující o společnou infrastrukturu pro všechny podnikové jednotky jako je společný zásobovací proces, IT systémy, společný rozvoj kompetencí a nábor. Jednotky jsou vzájemně provázané sdílenými službami a vybavením. V rámci SBU odpovídá nákup manažerovi SBU. Mezi nákupními jednotkami a jádrem existuje pouze profesionální vztah. Výkon nákupní funkce je v rukách nákupních jednotek. Moc má obchodní jednotka, formulace strategie je v rukou SBU, centrum monitoruje „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koordinuje a zajišťuje potřebné zdroje.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 nákupu se jedná například o existence dobrovolné nákupní rady v rámci decentralizovaných struktur, které mohou vytvářet nákupčí z lokálních úrovní s podobným produktem a službami, které nakupují a snaží se tak působit jako jedna skupina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Dubois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Wynstra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2005). Tak lze využít do určité míry výhody centralizace. Autoři však uvádějí, že toto není běžné, navíc nákupní rady často disponují nevýhodami v podobě nedostatečných schopnosti vedení a podpory top-managementu (potvrzuje i Rozemeijer, 2000, s. 48).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060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654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36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Ukázalo se, že nižší spotřeba materiálu ve vztahu k tržbám je dosažena v případě zapojení vyššího počtu hierarchických úrovní do nákupní činnosti. Tento výsledek může signalizovat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potřebu dohledu vyšších hierarchických úrovní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pokud má být zajištěna vyšší materiálová efektivita. Kontrola může být určitým podnětem pro pracovníky ke zvýšení jejich efektivnosti.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421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Kompetence – co mají znát a umět – </a:t>
            </a:r>
            <a:r>
              <a:rPr lang="cs-CZ" dirty="0" err="1" smtClean="0"/>
              <a:t>importnía</a:t>
            </a:r>
            <a:r>
              <a:rPr lang="cs-CZ" dirty="0" smtClean="0"/>
              <a:t> exportní </a:t>
            </a:r>
            <a:r>
              <a:rPr lang="cs-CZ" smtClean="0"/>
              <a:t>předpisy atd.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10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737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230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Důležitým ukazatelem, který charakterizuje rychlost procesu přeměny finančních prostředků vložených do nákupu surovin, materiálu a nakupovaných dílů v zásoby hotových výrobků a následně v tržby, je </a:t>
            </a:r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 pohybu zásob.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 pohybu zásob při transformaci materiálu a polotovarů na hotový výrobek lze vyjádřit pomocí obrátky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zásob a dobou obratu zásob.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Obrátka zásob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udává, kolikrát se za rok přemění průměrná zásoba v tržby, což lze vyjádřit poměrem: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celková spot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eba OZ = ---- OZ - obrátka zásob PZ PZ – pr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ů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ě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rná zásoba</a:t>
            </a:r>
          </a:p>
          <a:p>
            <a:r>
              <a:rPr lang="pl-PL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Doba obratu zásob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vyjadřuje období, za které zásoby projdou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jednotlivými procesy od příjmu až po přeměnu v tržby. Platí: čím kratší je tato doba, tím menší množství zásob je v logistickém řetězci vázáno.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 (dny)</a:t>
            </a:r>
          </a:p>
          <a:p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---- DO – doba obratu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obrátka zásob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Zásoby velmi významně ovlivňují hospodářský výsledek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každého podniku a také jeho pozici na trhu. Velikost zásob by měla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 jednak co nejmenší ve vztahu k vázaným finančním prostředkům a jednak co největší vzhledem k nutné pohotovosti v dodávkách ve vztahu k zákazníkovi a jeho požadavkům. Jedná se tedy o dvě navzájem protichůdná stanoviska, mezi kterými je nutný kompromis.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62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 optimalizaci zásob je základním kritériem minimalizace celkových nákladů na pořízení a udržování zásob, přičemž při uspokojování poptávky se počítá s určitou mírou rizika nedostatku zásob. Obdobně se předpokládají určité odchylky v průběhu dodávek. S určitou mírou rizika je spojena vlastní optimalizace zásob. Při praktické realizaci optimalizace výše zásob se náklady na jejich: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tvorbu, doplňování, skladování, udržování, využití rozdělují na skupiny.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Skladovací náklady: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Vztahují se ke každé jednotce zásoby ve skladu za určité časové období. Skladovací náklady zahrnují zejména manipulaci se skladovaným materiálem, pronájem prostor, spotřebu energií, mzdové náklady a pojištění, popř. znehodnocení zásob, ohodnocení vázanosti peněz v zásobách. Tyto náklady závisejí na objemu skladovaných zásob – jsou to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náklady variabilní.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Skladovací náklady vztažené na jednotku zásob (hmotnost, počet kusů) a času značíme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c1.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Pořizovací náklady: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Zahrnují náklady vynaložené na přepravu materiálu nebo polotovarů včetně mezd pracovníků, kteří zajišťují objednávku. Pořizovací náklady se týkají každého doplnění skladu a každé objednávky. Tyto náklady nejsou závislé na velikosti objednávky – jsou to náklady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fixní.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Fixní náklady značíme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c2.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Náklady spojené s nedostatkem zásob (deficitu):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Vznikají tehdy, když v důsledku nedostatku zásob nemůže být uspokojena poptávka zákazníka. Jedná se např.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penalizaci za pozdě dodané zboží odběrateli, ušlý zisk za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nerealizovaný obchod, náklady na mimořádnou objednávku (expresní poplatky), náklady související s omezením nebo zastavením výroby, náklady související se změnou výrobního programu, ale také vyčíslené ztráty spojené se ztrátou dobrého jména společnosti. Náklady spojené s nedostatkem zásob značíme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98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Zásoby tvoří položku, ve které má podnik vázanou významnou část aktiv – </a:t>
            </a:r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 je proto minimalizace nákladů vynakládaných na pořizování a skladování s čímž souvisí optimalizace řízení zásob (intervaly nákupu surovin, polotovarů či skladování výrobků. </a:t>
            </a:r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výrobním procesu vystupují zásoby ve dvou místech: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sklad zdrojů – materiál a suroviny potřebné pro výrobu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sklad výrobků – finální výrobky či dodávky pro další výrobu</a:t>
            </a:r>
          </a:p>
          <a:p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 zásob může být: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vysoký – </a:t>
            </a:r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výhody: plynulá výroba, doplňování ze skladu v delších intervalech; </a:t>
            </a:r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nevýhody: vysoké náklady na skladování, možné znehodnocení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nízký - </a:t>
            </a:r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výhody, resp. nevýhody jsou opakem nevýhod, resp. výhod</a:t>
            </a:r>
          </a:p>
          <a:p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Kolik objednat, kdy objednat, jaké </a:t>
            </a:r>
            <a:r>
              <a:rPr lang="cs-CZ" sz="10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nákaldy</a:t>
            </a:r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jaký je </a:t>
            </a:r>
            <a:r>
              <a:rPr lang="cs-CZ" sz="10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cs-CZ" sz="10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stav zásob</a:t>
            </a:r>
          </a:p>
          <a:p>
            <a:r>
              <a:rPr lang="cs-CZ" sz="1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Parametry ovlivňující stav zásob lze rozdělit: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parametry poptávky: 	- deterministická (DP):je stálá, konstantní,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		stochastická (SP): je neurčitá a lze ji jen odhadnout.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parametry objednávky: - 	sledujeme rytmus objednávky,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		sledujeme rytmus dodávky,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		pořizovací lhůta dodávky (PLD).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skladovací náklady vztažené k jednotce zásob (variabilní).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pořizovací náklady nezávisí na velikosti objednávky ((přeprava, mzdy) – fixní náklady).</a:t>
            </a:r>
          </a:p>
          <a:p>
            <a:r>
              <a:rPr lang="cs-CZ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náklady spojené s nedostatkem zásob (penalizace, mimořádná objednávka …).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0936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cs-CZ" altLang="zh-CN" sz="900"/>
              <a:t>kniha Henryho Forda vydané v roce 1922 s názvem „My life and work“, ve kterém píše, že se nevyplatí kupovat materiál za jiným účelem, než je potřeba. Chtěl koupit pouze tolik, aby se to hodilo do plánu produkce, a následně vzít v úvahu dopravu, která by měla být perfektní. To byl tehdejší „kámen úrazu“, neboť mohli v Ford Motor company použít pouze železnici či jinou nedostatečně rozvinutou přepravní jednotku.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Následně myšlenky Henryho Forda rozšířili a publikovali v japonské společnosti Toyota Motor Corporation jako jednu z částí Toyota Production System (TPS), známou též jako Kanban. Japonské podniky si nemohly dovolit mít velkou zabranou plochu obrovskými sklady a právě díky tomu velice strádaly, neboť nemohly zcela využít svůj potenciál a díky vyráběnému množství nebylo možné dosáhnout stejných úspor z rozsahu jako například americké automobilky. Taiichi Ohno (</a:t>
            </a:r>
            <a:r>
              <a:rPr lang="zh-CN" altLang="en-US" sz="900"/>
              <a:t>大野 耐</a:t>
            </a:r>
            <a:r>
              <a:rPr lang="zh-CN" altLang="cs-CZ" sz="900"/>
              <a:t> </a:t>
            </a:r>
            <a:r>
              <a:rPr lang="cs-CZ" altLang="zh-CN" sz="900"/>
              <a:t>v japonštině) - Filosofie tohoto systému spočívá v tom, že díly a materiály by se měly dodávat přesně v tom okamžiku, kdy je výroba potřebuje.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Aby systém Kanban fungoval efektivně, je nutné dodržet následující pravidla: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a)Ke kontejneru musí být v jednom okamžiku připojena vždy pouze jedna karta.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b)Přesun dílů z podávacího (nebo předcházejícího) pracoviště musí iniciovat středisko momentálně používající kontejner (nebo následné pracoviště).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c)Středisko nesmí vyrábět díly, pokud nedostane výrobní kanbanovou kartu.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d)Nikdy se nesmí přesunout resp. vyrábět více výrobků, než kolik udává kanbanová karta.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e)S kanbanovými kartami je nutno pracovat podle systému First-in, first-out(FIFO).</a:t>
            </a:r>
          </a:p>
          <a:p>
            <a:pPr marL="228600" indent="-228600">
              <a:lnSpc>
                <a:spcPct val="80000"/>
              </a:lnSpc>
            </a:pPr>
            <a:r>
              <a:rPr lang="cs-CZ" altLang="zh-CN" sz="900"/>
              <a:t>f)Hotové díly se musí ukládat na to místo, které udává kanbanová karta.</a:t>
            </a:r>
            <a:endParaRPr lang="cs-CZ" altLang="cs-CZ" sz="9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Kompetence – co mají znát a umět – </a:t>
            </a:r>
            <a:r>
              <a:rPr lang="cs-CZ" dirty="0" err="1" smtClean="0"/>
              <a:t>importnía</a:t>
            </a:r>
            <a:r>
              <a:rPr lang="cs-CZ" dirty="0" smtClean="0"/>
              <a:t> exportní předpisy atd.</a:t>
            </a:r>
          </a:p>
          <a:p>
            <a:r>
              <a:rPr lang="cs-CZ" dirty="0" smtClean="0"/>
              <a:t>Může se interpretace výsledků kombinovat</a:t>
            </a:r>
            <a:r>
              <a:rPr lang="cs-CZ" baseline="0" dirty="0" smtClean="0"/>
              <a:t> s metodou ABC vybereme nejdůležitější dodavatele jak </a:t>
            </a:r>
            <a:r>
              <a:rPr lang="cs-CZ" baseline="0" dirty="0" err="1" smtClean="0"/>
              <a:t>jsu</a:t>
            </a:r>
            <a:r>
              <a:rPr lang="cs-CZ" baseline="0" dirty="0" smtClean="0"/>
              <a:t> hodnocení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02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Forma podnikání, velikosti, obrat </a:t>
            </a:r>
            <a:r>
              <a:rPr lang="cs-CZ" dirty="0" err="1" smtClean="0"/>
              <a:t>rsp</a:t>
            </a:r>
            <a:r>
              <a:rPr lang="cs-CZ" dirty="0" smtClean="0"/>
              <a:t>. tržby,</a:t>
            </a:r>
            <a:r>
              <a:rPr lang="cs-CZ" baseline="0" dirty="0" smtClean="0"/>
              <a:t> , výrobní program, finanční situace, klima ve firmě, kvalifikace pracovníků, stávající vztahy. Dosahované kvalitativní parametry, možnosti výrobních kapacit, metody řízení kvality, </a:t>
            </a:r>
            <a:r>
              <a:rPr lang="cs-CZ" baseline="0" dirty="0" err="1" smtClean="0"/>
              <a:t>spolehlibosto</a:t>
            </a:r>
            <a:r>
              <a:rPr lang="cs-CZ" baseline="0" dirty="0" smtClean="0"/>
              <a:t>, význam v </a:t>
            </a:r>
            <a:r>
              <a:rPr lang="cs-CZ" baseline="0" dirty="0" err="1" smtClean="0"/>
              <a:t>eclém</a:t>
            </a:r>
            <a:r>
              <a:rPr lang="cs-CZ" baseline="0" dirty="0" smtClean="0"/>
              <a:t> výrobní programu, cena, rabaty, platební </a:t>
            </a:r>
            <a:r>
              <a:rPr lang="cs-CZ" baseline="0" dirty="0" err="1" smtClean="0"/>
              <a:t>podmínk,y</a:t>
            </a:r>
            <a:r>
              <a:rPr lang="cs-CZ" baseline="0" dirty="0" smtClean="0"/>
              <a:t> oddací,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303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74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Ohodnotit dodavatele  - vybrat kritéria, ohodnotit – více </a:t>
            </a:r>
            <a:r>
              <a:rPr lang="cs-CZ" dirty="0" err="1" smtClean="0"/>
              <a:t>hodotitelů</a:t>
            </a:r>
            <a:r>
              <a:rPr lang="cs-CZ" baseline="0" dirty="0" smtClean="0"/>
              <a:t> – přiřadit váhy kritériím – více hodnotitelů – přiřadit 100 bodům všem kritériím, seřadit a vybrat nejdůležitější kritéria, nebo párové porovnání kritérií, podíl hodnoty sumou.</a:t>
            </a:r>
          </a:p>
          <a:p>
            <a:r>
              <a:rPr lang="cs-CZ" baseline="0" dirty="0" smtClean="0"/>
              <a:t>Zanést do matice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MENŠÍKOVÁ, 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Markéta. Návrh systému 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hodnocení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dodavatel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ů dle ČSN ISO 9000:2000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Brno: Vysoké učení technické v Brně, 2009. s. 24.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Spracovanie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49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Snížit počet hodnotících kritérií</a:t>
            </a:r>
          </a:p>
          <a:p>
            <a:r>
              <a:rPr lang="cs-CZ" dirty="0" smtClean="0"/>
              <a:t>20 % kritérií mají vysokou významnost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18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438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Kompetence – co m</a:t>
            </a:r>
          </a:p>
          <a:p>
            <a:r>
              <a:rPr lang="cs-CZ" dirty="0" err="1" smtClean="0"/>
              <a:t>ají</a:t>
            </a:r>
            <a:r>
              <a:rPr lang="cs-CZ" dirty="0" smtClean="0"/>
              <a:t> znát a umět – </a:t>
            </a:r>
            <a:r>
              <a:rPr lang="cs-CZ" dirty="0" err="1" smtClean="0"/>
              <a:t>importnía</a:t>
            </a:r>
            <a:r>
              <a:rPr lang="cs-CZ" dirty="0" smtClean="0"/>
              <a:t> exportní předpisy atd.</a:t>
            </a:r>
          </a:p>
          <a:p>
            <a:r>
              <a:rPr lang="cs-CZ" dirty="0" err="1" smtClean="0"/>
              <a:t>Příkaldy</a:t>
            </a:r>
            <a:r>
              <a:rPr lang="cs-CZ" dirty="0" smtClean="0"/>
              <a:t> cílů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02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95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Kompetence – co mají znát a umět – </a:t>
            </a:r>
            <a:r>
              <a:rPr lang="cs-CZ" dirty="0" err="1" smtClean="0"/>
              <a:t>importnía</a:t>
            </a:r>
            <a:r>
              <a:rPr lang="cs-CZ" dirty="0" smtClean="0"/>
              <a:t> exportní předpisy atd.</a:t>
            </a:r>
          </a:p>
          <a:p>
            <a:r>
              <a:rPr lang="cs-CZ" dirty="0" smtClean="0"/>
              <a:t>Rámcová smlouva nezakládá rámcový vztah – nevznikají pohledávky a závazky;</a:t>
            </a:r>
            <a:r>
              <a:rPr lang="cs-CZ" baseline="0" dirty="0" smtClean="0"/>
              <a:t> </a:t>
            </a:r>
            <a:r>
              <a:rPr lang="cs-CZ" dirty="0" smtClean="0"/>
              <a:t>předpokládají dlouhodobější obchodní vztah, stanoví jejím prostřednictvím základní pravidla,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02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soubor mezinárodních pravidel pro výklad nejvíce běžně používaných </a:t>
            </a:r>
            <a:r>
              <a:rPr lang="cs-CZ" dirty="0" smtClean="0">
                <a:hlinkClick r:id="rId3" tooltip="Obchodní doložka (stránka neexistuje)"/>
              </a:rPr>
              <a:t>obchodních doložek</a:t>
            </a:r>
            <a:r>
              <a:rPr lang="cs-CZ" dirty="0" smtClean="0"/>
              <a:t> v zahraničním </a:t>
            </a:r>
            <a:r>
              <a:rPr lang="cs-CZ" dirty="0" smtClean="0">
                <a:hlinkClick r:id="rId4" tooltip="Obchod"/>
              </a:rPr>
              <a:t>obchodě</a:t>
            </a:r>
            <a:r>
              <a:rPr lang="cs-CZ" dirty="0" smtClean="0"/>
              <a:t>. </a:t>
            </a:r>
            <a:r>
              <a:rPr lang="cs-CZ" i="1" dirty="0" smtClean="0"/>
              <a:t>International </a:t>
            </a:r>
            <a:r>
              <a:rPr lang="cs-CZ" i="1" dirty="0" err="1" smtClean="0"/>
              <a:t>Commercial</a:t>
            </a:r>
            <a:r>
              <a:rPr lang="cs-CZ" i="1" dirty="0" smtClean="0"/>
              <a:t> </a:t>
            </a:r>
            <a:r>
              <a:rPr lang="cs-CZ" i="1" dirty="0" err="1" smtClean="0"/>
              <a:t>Terms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Od roku </a:t>
            </a:r>
            <a:r>
              <a:rPr lang="cs-CZ" dirty="0" smtClean="0">
                <a:hlinkClick r:id="rId5" tooltip="2000"/>
              </a:rPr>
              <a:t>2000</a:t>
            </a:r>
            <a:r>
              <a:rPr lang="cs-CZ" dirty="0" smtClean="0"/>
              <a:t> obsahují </a:t>
            </a:r>
            <a:r>
              <a:rPr lang="cs-CZ" dirty="0" err="1" smtClean="0"/>
              <a:t>Incoterms</a:t>
            </a:r>
            <a:r>
              <a:rPr lang="cs-CZ" dirty="0" smtClean="0"/>
              <a:t> 13 doložek, dělí se do čtyř kategorií, určující je zde první písmeno anglické zkratky. Od 1. 1. 2011 platí nová verze </a:t>
            </a:r>
            <a:r>
              <a:rPr lang="cs-CZ" dirty="0" err="1" smtClean="0"/>
              <a:t>Incoterms</a:t>
            </a:r>
            <a:r>
              <a:rPr lang="cs-CZ" dirty="0" smtClean="0"/>
              <a:t> obsahující pouze 11 položek a 2 kategorie (podmínky použitelné pro všechny druhy přepravy a podmínky použitelné pouze pro námořní přepravu). V praxi se však ale stále používají i doložky z roku 2000.</a:t>
            </a:r>
          </a:p>
          <a:p>
            <a:r>
              <a:rPr lang="cs-CZ" dirty="0" smtClean="0"/>
              <a:t>- Zabývají se vztahy vyplývajícími z </a:t>
            </a:r>
            <a:r>
              <a:rPr lang="cs-CZ" dirty="0" smtClean="0">
                <a:hlinkClick r:id="rId6" tooltip="Kupní smlouva"/>
              </a:rPr>
              <a:t>kupní smlouvy</a:t>
            </a:r>
            <a:r>
              <a:rPr lang="cs-CZ" dirty="0" smtClean="0"/>
              <a:t>, povinnostmi při </a:t>
            </a:r>
            <a:r>
              <a:rPr lang="cs-CZ" dirty="0" smtClean="0">
                <a:hlinkClick r:id="rId7" tooltip="Clo"/>
              </a:rPr>
              <a:t>celním</a:t>
            </a:r>
            <a:r>
              <a:rPr lang="cs-CZ" dirty="0" smtClean="0"/>
              <a:t> odbavení, balení zboží čí přebírání dodávky. Přestože </a:t>
            </a:r>
            <a:r>
              <a:rPr lang="cs-CZ" dirty="0" err="1" smtClean="0"/>
              <a:t>Incoterms</a:t>
            </a:r>
            <a:r>
              <a:rPr lang="cs-CZ" dirty="0" smtClean="0"/>
              <a:t> určeny pro mezinárodní obchod, používají se i v rámci smluv při vnitrostátních obchodních transakcích. Základním mýtem</a:t>
            </a:r>
            <a:r>
              <a:rPr lang="cs-CZ" baseline="0" dirty="0" smtClean="0"/>
              <a:t> </a:t>
            </a:r>
            <a:r>
              <a:rPr lang="cs-CZ" dirty="0" smtClean="0"/>
              <a:t>je myšlenka přímé vazby doložky INCOTERMS na přepravní smlouvu. Chyba spočívá v tom, že samotné začlenění takovéhoto ustanovení (tj. doložky INCOTERMS) bývá zpravidla obsahem kupní smlouvy a povinnosti z ní vyplývající váží prodávajícího a kupujícího. Úlohu INCOTERMS použitých v konkrétní kupní smlouvě lze tedy ve vztahu k přepravní smlouvě charakterizovat jako návod na postup pro stranu povinnou přepravu obstarat.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8108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 tooltip="Delivered at Frontier"/>
              </a:rPr>
              <a:t>DAF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At </a:t>
            </a:r>
            <a:r>
              <a:rPr lang="cs-CZ" dirty="0" err="1" smtClean="0"/>
              <a:t>Frontier</a:t>
            </a:r>
            <a:r>
              <a:rPr lang="cs-CZ" dirty="0" smtClean="0"/>
              <a:t>) – s dodáním na hranici (ujednané místo). Tato podmínka byla k 1. 1. 2011 zrušena. </a:t>
            </a:r>
            <a:r>
              <a:rPr lang="cs-CZ" dirty="0" smtClean="0">
                <a:hlinkClick r:id="rId4" tooltip="Delivered ex Ship"/>
              </a:rPr>
              <a:t>DES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Ex </a:t>
            </a:r>
            <a:r>
              <a:rPr lang="cs-CZ" dirty="0" err="1" smtClean="0"/>
              <a:t>Ship</a:t>
            </a:r>
            <a:r>
              <a:rPr lang="cs-CZ" dirty="0" smtClean="0"/>
              <a:t>) – s dodáním z lodi (ujednaný přístav určení). Tato podmínka byla k 1. 1. 2011 zrušena. </a:t>
            </a:r>
            <a:r>
              <a:rPr lang="cs-CZ" dirty="0" smtClean="0">
                <a:hlinkClick r:id="rId5" tooltip="DEQ"/>
              </a:rPr>
              <a:t>DEQ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Ex </a:t>
            </a:r>
            <a:r>
              <a:rPr lang="cs-CZ" dirty="0" err="1" smtClean="0"/>
              <a:t>Quay</a:t>
            </a:r>
            <a:r>
              <a:rPr lang="cs-CZ" dirty="0" smtClean="0"/>
              <a:t>) – s dodáním z nábřeží (ujednaný přístav určení). Tato podmínka byla k 1. 1. 2011 zrušena. </a:t>
            </a:r>
            <a:r>
              <a:rPr lang="cs-CZ" dirty="0" smtClean="0">
                <a:hlinkClick r:id="rId6" tooltip="DDU"/>
              </a:rPr>
              <a:t>DDU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Duty </a:t>
            </a:r>
            <a:r>
              <a:rPr lang="cs-CZ" dirty="0" err="1" smtClean="0"/>
              <a:t>Unpaid</a:t>
            </a:r>
            <a:r>
              <a:rPr lang="cs-CZ" dirty="0" smtClean="0"/>
              <a:t>) – s dodáním clo neplaceno (ujednané místo určení).Tato podmínka byla k 1. 1. 2011 zrušena.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879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NEJČASTĚJI PREFEROVÁNO </a:t>
            </a:r>
            <a:r>
              <a:rPr lang="cs-CZ" dirty="0" err="1" smtClean="0"/>
              <a:t>exw</a:t>
            </a:r>
            <a:r>
              <a:rPr lang="cs-CZ" dirty="0" smtClean="0"/>
              <a:t>, ODBĚRATELÉ (ZAHRANIČNÍ ODNIKY) CHTĚJÍ DDP NEBO CPT, ČESKÉ PODNIKY ČASTO PŘEBÍRAJÍ DODACÍ PARITU ZAHRANIČNÍHO KUPUJÍCÍHO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5511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14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708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Řízení výroby, zásob, skladů, účetnictví, finanční plánování,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8656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Obrana </a:t>
            </a:r>
            <a:r>
              <a:rPr lang="cs-CZ" dirty="0" err="1" smtClean="0"/>
              <a:t>peřd</a:t>
            </a:r>
            <a:r>
              <a:rPr lang="cs-CZ" dirty="0" smtClean="0"/>
              <a:t> poruchou x odstranění poruchy – doba zásahu</a:t>
            </a:r>
          </a:p>
          <a:p>
            <a:r>
              <a:rPr lang="cs-CZ" dirty="0" smtClean="0"/>
              <a:t>Obrana proti poruše x odstranění</a:t>
            </a:r>
            <a:r>
              <a:rPr lang="cs-CZ" baseline="0" dirty="0" smtClean="0"/>
              <a:t> poruch účinek</a:t>
            </a:r>
          </a:p>
          <a:p>
            <a:r>
              <a:rPr lang="cs-CZ" baseline="0" dirty="0" smtClean="0"/>
              <a:t>Pohled vpřed x zpětná vazba (princip působení</a:t>
            </a:r>
          </a:p>
          <a:p>
            <a:r>
              <a:rPr lang="cs-CZ" baseline="0" dirty="0" err="1" smtClean="0"/>
              <a:t>Orinetace</a:t>
            </a:r>
            <a:r>
              <a:rPr lang="cs-CZ" baseline="0" dirty="0" smtClean="0"/>
              <a:t> na vstup x Orientace na výstup – řešení</a:t>
            </a:r>
          </a:p>
          <a:p>
            <a:r>
              <a:rPr lang="cs-CZ" baseline="0" dirty="0" smtClean="0"/>
              <a:t>Co neměříme, neřídíme</a:t>
            </a:r>
          </a:p>
          <a:p>
            <a:r>
              <a:rPr lang="cs-CZ" dirty="0" smtClean="0"/>
              <a:t>Každého určitě napadnou v první řadě úspory </a:t>
            </a:r>
            <a:br>
              <a:rPr lang="cs-CZ" dirty="0" smtClean="0"/>
            </a:br>
            <a:r>
              <a:rPr lang="cs-CZ" dirty="0" smtClean="0"/>
              <a:t>Ty jsou bezesporu jedním z klíčových ukazatelů, podle kterého může být nákup hodnocen. Ale vezmeme-li řízení nákupu, nákupního oddělení, jako celku, tak jeho efektivita není jen o úsporách, i když ty tu hrají velkou roli. Pro stanovení KPI nákupu je, stejně jako pro všechny ukazatele důležité, stanovit si cíle – čeho chceme (v dané oblasti, útvaru, procesu) dosáhnout. Od těchto cílů bychom měli odvinout i ukazatele výkonnosti, tzn. ukazatele toho, jak plníme stanovené cíle.</a:t>
            </a:r>
          </a:p>
          <a:p>
            <a:r>
              <a:rPr lang="cs-CZ" dirty="0" smtClean="0"/>
              <a:t>V nákupu to mohou být např. Počet vystavených objednávek, počet objednávek na osobu (FTE), průměrná či celková hodnota objednávek, počet výběrových řízení, poptávek, elektronických aukcí, jejich </a:t>
            </a:r>
            <a:r>
              <a:rPr lang="cs-CZ" dirty="0" err="1" smtClean="0"/>
              <a:t>fin</a:t>
            </a:r>
            <a:r>
              <a:rPr lang="cs-CZ" dirty="0" smtClean="0"/>
              <a:t>. objem apod. KPI by každopádně měly být konkrétní, jednoznačné, měřitelné hodnoty. Jen tak máme jistotu, že odrážejí skutečnost a jsou správně interpretována.</a:t>
            </a:r>
          </a:p>
          <a:p>
            <a:r>
              <a:rPr lang="cs-CZ" dirty="0" smtClean="0"/>
              <a:t>Návrh KPI dle cílů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25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nakupovanými vstupy jsou materiál a zboží, tj. výrobní materiál, pomocný a provozní materiál (MRO), subdodávky, náhradní díly, obchodní zboží, polotovary a hotové výrobky (Schulte, s. 13).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412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Analýza hodnocení úrovně nákupu</a:t>
            </a:r>
          </a:p>
          <a:p>
            <a:pPr marL="228600" indent="-228600">
              <a:buAutoNum type="arabicPeriod"/>
            </a:pPr>
            <a:r>
              <a:rPr lang="cs-CZ" dirty="0" smtClean="0"/>
              <a:t>Standardní ukazatele </a:t>
            </a:r>
            <a:r>
              <a:rPr lang="cs-CZ" dirty="0" err="1" smtClean="0"/>
              <a:t>nprmativní</a:t>
            </a:r>
            <a:r>
              <a:rPr lang="cs-CZ" dirty="0" smtClean="0"/>
              <a:t> </a:t>
            </a:r>
            <a:r>
              <a:rPr lang="cs-CZ" dirty="0" err="1" smtClean="0"/>
              <a:t>zákaldyn</a:t>
            </a:r>
            <a:r>
              <a:rPr lang="cs-CZ" dirty="0" smtClean="0"/>
              <a:t> – kapacity, plnění, pojistné zásoby </a:t>
            </a:r>
            <a:r>
              <a:rPr lang="cs-CZ" dirty="0" err="1" smtClean="0"/>
              <a:t>atd.spotřeba</a:t>
            </a:r>
            <a:r>
              <a:rPr lang="cs-CZ" dirty="0" smtClean="0"/>
              <a:t> mezd, spotřeba materiálu…</a:t>
            </a:r>
          </a:p>
          <a:p>
            <a:pPr marL="228600" indent="-228600">
              <a:buAutoNum type="arabicPeriod"/>
            </a:pPr>
            <a:r>
              <a:rPr lang="cs-CZ" dirty="0" smtClean="0"/>
              <a:t>2. Odvození ukazatele – z operativní evidence výroby lze vytvořit</a:t>
            </a:r>
            <a:r>
              <a:rPr lang="cs-CZ" baseline="0" dirty="0" smtClean="0"/>
              <a:t> systém odvozených ukazatelů výroby a nákupu. Jedná se o ukazatele </a:t>
            </a:r>
          </a:p>
          <a:p>
            <a:pPr marL="0" indent="0">
              <a:buNone/>
            </a:pPr>
            <a:r>
              <a:rPr lang="cs-CZ" baseline="0" dirty="0" smtClean="0"/>
              <a:t>a) Struktury a charakteristiky činnosti</a:t>
            </a:r>
          </a:p>
          <a:p>
            <a:pPr marL="0" indent="0">
              <a:buNone/>
            </a:pPr>
            <a:r>
              <a:rPr lang="cs-CZ" baseline="0" dirty="0" smtClean="0"/>
              <a:t>b) Produktivity</a:t>
            </a:r>
          </a:p>
          <a:p>
            <a:pPr marL="0" indent="0">
              <a:buNone/>
            </a:pPr>
            <a:r>
              <a:rPr lang="cs-CZ" baseline="0" dirty="0" smtClean="0"/>
              <a:t>c) Hospodárnosti</a:t>
            </a:r>
          </a:p>
          <a:p>
            <a:pPr marL="0" indent="0">
              <a:buNone/>
            </a:pPr>
            <a:r>
              <a:rPr lang="cs-CZ" baseline="0" dirty="0" smtClean="0"/>
              <a:t>d) Jakosti</a:t>
            </a:r>
          </a:p>
          <a:p>
            <a:pPr marL="0" indent="0">
              <a:buNone/>
            </a:pPr>
            <a:endParaRPr lang="cs-CZ" baseline="0" dirty="0" smtClean="0"/>
          </a:p>
          <a:p>
            <a:pPr marL="0" indent="0">
              <a:buNone/>
            </a:pPr>
            <a:r>
              <a:rPr lang="cs-CZ" baseline="0" dirty="0" smtClean="0"/>
              <a:t>K poznání odchylek, </a:t>
            </a:r>
            <a:r>
              <a:rPr lang="cs-CZ" baseline="0" dirty="0" err="1" smtClean="0"/>
              <a:t>stanoveí</a:t>
            </a:r>
            <a:r>
              <a:rPr lang="cs-CZ" baseline="0" dirty="0" smtClean="0"/>
              <a:t> dalších cílů, vyhledávání slabých míst a jejich analyzování, </a:t>
            </a:r>
            <a:r>
              <a:rPr lang="cs-CZ" baseline="0" dirty="0" err="1" smtClean="0"/>
              <a:t>hodnocneí</a:t>
            </a:r>
            <a:r>
              <a:rPr lang="cs-CZ" baseline="0" dirty="0" smtClean="0"/>
              <a:t> procesu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277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Rámcové smlouvy – ukazatel dlouhodobosti kontraktační politiky v %, objem materiálu nakoupeného na základě </a:t>
            </a:r>
            <a:r>
              <a:rPr lang="cs-CZ" dirty="0" err="1" smtClean="0"/>
              <a:t>rámc</a:t>
            </a:r>
            <a:r>
              <a:rPr lang="cs-CZ" dirty="0" smtClean="0"/>
              <a:t>. Smluv/celkový</a:t>
            </a:r>
            <a:r>
              <a:rPr lang="cs-CZ" baseline="0" dirty="0" smtClean="0"/>
              <a:t> objem nakoupeného materiálu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8730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926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228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149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960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0251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6421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– popis stávajícího stavu, silní a slabé stránky, doporučení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Důležité začít od cíle nákupu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Snaha od reaktivně reagujícího ke strategickému proaktivnímu</a:t>
            </a:r>
            <a:r>
              <a:rPr lang="cs-CZ" baseline="0" dirty="0" smtClean="0"/>
              <a:t> nákupu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Vždy je dobré mít zavedeny stejné procesy a </a:t>
            </a:r>
            <a:r>
              <a:rPr lang="cs-CZ" baseline="0" dirty="0" err="1" smtClean="0"/>
              <a:t>postupyjako</a:t>
            </a:r>
            <a:r>
              <a:rPr lang="cs-CZ" baseline="0" dirty="0" smtClean="0"/>
              <a:t> ve všech ostatních zemích, snaha využívat koncernových synergií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Audit pomocí </a:t>
            </a:r>
            <a:r>
              <a:rPr lang="cs-CZ" baseline="0" dirty="0" err="1" smtClean="0"/>
              <a:t>mdoelu</a:t>
            </a:r>
            <a:r>
              <a:rPr lang="cs-CZ" baseline="0" dirty="0" smtClean="0"/>
              <a:t> vyspělosti  - jak lidé, procesy a nástroje přispívají k plnění vrcholových cílů útvaru, vliv externích vlivů – model 4+1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1617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1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Nákupní situace ovlivňuje nákupní proces, chování a motivaci kupujících i prodejců</a:t>
            </a:r>
          </a:p>
          <a:p>
            <a:r>
              <a:rPr lang="cs-CZ" dirty="0" smtClean="0"/>
              <a:t>Běžný – stabilní poptávka, rámcové smlouvy, dlouhodobé partnerství, distribuční</a:t>
            </a:r>
            <a:r>
              <a:rPr lang="cs-CZ" baseline="0" dirty="0" smtClean="0"/>
              <a:t> řetězec navržen a používán, automatizované </a:t>
            </a:r>
            <a:r>
              <a:rPr lang="cs-CZ" baseline="0" dirty="0" err="1" smtClean="0"/>
              <a:t>ostupy</a:t>
            </a:r>
            <a:r>
              <a:rPr lang="cs-CZ" baseline="0" dirty="0" smtClean="0"/>
              <a:t> při uskutečnění objednávek, JIT – komponenty a díly, delegace nákupu na nejnižší stupeň řízení, rutinní </a:t>
            </a:r>
            <a:r>
              <a:rPr lang="cs-CZ" baseline="0" dirty="0" err="1" smtClean="0"/>
              <a:t>rozhodutí</a:t>
            </a:r>
            <a:endParaRPr lang="cs-CZ" baseline="0" dirty="0" smtClean="0"/>
          </a:p>
          <a:p>
            <a:r>
              <a:rPr lang="cs-CZ" baseline="0" dirty="0" smtClean="0"/>
              <a:t>Modifikovaný – požadavek na použití jiného materiálu, i jiné přepravní balení, rozhodování výše</a:t>
            </a:r>
          </a:p>
          <a:p>
            <a:r>
              <a:rPr lang="cs-CZ" baseline="0" dirty="0" smtClean="0"/>
              <a:t>Nový nákup – náročný na informace</a:t>
            </a:r>
          </a:p>
          <a:p>
            <a:r>
              <a:rPr lang="cs-CZ" baseline="0" dirty="0" smtClean="0"/>
              <a:t>Složitější úkoly – nákupní skupina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7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cs-CZ" altLang="cs-CZ" sz="12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smtClean="0"/>
              <a:t>A</a:t>
            </a:r>
            <a:r>
              <a:rPr lang="cs-CZ" altLang="cs-CZ" sz="1200" dirty="0" smtClean="0"/>
              <a:t> - položky s největším podílem na celkové zásobě - pro redukci zásob představují největší potenciál snižování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smtClean="0"/>
              <a:t>B </a:t>
            </a:r>
            <a:r>
              <a:rPr lang="cs-CZ" altLang="cs-CZ" sz="1200" dirty="0" smtClean="0"/>
              <a:t>– položky, kde je možno vytvářet určité (nad)zásoby v návaznosti na výrobní plán + položky s průměrnou výškou zásob a průměrným potenciálem redukce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smtClean="0"/>
              <a:t>C</a:t>
            </a:r>
            <a:r>
              <a:rPr lang="cs-CZ" altLang="cs-CZ" sz="1200" dirty="0" smtClean="0"/>
              <a:t> - položky s nízkou zásobou ve skladu - potenciál možné redukce je obvykle buď nulový, nebo zanedbatelně malý, proto z hlediska redukce zásob jsou prakticky bezvýznamné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34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89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exaktně soustředit na to, co je pro ně skutečně důležité. Použít lze přitom na zákazníky, vlastní výrobky a služby či třeba na skladové zásoby. Můžete podle ní ale i propouštět zaměstnance, rozprodávat firmu a rozhodovat i celou řadu dalších věcí.</a:t>
            </a:r>
          </a:p>
          <a:p>
            <a:r>
              <a:rPr lang="cs-CZ" dirty="0" smtClean="0"/>
              <a:t>V praxi se ale </a:t>
            </a:r>
            <a:r>
              <a:rPr lang="cs-CZ" dirty="0" smtClean="0">
                <a:hlinkClick r:id="rId3"/>
              </a:rPr>
              <a:t>Lorenzova křivka</a:t>
            </a:r>
            <a:r>
              <a:rPr lang="cs-CZ" dirty="0" smtClean="0"/>
              <a:t> u </a:t>
            </a:r>
            <a:r>
              <a:rPr lang="cs-CZ" dirty="0" err="1" smtClean="0"/>
              <a:t>Paretovy</a:t>
            </a:r>
            <a:r>
              <a:rPr lang="cs-CZ" dirty="0" smtClean="0"/>
              <a:t> analýzy zobrazuje přesně inverzně – viz ilustrační obrázek zobrazující analýzu skladových zásob pomocí programu </a:t>
            </a:r>
            <a:r>
              <a:rPr lang="cs-CZ" dirty="0" err="1" smtClean="0">
                <a:hlinkClick r:id="rId4"/>
              </a:rPr>
              <a:t>Planning</a:t>
            </a:r>
            <a:r>
              <a:rPr lang="cs-CZ" dirty="0" smtClean="0">
                <a:hlinkClick r:id="rId4"/>
              </a:rPr>
              <a:t> </a:t>
            </a:r>
            <a:r>
              <a:rPr lang="cs-CZ" dirty="0" err="1" smtClean="0">
                <a:hlinkClick r:id="rId4"/>
              </a:rPr>
              <a:t>Wizard</a:t>
            </a:r>
            <a:r>
              <a:rPr lang="cs-CZ" dirty="0" smtClean="0"/>
              <a:t>, kde na ose x je uveden počet položek na skladu a na ose y jejich kumulovaná finanční hodnota.</a:t>
            </a:r>
          </a:p>
          <a:p>
            <a:r>
              <a:rPr lang="cs-CZ" dirty="0" smtClean="0"/>
              <a:t>Kategorii zásob C (co se obrátkovosti týče) vyprodáme a už ji vůbec nebudeme držet skladem. To je vcelku záslužný přístup, ale v této kategorii C mohou být a často také jsou těžko sehnatelné díly, případně díly vyráběné pouze na objednávku a s dlouhou průběžnou dobou výroby, což může v případě akutní potřeby tohoto dílu vyvolat obrovské problémy a vícenáklady značně převyšující dosaženou úsporu na zlepšení </a:t>
            </a:r>
            <a:r>
              <a:rPr lang="cs-CZ" dirty="0" err="1" smtClean="0"/>
              <a:t>cashflow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závislosti na účelu použití můžete nalézt více variant procentuálního rozdělení položek do jednotlivých kategorií. Na základě osobních zkušeností mohu doporučit následující rozřazení:</a:t>
            </a:r>
          </a:p>
          <a:p>
            <a:r>
              <a:rPr lang="cs-CZ" dirty="0" smtClean="0"/>
              <a:t>kategorii A – klíčové/strategické položky mající pro organizaci zásadní význam, přibližně 20 % položek a 80 % nákupního obratu,</a:t>
            </a:r>
          </a:p>
          <a:p>
            <a:r>
              <a:rPr lang="cs-CZ" dirty="0" smtClean="0"/>
              <a:t>kategorii B – středně důležité položky, přibližně 15 % položek a 15 % nákupního obratu,</a:t>
            </a:r>
          </a:p>
          <a:p>
            <a:r>
              <a:rPr lang="cs-CZ" dirty="0" smtClean="0"/>
              <a:t>kategorie C – velké množství málo důležitých položek pravděpodobně s nízkým objemem nákupu a možností náhrady, přibližně 65 % zbytek s přibližným 5 % nákupním obratem.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63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A8FB44-5620-487D-9A43-EC7EF794C23E}" type="datetimeFigureOut">
              <a:rPr lang="cs-CZ" smtClean="0"/>
              <a:t>3.12.2015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137320-0345-4A06-A768-976D7ECB99E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8.jpeg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4941168"/>
            <a:ext cx="6400800" cy="1752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Eva Švandová</a:t>
            </a:r>
          </a:p>
          <a:p>
            <a:r>
              <a:rPr lang="cs-CZ" sz="2400" dirty="0" err="1" smtClean="0"/>
              <a:t>kubatova</a:t>
            </a:r>
            <a:r>
              <a:rPr lang="en-US" sz="2400" dirty="0" smtClean="0"/>
              <a:t>@</a:t>
            </a:r>
            <a:r>
              <a:rPr lang="cs-CZ" sz="2400" dirty="0" smtClean="0"/>
              <a:t>econ.muni.cz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/>
          <a:lstStyle/>
          <a:p>
            <a:r>
              <a:rPr lang="cs-CZ" dirty="0" smtClean="0"/>
              <a:t>NÁKUP</a:t>
            </a:r>
            <a:endParaRPr lang="cs-CZ" dirty="0"/>
          </a:p>
        </p:txBody>
      </p:sp>
      <p:sp>
        <p:nvSpPr>
          <p:cNvPr id="4" name="AutoShape 2" descr="Výsledek obrázku pro alvey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0" y="764704"/>
            <a:ext cx="8259762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Nadpis 2"/>
          <p:cNvSpPr>
            <a:spLocks noGrp="1"/>
          </p:cNvSpPr>
          <p:nvPr>
            <p:ph type="title"/>
          </p:nvPr>
        </p:nvSpPr>
        <p:spPr>
          <a:xfrm>
            <a:off x="107950" y="66675"/>
            <a:ext cx="8928100" cy="80962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</a:rPr>
              <a:t>Metoda ABC – </a:t>
            </a:r>
            <a:r>
              <a:rPr lang="cs-CZ" altLang="cs-CZ" dirty="0" smtClean="0">
                <a:latin typeface="Arial" charset="0"/>
              </a:rPr>
              <a:t>položky</a:t>
            </a:r>
            <a:endParaRPr lang="cs-CZ" altLang="cs-CZ" dirty="0" smtClean="0">
              <a:latin typeface="Arial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A41DA-587A-45FA-AA3E-30BCC89DD012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8434" name="Zástupný symbol pro obsah 1"/>
          <p:cNvSpPr>
            <a:spLocks noGrp="1"/>
          </p:cNvSpPr>
          <p:nvPr>
            <p:ph sz="quarter" idx="1"/>
          </p:nvPr>
        </p:nvSpPr>
        <p:spPr>
          <a:xfrm>
            <a:off x="251520" y="1143000"/>
            <a:ext cx="5084981" cy="5310336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lnSpc>
                <a:spcPct val="140000"/>
              </a:lnSpc>
            </a:pPr>
            <a:r>
              <a:rPr lang="cs-CZ" altLang="cs-CZ" sz="2400" b="1" u="sng" dirty="0" smtClean="0">
                <a:latin typeface="Arial" charset="0"/>
              </a:rPr>
              <a:t>Položky A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 smtClean="0">
                <a:latin typeface="Arial" charset="0"/>
              </a:rPr>
              <a:t>sledovat </a:t>
            </a:r>
            <a:r>
              <a:rPr lang="cs-CZ" altLang="cs-CZ" sz="2400" dirty="0">
                <a:latin typeface="Arial" charset="0"/>
              </a:rPr>
              <a:t>nevyřízené objednávky a provádět akce ihned po překročení dodací lhůty, 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>
                <a:latin typeface="Arial" charset="0"/>
              </a:rPr>
              <a:t>často provádět inventuru zásob (denně až měsíčně),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>
                <a:latin typeface="Arial" charset="0"/>
              </a:rPr>
              <a:t>při umisťování každé objednávky propočítat očekávanou poptávku, velikost dávky a pojistnou zásobu, 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>
                <a:latin typeface="Arial" charset="0"/>
              </a:rPr>
              <a:t>objednávat často v poměrně malých množstvích,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>
                <a:latin typeface="Arial" charset="0"/>
              </a:rPr>
              <a:t>snažit se o zkracování dodací lhůty,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>
                <a:latin typeface="Arial" charset="0"/>
              </a:rPr>
              <a:t>Dodávat často menší množství</a:t>
            </a:r>
          </a:p>
          <a:p>
            <a:pPr algn="l" eaLnBrk="1" hangingPunct="1">
              <a:lnSpc>
                <a:spcPct val="140000"/>
              </a:lnSpc>
            </a:pPr>
            <a:r>
              <a:rPr lang="cs-CZ" altLang="cs-CZ" sz="2400" dirty="0">
                <a:latin typeface="Arial" charset="0"/>
              </a:rPr>
              <a:t>pravidelně hodnotit metodu predikování (předpovědi).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5076057" y="1143000"/>
            <a:ext cx="3744416" cy="516632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b="1" u="sng" dirty="0" smtClean="0">
                <a:latin typeface="Arial" charset="0"/>
              </a:rPr>
              <a:t>Položky C</a:t>
            </a:r>
          </a:p>
          <a:p>
            <a:r>
              <a:rPr lang="cs-CZ" altLang="cs-CZ" sz="2000" dirty="0" smtClean="0">
                <a:latin typeface="Arial" charset="0"/>
              </a:rPr>
              <a:t>základním </a:t>
            </a:r>
            <a:r>
              <a:rPr lang="cs-CZ" altLang="cs-CZ" sz="2000" dirty="0">
                <a:latin typeface="Arial" charset="0"/>
              </a:rPr>
              <a:t>pravidlem je mít tyto položky na skladě,</a:t>
            </a:r>
          </a:p>
          <a:p>
            <a:r>
              <a:rPr lang="cs-CZ" altLang="cs-CZ" sz="2000" dirty="0">
                <a:latin typeface="Arial" charset="0"/>
              </a:rPr>
              <a:t>pouze periodický přehled existující zásoby,</a:t>
            </a:r>
          </a:p>
          <a:p>
            <a:r>
              <a:rPr lang="cs-CZ" altLang="cs-CZ" sz="2000" dirty="0">
                <a:latin typeface="Arial" charset="0"/>
              </a:rPr>
              <a:t>velký počet položek s nízkou spotřebou</a:t>
            </a:r>
          </a:p>
          <a:p>
            <a:r>
              <a:rPr lang="cs-CZ" altLang="cs-CZ" sz="2000" dirty="0">
                <a:latin typeface="Arial" charset="0"/>
              </a:rPr>
              <a:t>je snaha nedržet je zbytečně skladem x základním pravidlem je mít tyto položky na skladě</a:t>
            </a:r>
          </a:p>
          <a:p>
            <a:r>
              <a:rPr lang="cs-CZ" altLang="cs-CZ" sz="2000" dirty="0">
                <a:latin typeface="Arial" charset="0"/>
              </a:rPr>
              <a:t>ALE mohou být (a často také jsou) těžko sehnatelné díly, případně díly vyráběné pouze na objednávku a s dlouhou průběžnou dobou výroby, což může v případě akutní potřeby tohoto dílu vyvolat obrovské problémy a vícenáklady značně převyšující dosaženou úsporu</a:t>
            </a:r>
          </a:p>
          <a:p>
            <a:endParaRPr lang="cs-CZ" alt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Nákupní položky dle analýzy XYZ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Klasifikace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obrátkovosti</a:t>
            </a:r>
            <a:r>
              <a:rPr lang="en-GB" dirty="0"/>
              <a:t> (XYZ), </a:t>
            </a:r>
            <a:r>
              <a:rPr lang="en-GB" dirty="0" err="1"/>
              <a:t>neboli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 smtClean="0"/>
              <a:t>charakteru</a:t>
            </a:r>
            <a:r>
              <a:rPr lang="en-GB" dirty="0" smtClean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spotřeby</a:t>
            </a:r>
            <a:r>
              <a:rPr lang="en-GB" dirty="0"/>
              <a:t> (</a:t>
            </a:r>
            <a:r>
              <a:rPr lang="en-GB" dirty="0" err="1"/>
              <a:t>položky</a:t>
            </a:r>
            <a:r>
              <a:rPr lang="en-GB" dirty="0"/>
              <a:t> se </a:t>
            </a:r>
            <a:r>
              <a:rPr lang="en-GB" dirty="0" err="1"/>
              <a:t>stálou</a:t>
            </a:r>
            <a:r>
              <a:rPr lang="en-GB" dirty="0"/>
              <a:t> </a:t>
            </a:r>
            <a:r>
              <a:rPr lang="en-GB" dirty="0" err="1"/>
              <a:t>spotřebou</a:t>
            </a:r>
            <a:r>
              <a:rPr lang="en-GB" dirty="0"/>
              <a:t>, s </a:t>
            </a:r>
            <a:r>
              <a:rPr lang="en-GB" dirty="0" err="1" smtClean="0"/>
              <a:t>proměnlivou</a:t>
            </a:r>
            <a:r>
              <a:rPr lang="en-GB" dirty="0" smtClean="0"/>
              <a:t> </a:t>
            </a:r>
            <a:r>
              <a:rPr lang="en-GB" dirty="0" err="1"/>
              <a:t>spotřebou</a:t>
            </a:r>
            <a:r>
              <a:rPr lang="en-GB" dirty="0"/>
              <a:t> a s </a:t>
            </a:r>
            <a:r>
              <a:rPr lang="en-GB" dirty="0" err="1"/>
              <a:t>občasnou</a:t>
            </a:r>
            <a:r>
              <a:rPr lang="en-GB" dirty="0"/>
              <a:t> </a:t>
            </a:r>
            <a:r>
              <a:rPr lang="en-GB" dirty="0" err="1"/>
              <a:t>spotřebou</a:t>
            </a:r>
            <a:r>
              <a:rPr lang="en-GB" dirty="0"/>
              <a:t>) </a:t>
            </a:r>
            <a:r>
              <a:rPr lang="cs-CZ" dirty="0" smtClean="0"/>
              <a:t>obrátkovost </a:t>
            </a:r>
            <a:r>
              <a:rPr lang="en-GB" dirty="0" smtClean="0"/>
              <a:t>= </a:t>
            </a:r>
            <a:r>
              <a:rPr lang="en-GB" dirty="0" err="1"/>
              <a:t>roční</a:t>
            </a:r>
            <a:r>
              <a:rPr lang="en-GB" dirty="0"/>
              <a:t> </a:t>
            </a:r>
            <a:r>
              <a:rPr lang="en-GB" dirty="0" err="1"/>
              <a:t>objem</a:t>
            </a:r>
            <a:r>
              <a:rPr lang="en-GB" dirty="0"/>
              <a:t> / </a:t>
            </a:r>
            <a:r>
              <a:rPr lang="en-GB" dirty="0" err="1"/>
              <a:t>průměrná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 smtClean="0"/>
              <a:t>zásob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/>
              <a:t>Časový průběh spotřeby je označován podle kritérií:</a:t>
            </a:r>
          </a:p>
          <a:p>
            <a:r>
              <a:rPr lang="cs-CZ" dirty="0"/>
              <a:t>X – </a:t>
            </a:r>
            <a:r>
              <a:rPr lang="cs-CZ" dirty="0" smtClean="0"/>
              <a:t>rovnoměrná, </a:t>
            </a:r>
            <a:r>
              <a:rPr lang="en-GB" b="1" dirty="0" err="1"/>
              <a:t>vysoká</a:t>
            </a:r>
            <a:r>
              <a:rPr lang="en-GB" b="1" dirty="0"/>
              <a:t> </a:t>
            </a:r>
            <a:r>
              <a:rPr lang="en-GB" b="1" dirty="0" err="1" smtClean="0"/>
              <a:t>obrátkovost</a:t>
            </a:r>
            <a:endParaRPr lang="cs-CZ" dirty="0"/>
          </a:p>
          <a:p>
            <a:r>
              <a:rPr lang="cs-CZ" dirty="0"/>
              <a:t>Y – sezonní kolísavá </a:t>
            </a:r>
            <a:r>
              <a:rPr lang="cs-CZ" dirty="0" smtClean="0"/>
              <a:t>předvídatelná, </a:t>
            </a:r>
            <a:r>
              <a:rPr lang="en-GB" b="1" dirty="0" err="1"/>
              <a:t>něco</a:t>
            </a:r>
            <a:r>
              <a:rPr lang="en-GB" b="1" dirty="0"/>
              <a:t> </a:t>
            </a:r>
            <a:r>
              <a:rPr lang="en-GB" b="1" dirty="0" err="1"/>
              <a:t>mezi</a:t>
            </a:r>
            <a:r>
              <a:rPr lang="en-GB" b="1" dirty="0"/>
              <a:t>, </a:t>
            </a:r>
            <a:r>
              <a:rPr lang="en-GB" b="1" dirty="0" err="1"/>
              <a:t>položky</a:t>
            </a:r>
            <a:r>
              <a:rPr lang="en-GB" b="1" dirty="0"/>
              <a:t> s </a:t>
            </a:r>
            <a:r>
              <a:rPr lang="en-GB" b="1" dirty="0" err="1"/>
              <a:t>proměnlivou</a:t>
            </a:r>
            <a:r>
              <a:rPr lang="en-GB" b="1" dirty="0"/>
              <a:t> </a:t>
            </a:r>
            <a:r>
              <a:rPr lang="en-GB" b="1" dirty="0" err="1"/>
              <a:t>spotřebou</a:t>
            </a:r>
            <a:r>
              <a:rPr lang="en-GB" b="1" dirty="0"/>
              <a:t> </a:t>
            </a:r>
            <a:endParaRPr lang="cs-CZ" dirty="0"/>
          </a:p>
          <a:p>
            <a:r>
              <a:rPr lang="cs-CZ" dirty="0"/>
              <a:t>Z – silně </a:t>
            </a:r>
            <a:r>
              <a:rPr lang="cs-CZ" dirty="0" smtClean="0"/>
              <a:t>kolísavá, </a:t>
            </a:r>
            <a:r>
              <a:rPr lang="en-GB" b="1" dirty="0" err="1"/>
              <a:t>nízká</a:t>
            </a:r>
            <a:r>
              <a:rPr lang="en-GB" b="1" dirty="0"/>
              <a:t> </a:t>
            </a:r>
            <a:r>
              <a:rPr lang="en-GB" b="1" dirty="0" err="1" smtClean="0"/>
              <a:t>obrátkovost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98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 ABC a XYZ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1842" y="1484784"/>
            <a:ext cx="8229600" cy="25488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AX – </a:t>
            </a:r>
            <a:r>
              <a:rPr lang="en-GB" dirty="0" err="1"/>
              <a:t>vhodné</a:t>
            </a:r>
            <a:r>
              <a:rPr lang="en-GB" dirty="0"/>
              <a:t> </a:t>
            </a:r>
            <a:r>
              <a:rPr lang="en-GB" dirty="0" err="1"/>
              <a:t>použít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JIT - tolerance </a:t>
            </a:r>
            <a:r>
              <a:rPr lang="en-GB" dirty="0" err="1"/>
              <a:t>dodávek</a:t>
            </a:r>
            <a:r>
              <a:rPr lang="en-GB" dirty="0"/>
              <a:t> v </a:t>
            </a:r>
            <a:r>
              <a:rPr lang="en-GB" dirty="0" err="1"/>
              <a:t>řádu</a:t>
            </a:r>
            <a:r>
              <a:rPr lang="en-GB" dirty="0"/>
              <a:t> </a:t>
            </a:r>
            <a:r>
              <a:rPr lang="en-GB" dirty="0" err="1"/>
              <a:t>minut</a:t>
            </a:r>
            <a:r>
              <a:rPr lang="en-GB" dirty="0"/>
              <a:t>, max. </a:t>
            </a:r>
            <a:r>
              <a:rPr lang="en-GB" dirty="0" err="1" smtClean="0"/>
              <a:t>hodin</a:t>
            </a:r>
            <a:endParaRPr lang="cs-CZ" dirty="0" smtClean="0"/>
          </a:p>
          <a:p>
            <a:r>
              <a:rPr lang="en-GB" dirty="0" smtClean="0"/>
              <a:t>AZ</a:t>
            </a:r>
            <a:r>
              <a:rPr lang="en-GB" dirty="0"/>
              <a:t>, BX – </a:t>
            </a:r>
            <a:r>
              <a:rPr lang="en-GB" dirty="0" err="1"/>
              <a:t>rozptyl</a:t>
            </a:r>
            <a:r>
              <a:rPr lang="en-GB" dirty="0"/>
              <a:t> </a:t>
            </a:r>
            <a:r>
              <a:rPr lang="en-GB" dirty="0" err="1"/>
              <a:t>dodávek</a:t>
            </a:r>
            <a:r>
              <a:rPr lang="en-GB" dirty="0"/>
              <a:t> v </a:t>
            </a:r>
            <a:r>
              <a:rPr lang="en-GB" dirty="0" err="1"/>
              <a:t>řádu</a:t>
            </a:r>
            <a:r>
              <a:rPr lang="en-GB" dirty="0"/>
              <a:t> </a:t>
            </a:r>
            <a:r>
              <a:rPr lang="en-GB" dirty="0" err="1" smtClean="0"/>
              <a:t>hodin</a:t>
            </a:r>
            <a:endParaRPr lang="cs-CZ" dirty="0" smtClean="0"/>
          </a:p>
          <a:p>
            <a:r>
              <a:rPr lang="en-GB" dirty="0" smtClean="0"/>
              <a:t>CZ </a:t>
            </a:r>
            <a:r>
              <a:rPr lang="en-GB" dirty="0"/>
              <a:t>– </a:t>
            </a:r>
            <a:r>
              <a:rPr lang="en-GB" dirty="0" err="1"/>
              <a:t>dodání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náhodnou</a:t>
            </a:r>
            <a:r>
              <a:rPr lang="en-GB" dirty="0"/>
              <a:t>, </a:t>
            </a:r>
            <a:r>
              <a:rPr lang="en-GB" dirty="0" err="1"/>
              <a:t>jednorázovou</a:t>
            </a:r>
            <a:r>
              <a:rPr lang="en-GB" dirty="0"/>
              <a:t> </a:t>
            </a:r>
            <a:r>
              <a:rPr lang="en-GB" dirty="0" err="1"/>
              <a:t>objednávku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letecky</a:t>
            </a:r>
            <a:r>
              <a:rPr lang="en-GB" dirty="0"/>
              <a:t> z </a:t>
            </a:r>
            <a:r>
              <a:rPr lang="en-GB" dirty="0" err="1"/>
              <a:t>centrálního</a:t>
            </a:r>
            <a:r>
              <a:rPr lang="en-GB" dirty="0"/>
              <a:t> </a:t>
            </a:r>
            <a:r>
              <a:rPr lang="en-GB" dirty="0" err="1"/>
              <a:t>skladu</a:t>
            </a:r>
            <a:r>
              <a:rPr lang="en-GB" dirty="0"/>
              <a:t>, od </a:t>
            </a:r>
            <a:r>
              <a:rPr lang="en-GB" dirty="0" err="1"/>
              <a:t>výrobce</a:t>
            </a:r>
            <a:r>
              <a:rPr lang="en-GB" dirty="0"/>
              <a:t>,…</a:t>
            </a:r>
            <a:br>
              <a:rPr lang="en-GB" dirty="0"/>
            </a:b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" y="3797128"/>
            <a:ext cx="5256583" cy="27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86" y="4471250"/>
            <a:ext cx="3924672" cy="142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37971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Velikost zásob – potřeba: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837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1960"/>
            <a:ext cx="3816424" cy="34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776864" cy="318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38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9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Činnosti nákupu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5472220" cy="4824536"/>
          </a:xfrm>
        </p:spPr>
        <p:txBody>
          <a:bodyPr numCol="1">
            <a:normAutofit fontScale="92500" lnSpcReduction="20000"/>
          </a:bodyPr>
          <a:lstStyle/>
          <a:p>
            <a:pPr algn="just"/>
            <a:r>
              <a:rPr lang="cs-CZ" dirty="0" smtClean="0"/>
              <a:t>Iniciace </a:t>
            </a:r>
          </a:p>
          <a:p>
            <a:pPr lvl="1" algn="just"/>
            <a:r>
              <a:rPr lang="cs-CZ" dirty="0" smtClean="0"/>
              <a:t>Ujasnění potřeb. Stanovení velikosti a termínů potřeby, odhad ceny</a:t>
            </a:r>
          </a:p>
          <a:p>
            <a:pPr algn="just"/>
            <a:r>
              <a:rPr lang="cs-CZ" dirty="0" smtClean="0"/>
              <a:t>Hledání a výběr dodavatele,</a:t>
            </a:r>
          </a:p>
          <a:p>
            <a:pPr lvl="1" algn="just"/>
            <a:r>
              <a:rPr lang="cs-CZ" dirty="0" smtClean="0"/>
              <a:t>okolnosti platby, </a:t>
            </a:r>
            <a:r>
              <a:rPr lang="cs-CZ" dirty="0" err="1" smtClean="0"/>
              <a:t>screening</a:t>
            </a:r>
            <a:r>
              <a:rPr lang="cs-CZ" dirty="0" smtClean="0"/>
              <a:t> potenciálních dodavatelů, přehledy, kritéria výběru atd., příprava objednávky</a:t>
            </a:r>
          </a:p>
          <a:p>
            <a:pPr algn="just"/>
            <a:r>
              <a:rPr lang="cs-CZ" dirty="0" smtClean="0"/>
              <a:t>Dokončení  </a:t>
            </a:r>
          </a:p>
          <a:p>
            <a:pPr lvl="1" algn="just"/>
            <a:r>
              <a:rPr lang="cs-CZ" dirty="0" smtClean="0"/>
              <a:t>Kontrola a zaúčtování dodávky, Skladování, Vyskladnění, zajištění kvality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cs-CZ" sz="3200" dirty="0"/>
              <a:t>Stěžejní činností je uváděn výběr a hodnocení </a:t>
            </a:r>
            <a:r>
              <a:rPr lang="cs-CZ" sz="3200" dirty="0" smtClean="0"/>
              <a:t>dodavatelů (</a:t>
            </a:r>
            <a:r>
              <a:rPr lang="cs-CZ" sz="3200" dirty="0"/>
              <a:t>dodavatele (</a:t>
            </a:r>
            <a:r>
              <a:rPr lang="cs-CZ" sz="3200" dirty="0" err="1"/>
              <a:t>Fawcett</a:t>
            </a:r>
            <a:r>
              <a:rPr lang="cs-CZ" sz="3200" dirty="0"/>
              <a:t>, 2000; </a:t>
            </a:r>
            <a:r>
              <a:rPr lang="cs-CZ" sz="3200" dirty="0" err="1"/>
              <a:t>Gadde</a:t>
            </a:r>
            <a:r>
              <a:rPr lang="cs-CZ" sz="3200" dirty="0"/>
              <a:t> a </a:t>
            </a:r>
            <a:r>
              <a:rPr lang="cs-CZ" sz="3200" dirty="0" err="1"/>
              <a:t>Hakansson</a:t>
            </a:r>
            <a:r>
              <a:rPr lang="cs-CZ" sz="3200" dirty="0"/>
              <a:t>, </a:t>
            </a:r>
            <a:r>
              <a:rPr lang="cs-CZ" sz="3200" dirty="0" smtClean="0"/>
              <a:t>2001)</a:t>
            </a:r>
            <a:endParaRPr lang="cs-CZ" sz="3200" dirty="0"/>
          </a:p>
        </p:txBody>
      </p:sp>
      <p:pic>
        <p:nvPicPr>
          <p:cNvPr id="7" name="Picture 2" descr="Grafické znázorn&amp;ecaron;ní nákupního rozhodování organiz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1185"/>
            <a:ext cx="26872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3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8857"/>
            <a:ext cx="7772400" cy="1143000"/>
          </a:xfrm>
        </p:spPr>
        <p:txBody>
          <a:bodyPr/>
          <a:lstStyle/>
          <a:p>
            <a:r>
              <a:rPr lang="cs-CZ" dirty="0" smtClean="0"/>
              <a:t>Nákupní trendy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2476872"/>
          </a:xfrm>
        </p:spPr>
        <p:txBody>
          <a:bodyPr>
            <a:normAutofit/>
          </a:bodyPr>
          <a:lstStyle/>
          <a:p>
            <a:r>
              <a:rPr lang="cs-CZ" dirty="0" err="1" smtClean="0"/>
              <a:t>Lean</a:t>
            </a:r>
            <a:r>
              <a:rPr lang="cs-CZ" dirty="0" smtClean="0"/>
              <a:t> management a dopad na zásobovací logistiku</a:t>
            </a:r>
          </a:p>
          <a:p>
            <a:r>
              <a:rPr lang="cs-CZ" dirty="0" smtClean="0"/>
              <a:t>Single </a:t>
            </a:r>
            <a:r>
              <a:rPr lang="cs-CZ" dirty="0" err="1" smtClean="0"/>
              <a:t>sourcing</a:t>
            </a:r>
            <a:r>
              <a:rPr lang="cs-CZ" dirty="0" smtClean="0"/>
              <a:t> – budování dlouhodobých  partnerství, omezený počet dodavatelů</a:t>
            </a:r>
          </a:p>
          <a:p>
            <a:r>
              <a:rPr lang="cs-CZ" dirty="0" smtClean="0"/>
              <a:t>Princip výrobního </a:t>
            </a:r>
            <a:r>
              <a:rPr lang="cs-CZ" dirty="0"/>
              <a:t>partnerství - Early </a:t>
            </a:r>
            <a:r>
              <a:rPr lang="cs-CZ" dirty="0" err="1"/>
              <a:t>supplier</a:t>
            </a:r>
            <a:r>
              <a:rPr lang="cs-CZ" dirty="0"/>
              <a:t> </a:t>
            </a:r>
            <a:r>
              <a:rPr lang="cs-CZ" dirty="0" err="1"/>
              <a:t>i</a:t>
            </a:r>
            <a:r>
              <a:rPr lang="cs-CZ" dirty="0" err="1" smtClean="0"/>
              <a:t>nvolvement</a:t>
            </a:r>
            <a:endParaRPr lang="cs-CZ" dirty="0" smtClean="0"/>
          </a:p>
          <a:p>
            <a:r>
              <a:rPr lang="cs-CZ" dirty="0" smtClean="0"/>
              <a:t>Dlouhodobé smlouvy v souvislosti s JIT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3412436"/>
            <a:ext cx="8270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/>
              <a:t>Výhody a nevýhody single </a:t>
            </a:r>
            <a:r>
              <a:rPr lang="cs-CZ" sz="2000" i="1" dirty="0" err="1" smtClean="0"/>
              <a:t>sourcingu</a:t>
            </a:r>
            <a:endParaRPr lang="en-GB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7632848" cy="25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Nákupní strategie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2050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Návaznost nákupní strategie na podnikovou strategii, je třeba respektovat poslání a vizi podniku</a:t>
            </a:r>
          </a:p>
          <a:p>
            <a:r>
              <a:rPr lang="cs-CZ" dirty="0" smtClean="0"/>
              <a:t>Nákupní strategie je funkční strategií, nadřazené jsou podniková a obchodní strategie</a:t>
            </a:r>
          </a:p>
          <a:p>
            <a:r>
              <a:rPr lang="cs-CZ" dirty="0" smtClean="0"/>
              <a:t>Vychází ze situační analýzy (strategické)</a:t>
            </a:r>
          </a:p>
          <a:p>
            <a:r>
              <a:rPr lang="cs-CZ" dirty="0" smtClean="0"/>
              <a:t>Cíle vyjádřeny </a:t>
            </a:r>
            <a:r>
              <a:rPr lang="cs-CZ" b="1" dirty="0" smtClean="0"/>
              <a:t>SMART</a:t>
            </a:r>
          </a:p>
          <a:p>
            <a:r>
              <a:rPr lang="cs-CZ" dirty="0" smtClean="0"/>
              <a:t>Strategie = strategické cíle (CO) a cesty jejich dosažení (JAK)</a:t>
            </a:r>
          </a:p>
          <a:p>
            <a:r>
              <a:rPr lang="cs-CZ" dirty="0" smtClean="0"/>
              <a:t>Strategie dle:</a:t>
            </a:r>
          </a:p>
          <a:p>
            <a:pPr lvl="1"/>
            <a:r>
              <a:rPr lang="cs-CZ" dirty="0" smtClean="0"/>
              <a:t>Geografického rozložení –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surcing</a:t>
            </a:r>
            <a:r>
              <a:rPr lang="cs-CZ" dirty="0" smtClean="0"/>
              <a:t>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sourcing</a:t>
            </a:r>
            <a:endParaRPr lang="cs-CZ" dirty="0" smtClean="0"/>
          </a:p>
          <a:p>
            <a:pPr lvl="1"/>
            <a:r>
              <a:rPr lang="cs-CZ" dirty="0" smtClean="0"/>
              <a:t>Počtu dodavatelů</a:t>
            </a:r>
          </a:p>
          <a:p>
            <a:pPr lvl="1"/>
            <a:r>
              <a:rPr lang="cs-CZ" dirty="0" smtClean="0"/>
              <a:t>Rozsahu dodávaných výkonů</a:t>
            </a:r>
          </a:p>
          <a:p>
            <a:r>
              <a:rPr lang="cs-CZ" b="1" dirty="0" smtClean="0"/>
              <a:t>Tvorbě nákupní strategie předchází strategická analýza</a:t>
            </a:r>
            <a:endParaRPr lang="cs-CZ" b="1" dirty="0"/>
          </a:p>
          <a:p>
            <a:r>
              <a:rPr lang="cs-CZ" b="1" dirty="0" smtClean="0"/>
              <a:t>Jaké oblasti zpracovávat v rámci nákupní strategie???</a:t>
            </a:r>
          </a:p>
          <a:p>
            <a:endParaRPr lang="cs-CZ" b="1" dirty="0"/>
          </a:p>
          <a:p>
            <a:pPr lvl="2"/>
            <a:r>
              <a:rPr lang="cs-CZ" b="1" dirty="0" smtClean="0"/>
              <a:t>Následující graf</a:t>
            </a:r>
          </a:p>
          <a:p>
            <a:pPr lvl="1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486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6675"/>
            <a:ext cx="8229600" cy="1143000"/>
          </a:xfrm>
        </p:spPr>
        <p:txBody>
          <a:bodyPr/>
          <a:lstStyle/>
          <a:p>
            <a:r>
              <a:rPr lang="cs-CZ" dirty="0" smtClean="0"/>
              <a:t>Možné oblasti nákupní strategie</a:t>
            </a:r>
            <a:endParaRPr lang="en-GB" dirty="0"/>
          </a:p>
        </p:txBody>
      </p:sp>
      <p:sp>
        <p:nvSpPr>
          <p:cNvPr id="4" name="AutoShape 2" descr="data:image/png;base64,iVBORw0KGgoAAAANSUhEUgAAARIAAAC4CAMAAAAYGZMtAAAAqFBMVEX///8AAACHhoWRkI+dnJv29vbg4OC4t7fr6+uEg4LGxsbS0tKrqqr5+fl7enmZmJelpKOxsLDl5eVIRURmZGNxcG+/vr7w8PDa2dnKysrp6enEw8N1c3MJAACNjIuBf35qaGdST05eXFsdFxQ8PD0xLCpfXl0QBABDQ0QYEQ86NjVXVVQPCw8TExQtLS4iIiMsJyUeHh4SDQczMjIpKCciHBgbFhcdHR/iEFZgAAAWFElEQVR4nO1dh2LiOBDVuGLce2+0AA4bFsLe///ZSYYkgE2xMUnY7EsMLpLLQ2VmNBojdE/Y9D2hbvy73v1dQN339OajUsL2XFdGyJVll0Vk2cJ1yy/Wfd92a86wl/gj6xselhJfB+BRBK4Ec6TDentIBCBfHqjb7RQATnLCAvSQCsXhiR+XEuQuTGQ4oePAPFQg53g+RLwKgPfwbogfK9R15PMABs/zmCX82Qv4EgHOTr4AJF+CzOMdvKX3piCREvO4lCTgI2WSw3oGuQTj1H4BE8zVDJcL+IVLjQN67o9gMVvHESiIhpeXoQNjGga/cUmiwIL1YmXCr9UoEnAW03JtIFw9MCUwQEhZ/hnGf1ZWCEtqthgCiIC/njfxaop44BAakc2xNk9xBUkpCMGUANcmhGscyp8WOP3TbC4MF7N5pshpWekelxIBFxIESUQKBdh40Ue7FYAYyvZFoX2yDzaaxmNKzCmmZMQAPcWPngHz8p4+BKAm4EaPTYkr0AlFedRWlkhozafohEuS7VZCMwgxSYoYvMVRScpiSka051EqopJEJCdJcHI6YcREd/BZkoRyEZWSpvhRKWkMGqwrU/4YSnqid2XKv4ESOfF7qno+j0z3zx3u0fT7+t9AiU69iWinwQtnDloJm3yc9LEp4c3cZPiBgrvWOI/yEqapT/FniGRbMRXcD+f5iHWKNM8zfSTlkelQtknSKt50StKObMiFwnw/6WNTIpH+1pmYT/AnjkS8sQIQ5gBPRNh3pQILKojso8VJ/gQmA7yV42Z2Cj5OgrOKuJO2+j1Qg71S9tiU6PCMBbR5tiJffimmYZkVnmfPmBIRqJISvE8bje3V8xNo07ENUQiqAaVkh/JhSAQ4+u+hRCKCljXeClzzNfnEDxpNieSGglVSUoKhUsMI1iPwqVkEZg4hU2bcLf3pQPtrKGENIzAQ+QgMw3WNwJ1A0sO7AwMrcC4XGDIqD+E05Dgq0xoBxwVBmdEgh2XWwCnfT/rYlFRhx8ytp//bKOkAfxklWLO14JwIsoUj71bk8GMnaYFI9XlYSnqcwcksx3EIBXgVNxxcgAxiMQo9bgsDHw5Ykk7GW2ThSAPDGQz4eC9GMIm5t2OuGIYlVQ9LCTH7TKzChD4aEC0/t38/4R7mzwxLIWC/ACWAin/3FfntByTFhHQyPaz+xWsF+Byy0SYCWPoFPJfH6PzRS0kSPy/AwQSoyMJiydiB1c6EBCKPxTMRTA4yGmDzvIghQhAP8SEXU6KFGsgKqJiMzfMYganjfjsBdbBalGa1h6WEKk1FlA0MwrIFllClKRZHVSKThlgki7HMhsAO+1mZrnDwZ0xKCdd/mW8pGc2xWEMoCX0oMlALnO6hKdHyoih0y8p1ROG1iLEnOZ+TnSan2hP8nQhY1bEYvAsfMM1ehg+5SJoWGTIFK5fEPCqKAYWPTZ3JGGgBH++hB6ak2zPSI2Kp3eIfJQQco31IeP8oqeCTKTG4lgj2TvJJlARt79U4f/4jFA7fCk62d5JMaAiqUeJ4Z5LM2t5r3oiSpFHqPeyXDJ5pBjprlt6oXvKOD9n6MrdUFlfv4pKu7yPR3465+2L51ePE8DhXNWOzy9TBLW0diD2skbdQ0pNaZTu6ZAiAxb5+rxf0WDBR0DN6L5nP9wIDyUbQvq3bT02RO3WpY73VgCX+Kdj/snP31wjdUNKHISyediOscxOIGdPCGlQxsgb5FE5nbHAZGPES/7LidYnndF2X8L/B67zBi6Iu+Zx+MmNTdEXJYjaLE6JY8uvVjIJEBzqKy2HpJOqIkifQMd8M8PAHcpBgkBJPiN/rdIR3PcPJjE3RWcV5g/TfcATALM0JLiypBcVk0BElM3B+P2Hdy8dX8YFfZAnWY2eQIgX6348S1nuH6xku+S53BYbnOaPN6YwNLoOJ4LHu7oL1pGDtVYcJ0W5X6c694btRcgYSz/f2Nh+gE76JEg5U7yB/Dyb4Uyz3Gbj6aEe+cK4+Gcvoelx+Mk/0dy6GrL9H/ZdQIoq+bISeBawo9kS8JeIVPxRdkUug7yEk90MX9wa+weEFkW/fG40zsdllDmHRxym4V2W3Zg/23C+/hBKwpzmxQa7yJei/cccS55AMAUzIc2BARAMYERsmvfwP6I0F6iZO/jybAhz7jZ6/zA4qTYcSrcKa9oyEphO8negoofW+2peT0pWoR3M1GVugPSWqNbPj4fMQFNzxPuMFQF/PZkAhGvcADloUCPeNQ6dcYBaCCvZ/hdaOEtyrBH8wwRFuUs1i1+kACAATZjHDXX2fNLJ1GZujPSVJAe++cAALsiItSikWwMGUKNvDfLnYoMxfKLA3djtKDJBEzCsM8NUmnv+SUaARC7kEtDEaBiruc2Lo12RsgdaUuDLrliBO1qwHKot37Tbxilw6X5erZMEbJD1i0yaMfDxZsrbt0XQ6Gq0ZKS9eR0X+tM68V3sirDfSKPu19tejtV+TsQU66oRlsVeb7mLGtqmj825E34CSO2V8PLnk7hlt6gyU5ZqmTxyrdNYN0JKSU7dCUQmdj5PTz2HfcK/HEJPkgmNiK7Sk5DScJLvWY7QDhKPE6fqc3VJiJOOuKb4ILK9xl1M1QIeUyLqlnJnzdD9wWcY30ZwuoDNKRM1yruyIuwerW1FnF++GEtaz0y8eB/Q0uqO2thNK6JH0ZQVkDzyVd/G73E6JY1LfZqDYFQQ6uJzsPG6kxFAo+kua1JPo64rfSI+q4CZKeGHQyCL0OZC1QrjlZ2pPiUGvtRsufF9oc7513paUyLylfIcW9SRcI7G9dmWlFSWelPHNvCK+AqJj6m0kuOaUyJytnJ3l9Y0QCEXzxq4xJepc+9Y15hh+wTRUDJtREprCoxSQDxh0Kjap5g0oMQQq+V4yyNXwC0q+ulm5mhI+5S8VEJltBxlxaktc39WqjHplUbmOEgOf8GIizmroFLaDliPdkFsBXZ44sveoiuZcU1SuoER2NOUaxYFra9+ikd62xW5mymV527ls8rtICefY/HU6A/deirfzXvZhnLuTT6MEw3OSS6bqC5QYUXS1Fe+DklGub4feduVURv5BpT8qvp9JCQavqnWOhe84S4m6bqIpfFACAkuc1vLd4Chk5hQkiDWA3xNYMmBvDnquT6aEZKOd07/0aUrCvOFgyCElMRg0mZ78Z/g8JAO2aJEE8GdVzodRhYPG//MpIbGO7FNt7QlKAir1mtpiPihZDE1Yg6FBOaN9O1TOQD8CePr1UuTgDA7OXU+JqJAfUlfedwQ1z3/DqB7LM2mtmFVLiZPqZ2tbPT4oCcKw7zoscmig+2EY4u2QBKsKQ9EIHTd0DhWPekp4ED1JN8HVJE3raZL036o6p/fGKQNMnWxRpcRg1HbDh9xxw+OozFVtUT0lDvhkRuFsMQEdZsNIeB1XE906i0KW04oV7IgSOdSitmp/hRJEHGJ98aIuWkdJrydBf1S69BQQQp6tbaihJDVuMypicGJ6ePkDSgzH1ttf4ogSmUzRF8PSgTyQyaT9ICjn8VdQR0kIYAbllEOaBD+g44klQVrJGjnXFcTzMKR073fbo8Sw7ZtGc48o8SGBhER/mOfELQnwJihZnVvIbT0Ol6gdDEL7+btKy775nmvjW+muUOLDoFgNF7OnBK8+gwhAKd1TQjQONbxdRWe1tOxTeqPNEpPcz+mb62SVkp0b+XBafs1WUBw7MW9xu1zCihrfgd1CpOnA79HxEAaJ14Ul9YgSlviMY2WHOJBzHkcDzxEn8pqMnYhqnJZ24cThWEsDNsNNN6bluh7nA8Zp5bEr6dVRtctlXYIOUFy8DIGnKV9uHJBZRr8kc+sZamnpege6JjKf22cc9hZ7iRgYbdBTjs9l6Ol5OUjqwDXsMiUGz4i4xAbZOWe700gsFOgtUWf7DM9GzvsMSpKkY8eo2yFSzMn6c3dKeK2J9fPzwOppWK/735cSzhe47zuKIdL9uqJSpSSwLKwP7zXwe6tqUWcpOEEJ21P5b+NqUw9RrzGIVCgJXrCqETHwVqhcYU+c9GrN17WUuCkjdehEeDdozLHDR5WSXxCiDDbvQke8Kef0qtstVaqKITWUVC/0bcG6lHNQmKsVh5nDnClNf0j2otVsgVdHKVZERBg+D19X8xSiwxzHlPgOVYnY/63h+cqeeF6lROYYiH+RKU+IGo+HLy94dZPnwzkJYbmB2SY3j6wSB5S4geJ/oj94V9DpdzG3QolPJldNNTKagH4vLVBSvLrRtGewZkOA7HWmMUeBGfYo8QWtXdSGbwBlp/9USwlP04nbp2k1Qb2EpnmeTgyapnqMBhDRfTahhaNa8UZJINHfvIc5D5cRRCRq/LVyCTU3T6l3kCEByaL0Lbx9b4OfLKGoqEUnIIuieEIsh3kEiuo/PiGIhKncwGlK+oLMq9e4FMWzVfw9pfYWyOIzlFA+lk+uccSPh5sLEcofBp5lmXU6jjMyzblom7mQrV6n9nTuj8ypOTJVa96fzqs9bLyKTar/Db2gG0KmBSyfsHoNJTqYAuSeDzGuWAOXRLp4AtAW5YxnqD46DCIeiWF6wwjPN0Cfnm8tXHWlhIdcIzHWN1hanZkcmZuOZVhOihfEpF5DyVsnXB0qfBQYvHlaVENlKSExxFVcNlbleBMN8SKmYTv4dJoSjH4qdTC29smQPSHzPvrLOkr6g5QfqOrAwpCUSLImVgar3NLEwcQaVNuSA4E+4NLUewQV+A2sM9AuqH31ADituFTUPmkQPkqzEkTZRePACZwTTWuMAx6j3hy+/ROgj4SqXe1+hkadKroYcrwfOEupnWdxT9ur4Wd6V3YCod1wB3VyTpAqnPLEvLOFPqDtdO+XaDt6JqO2URNO+CWqZ+Zs3X8cx9fmb77pXKa1dRhvSwlfQ0k/p8452n3KaB9u1kt/yRsGQKuU9DgXlc/L4brhcZznyTWD+RVKegKVnNfZpejs4atwxZgwxysW5xrvpfUw9m9Qtjist+u5j2ID4/UaSoLfYGYrvOKSV07wFNBhURM994gSR7g8d1papso5CIKQ4uVckpS8KfIyuNCMQl+hFD9hwgMZ2HgpHzgvdpRoMNs7HoJfR4kIivwyJi46z9ZMASDRsswRwBEt+5QEzPwaycDTzkIH2Nh40aUziaRr64PhkJCS0kvhkfMxfshomiMyga7jLc2VcE3QNA7pusRrzO6KjCuFtRUHmRsYsTCcgTaAxezP8xBsDlZHJfadEtmxW3tiHsCHJQd8bNMtHH+r4Bwd60viL+KuB0/61mdvF2TMwXq3hwrymq8X8MAmPvYUQGTHkNVRwpm/YLQkcSlhCVvHrlGRVQaZdpRwetbFUL3L2amkGzSkfQ9xNH37KQkloYFelsRddcOTYHCRBaoVz56xtk0oWcfgoF8mglQFHRwfUlwn7DpKXKcfuqHTJ8Ar20/8daSVlpQYkd1JpBttvvXa7gu7EsILt47gEUrwLb4+Lf6UlMQZeBlIoxku/SE8Y0pgiClZY0rM6VNGgtKlSlxPyZXgDcTM1ZsDL2AwBfU2IN77GJhxafWmUYnzvmpncIGS2rDcWzi20EUBCdWJ/yFyHnhHyz59Q6SaE5T4F3mub153N5ZHxftTT48Lcgdz2mUysfWg1TieVuBPWo/X1FMiTkXdPG9hqaFEFUDVqBQxAuQqLYSM6lOUB7R26K9XJ702A29Kx8MU1ZkWPallDJ8qJQoleCJNT8FLBV/damqeUvllq5TwZZzOfrk8bef0gPUKCxgfat83UsJE9lWTTzB8lWlRVKqUkLcWRRDHQ0hxMwvlElatVaco2S6rGPhn3IsnIpnpdHi7t1Di60V9nK0Ts7ZYSWssq9RT8gor/LcEAffA1Bpi9RpK5Elkqlk0CizyjlbTz01PzUxpqtqH4mtrSlyaUrwTtsGTc/tcLfKbNV5VStYMtX1BrW7m+A/GJm+aZuUxbuiE21HiC+aZjurcDFBxUD/57QQudcIsnNBB2lNyZh7nSehJcf5yF+YJa8z1RtYb5JLM75cS6qUlPNz2qaaUeH3zop/9pdnkLJs6V3ZAN9hLPLElGo2fyFKaXREM6IqYA5ySGtdUoBscxj8DnHDlRPDrIlPwo1tiyn4DyNr86vhvV8cvSUadB1b9LBh+njYQKa6PcsN6QsNe+XsgVIpGcX+axUISCyZ4pAFh/DsKptb0jhtGzGK1+QPVH2mctBBcmsdV4zL7u82/qUPPt4R2Trptou+5zuC7uyT1mKLfdnS2XYxGls/sLsx7d4JQ0De4BrWO5MlF1vesP/ycus2B7JZ4r/y6cWt+Z7BiRKm31umbQuDKLtMiLOTd4OoTvYPbuTV2dCCkyfdoamk76iaAfAcRxvt3eIlCU4RSd/JSN3Ho6RviEt8OMRGoXnetWkdvK3CN9PqYdJ3C7VtMt/OEununhThpKS3eAkkoOp+J2umbT6R1G52iNTx+fo/3rHT8fhw2tbp8CYl7xsaojZ/4/ikL5S2/TNug66du1OOplXbOWtroMrrePwnfF/2Tx27x0WtJiZecup1zd4qPXuXl9Y6LAVpO4QteP+a19Vtq9qZYva0Z7ysoaSsYNbvXB6VE/oiC5e7PS9FrJsX9EEomsPIRyyKZRRJgTmQZryEZkRExGW+yBz3Qj6AEljKCcW5BBNETgE6cGM31mzOjBgrs94hdUSKeFwu/uC1hQH/N1NIdZAhLB56XIV6Tf8/Iq9QToOn9CtSSEnuAPIFD4hx34gFRqJj3+853YSPofa+tr6XEnIL+a7MY4QIxgin8wnS8LhdlaZnGZgF63gEl0yXyFE/JIFSSDHRBSRJcTJQ0TZN4LCipkPqJxlPvweG/lhLf912Yiz0x9N0+i8WSKYic5/fI/n7f9cMD6awlJeYSOTu/JEUAsEbDjNRHEoT59QlXWYveVtR5q8scoptO+GBiqHPulO1LSVhSoirWLIYZLHs8izS8g3+JgSeULJ5Aevee/HpK3nfI+04wXum7HDr7fLWkRBkkSu4USsHnaVHwk8HExmey8A5lMiiccJLx/xVMZL6VyC+lhOU43NMauBxzHDL6oAV4RcZ/hgiCwRkqHLyf5m6dsBjv6wpfSsnrYGQja24/AQ24ewGLVOrB9kt4Hk9wL7QfxeEnyCU6zHUElhrvfDKV18VGwfvIvBF9NOfT+PmnUZIP1gUuJRaZnk/+CHjI8cpmpJBwMPDjSsm2LeE4o2xL8JdhGCwXuFy5cOWB1vf6mJQ0RENKPv1dFxjuJ9tLmt2rmLacU30pfE+vOJP5zETuxDx9SqXlvV4br+rOMNqOO93j/fDfA0bb8ZUH9+w8g3+UVPCPkgr+UVLBP0oqqFLiMZLu0e9GUfGEg9VPokSWLXD8vsj6Pv73GHBEUfQrfvc/iRIkrlQD62PrvJgAA1PQiHZWcdP4UZT8WrLc7wWIv8aTt4mWq7zic/aTKJkArZOIEZZpZqDAAGCW1YRu+UmUuKzruuS1Jq6LWJclgZ0iqCriP4mSGog1I7g/nJI6/KOkgn+UVPAXU/LPXnKMYEC3w2mrWrf4H0bYuXjxUX7EAAAAAElFTkSuQmCC"/>
          <p:cNvSpPr>
            <a:spLocks noChangeAspect="1" noChangeArrowheads="1"/>
          </p:cNvSpPr>
          <p:nvPr/>
        </p:nvSpPr>
        <p:spPr bwMode="auto">
          <a:xfrm>
            <a:off x="155575" y="-1462088"/>
            <a:ext cx="45624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RIAAAC4CAMAAAAYGZMtAAAAqFBMVEX///8AAACHhoWRkI+dnJv29vbg4OC4t7fr6+uEg4LGxsbS0tKrqqr5+fl7enmZmJelpKOxsLDl5eVIRURmZGNxcG+/vr7w8PDa2dnKysrp6enEw8N1c3MJAACNjIuBf35qaGdST05eXFsdFxQ8PD0xLCpfXl0QBABDQ0QYEQ86NjVXVVQPCw8TExQtLS4iIiMsJyUeHh4SDQczMjIpKCciHBgbFhcdHR/iEFZgAAAWFElEQVR4nO1dh2LiOBDVuGLce2+0AA4bFsLe///ZSYYkgE2xMUnY7EsMLpLLQ2VmNBojdE/Y9D2hbvy73v1dQN339OajUsL2XFdGyJVll0Vk2cJ1yy/Wfd92a86wl/gj6xselhJfB+BRBK4Ec6TDentIBCBfHqjb7RQATnLCAvSQCsXhiR+XEuQuTGQ4oePAPFQg53g+RLwKgPfwbogfK9R15PMABs/zmCX82Qv4EgHOTr4AJF+CzOMdvKX3piCREvO4lCTgI2WSw3oGuQTj1H4BE8zVDJcL+IVLjQN67o9gMVvHESiIhpeXoQNjGga/cUmiwIL1YmXCr9UoEnAW03JtIFw9MCUwQEhZ/hnGf1ZWCEtqthgCiIC/njfxaop44BAakc2xNk9xBUkpCMGUANcmhGscyp8WOP3TbC4MF7N5pshpWekelxIBFxIESUQKBdh40Ue7FYAYyvZFoX2yDzaaxmNKzCmmZMQAPcWPngHz8p4+BKAm4EaPTYkr0AlFedRWlkhozafohEuS7VZCMwgxSYoYvMVRScpiSka051EqopJEJCdJcHI6YcREd/BZkoRyEZWSpvhRKWkMGqwrU/4YSnqid2XKv4ESOfF7qno+j0z3zx3u0fT7+t9AiU69iWinwQtnDloJm3yc9LEp4c3cZPiBgrvWOI/yEqapT/FniGRbMRXcD+f5iHWKNM8zfSTlkelQtknSKt50StKObMiFwnw/6WNTIpH+1pmYT/AnjkS8sQIQ5gBPRNh3pQILKojso8VJ/gQmA7yV42Z2Cj5OgrOKuJO2+j1Qg71S9tiU6PCMBbR5tiJffimmYZkVnmfPmBIRqJISvE8bje3V8xNo07ENUQiqAaVkh/JhSAQ4+u+hRCKCljXeClzzNfnEDxpNieSGglVSUoKhUsMI1iPwqVkEZg4hU2bcLf3pQPtrKGENIzAQ+QgMw3WNwJ1A0sO7AwMrcC4XGDIqD+E05Dgq0xoBxwVBmdEgh2XWwCnfT/rYlFRhx8ytp//bKOkAfxklWLO14JwIsoUj71bk8GMnaYFI9XlYSnqcwcksx3EIBXgVNxxcgAxiMQo9bgsDHw5Ykk7GW2ThSAPDGQz4eC9GMIm5t2OuGIYlVQ9LCTH7TKzChD4aEC0/t38/4R7mzwxLIWC/ACWAin/3FfntByTFhHQyPaz+xWsF+Byy0SYCWPoFPJfH6PzRS0kSPy/AwQSoyMJiydiB1c6EBCKPxTMRTA4yGmDzvIghQhAP8SEXU6KFGsgKqJiMzfMYganjfjsBdbBalGa1h6WEKk1FlA0MwrIFllClKRZHVSKThlgki7HMhsAO+1mZrnDwZ0xKCdd/mW8pGc2xWEMoCX0oMlALnO6hKdHyoih0y8p1ROG1iLEnOZ+TnSan2hP8nQhY1bEYvAsfMM1ehg+5SJoWGTIFK5fEPCqKAYWPTZ3JGGgBH++hB6ak2zPSI2Kp3eIfJQQco31IeP8oqeCTKTG4lgj2TvJJlARt79U4f/4jFA7fCk62d5JMaAiqUeJ4Z5LM2t5r3oiSpFHqPeyXDJ5pBjprlt6oXvKOD9n6MrdUFlfv4pKu7yPR3465+2L51ePE8DhXNWOzy9TBLW0diD2skbdQ0pNaZTu6ZAiAxb5+rxf0WDBR0DN6L5nP9wIDyUbQvq3bT02RO3WpY73VgCX+Kdj/snP31wjdUNKHISyediOscxOIGdPCGlQxsgb5FE5nbHAZGPES/7LidYnndF2X8L/B67zBi6Iu+Zx+MmNTdEXJYjaLE6JY8uvVjIJEBzqKy2HpJOqIkifQMd8M8PAHcpBgkBJPiN/rdIR3PcPJjE3RWcV5g/TfcATALM0JLiypBcVk0BElM3B+P2Hdy8dX8YFfZAnWY2eQIgX6348S1nuH6xku+S53BYbnOaPN6YwNLoOJ4LHu7oL1pGDtVYcJ0W5X6c694btRcgYSz/f2Nh+gE76JEg5U7yB/Dyb4Uyz3Gbj6aEe+cK4+Gcvoelx+Mk/0dy6GrL9H/ZdQIoq+bISeBawo9kS8JeIVPxRdkUug7yEk90MX9wa+weEFkW/fG40zsdllDmHRxym4V2W3Zg/23C+/hBKwpzmxQa7yJei/cccS55AMAUzIc2BARAMYERsmvfwP6I0F6iZO/jybAhz7jZ6/zA4qTYcSrcKa9oyEphO8negoofW+2peT0pWoR3M1GVugPSWqNbPj4fMQFNzxPuMFQF/PZkAhGvcADloUCPeNQ6dcYBaCCvZ/hdaOEtyrBH8wwRFuUs1i1+kACAATZjHDXX2fNLJ1GZujPSVJAe++cAALsiItSikWwMGUKNvDfLnYoMxfKLA3djtKDJBEzCsM8NUmnv+SUaARC7kEtDEaBiruc2Lo12RsgdaUuDLrliBO1qwHKot37Tbxilw6X5erZMEbJD1i0yaMfDxZsrbt0XQ6Gq0ZKS9eR0X+tM68V3sirDfSKPu19tejtV+TsQU66oRlsVeb7mLGtqmj825E34CSO2V8PLnk7hlt6gyU5ZqmTxyrdNYN0JKSU7dCUQmdj5PTz2HfcK/HEJPkgmNiK7Sk5DScJLvWY7QDhKPE6fqc3VJiJOOuKb4ILK9xl1M1QIeUyLqlnJnzdD9wWcY30ZwuoDNKRM1yruyIuwerW1FnF++GEtaz0y8eB/Q0uqO2thNK6JH0ZQVkDzyVd/G73E6JY1LfZqDYFQQ6uJzsPG6kxFAo+kua1JPo64rfSI+q4CZKeGHQyCL0OZC1QrjlZ2pPiUGvtRsufF9oc7513paUyLylfIcW9SRcI7G9dmWlFSWelPHNvCK+AqJj6m0kuOaUyJytnJ3l9Y0QCEXzxq4xJepc+9Y15hh+wTRUDJtREprCoxSQDxh0Kjap5g0oMQQq+V4yyNXwC0q+ulm5mhI+5S8VEJltBxlxaktc39WqjHplUbmOEgOf8GIizmroFLaDliPdkFsBXZ44sveoiuZcU1SuoER2NOUaxYFra9+ikd62xW5mymV527ls8rtICefY/HU6A/deirfzXvZhnLuTT6MEw3OSS6bqC5QYUXS1Fe+DklGub4feduVURv5BpT8qvp9JCQavqnWOhe84S4m6bqIpfFACAkuc1vLd4Chk5hQkiDWA3xNYMmBvDnquT6aEZKOd07/0aUrCvOFgyCElMRg0mZ78Z/g8JAO2aJEE8GdVzodRhYPG//MpIbGO7FNt7QlKAir1mtpiPihZDE1Yg6FBOaN9O1TOQD8CePr1UuTgDA7OXU+JqJAfUlfedwQ1z3/DqB7LM2mtmFVLiZPqZ2tbPT4oCcKw7zoscmig+2EY4u2QBKsKQ9EIHTd0DhWPekp4ED1JN8HVJE3raZL036o6p/fGKQNMnWxRpcRg1HbDh9xxw+OozFVtUT0lDvhkRuFsMQEdZsNIeB1XE906i0KW04oV7IgSOdSitmp/hRJEHGJ98aIuWkdJrydBf1S69BQQQp6tbaihJDVuMypicGJ6ePkDSgzH1ttf4ogSmUzRF8PSgTyQyaT9ICjn8VdQR0kIYAbllEOaBD+g44klQVrJGjnXFcTzMKR073fbo8Sw7ZtGc48o8SGBhER/mOfELQnwJihZnVvIbT0Ol6gdDEL7+btKy775nmvjW+muUOLDoFgNF7OnBK8+gwhAKd1TQjQONbxdRWe1tOxTeqPNEpPcz+mb62SVkp0b+XBafs1WUBw7MW9xu1zCihrfgd1CpOnA79HxEAaJ14Ul9YgSlviMY2WHOJBzHkcDzxEn8pqMnYhqnJZ24cThWEsDNsNNN6bluh7nA8Zp5bEr6dVRtctlXYIOUFy8DIGnKV9uHJBZRr8kc+sZamnpege6JjKf22cc9hZ7iRgYbdBTjs9l6Ol5OUjqwDXsMiUGz4i4xAbZOWe700gsFOgtUWf7DM9GzvsMSpKkY8eo2yFSzMn6c3dKeK2J9fPzwOppWK/735cSzhe47zuKIdL9uqJSpSSwLKwP7zXwe6tqUWcpOEEJ21P5b+NqUw9RrzGIVCgJXrCqETHwVqhcYU+c9GrN17WUuCkjdehEeDdozLHDR5WSXxCiDDbvQke8Kef0qtstVaqKITWUVC/0bcG6lHNQmKsVh5nDnClNf0j2otVsgVdHKVZERBg+D19X8xSiwxzHlPgOVYnY/63h+cqeeF6lROYYiH+RKU+IGo+HLy94dZPnwzkJYbmB2SY3j6wSB5S4geJ/oj94V9DpdzG3QolPJldNNTKagH4vLVBSvLrRtGewZkOA7HWmMUeBGfYo8QWtXdSGbwBlp/9USwlP04nbp2k1Qb2EpnmeTgyapnqMBhDRfTahhaNa8UZJINHfvIc5D5cRRCRq/LVyCTU3T6l3kCEByaL0Lbx9b4OfLKGoqEUnIIuieEIsh3kEiuo/PiGIhKncwGlK+oLMq9e4FMWzVfw9pfYWyOIzlFA+lk+uccSPh5sLEcofBp5lmXU6jjMyzblom7mQrV6n9nTuj8ypOTJVa96fzqs9bLyKTar/Db2gG0KmBSyfsHoNJTqYAuSeDzGuWAOXRLp4AtAW5YxnqD46DCIeiWF6wwjPN0Cfnm8tXHWlhIdcIzHWN1hanZkcmZuOZVhOihfEpF5DyVsnXB0qfBQYvHlaVENlKSExxFVcNlbleBMN8SKmYTv4dJoSjH4qdTC29smQPSHzPvrLOkr6g5QfqOrAwpCUSLImVgar3NLEwcQaVNuSA4E+4NLUewQV+A2sM9AuqH31ADituFTUPmkQPkqzEkTZRePACZwTTWuMAx6j3hy+/ROgj4SqXe1+hkadKroYcrwfOEupnWdxT9ur4Wd6V3YCod1wB3VyTpAqnPLEvLOFPqDtdO+XaDt6JqO2URNO+CWqZ+Zs3X8cx9fmb77pXKa1dRhvSwlfQ0k/p8452n3KaB9u1kt/yRsGQKuU9DgXlc/L4brhcZznyTWD+RVKegKVnNfZpejs4atwxZgwxysW5xrvpfUw9m9Qtjist+u5j2ID4/UaSoLfYGYrvOKSV07wFNBhURM994gSR7g8d1papso5CIKQ4uVckpS8KfIyuNCMQl+hFD9hwgMZ2HgpHzgvdpRoMNs7HoJfR4kIivwyJi46z9ZMASDRsswRwBEt+5QEzPwaycDTzkIH2Nh40aUziaRr64PhkJCS0kvhkfMxfshomiMyga7jLc2VcE3QNA7pusRrzO6KjCuFtRUHmRsYsTCcgTaAxezP8xBsDlZHJfadEtmxW3tiHsCHJQd8bNMtHH+r4Bwd60viL+KuB0/61mdvF2TMwXq3hwrymq8X8MAmPvYUQGTHkNVRwpm/YLQkcSlhCVvHrlGRVQaZdpRwetbFUL3L2amkGzSkfQ9xNH37KQkloYFelsRddcOTYHCRBaoVz56xtk0oWcfgoF8mglQFHRwfUlwn7DpKXKcfuqHTJ8Ar20/8daSVlpQYkd1JpBttvvXa7gu7EsILt47gEUrwLb4+Lf6UlMQZeBlIoxku/SE8Y0pgiClZY0rM6VNGgtKlSlxPyZXgDcTM1ZsDL2AwBfU2IN77GJhxafWmUYnzvmpncIGS2rDcWzi20EUBCdWJ/yFyHnhHyz59Q6SaE5T4F3mub153N5ZHxftTT48Lcgdz2mUysfWg1TieVuBPWo/X1FMiTkXdPG9hqaFEFUDVqBQxAuQqLYSM6lOUB7R26K9XJ702A29Kx8MU1ZkWPallDJ8qJQoleCJNT8FLBV/damqeUvllq5TwZZzOfrk8bef0gPUKCxgfat83UsJE9lWTTzB8lWlRVKqUkLcWRRDHQ0hxMwvlElatVaco2S6rGPhn3IsnIpnpdHi7t1Di60V9nK0Ts7ZYSWssq9RT8gor/LcEAffA1Bpi9RpK5Elkqlk0CizyjlbTz01PzUxpqtqH4mtrSlyaUrwTtsGTc/tcLfKbNV5VStYMtX1BrW7m+A/GJm+aZuUxbuiE21HiC+aZjurcDFBxUD/57QQudcIsnNBB2lNyZh7nSehJcf5yF+YJa8z1RtYb5JLM75cS6qUlPNz2qaaUeH3zop/9pdnkLJs6V3ZAN9hLPLElGo2fyFKaXREM6IqYA5ySGtdUoBscxj8DnHDlRPDrIlPwo1tiyn4DyNr86vhvV8cvSUadB1b9LBh+njYQKa6PcsN6QsNe+XsgVIpGcX+axUISCyZ4pAFh/DsKptb0jhtGzGK1+QPVH2mctBBcmsdV4zL7u82/qUPPt4R2Trptou+5zuC7uyT1mKLfdnS2XYxGls/sLsx7d4JQ0De4BrWO5MlF1vesP/ycus2B7JZ4r/y6cWt+Z7BiRKm31umbQuDKLtMiLOTd4OoTvYPbuTV2dCCkyfdoamk76iaAfAcRxvt3eIlCU4RSd/JSN3Ho6RviEt8OMRGoXnetWkdvK3CN9PqYdJ3C7VtMt/OEununhThpKS3eAkkoOp+J2umbT6R1G52iNTx+fo/3rHT8fhw2tbp8CYl7xsaojZ/4/ikL5S2/TNug66du1OOplXbOWtroMrrePwnfF/2Tx27x0WtJiZecup1zd4qPXuXl9Y6LAVpO4QteP+a19Vtq9qZYva0Z7ysoaSsYNbvXB6VE/oiC5e7PS9FrJsX9EEomsPIRyyKZRRJgTmQZryEZkRExGW+yBz3Qj6AEljKCcW5BBNETgE6cGM31mzOjBgrs94hdUSKeFwu/uC1hQH/N1NIdZAhLB56XIV6Tf8/Iq9QToOn9CtSSEnuAPIFD4hx34gFRqJj3+853YSPofa+tr6XEnIL+a7MY4QIxgin8wnS8LhdlaZnGZgF63gEl0yXyFE/JIFSSDHRBSRJcTJQ0TZN4LCipkPqJxlPvweG/lhLf912Yiz0x9N0+i8WSKYic5/fI/n7f9cMD6awlJeYSOTu/JEUAsEbDjNRHEoT59QlXWYveVtR5q8scoptO+GBiqHPulO1LSVhSoirWLIYZLHs8izS8g3+JgSeULJ5Aevee/HpK3nfI+04wXum7HDr7fLWkRBkkSu4USsHnaVHwk8HExmey8A5lMiiccJLx/xVMZL6VyC+lhOU43NMauBxzHDL6oAV4RcZ/hgiCwRkqHLyf5m6dsBjv6wpfSsnrYGQja24/AQ24ewGLVOrB9kt4Hk9wL7QfxeEnyCU6zHUElhrvfDKV18VGwfvIvBF9NOfT+PmnUZIP1gUuJRaZnk/+CHjI8cpmpJBwMPDjSsm2LeE4o2xL8JdhGCwXuFy5cOWB1vf6mJQ0RENKPv1dFxjuJ9tLmt2rmLacU30pfE+vOJP5zETuxDx9SqXlvV4br+rOMNqOO93j/fDfA0bb8ZUH9+w8g3+UVPCPkgr+UVLBP0oqqFLiMZLu0e9GUfGEg9VPokSWLXD8vsj6Pv73GHBEUfQrfvc/iRIkrlQD62PrvJgAA1PQiHZWcdP4UZT8WrLc7wWIv8aTt4mWq7zic/aTKJkArZOIEZZpZqDAAGCW1YRu+UmUuKzruuS1Jq6LWJclgZ0iqCriP4mSGog1I7g/nJI6/KOkgn+UVPAXU/LPXnKMYEC3w2mrWrf4H0bYuXjxUX7EAAAAAElFTkSuQmCC"/>
          <p:cNvSpPr>
            <a:spLocks noChangeAspect="1" noChangeArrowheads="1"/>
          </p:cNvSpPr>
          <p:nvPr/>
        </p:nvSpPr>
        <p:spPr bwMode="auto">
          <a:xfrm>
            <a:off x="307975" y="-1309688"/>
            <a:ext cx="456247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" b="2074"/>
          <a:stretch/>
        </p:blipFill>
        <p:spPr>
          <a:xfrm>
            <a:off x="307975" y="116681"/>
            <a:ext cx="8656513" cy="64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Strategická analýza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6480720" cy="5661248"/>
          </a:xfrm>
        </p:spPr>
        <p:txBody>
          <a:bodyPr>
            <a:normAutofit/>
          </a:bodyPr>
          <a:lstStyle/>
          <a:p>
            <a:r>
              <a:rPr lang="cs-CZ" dirty="0" smtClean="0"/>
              <a:t>Analýza nadřazené strategie</a:t>
            </a:r>
          </a:p>
          <a:p>
            <a:pPr lvl="1"/>
            <a:r>
              <a:rPr lang="cs-CZ" b="1" dirty="0"/>
              <a:t>Poslání (proč tady jsme)</a:t>
            </a:r>
            <a:endParaRPr lang="cs-CZ" dirty="0"/>
          </a:p>
          <a:p>
            <a:pPr lvl="2"/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: Poskytnout klientům co největší pohodlí a pocit domova při cestování</a:t>
            </a:r>
          </a:p>
          <a:p>
            <a:pPr lvl="1"/>
            <a:r>
              <a:rPr lang="cs-CZ" b="1" dirty="0"/>
              <a:t>Hodnoty (co uznáváme)</a:t>
            </a:r>
            <a:endParaRPr lang="cs-CZ" dirty="0"/>
          </a:p>
          <a:p>
            <a:pPr lvl="2"/>
            <a:r>
              <a:rPr lang="cs-CZ" dirty="0"/>
              <a:t>JIC: hledáme způsoby nikoliv důvody, držíme slovo, jsme </a:t>
            </a:r>
            <a:r>
              <a:rPr lang="cs-CZ" dirty="0" smtClean="0"/>
              <a:t>otevření</a:t>
            </a:r>
            <a:endParaRPr lang="cs-CZ" dirty="0"/>
          </a:p>
          <a:p>
            <a:pPr lvl="1"/>
            <a:r>
              <a:rPr lang="cs-CZ" b="1" dirty="0"/>
              <a:t>Vize (kam chceme dojít)</a:t>
            </a:r>
            <a:endParaRPr lang="cs-CZ" dirty="0"/>
          </a:p>
          <a:p>
            <a:pPr lvl="2"/>
            <a:r>
              <a:rPr lang="cs-CZ" dirty="0"/>
              <a:t>McDonald: Zákazník dostane všude na světě stejné jídlo</a:t>
            </a:r>
          </a:p>
          <a:p>
            <a:pPr lvl="1"/>
            <a:r>
              <a:rPr lang="cs-CZ" b="1" dirty="0"/>
              <a:t>Cíle (konkretizace vize, co chtějí majitelé</a:t>
            </a:r>
            <a:r>
              <a:rPr lang="cs-CZ" b="1" dirty="0" smtClean="0"/>
              <a:t>)</a:t>
            </a:r>
          </a:p>
          <a:p>
            <a:pPr lvl="2"/>
            <a:r>
              <a:rPr lang="cs-CZ" dirty="0"/>
              <a:t>Růst tržního podílu zajistit dosažením pozice lídra pro jednotlivé speciální produkty </a:t>
            </a:r>
          </a:p>
          <a:p>
            <a:pPr lvl="1"/>
            <a:r>
              <a:rPr lang="cs-CZ" b="1" dirty="0"/>
              <a:t>Strategie (jak dosáhnout cílů)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AutoShape 2" descr="Výsledek obrázku pro porterova analýza 5 konkuren&amp;ccaron;ních 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Výsledek obrázku pro porterova analýza 5 konkuren&amp;ccaron;ních s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vymezení 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Činnosti podniku s cílem získat hmotné i nehmotné vstupy</a:t>
            </a:r>
          </a:p>
          <a:p>
            <a:r>
              <a:rPr lang="cs-CZ" dirty="0"/>
              <a:t>„aktivity spojené se získáváním produktů a materiálů od externího dodavatele“ (</a:t>
            </a:r>
            <a:r>
              <a:rPr lang="cs-CZ" dirty="0" err="1"/>
              <a:t>Bowersox</a:t>
            </a:r>
            <a:r>
              <a:rPr lang="cs-CZ" dirty="0"/>
              <a:t> a </a:t>
            </a:r>
            <a:r>
              <a:rPr lang="cs-CZ" dirty="0" err="1"/>
              <a:t>Closs</a:t>
            </a:r>
            <a:r>
              <a:rPr lang="cs-CZ" dirty="0"/>
              <a:t>, 1996, s. 37) </a:t>
            </a:r>
            <a:endParaRPr lang="cs-CZ" dirty="0" smtClean="0"/>
          </a:p>
          <a:p>
            <a:r>
              <a:rPr lang="cs-CZ" dirty="0"/>
              <a:t>zajistit, aby bylo správné zboží, ve správném čase, ve správném množství, ve správné kvalitě, na správném místě a se správnými náklady. </a:t>
            </a:r>
          </a:p>
          <a:p>
            <a:pPr lvl="0"/>
            <a:r>
              <a:rPr lang="cs-CZ" dirty="0" smtClean="0"/>
              <a:t>Vymezení </a:t>
            </a:r>
            <a:r>
              <a:rPr lang="cs-CZ" dirty="0"/>
              <a:t>obsahu nákupu</a:t>
            </a:r>
          </a:p>
          <a:p>
            <a:pPr lvl="1"/>
            <a:r>
              <a:rPr lang="cs-CZ" dirty="0"/>
              <a:t>užší pojetí nákupu (výběr dodavatele)</a:t>
            </a:r>
          </a:p>
          <a:p>
            <a:pPr lvl="1"/>
            <a:r>
              <a:rPr lang="cs-CZ" dirty="0"/>
              <a:t>širší (včetně toku materiálu) – tzv. zásobovací </a:t>
            </a:r>
            <a:r>
              <a:rPr lang="cs-CZ" dirty="0" smtClean="0"/>
              <a:t>logistika</a:t>
            </a:r>
          </a:p>
          <a:p>
            <a:r>
              <a:rPr lang="cs-CZ" dirty="0"/>
              <a:t>Cíle nákupu</a:t>
            </a:r>
          </a:p>
          <a:p>
            <a:pPr lvl="1"/>
            <a:r>
              <a:rPr lang="cs-CZ" dirty="0"/>
              <a:t>Snižování nákladů</a:t>
            </a:r>
          </a:p>
          <a:p>
            <a:pPr lvl="1"/>
            <a:r>
              <a:rPr lang="cs-CZ" dirty="0"/>
              <a:t>Zvyšování výkonů</a:t>
            </a:r>
          </a:p>
          <a:p>
            <a:pPr lvl="1"/>
            <a:r>
              <a:rPr lang="cs-CZ" dirty="0"/>
              <a:t>Zvyšování spokojenosti zákazníků uspokojováním potřeb</a:t>
            </a:r>
          </a:p>
          <a:p>
            <a:pPr lvl="1"/>
            <a:r>
              <a:rPr lang="cs-CZ" dirty="0"/>
              <a:t>Zvyšování jakosti</a:t>
            </a:r>
          </a:p>
          <a:p>
            <a:pPr lvl="1"/>
            <a:r>
              <a:rPr lang="cs-CZ" dirty="0"/>
              <a:t>Snižování nákupního rizika</a:t>
            </a:r>
          </a:p>
          <a:p>
            <a:pPr lvl="1"/>
            <a:r>
              <a:rPr lang="cs-CZ" dirty="0"/>
              <a:t>Zvyšování flexibility nákupu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1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Strategická analýza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4248472" cy="4752528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SLEPT analýza ve spojitosti s nákupem</a:t>
            </a:r>
          </a:p>
          <a:p>
            <a:r>
              <a:rPr lang="cs-CZ" dirty="0" smtClean="0"/>
              <a:t>Analýza odvětví (</a:t>
            </a:r>
            <a:r>
              <a:rPr lang="cs-CZ" dirty="0" err="1" smtClean="0"/>
              <a:t>Porterův</a:t>
            </a:r>
            <a:r>
              <a:rPr lang="cs-CZ" dirty="0" smtClean="0"/>
              <a:t> model  konkurenčních sil)</a:t>
            </a:r>
          </a:p>
          <a:p>
            <a:r>
              <a:rPr lang="cs-CZ" dirty="0" smtClean="0"/>
              <a:t>Analýza konkurence, dodavatelů, zákazníků</a:t>
            </a:r>
          </a:p>
          <a:p>
            <a:r>
              <a:rPr lang="cs-CZ" dirty="0" smtClean="0"/>
              <a:t>Analýza očekávání </a:t>
            </a:r>
            <a:r>
              <a:rPr lang="cs-CZ" dirty="0" err="1" smtClean="0"/>
              <a:t>stakeholderů</a:t>
            </a:r>
            <a:r>
              <a:rPr lang="cs-CZ" dirty="0" smtClean="0"/>
              <a:t> nákupu</a:t>
            </a:r>
          </a:p>
          <a:p>
            <a:r>
              <a:rPr lang="cs-CZ" dirty="0" smtClean="0"/>
              <a:t>Analýza interního prostředí</a:t>
            </a:r>
          </a:p>
          <a:p>
            <a:pPr lvl="1"/>
            <a:r>
              <a:rPr lang="cs-CZ" b="1" dirty="0" smtClean="0"/>
              <a:t>Součástí je i analýza procesu resp. nákupních činností (proces se skládá z činností)</a:t>
            </a:r>
          </a:p>
          <a:p>
            <a:r>
              <a:rPr lang="cs-CZ" dirty="0" smtClean="0"/>
              <a:t>Sumární analýza SWOT</a:t>
            </a:r>
            <a:endParaRPr lang="en-GB" dirty="0"/>
          </a:p>
        </p:txBody>
      </p:sp>
      <p:sp>
        <p:nvSpPr>
          <p:cNvPr id="4" name="AutoShape 2" descr="Výsledek obrázku pro porterova analýza 5 konkuren&amp;ccaron;ních 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Výsledek obrázku pro porterova analýza 5 konkuren&amp;ccaron;ních s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572000" cy="38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vyjednávací síly 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Síla dodavatelů je vysoká když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Síla zákazníků je vysoká když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 numCol="1">
            <a:normAutofit lnSpcReduction="10000"/>
          </a:bodyPr>
          <a:lstStyle/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Jedná se  velikou dodavatelskou firmu </a:t>
            </a:r>
          </a:p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malý počet dodavatelů</a:t>
            </a:r>
          </a:p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Nakupující není důležitým zákazníkem (poddíl tržeb zákazníka na celkových tržbách dodavatele je nízký)</a:t>
            </a:r>
          </a:p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zákazník poptává vysoce specifické zboží</a:t>
            </a:r>
          </a:p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nejsou informace o tržní ceně </a:t>
            </a:r>
          </a:p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Existence substitutů</a:t>
            </a:r>
          </a:p>
          <a:p>
            <a:pPr marL="342900" lvl="2" indent="-342900">
              <a:lnSpc>
                <a:spcPct val="90000"/>
              </a:lnSpc>
            </a:pPr>
            <a:r>
              <a:rPr lang="cs-CZ" sz="2200" dirty="0"/>
              <a:t>Nemůže si zákazník vyrobit sám </a:t>
            </a:r>
          </a:p>
          <a:p>
            <a:pPr lvl="2"/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>
          <a:xfrm>
            <a:off x="4860032" y="2174875"/>
            <a:ext cx="3826768" cy="39512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Dána velikostí kupujícího</a:t>
            </a:r>
          </a:p>
          <a:p>
            <a:r>
              <a:rPr lang="cs-CZ" dirty="0" smtClean="0"/>
              <a:t>Snadnost </a:t>
            </a:r>
            <a:r>
              <a:rPr lang="cs-CZ" dirty="0"/>
              <a:t>přestupu ke konkurenci (malé náklady přestupu – tzv. </a:t>
            </a:r>
            <a:r>
              <a:rPr lang="cs-CZ" dirty="0" err="1"/>
              <a:t>switching</a:t>
            </a:r>
            <a:r>
              <a:rPr lang="cs-CZ" dirty="0"/>
              <a:t> </a:t>
            </a:r>
            <a:r>
              <a:rPr lang="cs-CZ" dirty="0" err="1"/>
              <a:t>costs</a:t>
            </a:r>
            <a:r>
              <a:rPr lang="cs-CZ" dirty="0"/>
              <a:t>), dostupnost substitutů</a:t>
            </a:r>
          </a:p>
          <a:p>
            <a:r>
              <a:rPr lang="cs-CZ" dirty="0"/>
              <a:t>Informace o trhu k dispozici</a:t>
            </a:r>
          </a:p>
          <a:p>
            <a:r>
              <a:rPr lang="cs-CZ" dirty="0"/>
              <a:t>Zákazník může využít zpětnou integraci (začít si vyrábět sám)</a:t>
            </a:r>
          </a:p>
          <a:p>
            <a:pPr marL="342900" lvl="2" indent="-342900"/>
            <a:r>
              <a:rPr lang="cs-CZ" sz="2400" dirty="0"/>
              <a:t>Vysoká cenová elasticita poptávky </a:t>
            </a:r>
          </a:p>
          <a:p>
            <a:pPr marL="342900" lvl="2" indent="-342900"/>
            <a:r>
              <a:rPr lang="cs-CZ" sz="2400" dirty="0"/>
              <a:t>Zákazník je silným distributorem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cílů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r>
              <a:rPr lang="cs-CZ" dirty="0"/>
              <a:t>Co ovlivňuje stanovení cílů?</a:t>
            </a:r>
          </a:p>
          <a:p>
            <a:pPr lvl="1"/>
            <a:r>
              <a:rPr lang="cs-CZ" dirty="0"/>
              <a:t>Zjištění potenciálu</a:t>
            </a:r>
          </a:p>
          <a:p>
            <a:pPr lvl="1"/>
            <a:r>
              <a:rPr lang="cs-CZ" dirty="0"/>
              <a:t>Možnosti dosažení dlouhodobých cílů</a:t>
            </a:r>
          </a:p>
          <a:p>
            <a:pPr lvl="1"/>
            <a:r>
              <a:rPr lang="cs-CZ" dirty="0"/>
              <a:t>Budování konkurenční výhody</a:t>
            </a:r>
          </a:p>
          <a:p>
            <a:pPr lvl="1"/>
            <a:r>
              <a:rPr lang="cs-CZ" dirty="0"/>
              <a:t>Minimalizace nejistoty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36653" r="15547" b="6250"/>
          <a:stretch/>
        </p:blipFill>
        <p:spPr bwMode="auto">
          <a:xfrm>
            <a:off x="3635896" y="1700808"/>
            <a:ext cx="52565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nákupní strategie – 1. role a odpovědnost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Vytvořit </a:t>
            </a:r>
            <a:r>
              <a:rPr lang="cs-CZ" sz="3200" dirty="0"/>
              <a:t>obraz nákupu jako strategické funkce, která zvyšuje zisk, ne náklady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Porovnat skutečnost s ISO 9000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Co nákup zajišťuje (materiál, lidi…) a jaké </a:t>
            </a:r>
            <a:r>
              <a:rPr lang="cs-CZ" sz="3200" dirty="0" smtClean="0"/>
              <a:t>činnosti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Přístup k nákupu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nákupní strategie – 2. organizace, struktura, řízení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Centralizace</a:t>
            </a:r>
            <a:r>
              <a:rPr lang="cs-CZ" sz="3200" dirty="0"/>
              <a:t>, decentralizace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CAPS – nejvíce firem centralizované hybridní (67 %)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Výrobní firmy spíše </a:t>
            </a:r>
            <a:r>
              <a:rPr lang="cs-CZ" sz="3200" dirty="0" smtClean="0"/>
              <a:t>decentralizace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Nákupní </a:t>
            </a:r>
            <a:r>
              <a:rPr lang="cs-CZ" sz="3200" dirty="0"/>
              <a:t>skupina, komoditní </a:t>
            </a:r>
            <a:r>
              <a:rPr lang="cs-CZ" sz="3200" dirty="0" smtClean="0"/>
              <a:t>výbory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i="1" dirty="0"/>
              <a:t>Vymezit kompetence pracovníkům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6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nákupu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Modely koordinace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Zjednodušení pojetí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Decentralizovaná organizační strukturu s neformální a dobrovolnou koordinací nákupu mezi </a:t>
            </a:r>
            <a:r>
              <a:rPr lang="cs-CZ" dirty="0" smtClean="0"/>
              <a:t>jednotkami</a:t>
            </a:r>
          </a:p>
          <a:p>
            <a:r>
              <a:rPr lang="cs-CZ" dirty="0"/>
              <a:t>decentralizovaná s centrální koordinací v podobě jednotlivce nebo skupiny na úrovni vedení </a:t>
            </a:r>
            <a:r>
              <a:rPr lang="cs-CZ" dirty="0" smtClean="0"/>
              <a:t>podniku</a:t>
            </a:r>
          </a:p>
          <a:p>
            <a:r>
              <a:rPr lang="cs-CZ" dirty="0"/>
              <a:t>centrální </a:t>
            </a:r>
            <a:r>
              <a:rPr lang="cs-CZ" dirty="0" smtClean="0"/>
              <a:t>organizace</a:t>
            </a:r>
          </a:p>
          <a:p>
            <a:r>
              <a:rPr lang="cs-CZ" dirty="0"/>
              <a:t>centrálně vedená nákupní síť </a:t>
            </a:r>
            <a:endParaRPr lang="cs-CZ" dirty="0" smtClean="0"/>
          </a:p>
          <a:p>
            <a:r>
              <a:rPr lang="cs-CZ" dirty="0"/>
              <a:t>federální organizace nákupu </a:t>
            </a:r>
            <a:endParaRPr lang="cs-CZ" dirty="0" smtClean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>
          <a:xfrm>
            <a:off x="4645025" y="2174874"/>
            <a:ext cx="4175447" cy="4134445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/>
              <a:t>Centralizovaná struktura:</a:t>
            </a:r>
            <a:r>
              <a:rPr lang="cs-CZ" dirty="0"/>
              <a:t> Veškeré hlavní nakupování je kontrolováno z jedné centrální lokace pro celou firmu. S provozními jednotkami je konzultováno, ale nejsou odpovědny za samotný nákup.</a:t>
            </a:r>
          </a:p>
          <a:p>
            <a:r>
              <a:rPr lang="cs-CZ" i="1" dirty="0"/>
              <a:t>Hybridní struktura:</a:t>
            </a:r>
            <a:r>
              <a:rPr lang="cs-CZ" dirty="0"/>
              <a:t> Nakupování je sdíleno podnikovým oddělením a obchodní jednotkou, tedy provozním závodem a/nebo divizí.</a:t>
            </a:r>
          </a:p>
          <a:p>
            <a:r>
              <a:rPr lang="cs-CZ" i="1" dirty="0"/>
              <a:t>Decentralizovaná struktura:</a:t>
            </a:r>
            <a:r>
              <a:rPr lang="cs-CZ" dirty="0"/>
              <a:t> Všechna hlavní nakupování jsou kontrolována na úrovni obchodní jednotky, závodu a/nebo divize.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nákupu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Centralizace výhody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Decentralizace výhoda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Vyjednávací síla</a:t>
            </a:r>
          </a:p>
          <a:p>
            <a:r>
              <a:rPr lang="cs-CZ" dirty="0" smtClean="0"/>
              <a:t>Dostupnost zdrojů</a:t>
            </a:r>
          </a:p>
          <a:p>
            <a:r>
              <a:rPr lang="cs-CZ" dirty="0" smtClean="0"/>
              <a:t>Hospodaření se zásobami</a:t>
            </a:r>
          </a:p>
          <a:p>
            <a:r>
              <a:rPr lang="cs-CZ" dirty="0"/>
              <a:t>Oblast řízení jednotek </a:t>
            </a:r>
            <a:endParaRPr lang="cs-CZ" dirty="0" smtClean="0"/>
          </a:p>
          <a:p>
            <a:r>
              <a:rPr lang="cs-CZ" dirty="0"/>
              <a:t>Kvalita rozhodování </a:t>
            </a:r>
            <a:endParaRPr lang="cs-CZ" dirty="0" smtClean="0"/>
          </a:p>
          <a:p>
            <a:r>
              <a:rPr lang="cs-CZ" dirty="0" smtClean="0"/>
              <a:t>Náklady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cs-CZ" dirty="0"/>
              <a:t>Řízení a kontrola na lokální úrovni </a:t>
            </a:r>
            <a:endParaRPr lang="cs-CZ" dirty="0" smtClean="0"/>
          </a:p>
          <a:p>
            <a:r>
              <a:rPr lang="cs-CZ" dirty="0"/>
              <a:t>Budování SRM </a:t>
            </a:r>
            <a:endParaRPr lang="cs-CZ" dirty="0" smtClean="0"/>
          </a:p>
          <a:p>
            <a:r>
              <a:rPr lang="cs-CZ" dirty="0"/>
              <a:t>Rychlost a flexibilita </a:t>
            </a:r>
            <a:endParaRPr lang="cs-CZ" dirty="0" smtClean="0"/>
          </a:p>
          <a:p>
            <a:r>
              <a:rPr lang="cs-CZ" dirty="0"/>
              <a:t>Motivace </a:t>
            </a:r>
            <a:endParaRPr lang="cs-CZ" dirty="0" smtClean="0"/>
          </a:p>
          <a:p>
            <a:r>
              <a:rPr lang="cs-CZ" dirty="0"/>
              <a:t>Kvalita rozhodování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8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organizační struktury nákupu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Centralizace</a:t>
            </a:r>
          </a:p>
          <a:p>
            <a:r>
              <a:rPr lang="cs-CZ" dirty="0" smtClean="0"/>
              <a:t>Formalizace</a:t>
            </a:r>
          </a:p>
          <a:p>
            <a:r>
              <a:rPr lang="cs-CZ" dirty="0" smtClean="0"/>
              <a:t>Specializace</a:t>
            </a:r>
          </a:p>
          <a:p>
            <a:r>
              <a:rPr lang="cs-CZ" dirty="0" smtClean="0"/>
              <a:t>Struktura nákupní skupiny</a:t>
            </a:r>
          </a:p>
          <a:p>
            <a:r>
              <a:rPr lang="cs-CZ" dirty="0" smtClean="0"/>
              <a:t>Dělba práce</a:t>
            </a:r>
          </a:p>
          <a:p>
            <a:r>
              <a:rPr lang="cs-CZ" dirty="0" smtClean="0"/>
              <a:t>Autonomie, participace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5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Výsledky šetření v divizních podnicích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potřebu dohledu vyšších hierarchických úrovní, pokud má být zajištěna vyšší materiálová </a:t>
            </a:r>
            <a:r>
              <a:rPr lang="cs-CZ" dirty="0" smtClean="0"/>
              <a:t>efektivita</a:t>
            </a:r>
          </a:p>
          <a:p>
            <a:r>
              <a:rPr lang="cs-CZ" dirty="0" smtClean="0"/>
              <a:t>formalizace důležitá pro zvyšování výkonnosti nákupu</a:t>
            </a:r>
          </a:p>
          <a:p>
            <a:r>
              <a:rPr lang="cs-CZ" dirty="0"/>
              <a:t>Impulzem pro plnění nákupních cílů se ukázala i zainteresovanost pracovníků nákupu na plnění nákupních cílů resp. odměňování dle plnění nákupních cílů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"/>
          </p:nvPr>
        </p:nvSpPr>
        <p:spPr>
          <a:xfrm>
            <a:off x="4645025" y="1628801"/>
            <a:ext cx="4041775" cy="3168352"/>
          </a:xfrm>
        </p:spPr>
        <p:txBody>
          <a:bodyPr>
            <a:normAutofit/>
          </a:bodyPr>
          <a:lstStyle/>
          <a:p>
            <a:r>
              <a:rPr lang="cs-CZ" dirty="0"/>
              <a:t>Vytváření konkurenčního prostředí mezi jednotkami se tak z pohledu nákupu zdá jako </a:t>
            </a:r>
            <a:r>
              <a:rPr lang="cs-CZ" dirty="0" smtClean="0"/>
              <a:t>přínosné – vliv na dobu obratu, nevhodné pro sdílení znalostí</a:t>
            </a:r>
            <a:endParaRPr lang="en-GB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2838450" cy="2400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8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nákupní strategie – 3. plánování a řízení zásob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Odhad </a:t>
            </a:r>
            <a:r>
              <a:rPr lang="cs-CZ" sz="3200" dirty="0"/>
              <a:t>budoucí poptávky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Kalkulace nákladů vlastních výrobků – jaký podíl mají nákupní náklady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Výroba na sklad, výroba na objednávku a výroba do mezioperačního skladu</a:t>
            </a:r>
          </a:p>
        </p:txBody>
      </p:sp>
    </p:spTree>
    <p:extLst>
      <p:ext uri="{BB962C8B-B14F-4D97-AF65-F5344CB8AC3E}">
        <p14:creationId xmlns:p14="http://schemas.microsoft.com/office/powerpoint/2010/main" val="596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273050"/>
            <a:ext cx="5050904" cy="1143000"/>
          </a:xfrm>
        </p:spPr>
        <p:txBody>
          <a:bodyPr/>
          <a:lstStyle/>
          <a:p>
            <a:r>
              <a:rPr lang="cs-CZ" dirty="0" smtClean="0"/>
              <a:t>Úloha nákupu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4040188" cy="639762"/>
          </a:xfrm>
        </p:spPr>
        <p:txBody>
          <a:bodyPr>
            <a:normAutofit/>
          </a:bodyPr>
          <a:lstStyle/>
          <a:p>
            <a:r>
              <a:rPr lang="cs-CZ" sz="2000" dirty="0"/>
              <a:t>Důležitost </a:t>
            </a:r>
            <a:r>
              <a:rPr lang="cs-CZ" sz="2000" dirty="0" smtClean="0"/>
              <a:t>nákupu</a:t>
            </a:r>
            <a:endParaRPr lang="cs-CZ" sz="20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175447" cy="639762"/>
          </a:xfrm>
        </p:spPr>
        <p:txBody>
          <a:bodyPr>
            <a:noAutofit/>
          </a:bodyPr>
          <a:lstStyle/>
          <a:p>
            <a:pPr marL="0" lvl="1"/>
            <a:r>
              <a:rPr lang="cs-CZ" dirty="0"/>
              <a:t>Kde hledat úspory (</a:t>
            </a:r>
            <a:r>
              <a:rPr lang="cs-CZ" altLang="cs-CZ" dirty="0"/>
              <a:t>Aberdeen </a:t>
            </a:r>
            <a:r>
              <a:rPr lang="cs-CZ" altLang="cs-CZ" dirty="0" smtClean="0"/>
              <a:t>Group</a:t>
            </a:r>
            <a:r>
              <a:rPr lang="cs-CZ" altLang="cs-CZ" dirty="0"/>
              <a:t>)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52601" y="2564904"/>
            <a:ext cx="4040188" cy="3951288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vytváří </a:t>
            </a:r>
            <a:r>
              <a:rPr lang="cs-CZ" dirty="0"/>
              <a:t>podstatné </a:t>
            </a:r>
            <a:r>
              <a:rPr lang="cs-CZ" dirty="0" smtClean="0"/>
              <a:t>náklady </a:t>
            </a:r>
          </a:p>
          <a:p>
            <a:r>
              <a:rPr lang="cs-CZ" dirty="0" smtClean="0"/>
              <a:t>spojitost </a:t>
            </a:r>
            <a:r>
              <a:rPr lang="cs-CZ" dirty="0"/>
              <a:t>nákupu s kvalitou </a:t>
            </a:r>
            <a:r>
              <a:rPr lang="cs-CZ" dirty="0" smtClean="0"/>
              <a:t>produktů</a:t>
            </a:r>
          </a:p>
          <a:p>
            <a:r>
              <a:rPr lang="cs-CZ" dirty="0" smtClean="0"/>
              <a:t>oblast </a:t>
            </a:r>
            <a:r>
              <a:rPr lang="cs-CZ" dirty="0"/>
              <a:t>nákupu lze považovat za počátek technologických změn a zdokonalení produktu nebo procesu </a:t>
            </a:r>
            <a:endParaRPr lang="cs-CZ" dirty="0" smtClean="0"/>
          </a:p>
          <a:p>
            <a:r>
              <a:rPr lang="cs-CZ" dirty="0" smtClean="0"/>
              <a:t>úlohou </a:t>
            </a:r>
            <a:r>
              <a:rPr lang="cs-CZ" dirty="0"/>
              <a:t>nákupního oddělení při řízení dodavatelského řetězce. 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4493468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dirty="0" smtClean="0"/>
              <a:t>Efektivní </a:t>
            </a:r>
            <a:r>
              <a:rPr lang="cs-CZ" altLang="cs-CZ" dirty="0"/>
              <a:t>strategie nákupu vycházející z důkladných analýz potřeb a nabídky</a:t>
            </a:r>
          </a:p>
          <a:p>
            <a:pPr lvl="1"/>
            <a:r>
              <a:rPr lang="cs-CZ" altLang="cs-CZ" sz="2700" dirty="0"/>
              <a:t>Snížení výdajů o 2 - 12%</a:t>
            </a:r>
          </a:p>
          <a:p>
            <a:r>
              <a:rPr lang="cs-CZ" altLang="cs-CZ" dirty="0"/>
              <a:t>Snížení objemu nákupu mimo kontrakty na polovinu</a:t>
            </a:r>
          </a:p>
          <a:p>
            <a:pPr lvl="1"/>
            <a:r>
              <a:rPr lang="cs-CZ" altLang="cs-CZ" sz="2700" dirty="0"/>
              <a:t>Dodatečná úspora 7% výdajů na základě lepšího využití nasmlouvaných podmínek</a:t>
            </a:r>
          </a:p>
          <a:p>
            <a:r>
              <a:rPr lang="cs-CZ" altLang="cs-CZ" dirty="0"/>
              <a:t>Výběr dodavatele</a:t>
            </a:r>
          </a:p>
          <a:p>
            <a:pPr lvl="1"/>
            <a:r>
              <a:rPr lang="cs-CZ" altLang="cs-CZ" sz="2700" dirty="0"/>
              <a:t>Zkrácení procesu o 25 - 50%</a:t>
            </a:r>
          </a:p>
          <a:p>
            <a:r>
              <a:rPr lang="cs-CZ" altLang="cs-CZ" dirty="0"/>
              <a:t>Počet nakupovaných položek</a:t>
            </a:r>
          </a:p>
          <a:p>
            <a:pPr lvl="1"/>
            <a:r>
              <a:rPr lang="cs-CZ" altLang="cs-CZ" sz="2700" dirty="0"/>
              <a:t>Snížení počtu nakupovaných položek o 15%</a:t>
            </a:r>
          </a:p>
          <a:p>
            <a:r>
              <a:rPr lang="cs-CZ" altLang="cs-CZ" dirty="0"/>
              <a:t>Náklady na držení zásob</a:t>
            </a:r>
          </a:p>
          <a:p>
            <a:pPr lvl="1"/>
            <a:r>
              <a:rPr lang="cs-CZ" altLang="cs-CZ" sz="2700" dirty="0"/>
              <a:t>Snížení nákladů o 5 - 50%</a:t>
            </a:r>
          </a:p>
          <a:p>
            <a:pPr marL="0" lvl="1" indent="0">
              <a:buNone/>
            </a:pPr>
            <a:r>
              <a:rPr lang="cs-CZ" altLang="cs-CZ" sz="3200" dirty="0"/>
              <a:t>Zdroj: Aberdeen Group</a:t>
            </a:r>
            <a:endParaRPr lang="en-US" altLang="cs-CZ" sz="3200" dirty="0"/>
          </a:p>
          <a:p>
            <a:endParaRPr lang="cs-CZ" dirty="0"/>
          </a:p>
        </p:txBody>
      </p:sp>
      <p:pic>
        <p:nvPicPr>
          <p:cNvPr id="13314" name="Picture 2" descr="Purchasing cartoons, Purchasing cartoon, funny, Purchasing picture, Purchasing pictures, Purchasing image, Purchasing images, Purchasing illustration, Purchasing illustration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6" y="13319"/>
            <a:ext cx="2745090" cy="25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zásob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Zástupci zásob:</a:t>
            </a:r>
          </a:p>
          <a:p>
            <a:pPr lvl="1"/>
            <a:r>
              <a:rPr lang="cs-CZ" dirty="0" smtClean="0"/>
              <a:t>Suroviny</a:t>
            </a:r>
          </a:p>
          <a:p>
            <a:pPr lvl="1"/>
            <a:r>
              <a:rPr lang="cs-CZ" dirty="0" smtClean="0"/>
              <a:t>Rozpracovaný </a:t>
            </a:r>
            <a:r>
              <a:rPr lang="pl-PL" dirty="0" smtClean="0"/>
              <a:t>materiál </a:t>
            </a:r>
          </a:p>
          <a:p>
            <a:pPr lvl="1"/>
            <a:r>
              <a:rPr lang="pl-PL" dirty="0" smtClean="0"/>
              <a:t>Polotovary</a:t>
            </a:r>
            <a:endParaRPr lang="pl-PL" dirty="0"/>
          </a:p>
          <a:p>
            <a:pPr lvl="1"/>
            <a:r>
              <a:rPr lang="cs-CZ" dirty="0" smtClean="0"/>
              <a:t>Rozpracované </a:t>
            </a:r>
            <a:r>
              <a:rPr lang="cs-CZ" dirty="0"/>
              <a:t>výrobky, které se ve výrobním </a:t>
            </a:r>
            <a:r>
              <a:rPr lang="cs-CZ" dirty="0" smtClean="0"/>
              <a:t>procesu přemisťují </a:t>
            </a:r>
            <a:r>
              <a:rPr lang="cs-CZ" dirty="0"/>
              <a:t>z jednoho pracoviště na druhé, </a:t>
            </a:r>
            <a:endParaRPr lang="cs-CZ" dirty="0" smtClean="0"/>
          </a:p>
          <a:p>
            <a:pPr lvl="1"/>
            <a:r>
              <a:rPr lang="cs-CZ" dirty="0"/>
              <a:t>H</a:t>
            </a:r>
            <a:r>
              <a:rPr lang="cs-CZ" dirty="0" smtClean="0"/>
              <a:t>otové výrobky, které </a:t>
            </a:r>
            <a:r>
              <a:rPr lang="cs-CZ" dirty="0"/>
              <a:t>z různých důvodů nebyly předány </a:t>
            </a:r>
            <a:r>
              <a:rPr lang="cs-CZ" dirty="0" smtClean="0"/>
              <a:t>zákazníkovi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ervisní </a:t>
            </a:r>
            <a:r>
              <a:rPr lang="cs-CZ" dirty="0"/>
              <a:t>materiál (</a:t>
            </a:r>
            <a:r>
              <a:rPr lang="cs-CZ" dirty="0" smtClean="0"/>
              <a:t>elektromateriál, strojírenské </a:t>
            </a:r>
            <a:r>
              <a:rPr lang="cs-CZ" dirty="0"/>
              <a:t>díly – šrouby, těsnění, příruby, …), </a:t>
            </a:r>
            <a:r>
              <a:rPr lang="cs-CZ" dirty="0" smtClean="0"/>
              <a:t>sanitární materiál </a:t>
            </a:r>
            <a:r>
              <a:rPr lang="cs-CZ" dirty="0"/>
              <a:t>apod</a:t>
            </a:r>
            <a:r>
              <a:rPr lang="cs-CZ" dirty="0" smtClean="0"/>
              <a:t>.</a:t>
            </a:r>
          </a:p>
          <a:p>
            <a:r>
              <a:rPr lang="cs-CZ" dirty="0" smtClean="0"/>
              <a:t>Funkce</a:t>
            </a:r>
          </a:p>
          <a:p>
            <a:pPr lvl="1"/>
            <a:r>
              <a:rPr lang="cs-CZ" dirty="0" smtClean="0"/>
              <a:t>zabezpečují </a:t>
            </a:r>
            <a:r>
              <a:rPr lang="cs-CZ" dirty="0"/>
              <a:t>plynulost výroby,</a:t>
            </a:r>
          </a:p>
          <a:p>
            <a:pPr lvl="1"/>
            <a:r>
              <a:rPr lang="cs-CZ" dirty="0" smtClean="0"/>
              <a:t>vytváří </a:t>
            </a:r>
            <a:r>
              <a:rPr lang="cs-CZ" dirty="0"/>
              <a:t>zásobu materiálu nebo polotovarů </a:t>
            </a:r>
            <a:r>
              <a:rPr lang="cs-CZ" dirty="0" smtClean="0"/>
              <a:t>pro nepředvídané </a:t>
            </a:r>
            <a:r>
              <a:rPr lang="cs-CZ" dirty="0"/>
              <a:t>výkyvy související se </a:t>
            </a:r>
            <a:r>
              <a:rPr lang="cs-CZ" dirty="0" smtClean="0"/>
              <a:t>zpožděnou objednávkou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yrovnávají </a:t>
            </a:r>
            <a:r>
              <a:rPr lang="cs-CZ" dirty="0"/>
              <a:t>nabídku a poptávku.</a:t>
            </a:r>
          </a:p>
        </p:txBody>
      </p:sp>
    </p:spTree>
    <p:extLst>
      <p:ext uri="{BB962C8B-B14F-4D97-AF65-F5344CB8AC3E}">
        <p14:creationId xmlns:p14="http://schemas.microsoft.com/office/powerpoint/2010/main" val="21556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zásob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úrovni strategické</a:t>
            </a:r>
          </a:p>
          <a:p>
            <a:r>
              <a:rPr lang="cs-CZ" dirty="0" smtClean="0"/>
              <a:t>Na úrovni operativní</a:t>
            </a:r>
          </a:p>
          <a:p>
            <a:endParaRPr lang="cs-CZ" dirty="0"/>
          </a:p>
          <a:p>
            <a:r>
              <a:rPr lang="cs-CZ" dirty="0" smtClean="0"/>
              <a:t>Ukazatele</a:t>
            </a:r>
          </a:p>
          <a:p>
            <a:pPr lvl="1"/>
            <a:r>
              <a:rPr lang="pl-PL" b="1" dirty="0" smtClean="0"/>
              <a:t>Doba </a:t>
            </a:r>
            <a:r>
              <a:rPr lang="pl-PL" b="1" dirty="0"/>
              <a:t>obratu zásob = Zásoby / (Tržby / 360)</a:t>
            </a:r>
            <a:endParaRPr lang="cs-CZ" dirty="0" smtClean="0"/>
          </a:p>
          <a:p>
            <a:pPr lvl="1"/>
            <a:r>
              <a:rPr lang="cs-CZ" b="1" dirty="0"/>
              <a:t>Obrat zásob = Tržby / Zásoby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Snaha o optimalizaci zásob</a:t>
            </a:r>
          </a:p>
          <a:p>
            <a:pPr lvl="1"/>
            <a:r>
              <a:rPr lang="cs-CZ" dirty="0" smtClean="0"/>
              <a:t>Deterministické modely zásob</a:t>
            </a:r>
          </a:p>
          <a:p>
            <a:pPr lvl="1"/>
            <a:r>
              <a:rPr lang="cs-CZ" dirty="0" smtClean="0"/>
              <a:t>Stochastické modely zásob</a:t>
            </a:r>
          </a:p>
        </p:txBody>
      </p:sp>
    </p:spTree>
    <p:extLst>
      <p:ext uri="{BB962C8B-B14F-4D97-AF65-F5344CB8AC3E}">
        <p14:creationId xmlns:p14="http://schemas.microsoft.com/office/powerpoint/2010/main" val="29499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zásob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Druhy zásob</a:t>
            </a:r>
          </a:p>
          <a:p>
            <a:pPr lvl="1"/>
            <a:r>
              <a:rPr lang="cs-CZ" dirty="0" smtClean="0"/>
              <a:t>Běžná (obratová zásoba)</a:t>
            </a:r>
          </a:p>
          <a:p>
            <a:pPr lvl="1"/>
            <a:r>
              <a:rPr lang="cs-CZ" dirty="0" smtClean="0"/>
              <a:t>Pojistná zásoba</a:t>
            </a:r>
          </a:p>
          <a:p>
            <a:pPr lvl="1"/>
            <a:r>
              <a:rPr lang="cs-CZ" dirty="0" smtClean="0"/>
              <a:t>Dopravní</a:t>
            </a:r>
          </a:p>
          <a:p>
            <a:pPr lvl="1"/>
            <a:r>
              <a:rPr lang="cs-CZ" dirty="0" smtClean="0"/>
              <a:t>Rozpracované výroby</a:t>
            </a:r>
          </a:p>
          <a:p>
            <a:pPr lvl="1"/>
            <a:r>
              <a:rPr lang="cs-CZ" dirty="0" smtClean="0"/>
              <a:t>Technologická</a:t>
            </a:r>
          </a:p>
          <a:p>
            <a:pPr lvl="1"/>
            <a:r>
              <a:rPr lang="cs-CZ" dirty="0" smtClean="0"/>
              <a:t>Rozpracované výroby</a:t>
            </a:r>
          </a:p>
          <a:p>
            <a:pPr lvl="1"/>
            <a:r>
              <a:rPr lang="cs-CZ" dirty="0" smtClean="0"/>
              <a:t>Spekulativní</a:t>
            </a:r>
          </a:p>
          <a:p>
            <a:r>
              <a:rPr lang="cs-CZ" dirty="0" smtClean="0"/>
              <a:t>Náklady</a:t>
            </a:r>
          </a:p>
          <a:p>
            <a:pPr lvl="1"/>
            <a:r>
              <a:rPr lang="cs-CZ" dirty="0" smtClean="0"/>
              <a:t>Skladovací (</a:t>
            </a:r>
            <a:r>
              <a:rPr lang="cs-CZ" dirty="0" smtClean="0">
                <a:solidFill>
                  <a:schemeClr val="accent3"/>
                </a:solidFill>
              </a:rPr>
              <a:t>c1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Pořizovací náklady (</a:t>
            </a:r>
            <a:r>
              <a:rPr lang="cs-CZ" dirty="0" smtClean="0">
                <a:solidFill>
                  <a:schemeClr val="accent3"/>
                </a:solidFill>
              </a:rPr>
              <a:t>c2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Náklady spojené s deficitem zásob (</a:t>
            </a:r>
            <a:r>
              <a:rPr lang="cs-CZ" dirty="0" smtClean="0">
                <a:solidFill>
                  <a:schemeClr val="accent3"/>
                </a:solidFill>
              </a:rPr>
              <a:t>c3</a:t>
            </a:r>
            <a:r>
              <a:rPr lang="cs-CZ" dirty="0" smtClean="0"/>
              <a:t>)</a:t>
            </a:r>
          </a:p>
        </p:txBody>
      </p:sp>
      <p:pic>
        <p:nvPicPr>
          <p:cNvPr id="1026" name="Picture 2" descr="Výsledek obrázku pro náklady na zásobován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2484" b="7798"/>
          <a:stretch/>
        </p:blipFill>
        <p:spPr bwMode="auto">
          <a:xfrm>
            <a:off x="3995936" y="4149080"/>
            <a:ext cx="5041059" cy="22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řízení zásob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Deterministické modely zásob</a:t>
            </a:r>
          </a:p>
          <a:p>
            <a:pPr lvl="1"/>
            <a:r>
              <a:rPr lang="cs-CZ" dirty="0" smtClean="0"/>
              <a:t>s pevně danou poptávkou i pořizovací lhůtou dodávek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námá poptávka Q je konstantní, čerpání zásob se skladu je rovnoměrné, pořizovací lhůta konstantní, velikost všech dodávek konstantní a známá, nevzniká nedostatek, nákupní cena nezávislá na velikosti objednávky </a:t>
            </a:r>
          </a:p>
          <a:p>
            <a:r>
              <a:rPr lang="cs-CZ" dirty="0" smtClean="0"/>
              <a:t>Stochastické modely zásob – </a:t>
            </a:r>
          </a:p>
          <a:p>
            <a:pPr lvl="1"/>
            <a:r>
              <a:rPr lang="cs-CZ" dirty="0" smtClean="0"/>
              <a:t>velikost poptávky a pořizovací lhůta jsou dány s určitou pravděpodobností</a:t>
            </a:r>
          </a:p>
        </p:txBody>
      </p:sp>
    </p:spTree>
    <p:extLst>
      <p:ext uri="{BB962C8B-B14F-4D97-AF65-F5344CB8AC3E}">
        <p14:creationId xmlns:p14="http://schemas.microsoft.com/office/powerpoint/2010/main" val="41515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857"/>
            <a:ext cx="7772400" cy="1143000"/>
          </a:xfrm>
        </p:spPr>
        <p:txBody>
          <a:bodyPr/>
          <a:lstStyle/>
          <a:p>
            <a:r>
              <a:rPr lang="cs-CZ" altLang="cs-CZ" dirty="0"/>
              <a:t>Just in </a:t>
            </a:r>
            <a:r>
              <a:rPr lang="cs-CZ" altLang="cs-CZ" dirty="0" err="1" smtClean="0"/>
              <a:t>Time</a:t>
            </a:r>
            <a:endParaRPr lang="cs-CZ" altLang="cs-CZ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052736"/>
            <a:ext cx="3240360" cy="5400600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dirty="0"/>
              <a:t>Historie</a:t>
            </a:r>
          </a:p>
          <a:p>
            <a:pPr lvl="1"/>
            <a:r>
              <a:rPr lang="cs-CZ" altLang="cs-CZ" dirty="0"/>
              <a:t>Henry Ford – My </a:t>
            </a:r>
            <a:r>
              <a:rPr lang="cs-CZ" altLang="cs-CZ" dirty="0" err="1"/>
              <a:t>life</a:t>
            </a:r>
            <a:r>
              <a:rPr lang="cs-CZ" altLang="cs-CZ" dirty="0"/>
              <a:t> and </a:t>
            </a:r>
            <a:r>
              <a:rPr lang="cs-CZ" altLang="cs-CZ" dirty="0" err="1"/>
              <a:t>work</a:t>
            </a:r>
            <a:endParaRPr lang="cs-CZ" altLang="cs-CZ" dirty="0"/>
          </a:p>
          <a:p>
            <a:pPr lvl="1"/>
            <a:r>
              <a:rPr lang="cs-CZ" altLang="cs-CZ" dirty="0" err="1"/>
              <a:t>Taichi</a:t>
            </a:r>
            <a:r>
              <a:rPr lang="cs-CZ" altLang="cs-CZ" dirty="0"/>
              <a:t> </a:t>
            </a:r>
            <a:r>
              <a:rPr lang="cs-CZ" altLang="cs-CZ" dirty="0" err="1"/>
              <a:t>Ohno</a:t>
            </a:r>
            <a:r>
              <a:rPr lang="cs-CZ" altLang="cs-CZ" dirty="0"/>
              <a:t> (</a:t>
            </a:r>
            <a:r>
              <a:rPr lang="zh-CN" altLang="cs-CZ" dirty="0">
                <a:ea typeface="SimSun" pitchFamily="2" charset="-122"/>
              </a:rPr>
              <a:t>大野 耐 </a:t>
            </a:r>
            <a:r>
              <a:rPr lang="cs-CZ" altLang="zh-CN" dirty="0"/>
              <a:t>) </a:t>
            </a:r>
            <a:r>
              <a:rPr lang="cs-CZ" altLang="zh-CN" dirty="0">
                <a:cs typeface="Arial" charset="0"/>
              </a:rPr>
              <a:t>→</a:t>
            </a:r>
            <a:r>
              <a:rPr lang="cs-CZ" altLang="zh-CN" dirty="0"/>
              <a:t> TPS</a:t>
            </a:r>
          </a:p>
          <a:p>
            <a:pPr>
              <a:lnSpc>
                <a:spcPct val="200000"/>
              </a:lnSpc>
            </a:pPr>
            <a:r>
              <a:rPr lang="cs-CZ" altLang="cs-CZ" dirty="0" err="1"/>
              <a:t>Kanban</a:t>
            </a:r>
            <a:r>
              <a:rPr lang="cs-CZ" altLang="cs-CZ" dirty="0"/>
              <a:t> = </a:t>
            </a:r>
            <a:r>
              <a:rPr lang="cs-CZ" altLang="cs-CZ" dirty="0" err="1"/>
              <a:t>šťítek</a:t>
            </a:r>
            <a:endParaRPr lang="cs-CZ" altLang="cs-CZ" dirty="0"/>
          </a:p>
          <a:p>
            <a:pPr lvl="1"/>
            <a:r>
              <a:rPr lang="cs-CZ" altLang="cs-CZ" dirty="0"/>
              <a:t>Přesunové (pohybové) karty</a:t>
            </a:r>
          </a:p>
          <a:p>
            <a:pPr lvl="1"/>
            <a:r>
              <a:rPr lang="cs-CZ" altLang="cs-CZ" dirty="0"/>
              <a:t>Výrobní </a:t>
            </a:r>
            <a:r>
              <a:rPr lang="cs-CZ" altLang="cs-CZ" dirty="0" smtClean="0"/>
              <a:t>karty</a:t>
            </a:r>
          </a:p>
          <a:p>
            <a:pPr>
              <a:tabLst>
                <a:tab pos="1085850" algn="l"/>
              </a:tabLst>
            </a:pPr>
            <a:r>
              <a:rPr lang="cs-CZ" altLang="cs-CZ" sz="2400" dirty="0"/>
              <a:t>Propojuje nákup, výrobu a logistiku</a:t>
            </a:r>
          </a:p>
          <a:p>
            <a:pPr>
              <a:spcBef>
                <a:spcPct val="80000"/>
              </a:spcBef>
              <a:tabLst>
                <a:tab pos="1085850" algn="l"/>
              </a:tabLst>
            </a:pPr>
            <a:r>
              <a:rPr lang="cs-CZ" altLang="cs-CZ" sz="2400" dirty="0"/>
              <a:t>Cíl – výroba s vysoce kvalitních výrobků</a:t>
            </a:r>
          </a:p>
          <a:p>
            <a:pPr>
              <a:spcBef>
                <a:spcPct val="0"/>
              </a:spcBef>
              <a:buFontTx/>
              <a:buNone/>
              <a:tabLst>
                <a:tab pos="1085850" algn="l"/>
              </a:tabLst>
            </a:pPr>
            <a:r>
              <a:rPr lang="cs-CZ" altLang="cs-CZ" sz="2400" dirty="0"/>
              <a:t>		vysoká úroveň produktivity</a:t>
            </a:r>
          </a:p>
          <a:p>
            <a:pPr>
              <a:spcBef>
                <a:spcPct val="0"/>
              </a:spcBef>
              <a:buFontTx/>
              <a:buNone/>
              <a:tabLst>
                <a:tab pos="1085850" algn="l"/>
              </a:tabLst>
            </a:pPr>
            <a:r>
              <a:rPr lang="cs-CZ" altLang="cs-CZ" sz="2400" dirty="0"/>
              <a:t>		nižší stav zásob</a:t>
            </a:r>
          </a:p>
          <a:p>
            <a:pPr>
              <a:spcBef>
                <a:spcPct val="0"/>
              </a:spcBef>
              <a:buFontTx/>
              <a:buNone/>
              <a:tabLst>
                <a:tab pos="1085850" algn="l"/>
              </a:tabLst>
            </a:pPr>
            <a:r>
              <a:rPr lang="cs-CZ" altLang="cs-CZ" sz="2400" dirty="0"/>
              <a:t>		rozvíjení LR vztahů s dodavateli</a:t>
            </a:r>
          </a:p>
          <a:p>
            <a:pPr>
              <a:spcBef>
                <a:spcPct val="80000"/>
              </a:spcBef>
              <a:tabLst>
                <a:tab pos="1085850" algn="l"/>
              </a:tabLst>
            </a:pPr>
            <a:r>
              <a:rPr lang="cs-CZ" altLang="cs-CZ" sz="2400" dirty="0"/>
              <a:t>Tajemství – eliminovat čas a prostoje</a:t>
            </a:r>
          </a:p>
          <a:p>
            <a:pPr>
              <a:spcBef>
                <a:spcPct val="80000"/>
              </a:spcBef>
              <a:tabLst>
                <a:tab pos="1085850" algn="l"/>
              </a:tabLst>
            </a:pPr>
            <a:r>
              <a:rPr lang="cs-CZ" altLang="cs-CZ" sz="2400" dirty="0"/>
              <a:t>Používání scannerů a čárkových kódů</a:t>
            </a:r>
          </a:p>
          <a:p>
            <a:pPr lvl="1"/>
            <a:endParaRPr lang="cs-CZ" altLang="cs-CZ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308240"/>
              </p:ext>
            </p:extLst>
          </p:nvPr>
        </p:nvGraphicFramePr>
        <p:xfrm>
          <a:off x="3635896" y="116633"/>
          <a:ext cx="5340964" cy="6716256"/>
        </p:xfrm>
        <a:graphic>
          <a:graphicData uri="http://schemas.openxmlformats.org/drawingml/2006/table">
            <a:tbl>
              <a:tblPr/>
              <a:tblGrid>
                <a:gridCol w="1295188"/>
                <a:gridCol w="1910934"/>
                <a:gridCol w="2134842"/>
              </a:tblGrid>
              <a:tr h="59466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Nákupní činnost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Tradiční nákup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Uplatnění JIT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5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výběr dodavatele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Minimem jsou dva dodavatelé; ústředním kritériem výběru je cena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často pouze jeden místní dodavatel; časté dodávky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1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podávání objednávek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objednávka specifikuje dodací dobu a kvalitu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roční rámcová objednávka; dodávky se uskutečňují podle potřeby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929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změny objednávek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dodací doba a kvalita se často na poslední chvíli mění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dodací doba a kvalita jsou pevně dány; množství se podle potřeby upravuje v rámci předem daných rozmezí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následná kontrola objednávek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mnoho telefonátů - nutno řešit problémy s dodávkami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málo problémů s dodávkami díky jasně stanoveným smlouvám, nedodržení kvality nebo dodacích lhůt se nepřipouští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1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kontrola dodaného zboží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kontrola kvality i množství prakticky u všech dodávek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počáteční namátkové kontroly; později nejsou nutné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51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hodnocení dodavatelů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kvalitativní hodnocení; dodací odchylky do 10% se tolerují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odchylky se nepřipouštějí; cena je pevně dána a vychází z jasné kalkulace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12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fakturace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platba po každé dodávce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faktury se shromažďují a uhrazují se jednou za měsíc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0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nákupní strategie – výběr a hodnocení dodavatelů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99293"/>
            <a:ext cx="5832648" cy="4794003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r>
              <a:rPr lang="cs-CZ" dirty="0" smtClean="0"/>
              <a:t>S ohledem na strategii podniku (diferenciační – lokální dodavatelé, menší počet, dlouhodobá spolupráce,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–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, množstevní slevy, velký počet dodavatelů</a:t>
            </a:r>
          </a:p>
          <a:p>
            <a:r>
              <a:rPr lang="cs-CZ" dirty="0" smtClean="0"/>
              <a:t>Kritéria výběru dodavatele – cena, platební podmínky, vstřícnost komunikace, technické schopnosti, kapacita, kvalita, finanční situace dodavatele, 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17" y="1916832"/>
            <a:ext cx="28029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/>
              <a:t>Oblasti nákupní strategie – </a:t>
            </a:r>
            <a:r>
              <a:rPr lang="cs-CZ" dirty="0" smtClean="0"/>
              <a:t>4. výběr </a:t>
            </a:r>
            <a:r>
              <a:rPr lang="cs-CZ" dirty="0"/>
              <a:t>a hodnocení dodavatelů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 za údaje sledovat o dodavatelích</a:t>
            </a:r>
          </a:p>
          <a:p>
            <a:pPr lvl="1"/>
            <a:r>
              <a:rPr lang="cs-CZ" dirty="0" smtClean="0"/>
              <a:t>Snižování nákladů (% úspor)</a:t>
            </a:r>
          </a:p>
          <a:p>
            <a:pPr lvl="1"/>
            <a:r>
              <a:rPr lang="cs-CZ" dirty="0" smtClean="0"/>
              <a:t>Včasnost dodávek (% dodávek na čas)</a:t>
            </a:r>
          </a:p>
          <a:p>
            <a:pPr lvl="1"/>
            <a:r>
              <a:rPr lang="cs-CZ" dirty="0" smtClean="0"/>
              <a:t>Kvalita (% zmetků, náklady na nekvalitu)</a:t>
            </a:r>
          </a:p>
          <a:p>
            <a:pPr lvl="1"/>
            <a:r>
              <a:rPr lang="cs-CZ" dirty="0" smtClean="0"/>
              <a:t>Dodací podmínky (% dodávek na čas, čas od objednávky k dodávce)</a:t>
            </a:r>
          </a:p>
          <a:p>
            <a:pPr lvl="1"/>
            <a:r>
              <a:rPr lang="cs-CZ" dirty="0" smtClean="0"/>
              <a:t>Platební podmínky (splatnost)</a:t>
            </a:r>
          </a:p>
          <a:p>
            <a:pPr lvl="1"/>
            <a:r>
              <a:rPr lang="cs-CZ" dirty="0" smtClean="0"/>
              <a:t>Dostupnost zákaznické podpory</a:t>
            </a:r>
          </a:p>
          <a:p>
            <a:r>
              <a:rPr lang="cs-CZ" dirty="0" smtClean="0"/>
              <a:t>Formy smluvního zajištění objednávek</a:t>
            </a:r>
          </a:p>
          <a:p>
            <a:pPr lvl="1"/>
            <a:r>
              <a:rPr lang="cs-CZ" dirty="0" smtClean="0"/>
              <a:t>Rámcové smlouvy (kvalita ano, množství a termín ne</a:t>
            </a:r>
          </a:p>
          <a:p>
            <a:pPr lvl="1"/>
            <a:r>
              <a:rPr lang="cs-CZ" dirty="0" smtClean="0"/>
              <a:t>Smlouvy na odvolávky (kvalita, množství, termíny)</a:t>
            </a:r>
          </a:p>
          <a:p>
            <a:pPr lvl="1"/>
            <a:r>
              <a:rPr lang="cs-CZ" dirty="0" smtClean="0"/>
              <a:t>Nákup a základě specifikace</a:t>
            </a:r>
          </a:p>
          <a:p>
            <a:pPr lvl="1"/>
            <a:r>
              <a:rPr lang="cs-CZ" dirty="0" smtClean="0"/>
              <a:t>Nákup z konsignačního </a:t>
            </a:r>
            <a:r>
              <a:rPr lang="cs-CZ" dirty="0" err="1" smtClean="0"/>
              <a:t>skadu</a:t>
            </a:r>
            <a:r>
              <a:rPr lang="cs-CZ" dirty="0" smtClean="0"/>
              <a:t> – odběr dle potřeby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7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hodnocení dodavatelů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8229600" cy="1977083"/>
          </a:xfrm>
        </p:spPr>
        <p:txBody>
          <a:bodyPr/>
          <a:lstStyle/>
          <a:p>
            <a:r>
              <a:rPr lang="cs-CZ" dirty="0" smtClean="0"/>
              <a:t>Co s tím?</a:t>
            </a:r>
            <a:endParaRPr lang="cs-CZ" dirty="0"/>
          </a:p>
        </p:txBody>
      </p:sp>
      <p:pic>
        <p:nvPicPr>
          <p:cNvPr id="4" name="Picture 16" descr="http://147.33.74.135/knihy/uid_isbn-80-7080-598-6/img/06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t="67676" r="6733" b="15678"/>
          <a:stretch/>
        </p:blipFill>
        <p:spPr bwMode="auto">
          <a:xfrm>
            <a:off x="755576" y="1628800"/>
            <a:ext cx="7632997" cy="23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6914" r="12546" b="77721"/>
          <a:stretch/>
        </p:blipFill>
        <p:spPr bwMode="auto">
          <a:xfrm>
            <a:off x="201603" y="14567"/>
            <a:ext cx="4301836" cy="124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14341" r="11091" b="62868"/>
          <a:stretch/>
        </p:blipFill>
        <p:spPr bwMode="auto">
          <a:xfrm>
            <a:off x="245418" y="1261477"/>
            <a:ext cx="4135582" cy="18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1763" r="12909" b="36214"/>
          <a:stretch/>
        </p:blipFill>
        <p:spPr bwMode="auto">
          <a:xfrm>
            <a:off x="297373" y="3111059"/>
            <a:ext cx="4031673" cy="178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http://147.33.74.135/knihy/uid_isbn-80-7080-598-6/img/06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13131" r="10671" b="52565"/>
          <a:stretch/>
        </p:blipFill>
        <p:spPr bwMode="auto">
          <a:xfrm>
            <a:off x="4947621" y="332656"/>
            <a:ext cx="4156363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http://147.33.74.135/knihy/uid_isbn-80-7080-598-6/img/06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8" t="45975" r="37711" b="19966"/>
          <a:stretch/>
        </p:blipFill>
        <p:spPr bwMode="auto">
          <a:xfrm>
            <a:off x="5220072" y="3007255"/>
            <a:ext cx="3125377" cy="32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http://147.33.74.135/knihy/uid_isbn-80-7080-598-6/img/07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63076" r="11164" b="14599"/>
          <a:stretch/>
        </p:blipFill>
        <p:spPr bwMode="auto">
          <a:xfrm>
            <a:off x="478854" y="5062164"/>
            <a:ext cx="4156364" cy="18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Pareto</a:t>
            </a:r>
            <a:r>
              <a:rPr lang="cs-CZ" dirty="0" smtClean="0"/>
              <a:t> při hodnocení dodavatelů</a:t>
            </a:r>
            <a:endParaRPr lang="cs-CZ" dirty="0"/>
          </a:p>
        </p:txBody>
      </p:sp>
      <p:pic>
        <p:nvPicPr>
          <p:cNvPr id="19458" name="Picture 2" descr="http://147.33.74.135/knihy/uid_isbn-80-7080-598-6/img/06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57673" r="10558" b="16227"/>
          <a:stretch/>
        </p:blipFill>
        <p:spPr bwMode="auto">
          <a:xfrm>
            <a:off x="827584" y="1196751"/>
            <a:ext cx="6408712" cy="32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147.33.74.135/knihy/uid_isbn-80-7080-598-6/img/07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0042" r="19472" b="56443"/>
          <a:stretch/>
        </p:blipFill>
        <p:spPr bwMode="auto">
          <a:xfrm>
            <a:off x="1005810" y="4293096"/>
            <a:ext cx="5006350" cy="24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Základní přístup k nákupu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39045" y="1196752"/>
            <a:ext cx="8229600" cy="676671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Nákupu jako iniciátora změn - proaktivní přístup</a:t>
            </a:r>
          </a:p>
          <a:p>
            <a:r>
              <a:rPr lang="cs-CZ" dirty="0"/>
              <a:t>Nákup jako příjemce změn - reaktivní přístup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4" y="1988840"/>
            <a:ext cx="6084981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nákupní strategie – 5. finanční aspekty nákupu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r>
              <a:rPr lang="cs-CZ" dirty="0" smtClean="0"/>
              <a:t>Rozhodování make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endParaRPr lang="cs-CZ" dirty="0" smtClean="0"/>
          </a:p>
          <a:p>
            <a:r>
              <a:rPr lang="cs-CZ" dirty="0" smtClean="0"/>
              <a:t>Buy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lease</a:t>
            </a:r>
            <a:endParaRPr lang="cs-CZ" dirty="0" smtClean="0"/>
          </a:p>
          <a:p>
            <a:r>
              <a:rPr lang="cs-CZ" dirty="0" smtClean="0"/>
              <a:t>Vliv nákupu na variabilní a fixní náklady, na pracovní kapitál a finanční toky</a:t>
            </a:r>
          </a:p>
          <a:p>
            <a:pPr lvl="1"/>
            <a:r>
              <a:rPr lang="cs-CZ" dirty="0" smtClean="0"/>
              <a:t>Domluvené slevy, nákupní ceny vyjednaná, dopravní a skladovací náklady, kurzové změny, náklady na zaškolení, délka dodacích termínů, platební podmínky</a:t>
            </a:r>
          </a:p>
          <a:p>
            <a:r>
              <a:rPr lang="cs-CZ" i="1" dirty="0" smtClean="0"/>
              <a:t>Dodací termíny nepřekročí týdny</a:t>
            </a:r>
          </a:p>
          <a:p>
            <a:r>
              <a:rPr lang="cs-CZ" i="1" dirty="0" smtClean="0"/>
              <a:t>Náklady na zajištění kvality maximálně  % z hodnoty nákupu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6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29" r="2029" b="20386"/>
          <a:stretch/>
        </p:blipFill>
        <p:spPr>
          <a:xfrm>
            <a:off x="464502" y="2924944"/>
            <a:ext cx="7308304" cy="32217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0145" r="2030" b="36618"/>
          <a:stretch/>
        </p:blipFill>
        <p:spPr>
          <a:xfrm>
            <a:off x="352737" y="366057"/>
            <a:ext cx="8490926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nákupní strategie – 6. smluvní vztahy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lvl="1"/>
            <a:endParaRPr lang="cs-CZ" dirty="0" smtClean="0"/>
          </a:p>
          <a:p>
            <a:r>
              <a:rPr lang="cs-CZ" dirty="0" smtClean="0"/>
              <a:t>Smlouvy o poskytování služeb (</a:t>
            </a:r>
            <a:r>
              <a:rPr lang="cs-CZ" dirty="0" err="1" smtClean="0"/>
              <a:t>contractual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)</a:t>
            </a:r>
          </a:p>
          <a:p>
            <a:r>
              <a:rPr lang="cs-CZ" dirty="0" smtClean="0"/>
              <a:t>Smlouvy o důvěrnosti</a:t>
            </a:r>
          </a:p>
          <a:p>
            <a:r>
              <a:rPr lang="cs-CZ" dirty="0" smtClean="0"/>
              <a:t>Obchodní zákoníky jednotlivých zemí, cení předpisy, smlouvy o pronájmu, pojištění atd.</a:t>
            </a:r>
          </a:p>
          <a:p>
            <a:pPr lvl="1"/>
            <a:r>
              <a:rPr lang="cs-CZ" dirty="0" smtClean="0"/>
              <a:t>Rámcové smlouvy, následují realizační smlouvy</a:t>
            </a:r>
          </a:p>
          <a:p>
            <a:r>
              <a:rPr lang="cs-CZ" i="1" dirty="0" smtClean="0"/>
              <a:t>Všichni dodavatelé s objemem nákupu nad 5 % budou opatřeni smlouvou</a:t>
            </a:r>
          </a:p>
          <a:p>
            <a:r>
              <a:rPr lang="cs-CZ" i="1" dirty="0" smtClean="0"/>
              <a:t>Ztráty způsobené poškozením budou z 82 % pokryty pojištěním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964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smtClean="0"/>
              <a:t>INCOTERMS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cs-CZ" dirty="0" smtClean="0"/>
              <a:t>mezinárodní pravidla pro výklad běžně používaných obchodních doložek v zahraničním obchodě.</a:t>
            </a:r>
          </a:p>
          <a:p>
            <a:endParaRPr lang="cs-CZ" dirty="0"/>
          </a:p>
        </p:txBody>
      </p:sp>
      <p:pic>
        <p:nvPicPr>
          <p:cNvPr id="1026" name="Picture 2" descr="Incoterms Robert Wielgorski Revised 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852936"/>
            <a:ext cx="7080661" cy="3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Skupina E</a:t>
            </a:r>
            <a:r>
              <a:rPr lang="cs-CZ" dirty="0" smtClean="0"/>
              <a:t> (</a:t>
            </a:r>
            <a:r>
              <a:rPr lang="cs-CZ" dirty="0" err="1" smtClean="0"/>
              <a:t>Departure</a:t>
            </a:r>
            <a:r>
              <a:rPr lang="cs-CZ" dirty="0" smtClean="0"/>
              <a:t>) -  zboží je odvezeno kupujícím přímo ze závodu prodávajícího, kupující za něj dále zodpovídá </a:t>
            </a:r>
          </a:p>
          <a:p>
            <a:pPr lvl="1"/>
            <a:r>
              <a:rPr lang="cs-CZ" b="1" dirty="0" smtClean="0"/>
              <a:t>EXW</a:t>
            </a:r>
            <a:r>
              <a:rPr lang="cs-CZ" dirty="0" smtClean="0"/>
              <a:t> (Ex Works) – ze závodu (ujednané místo)</a:t>
            </a:r>
          </a:p>
          <a:p>
            <a:r>
              <a:rPr lang="cs-CZ" b="1" dirty="0" smtClean="0"/>
              <a:t>Skupina F</a:t>
            </a:r>
            <a:r>
              <a:rPr lang="cs-CZ" dirty="0" smtClean="0"/>
              <a:t> (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carriage</a:t>
            </a:r>
            <a:r>
              <a:rPr lang="cs-CZ" dirty="0" smtClean="0"/>
              <a:t> not </a:t>
            </a:r>
            <a:r>
              <a:rPr lang="cs-CZ" dirty="0" err="1" smtClean="0"/>
              <a:t>paid</a:t>
            </a:r>
            <a:r>
              <a:rPr lang="cs-CZ" dirty="0" smtClean="0"/>
              <a:t> by </a:t>
            </a:r>
            <a:r>
              <a:rPr lang="cs-CZ" dirty="0" err="1" smtClean="0"/>
              <a:t>seller</a:t>
            </a:r>
            <a:r>
              <a:rPr lang="cs-CZ" dirty="0" smtClean="0"/>
              <a:t>)  - prodávající je zde vyzván k dodání zboží dopravci, kterého určí kupující </a:t>
            </a:r>
          </a:p>
          <a:p>
            <a:pPr lvl="1"/>
            <a:r>
              <a:rPr lang="cs-CZ" b="1" dirty="0" smtClean="0"/>
              <a:t>FCA</a:t>
            </a:r>
            <a:r>
              <a:rPr lang="cs-CZ" dirty="0" smtClean="0"/>
              <a:t> (Free </a:t>
            </a:r>
            <a:r>
              <a:rPr lang="cs-CZ" dirty="0" err="1" smtClean="0"/>
              <a:t>Carrier</a:t>
            </a:r>
            <a:r>
              <a:rPr lang="cs-CZ" dirty="0" smtClean="0"/>
              <a:t>) – vyplaceně dopravci (ujednané místo)</a:t>
            </a:r>
          </a:p>
          <a:p>
            <a:pPr lvl="1"/>
            <a:r>
              <a:rPr lang="cs-CZ" b="1" dirty="0" smtClean="0"/>
              <a:t>FAS</a:t>
            </a:r>
            <a:r>
              <a:rPr lang="cs-CZ" dirty="0" smtClean="0"/>
              <a:t> (Free </a:t>
            </a:r>
            <a:r>
              <a:rPr lang="cs-CZ" dirty="0" err="1" smtClean="0"/>
              <a:t>Alongside</a:t>
            </a:r>
            <a:r>
              <a:rPr lang="cs-CZ" dirty="0" smtClean="0"/>
              <a:t> </a:t>
            </a:r>
            <a:r>
              <a:rPr lang="cs-CZ" dirty="0" err="1" smtClean="0"/>
              <a:t>Ship</a:t>
            </a:r>
            <a:r>
              <a:rPr lang="cs-CZ" dirty="0" smtClean="0"/>
              <a:t>) – vyplaceně k boku lodi (ujednaný přístav nalodění)</a:t>
            </a:r>
          </a:p>
          <a:p>
            <a:pPr lvl="1"/>
            <a:r>
              <a:rPr lang="cs-CZ" b="1" dirty="0" smtClean="0"/>
              <a:t>FOB</a:t>
            </a:r>
            <a:r>
              <a:rPr lang="cs-CZ" dirty="0" smtClean="0"/>
              <a:t> (Free On </a:t>
            </a:r>
            <a:r>
              <a:rPr lang="cs-CZ" dirty="0" err="1" smtClean="0"/>
              <a:t>Board</a:t>
            </a:r>
            <a:r>
              <a:rPr lang="cs-CZ" dirty="0" smtClean="0"/>
              <a:t>) – vyplaceně na loď (ujednaný přístav nalodění)</a:t>
            </a:r>
          </a:p>
          <a:p>
            <a:r>
              <a:rPr lang="cs-CZ" b="1" dirty="0" smtClean="0"/>
              <a:t>Skupina C</a:t>
            </a:r>
            <a:r>
              <a:rPr lang="cs-CZ" dirty="0" smtClean="0"/>
              <a:t> (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carriage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 by </a:t>
            </a:r>
            <a:r>
              <a:rPr lang="cs-CZ" dirty="0" err="1" smtClean="0"/>
              <a:t>seller</a:t>
            </a:r>
            <a:r>
              <a:rPr lang="cs-CZ" dirty="0" smtClean="0"/>
              <a:t>) - hlavní přepravné placeno prodávajícím </a:t>
            </a:r>
          </a:p>
          <a:p>
            <a:pPr lvl="1"/>
            <a:r>
              <a:rPr lang="cs-CZ" b="1" dirty="0" smtClean="0"/>
              <a:t>CFR</a:t>
            </a:r>
            <a:r>
              <a:rPr lang="cs-CZ" dirty="0" smtClean="0"/>
              <a:t> (</a:t>
            </a:r>
            <a:r>
              <a:rPr lang="cs-CZ" dirty="0" err="1" smtClean="0"/>
              <a:t>Cost</a:t>
            </a:r>
            <a:r>
              <a:rPr lang="cs-CZ" dirty="0" smtClean="0"/>
              <a:t> and </a:t>
            </a:r>
            <a:r>
              <a:rPr lang="cs-CZ" dirty="0" err="1" smtClean="0"/>
              <a:t>Freight</a:t>
            </a:r>
            <a:r>
              <a:rPr lang="cs-CZ" dirty="0" smtClean="0"/>
              <a:t>) – náklady a přepravné (ujednaný přístav určení)</a:t>
            </a:r>
          </a:p>
          <a:p>
            <a:pPr lvl="1"/>
            <a:r>
              <a:rPr lang="cs-CZ" b="1" dirty="0" smtClean="0"/>
              <a:t>CIF</a:t>
            </a:r>
            <a:r>
              <a:rPr lang="cs-CZ" dirty="0" smtClean="0"/>
              <a:t> (</a:t>
            </a:r>
            <a:r>
              <a:rPr lang="cs-CZ" dirty="0" err="1" smtClean="0"/>
              <a:t>Cost</a:t>
            </a:r>
            <a:r>
              <a:rPr lang="cs-CZ" dirty="0" smtClean="0"/>
              <a:t>, </a:t>
            </a:r>
            <a:r>
              <a:rPr lang="cs-CZ" dirty="0" err="1" smtClean="0"/>
              <a:t>Insurance</a:t>
            </a:r>
            <a:r>
              <a:rPr lang="cs-CZ" dirty="0" smtClean="0"/>
              <a:t> and </a:t>
            </a:r>
            <a:r>
              <a:rPr lang="cs-CZ" dirty="0" err="1" smtClean="0"/>
              <a:t>Freight</a:t>
            </a:r>
            <a:r>
              <a:rPr lang="cs-CZ" dirty="0" smtClean="0"/>
              <a:t>) – náklady, pojištění a přepravné (ujednaný přístav určení)</a:t>
            </a:r>
          </a:p>
          <a:p>
            <a:pPr lvl="1"/>
            <a:r>
              <a:rPr lang="cs-CZ" b="1" dirty="0" smtClean="0"/>
              <a:t>CPT</a:t>
            </a:r>
            <a:r>
              <a:rPr lang="cs-CZ" dirty="0" smtClean="0"/>
              <a:t> (</a:t>
            </a:r>
            <a:r>
              <a:rPr lang="cs-CZ" dirty="0" err="1" smtClean="0"/>
              <a:t>Carriage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 To) – přeprava placena do (ujednané místo určení)</a:t>
            </a:r>
          </a:p>
          <a:p>
            <a:pPr lvl="1"/>
            <a:r>
              <a:rPr lang="cs-CZ" b="1" dirty="0" smtClean="0"/>
              <a:t>CIP</a:t>
            </a:r>
            <a:r>
              <a:rPr lang="cs-CZ" dirty="0" smtClean="0"/>
              <a:t> (</a:t>
            </a:r>
            <a:r>
              <a:rPr lang="cs-CZ" dirty="0" err="1" smtClean="0"/>
              <a:t>Carriage</a:t>
            </a:r>
            <a:r>
              <a:rPr lang="cs-CZ" dirty="0" smtClean="0"/>
              <a:t> and </a:t>
            </a:r>
            <a:r>
              <a:rPr lang="cs-CZ" dirty="0" err="1" smtClean="0"/>
              <a:t>Insurance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 to) – přeprava a pojištění placeno do (ujednané místo určení)</a:t>
            </a:r>
          </a:p>
          <a:p>
            <a:r>
              <a:rPr lang="cs-CZ" b="1" dirty="0" smtClean="0"/>
              <a:t>Skupina D</a:t>
            </a:r>
            <a:r>
              <a:rPr lang="cs-CZ" dirty="0" smtClean="0"/>
              <a:t> (</a:t>
            </a:r>
            <a:r>
              <a:rPr lang="cs-CZ" dirty="0" err="1" smtClean="0"/>
              <a:t>Arrival</a:t>
            </a:r>
            <a:r>
              <a:rPr lang="cs-CZ" dirty="0" smtClean="0"/>
              <a:t>)  - prodávající nese veškeré náklady a rizika spojená s celou trasou přepravy zboží </a:t>
            </a:r>
          </a:p>
          <a:p>
            <a:pPr lvl="1"/>
            <a:r>
              <a:rPr lang="cs-CZ" b="1" dirty="0" smtClean="0"/>
              <a:t>DAP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Place) - doručeno na místo  </a:t>
            </a:r>
          </a:p>
          <a:p>
            <a:pPr lvl="1"/>
            <a:r>
              <a:rPr lang="cs-CZ" b="1" dirty="0" smtClean="0"/>
              <a:t>DAT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Terminal) - doručeno na terminál</a:t>
            </a:r>
          </a:p>
          <a:p>
            <a:pPr lvl="1"/>
            <a:r>
              <a:rPr lang="cs-CZ" b="1" dirty="0" smtClean="0"/>
              <a:t>DDP</a:t>
            </a:r>
            <a:r>
              <a:rPr lang="cs-CZ" dirty="0" smtClean="0"/>
              <a:t> (</a:t>
            </a:r>
            <a:r>
              <a:rPr lang="cs-CZ" dirty="0" err="1" smtClean="0"/>
              <a:t>Delivered</a:t>
            </a:r>
            <a:r>
              <a:rPr lang="cs-CZ" dirty="0" smtClean="0"/>
              <a:t> Duty </a:t>
            </a:r>
            <a:r>
              <a:rPr lang="cs-CZ" dirty="0" err="1" smtClean="0"/>
              <a:t>Paid</a:t>
            </a:r>
            <a:r>
              <a:rPr lang="cs-CZ" dirty="0" smtClean="0"/>
              <a:t>) -  s dodáním clo placeno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5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20269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strategie nákupu – 7. kvalita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je kvalita ve spojení s jednotlivými druhy zboží</a:t>
            </a:r>
          </a:p>
          <a:p>
            <a:r>
              <a:rPr lang="cs-CZ" dirty="0" smtClean="0"/>
              <a:t>ISO 9000 (politika kvality, manuál kvality, plán kvality a jednotlivé postupy)</a:t>
            </a:r>
          </a:p>
          <a:p>
            <a:r>
              <a:rPr lang="cs-CZ" dirty="0" smtClean="0"/>
              <a:t>Nejnovější ISO 9004 – zahrnuje udržitelný rozvoj, kontinuální zlepšování (</a:t>
            </a:r>
            <a:r>
              <a:rPr lang="cs-CZ" dirty="0" err="1" smtClean="0"/>
              <a:t>kaizen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Návrh KPI v oblasti kvality a sledování kvality dodavatelů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99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 strategie nákupu – 8. řízení rizik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Typy rizik</a:t>
            </a:r>
          </a:p>
          <a:p>
            <a:r>
              <a:rPr lang="cs-CZ" dirty="0" smtClean="0"/>
              <a:t>Finanční (růst cen komodit, dodatečné náklady atd.)</a:t>
            </a:r>
          </a:p>
          <a:p>
            <a:r>
              <a:rPr lang="cs-CZ" dirty="0" smtClean="0"/>
              <a:t>dodací (zpoždění, vícenáklady, poškození),</a:t>
            </a:r>
          </a:p>
          <a:p>
            <a:r>
              <a:rPr lang="cs-CZ" dirty="0" smtClean="0"/>
              <a:t>právní (reklamace, nedodržení kontraktu),</a:t>
            </a:r>
          </a:p>
          <a:p>
            <a:r>
              <a:rPr lang="cs-CZ" dirty="0" smtClean="0"/>
              <a:t>související se zdravím osob a ŽP (zranění, poškození majetku), </a:t>
            </a:r>
          </a:p>
          <a:p>
            <a:r>
              <a:rPr lang="cs-CZ" dirty="0" smtClean="0"/>
              <a:t>geopolitická (změna místních zákonů)</a:t>
            </a:r>
          </a:p>
          <a:p>
            <a:r>
              <a:rPr lang="cs-CZ" dirty="0" smtClean="0"/>
              <a:t>Personální a organizační (odchod klíčových zaměstnanců</a:t>
            </a:r>
          </a:p>
          <a:p>
            <a:pPr marL="0" indent="0">
              <a:buNone/>
            </a:pPr>
            <a:r>
              <a:rPr lang="cs-CZ" dirty="0" smtClean="0"/>
              <a:t>Ochrana:</a:t>
            </a:r>
          </a:p>
          <a:p>
            <a:r>
              <a:rPr lang="cs-CZ" dirty="0" smtClean="0"/>
              <a:t>Kritéria hodnocení rizik dodavatelů</a:t>
            </a:r>
          </a:p>
          <a:p>
            <a:r>
              <a:rPr lang="cs-CZ" dirty="0" smtClean="0"/>
              <a:t>Audity dodavatelů, dopravců</a:t>
            </a:r>
          </a:p>
          <a:p>
            <a:r>
              <a:rPr lang="cs-CZ" dirty="0" smtClean="0"/>
              <a:t>Monitorování finanční stability dodavatelů (využití ratingů)</a:t>
            </a:r>
          </a:p>
          <a:p>
            <a:r>
              <a:rPr lang="cs-CZ" dirty="0" smtClean="0"/>
              <a:t>Přenesení náhrady škody na dodavatele, pokud má i zákazník</a:t>
            </a:r>
          </a:p>
          <a:p>
            <a:r>
              <a:rPr lang="cs-CZ" dirty="0" smtClean="0"/>
              <a:t>Zálohové platby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8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Oblasti nákupní strategie – 9. 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ERP s moduly</a:t>
            </a:r>
          </a:p>
          <a:p>
            <a:r>
              <a:rPr lang="cs-CZ" dirty="0" smtClean="0"/>
              <a:t>Minimální zajišťované funkce </a:t>
            </a:r>
          </a:p>
          <a:p>
            <a:pPr lvl="1"/>
            <a:r>
              <a:rPr lang="cs-CZ" dirty="0" smtClean="0"/>
              <a:t>Vytváření, schvalování, příjem objednávek</a:t>
            </a:r>
          </a:p>
          <a:p>
            <a:pPr lvl="1"/>
            <a:r>
              <a:rPr lang="cs-CZ" sz="2900" dirty="0"/>
              <a:t>Seznam schválených dodavatelů</a:t>
            </a:r>
          </a:p>
          <a:p>
            <a:pPr lvl="1"/>
            <a:r>
              <a:rPr lang="cs-CZ" sz="2900" dirty="0"/>
              <a:t>Řízení cenových odchylek a množstevních</a:t>
            </a:r>
          </a:p>
          <a:p>
            <a:pPr lvl="1"/>
            <a:r>
              <a:rPr lang="cs-CZ" sz="2900" dirty="0"/>
              <a:t>Systém sledování dodavatelských faktur</a:t>
            </a:r>
          </a:p>
          <a:p>
            <a:pPr lvl="1"/>
            <a:r>
              <a:rPr lang="cs-CZ" sz="2900" dirty="0"/>
              <a:t>Reporting nákladů na nákup</a:t>
            </a:r>
          </a:p>
          <a:p>
            <a:pPr lvl="1"/>
            <a:r>
              <a:rPr lang="cs-CZ" sz="2900" dirty="0"/>
              <a:t>Dodávky z hlediska termínů</a:t>
            </a:r>
          </a:p>
          <a:p>
            <a:pPr lvl="1"/>
            <a:r>
              <a:rPr lang="cs-CZ" sz="2900" dirty="0"/>
              <a:t>Odchylky kvality</a:t>
            </a:r>
          </a:p>
          <a:p>
            <a:pPr lvl="1"/>
            <a:r>
              <a:rPr lang="cs-CZ" sz="2900" dirty="0"/>
              <a:t>Nákupní katalogy editace</a:t>
            </a:r>
          </a:p>
          <a:p>
            <a:pPr lvl="1"/>
            <a:r>
              <a:rPr lang="cs-CZ" sz="2900" dirty="0"/>
              <a:t>Elektronické aukce</a:t>
            </a:r>
          </a:p>
          <a:p>
            <a:pPr lvl="1"/>
            <a:r>
              <a:rPr lang="cs-CZ" sz="2900" dirty="0"/>
              <a:t>Hodnocení dodavatelů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6580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Výkonnost nákupu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cs-CZ" dirty="0" smtClean="0"/>
              <a:t>Řízení (dopředu) vs. regulace (zpět)</a:t>
            </a:r>
          </a:p>
          <a:p>
            <a:r>
              <a:rPr lang="cs-CZ" dirty="0" smtClean="0"/>
              <a:t>Výběr KPI </a:t>
            </a:r>
            <a:r>
              <a:rPr lang="cs-CZ" b="1" dirty="0" smtClean="0"/>
              <a:t>s ohledem na nákupní cíle</a:t>
            </a:r>
          </a:p>
          <a:p>
            <a:r>
              <a:rPr lang="cs-CZ" dirty="0" smtClean="0"/>
              <a:t>Není dobré mít příliš mnoho KPI</a:t>
            </a:r>
          </a:p>
          <a:p>
            <a:pPr lvl="1"/>
            <a:r>
              <a:rPr lang="cs-CZ" dirty="0" smtClean="0"/>
              <a:t>Strukturální ukazatele</a:t>
            </a:r>
          </a:p>
          <a:p>
            <a:pPr lvl="1"/>
            <a:r>
              <a:rPr lang="cs-CZ" dirty="0" smtClean="0"/>
              <a:t>Ukazatele produktivita – hodnota výstupu k hodnotě vstupů</a:t>
            </a:r>
          </a:p>
          <a:p>
            <a:pPr lvl="1"/>
            <a:r>
              <a:rPr lang="cs-CZ" dirty="0" smtClean="0"/>
              <a:t>Ukazatele hospodárnosti  - náklady ve vztahu k výkonům</a:t>
            </a:r>
          </a:p>
          <a:p>
            <a:pPr lvl="1"/>
            <a:r>
              <a:rPr lang="cs-CZ" dirty="0" smtClean="0"/>
              <a:t>Ukazatele jakosti – plnění cílů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3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nákupu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suroviny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základní </a:t>
            </a:r>
            <a:r>
              <a:rPr lang="cs-CZ" dirty="0"/>
              <a:t>i pomocné materiály, </a:t>
            </a:r>
            <a:endParaRPr lang="cs-CZ" dirty="0" smtClean="0"/>
          </a:p>
          <a:p>
            <a:r>
              <a:rPr lang="cs-CZ" dirty="0" smtClean="0"/>
              <a:t>nakupované </a:t>
            </a:r>
            <a:r>
              <a:rPr lang="cs-CZ" dirty="0"/>
              <a:t>výrobky a součástky, </a:t>
            </a:r>
            <a:endParaRPr lang="cs-CZ" dirty="0" smtClean="0"/>
          </a:p>
          <a:p>
            <a:r>
              <a:rPr lang="cs-CZ" dirty="0" smtClean="0"/>
              <a:t>polotovary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náhradní </a:t>
            </a:r>
            <a:r>
              <a:rPr lang="cs-CZ" dirty="0"/>
              <a:t>díly, </a:t>
            </a:r>
            <a:endParaRPr lang="cs-CZ" dirty="0" smtClean="0"/>
          </a:p>
          <a:p>
            <a:r>
              <a:rPr lang="cs-CZ" dirty="0" smtClean="0"/>
              <a:t>nářadí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přípravky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režijní </a:t>
            </a:r>
            <a:r>
              <a:rPr lang="cs-CZ" dirty="0"/>
              <a:t>materiál, </a:t>
            </a:r>
            <a:endParaRPr lang="cs-CZ" dirty="0" smtClean="0"/>
          </a:p>
          <a:p>
            <a:r>
              <a:rPr lang="cs-CZ" dirty="0" smtClean="0"/>
              <a:t>pomůcky </a:t>
            </a:r>
            <a:r>
              <a:rPr lang="cs-CZ" dirty="0"/>
              <a:t>pro řízení a správu, </a:t>
            </a:r>
            <a:r>
              <a:rPr lang="cs-CZ" dirty="0" smtClean="0"/>
              <a:t> </a:t>
            </a:r>
          </a:p>
          <a:p>
            <a:r>
              <a:rPr lang="cs-CZ" dirty="0" smtClean="0"/>
              <a:t>služby </a:t>
            </a:r>
            <a:r>
              <a:rPr lang="cs-CZ" dirty="0"/>
              <a:t>a investiční </a:t>
            </a:r>
            <a:r>
              <a:rPr lang="cs-CZ" dirty="0" smtClean="0"/>
              <a:t>majetek</a:t>
            </a:r>
            <a:r>
              <a:rPr lang="cs-CZ" dirty="0"/>
              <a:t> </a:t>
            </a:r>
            <a:r>
              <a:rPr lang="cs-CZ" dirty="0" smtClean="0"/>
              <a:t>? (Synek ano, jiní ne)</a:t>
            </a:r>
          </a:p>
          <a:p>
            <a:r>
              <a:rPr lang="cs-CZ" dirty="0" smtClean="0"/>
              <a:t>nejsou pod nákupem personál </a:t>
            </a:r>
            <a:r>
              <a:rPr lang="cs-CZ" dirty="0"/>
              <a:t>a finanční prostředky, jejich zajištění je často nazýváno jako „opatřování“ (Tomek, 1996; Schulte). </a:t>
            </a:r>
            <a:endParaRPr lang="cs-CZ" dirty="0" smtClean="0"/>
          </a:p>
          <a:p>
            <a:r>
              <a:rPr lang="cs-CZ" dirty="0" smtClean="0"/>
              <a:t>Zásobování - fyzický </a:t>
            </a:r>
            <a:r>
              <a:rPr lang="cs-CZ" dirty="0"/>
              <a:t>hmotný tok </a:t>
            </a:r>
            <a:r>
              <a:rPr lang="cs-CZ" dirty="0" smtClean="0"/>
              <a:t>vstupů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9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0" t="34747" r="30258" b="7834"/>
          <a:stretch/>
        </p:blipFill>
        <p:spPr bwMode="auto">
          <a:xfrm rot="5400000">
            <a:off x="1493629" y="-1269043"/>
            <a:ext cx="615673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 výkonnosti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u="sng" dirty="0" smtClean="0"/>
              <a:t>Úkoly </a:t>
            </a:r>
          </a:p>
          <a:p>
            <a:r>
              <a:rPr lang="cs-CZ" dirty="0" smtClean="0"/>
              <a:t>Počet nakupovaných položek dle důležitosti (ABC), dle druhu materiálu (suroviny, polotovary, pomocný materiál)</a:t>
            </a:r>
          </a:p>
          <a:p>
            <a:r>
              <a:rPr lang="cs-CZ" dirty="0" smtClean="0"/>
              <a:t>Množství nakupovaného materiálu (dle pracovníků nákupu, dle dodavatele)</a:t>
            </a:r>
          </a:p>
          <a:p>
            <a:r>
              <a:rPr lang="cs-CZ" dirty="0" smtClean="0"/>
              <a:t>Počet objednávek za měsíc</a:t>
            </a:r>
          </a:p>
          <a:p>
            <a:r>
              <a:rPr lang="cs-CZ" dirty="0" smtClean="0"/>
              <a:t>Počet objednávaných položek za měsíc</a:t>
            </a:r>
          </a:p>
          <a:p>
            <a:r>
              <a:rPr lang="cs-CZ" dirty="0" smtClean="0"/>
              <a:t>Počet dodavatelů – dovoz-tuzemsko, stálí – nahodilí, místo v odbytovém kanále – výrobce, velkoobchod, maloobchod, dle podílu na objemu nákupu nebo na spotřebě (ABC), dle způsobu přepravy</a:t>
            </a:r>
          </a:p>
          <a:p>
            <a:r>
              <a:rPr lang="cs-CZ" dirty="0" smtClean="0"/>
              <a:t>Podíl rámcových smluv</a:t>
            </a:r>
          </a:p>
          <a:p>
            <a:r>
              <a:rPr lang="cs-CZ" dirty="0" smtClean="0"/>
              <a:t>Struktura objednávek podle hodnoty v % - pro jednotlivé skupiny (od 100-1000, od 1000 – do 10000 atd.)</a:t>
            </a:r>
          </a:p>
          <a:p>
            <a:r>
              <a:rPr lang="cs-CZ" dirty="0" smtClean="0"/>
              <a:t>Počet druhů materiálu na jednom dodacím listě</a:t>
            </a:r>
          </a:p>
          <a:p>
            <a:r>
              <a:rPr lang="cs-CZ" dirty="0" smtClean="0"/>
              <a:t>Podíl materiálu dodaných příjmem do výroby, ke kontrole jakosti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3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u="sng" dirty="0" smtClean="0"/>
              <a:t>Nositele úkolu</a:t>
            </a:r>
          </a:p>
          <a:p>
            <a:r>
              <a:rPr lang="cs-CZ" dirty="0" smtClean="0"/>
              <a:t>Počet pracovníků zaměstnaných vyhotovením a zajištění objednávky</a:t>
            </a:r>
          </a:p>
          <a:p>
            <a:r>
              <a:rPr lang="cs-CZ" dirty="0" smtClean="0"/>
              <a:t>Počet pracovníků při příjmu zboží</a:t>
            </a:r>
          </a:p>
          <a:p>
            <a:r>
              <a:rPr lang="cs-CZ" dirty="0" smtClean="0"/>
              <a:t>Kapacita zařízení v příjmu zboží a při manipulaci s materiálem</a:t>
            </a:r>
          </a:p>
          <a:p>
            <a:r>
              <a:rPr lang="cs-CZ" dirty="0" smtClean="0"/>
              <a:t>Potřebná kapacita ploch</a:t>
            </a:r>
          </a:p>
          <a:p>
            <a:r>
              <a:rPr lang="cs-CZ" u="sng" dirty="0" smtClean="0"/>
              <a:t>Náklady</a:t>
            </a:r>
          </a:p>
          <a:p>
            <a:r>
              <a:rPr lang="cs-CZ" dirty="0" smtClean="0"/>
              <a:t>Náklady na pořízení materiálu</a:t>
            </a:r>
          </a:p>
          <a:p>
            <a:r>
              <a:rPr lang="cs-CZ" dirty="0" smtClean="0"/>
              <a:t>Náklady příjmu zboží</a:t>
            </a:r>
          </a:p>
          <a:p>
            <a:r>
              <a:rPr lang="cs-CZ" dirty="0" smtClean="0"/>
              <a:t>Náklady nákupního oddělení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6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 produktivity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Produktivita pracovníků</a:t>
            </a:r>
          </a:p>
          <a:p>
            <a:r>
              <a:rPr lang="cs-CZ" dirty="0" smtClean="0"/>
              <a:t>Počet dodaných zásilek vyřízených pracovníkem během hodiny (dle pracovníků, celkem na počet hodin všech pracovníků)</a:t>
            </a:r>
          </a:p>
          <a:p>
            <a:r>
              <a:rPr lang="cs-CZ" dirty="0" smtClean="0"/>
              <a:t>Čas na přijetí jedné objednávky (odpracovaný čas pracovníky příjmu zboží) za období/počet vyřízených dodávek za období</a:t>
            </a:r>
          </a:p>
        </p:txBody>
      </p:sp>
    </p:spTree>
    <p:extLst>
      <p:ext uri="{BB962C8B-B14F-4D97-AF65-F5344CB8AC3E}">
        <p14:creationId xmlns:p14="http://schemas.microsoft.com/office/powerpoint/2010/main" val="31894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 hospodárnosti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Výstupy ve vztahu ke vstupům</a:t>
            </a:r>
          </a:p>
          <a:p>
            <a:r>
              <a:rPr lang="cs-CZ" dirty="0" smtClean="0"/>
              <a:t>Náklady příjmu zboží na 1 přijatou zásilku</a:t>
            </a:r>
          </a:p>
          <a:p>
            <a:r>
              <a:rPr lang="cs-CZ" dirty="0" smtClean="0"/>
              <a:t>Náklady na opatřování na 1 objednávku</a:t>
            </a:r>
          </a:p>
          <a:p>
            <a:r>
              <a:rPr lang="cs-CZ" dirty="0" smtClean="0"/>
              <a:t>Náklady na opatřování v % objemu nákupu (náklady na opatřování na 1 </a:t>
            </a:r>
            <a:r>
              <a:rPr lang="cs-CZ" dirty="0"/>
              <a:t>K</a:t>
            </a:r>
            <a:r>
              <a:rPr lang="cs-CZ" dirty="0" smtClean="0"/>
              <a:t>č nakoupeného zboží)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9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Ukazatele jakosti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Plnění nákupních cílů</a:t>
            </a:r>
          </a:p>
          <a:p>
            <a:r>
              <a:rPr lang="cs-CZ" dirty="0" smtClean="0"/>
              <a:t>Počet neúplných dodávek</a:t>
            </a:r>
          </a:p>
          <a:p>
            <a:r>
              <a:rPr lang="cs-CZ" dirty="0" smtClean="0"/>
              <a:t>Podíl neúplných dodávek na celkových dodávkách</a:t>
            </a:r>
          </a:p>
          <a:p>
            <a:r>
              <a:rPr lang="cs-CZ" dirty="0" smtClean="0"/>
              <a:t>Počet pozastavených dodávek</a:t>
            </a:r>
          </a:p>
          <a:p>
            <a:r>
              <a:rPr lang="cs-CZ" dirty="0" smtClean="0"/>
              <a:t>Podíl odmítnutých dodávek</a:t>
            </a:r>
          </a:p>
          <a:p>
            <a:r>
              <a:rPr lang="cs-CZ" dirty="0" smtClean="0"/>
              <a:t>Podíl zdržených dodávek</a:t>
            </a:r>
          </a:p>
          <a:p>
            <a:r>
              <a:rPr lang="cs-CZ" dirty="0" smtClean="0"/>
              <a:t>Výpočet času opatřování = průměrný čas na vyhotovení a vyřízení objednávky + průměrná dodací lhůta + průměrný čas na kvantitativní a kvalitativní kontrolu, uskladnění a případnou přípravu výroby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2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Materiálová tok - ukazatele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Ukazatel= struktury</a:t>
            </a:r>
          </a:p>
          <a:p>
            <a:r>
              <a:rPr lang="cs-CZ" u="sng" dirty="0" smtClean="0"/>
              <a:t>Úkoly</a:t>
            </a:r>
            <a:r>
              <a:rPr lang="cs-CZ" dirty="0" smtClean="0"/>
              <a:t> – dopravní vzdálenosti, počet dopravních prostředků, počet osob, počet dopravovaných a skladovaných druhů</a:t>
            </a:r>
          </a:p>
          <a:p>
            <a:r>
              <a:rPr lang="cs-CZ" dirty="0" smtClean="0"/>
              <a:t>Počet skladů</a:t>
            </a:r>
          </a:p>
          <a:p>
            <a:r>
              <a:rPr lang="cs-CZ" dirty="0" smtClean="0"/>
              <a:t>Počet dodavatelských a manipulačních jednotek</a:t>
            </a:r>
          </a:p>
          <a:p>
            <a:r>
              <a:rPr lang="cs-CZ" dirty="0" smtClean="0"/>
              <a:t>Počet jednotlivých typů operací (nakládka, vykládka, balení, kompletování, přeprava, uskladnění, vyskladnění)</a:t>
            </a:r>
          </a:p>
          <a:p>
            <a:r>
              <a:rPr lang="cs-CZ" u="sng" dirty="0" smtClean="0"/>
              <a:t>Nositel úkolu</a:t>
            </a:r>
          </a:p>
          <a:p>
            <a:r>
              <a:rPr lang="cs-CZ" dirty="0" smtClean="0"/>
              <a:t>Počet pracovníků v nákupní a výrobní logistice</a:t>
            </a:r>
          </a:p>
          <a:p>
            <a:r>
              <a:rPr lang="cs-CZ" dirty="0" smtClean="0"/>
              <a:t>Počet manipulačních prostředků</a:t>
            </a:r>
          </a:p>
          <a:p>
            <a:r>
              <a:rPr lang="cs-CZ" dirty="0" smtClean="0"/>
              <a:t>Kapacita manipulačních prostředků</a:t>
            </a:r>
          </a:p>
          <a:p>
            <a:r>
              <a:rPr lang="cs-CZ" u="sng" dirty="0" smtClean="0"/>
              <a:t>Náklady</a:t>
            </a:r>
          </a:p>
          <a:p>
            <a:r>
              <a:rPr lang="cs-CZ" dirty="0" smtClean="0"/>
              <a:t>Na manipulaci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0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Produktivita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Celková doba přepravy na jednu zakázku</a:t>
            </a:r>
          </a:p>
          <a:p>
            <a:r>
              <a:rPr lang="cs-CZ" dirty="0" smtClean="0"/>
              <a:t>Stupeň vytížení dopravních prostředků –skutečný/celkový možný využití</a:t>
            </a:r>
          </a:p>
          <a:p>
            <a:r>
              <a:rPr lang="cs-CZ" dirty="0" smtClean="0"/>
              <a:t>Stupeň využití ploch</a:t>
            </a:r>
          </a:p>
          <a:p>
            <a:r>
              <a:rPr lang="cs-CZ" dirty="0" smtClean="0"/>
              <a:t>Ukazatelé hospodárnosti</a:t>
            </a:r>
          </a:p>
          <a:p>
            <a:r>
              <a:rPr lang="cs-CZ" dirty="0" smtClean="0"/>
              <a:t>Dopravní náklady na jednu zakázku</a:t>
            </a:r>
          </a:p>
          <a:p>
            <a:r>
              <a:rPr lang="cs-CZ" dirty="0" smtClean="0"/>
              <a:t>Průměrné dopraví náklady na jednotku hmotnosti</a:t>
            </a:r>
          </a:p>
          <a:p>
            <a:r>
              <a:rPr lang="cs-CZ" dirty="0" smtClean="0"/>
              <a:t>Náklady na skladování na jeden logistický pohyb</a:t>
            </a:r>
          </a:p>
          <a:p>
            <a:r>
              <a:rPr lang="cs-CZ" dirty="0" smtClean="0"/>
              <a:t>Dodržování lhůt, stupeň plnění požadavků nákupu</a:t>
            </a:r>
          </a:p>
          <a:p>
            <a:r>
              <a:rPr lang="cs-CZ" dirty="0" smtClean="0"/>
              <a:t>Průměrná doba zdržení skladů</a:t>
            </a:r>
          </a:p>
          <a:p>
            <a:r>
              <a:rPr lang="cs-CZ" dirty="0" smtClean="0"/>
              <a:t>Ukazatele využití zásob – obrat materiálu, nevyužité zásoby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0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Audit nákupu – význam a funkce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Informace o tom, jak je nákup v podniku prováděn</a:t>
            </a:r>
          </a:p>
          <a:p>
            <a:pPr lvl="1"/>
            <a:r>
              <a:rPr lang="cs-CZ" dirty="0" smtClean="0"/>
              <a:t>Audit nákupního procesu </a:t>
            </a:r>
          </a:p>
          <a:p>
            <a:pPr lvl="1"/>
            <a:r>
              <a:rPr lang="cs-CZ" dirty="0" smtClean="0"/>
              <a:t>Audit smluvních vztahů</a:t>
            </a:r>
          </a:p>
          <a:p>
            <a:r>
              <a:rPr lang="cs-CZ" dirty="0" smtClean="0"/>
              <a:t>Univerzální metodou je SWOT</a:t>
            </a:r>
          </a:p>
          <a:p>
            <a:r>
              <a:rPr lang="cs-CZ" dirty="0"/>
              <a:t>Základní etapy:</a:t>
            </a:r>
          </a:p>
          <a:p>
            <a:pPr lvl="1"/>
            <a:r>
              <a:rPr lang="cs-CZ" dirty="0"/>
              <a:t>Konzultace s managementem, co má být účelem auditu, hloubka, šíře, doba trvání, operativní plán, kdo a na co se bude ptát</a:t>
            </a:r>
          </a:p>
          <a:p>
            <a:pPr lvl="1"/>
            <a:r>
              <a:rPr lang="cs-CZ" dirty="0"/>
              <a:t>Požadavky na data</a:t>
            </a:r>
          </a:p>
          <a:p>
            <a:pPr lvl="1"/>
            <a:r>
              <a:rPr lang="cs-CZ" dirty="0"/>
              <a:t>Sběr dat a zpracování do výsledné zprávy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Průběžné </a:t>
            </a:r>
            <a:r>
              <a:rPr lang="cs-CZ" dirty="0" smtClean="0"/>
              <a:t>zprávy neboli Status report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Nákupní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Běžný opakovaný nákup – lze optimalizovat materiálový tok a snižovat zásoby</a:t>
            </a:r>
          </a:p>
          <a:p>
            <a:r>
              <a:rPr lang="cs-CZ" dirty="0" smtClean="0"/>
              <a:t>Modifikovaný nákup</a:t>
            </a:r>
          </a:p>
          <a:p>
            <a:r>
              <a:rPr lang="cs-CZ" dirty="0" smtClean="0"/>
              <a:t>Nový nákup</a:t>
            </a:r>
            <a:endParaRPr lang="cs-CZ" dirty="0"/>
          </a:p>
        </p:txBody>
      </p:sp>
      <p:pic>
        <p:nvPicPr>
          <p:cNvPr id="2049" name="Obrázek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6" y="3356992"/>
            <a:ext cx="387050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771065" y="5673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Robinson aj. (1967, s. 25)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Výsledek obrázku pro vazba mezi pr&amp;uring;myslovým nákupním procesem a nákupními situac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https://email.seznam.cz/imageshow/ivvXrNjHTiSxu_kT0sI50ww3bc7uMtXk4aOpzOpq5ZB5U68IKxxE9wlcEyaVaJ8yEHQrPp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8" t="4543" r="12102" b="9131"/>
          <a:stretch/>
        </p:blipFill>
        <p:spPr bwMode="auto">
          <a:xfrm rot="16200000">
            <a:off x="4833079" y="1435231"/>
            <a:ext cx="336627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4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zpráva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projektu</a:t>
            </a:r>
          </a:p>
          <a:p>
            <a:r>
              <a:rPr lang="cs-CZ" dirty="0" smtClean="0"/>
              <a:t>Plánované aktivity</a:t>
            </a:r>
          </a:p>
          <a:p>
            <a:r>
              <a:rPr lang="cs-CZ" dirty="0" smtClean="0"/>
              <a:t>Harmonogram</a:t>
            </a:r>
          </a:p>
          <a:p>
            <a:r>
              <a:rPr lang="cs-CZ" dirty="0" smtClean="0"/>
              <a:t>Informace nutné k jednotlivým aktivitám</a:t>
            </a:r>
          </a:p>
          <a:p>
            <a:r>
              <a:rPr lang="cs-CZ" dirty="0" smtClean="0"/>
              <a:t>Poskytované informace – potřeba součinnosti – koho na čem</a:t>
            </a:r>
          </a:p>
          <a:p>
            <a:r>
              <a:rPr lang="cs-CZ" dirty="0" smtClean="0"/>
              <a:t>Plánované výstupy</a:t>
            </a:r>
          </a:p>
          <a:p>
            <a:r>
              <a:rPr lang="cs-CZ" dirty="0" smtClean="0"/>
              <a:t>Kontaktní osoby, struktura komunikace</a:t>
            </a:r>
          </a:p>
          <a:p>
            <a:r>
              <a:rPr lang="cs-CZ" dirty="0" smtClean="0"/>
              <a:t>rozpočet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v průběhu </a:t>
            </a:r>
            <a:r>
              <a:rPr lang="cs-CZ" dirty="0" smtClean="0"/>
              <a:t>projektu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Stav projektu – jaké aktivity byly provedeny</a:t>
            </a:r>
          </a:p>
          <a:p>
            <a:r>
              <a:rPr lang="cs-CZ" dirty="0" smtClean="0"/>
              <a:t>Jaká jsou omezení – k čemu nedošlo a mělo dojít</a:t>
            </a:r>
          </a:p>
          <a:p>
            <a:r>
              <a:rPr lang="cs-CZ" dirty="0" smtClean="0"/>
              <a:t>Termínový plán projektu – celý dosavadní průběh, vyznačení okamžiku aktuálního – kde jsme- červeně kam se máme dostat</a:t>
            </a:r>
          </a:p>
          <a:p>
            <a:r>
              <a:rPr lang="cs-CZ" dirty="0" smtClean="0"/>
              <a:t>Předběžná zjištění – seznam kritických míst a příležitostí ke zlepšení</a:t>
            </a:r>
          </a:p>
          <a:p>
            <a:r>
              <a:rPr lang="cs-CZ" dirty="0" smtClean="0"/>
              <a:t>Stručně výsledky jednotlivých aktivit, které byly provedeny </a:t>
            </a:r>
          </a:p>
          <a:p>
            <a:r>
              <a:rPr lang="cs-CZ" dirty="0" smtClean="0"/>
              <a:t>Návrh předběžných variant řešení a jejich stručný popis</a:t>
            </a:r>
          </a:p>
          <a:p>
            <a:r>
              <a:rPr lang="cs-CZ" dirty="0" smtClean="0"/>
              <a:t>Další kroky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05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na konci analytické části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Východiska z předchozí zprávy</a:t>
            </a:r>
          </a:p>
          <a:p>
            <a:r>
              <a:rPr lang="cs-CZ" dirty="0" smtClean="0"/>
              <a:t>Vyhodnocení předběžných variant a jejich hodnocení</a:t>
            </a:r>
          </a:p>
          <a:p>
            <a:r>
              <a:rPr lang="cs-CZ" dirty="0" smtClean="0"/>
              <a:t>Vliv změn na fungování podniku či jeho částí</a:t>
            </a:r>
          </a:p>
          <a:p>
            <a:r>
              <a:rPr lang="cs-CZ" dirty="0" smtClean="0"/>
              <a:t>Harmonogram implementace</a:t>
            </a:r>
          </a:p>
          <a:p>
            <a:r>
              <a:rPr lang="cs-CZ" dirty="0" smtClean="0"/>
              <a:t>Další kroky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5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Optimalizace nákupních procesů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Analýza interní dokumentace</a:t>
            </a:r>
          </a:p>
          <a:p>
            <a:r>
              <a:rPr lang="cs-CZ" dirty="0" smtClean="0"/>
              <a:t>Porovnání dokumentů a tiskopisů</a:t>
            </a:r>
          </a:p>
          <a:p>
            <a:r>
              <a:rPr lang="cs-CZ" dirty="0" smtClean="0"/>
              <a:t>Analýza IS podpory</a:t>
            </a:r>
          </a:p>
          <a:p>
            <a:r>
              <a:rPr lang="cs-CZ" dirty="0" smtClean="0"/>
              <a:t>Analýza reportingu nákupu</a:t>
            </a:r>
          </a:p>
          <a:p>
            <a:r>
              <a:rPr lang="cs-CZ" dirty="0" smtClean="0"/>
              <a:t>Analýza organizace nákupu</a:t>
            </a:r>
          </a:p>
          <a:p>
            <a:r>
              <a:rPr lang="cs-CZ" dirty="0" smtClean="0"/>
              <a:t>Zmapování procesu až do podoby podrobných map</a:t>
            </a:r>
          </a:p>
          <a:p>
            <a:r>
              <a:rPr lang="cs-CZ" dirty="0" smtClean="0"/>
              <a:t>Provedení výdajových analýz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54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Zdroje</a:t>
            </a:r>
            <a:endParaRPr lang="cs-CZ" altLang="cs-CZ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592263"/>
            <a:ext cx="9072885" cy="504031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Lambert, D. a kol. : Logistika. Brno : CP </a:t>
            </a:r>
            <a:r>
              <a:rPr lang="cs-CZ" altLang="cs-CZ" dirty="0" err="1"/>
              <a:t>Books</a:t>
            </a:r>
            <a:r>
              <a:rPr lang="cs-CZ" altLang="cs-CZ" dirty="0"/>
              <a:t>, 2005. ISBN 80-251-0504-0</a:t>
            </a:r>
          </a:p>
          <a:p>
            <a:pPr>
              <a:lnSpc>
                <a:spcPct val="80000"/>
              </a:lnSpc>
            </a:pPr>
            <a:r>
              <a:rPr lang="cs-CZ" altLang="zh-CN" dirty="0"/>
              <a:t>Pernica, P. : Logistika (Supply </a:t>
            </a:r>
            <a:r>
              <a:rPr lang="cs-CZ" altLang="zh-CN" dirty="0" err="1"/>
              <a:t>chain</a:t>
            </a:r>
            <a:r>
              <a:rPr lang="cs-CZ" altLang="zh-CN" dirty="0"/>
              <a:t> management) pro 21. stol., Praha : Radix, 2004. ISBN 80-86031-59-4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Synek, M.: Podniková ekonomika, 2. vydání, 2002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ČERVENÝ</a:t>
            </a:r>
            <a:r>
              <a:rPr lang="cs-CZ" dirty="0"/>
              <a:t>, Radim. </a:t>
            </a:r>
            <a:r>
              <a:rPr lang="cs-CZ" i="1" dirty="0"/>
              <a:t>Strategie nákupu: krok za krokem</a:t>
            </a:r>
            <a:r>
              <a:rPr lang="cs-CZ" dirty="0"/>
              <a:t>. 1. vyd. V Praze: C.H. Beck, 2013, </a:t>
            </a:r>
            <a:r>
              <a:rPr lang="cs-CZ" dirty="0" err="1"/>
              <a:t>xvii</a:t>
            </a:r>
            <a:r>
              <a:rPr lang="cs-CZ" dirty="0"/>
              <a:t>, 155 s. ISBN 9788074004148</a:t>
            </a:r>
            <a:r>
              <a:rPr lang="cs-CZ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dirty="0"/>
              <a:t>GROS, Ivan a Stanislava GROSOVÁ. </a:t>
            </a:r>
            <a:r>
              <a:rPr lang="cs-CZ" i="1" dirty="0"/>
              <a:t>Tajemství moderního nákupu</a:t>
            </a:r>
            <a:r>
              <a:rPr lang="cs-CZ" dirty="0"/>
              <a:t>. Vyd. 1. Praha: Vysoká škola chemicko-technologická, 2006, 183 s. ISBN 8070805986</a:t>
            </a:r>
            <a:r>
              <a:rPr lang="cs-CZ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cs-CZ" dirty="0"/>
              <a:t>TOMEK, Jan a Jiří HOFMAN. </a:t>
            </a:r>
            <a:r>
              <a:rPr lang="cs-CZ" i="1" dirty="0"/>
              <a:t>Moderní řízení nákupu podniku</a:t>
            </a:r>
            <a:r>
              <a:rPr lang="cs-CZ" dirty="0"/>
              <a:t>. Vyd. 1. Praha: Management </a:t>
            </a:r>
            <a:r>
              <a:rPr lang="cs-CZ" dirty="0" err="1"/>
              <a:t>Press</a:t>
            </a:r>
            <a:r>
              <a:rPr lang="cs-CZ" dirty="0"/>
              <a:t>, 1999, 276 s. ISBN 8085943735.</a:t>
            </a:r>
          </a:p>
          <a:p>
            <a:pPr>
              <a:lnSpc>
                <a:spcPct val="80000"/>
              </a:lnSpc>
            </a:pPr>
            <a:r>
              <a:rPr lang="cs-CZ" dirty="0"/>
              <a:t>TOMEK, Gustav a Věra VÁVROVÁ. </a:t>
            </a:r>
            <a:r>
              <a:rPr lang="cs-CZ" i="1" dirty="0"/>
              <a:t>Řízení výroby a nákupu</a:t>
            </a:r>
            <a:r>
              <a:rPr lang="cs-CZ" dirty="0"/>
              <a:t>. 1. vyd. Praha: </a:t>
            </a:r>
            <a:r>
              <a:rPr lang="cs-CZ" dirty="0" err="1"/>
              <a:t>Grada</a:t>
            </a:r>
            <a:r>
              <a:rPr lang="cs-CZ" dirty="0"/>
              <a:t>, 2007, 378 s. ISBN 9788024714790.</a:t>
            </a:r>
          </a:p>
          <a:p>
            <a:pPr>
              <a:lnSpc>
                <a:spcPct val="80000"/>
              </a:lnSpc>
            </a:pPr>
            <a:r>
              <a:rPr lang="cs-CZ" dirty="0"/>
              <a:t>SCHULTE, </a:t>
            </a:r>
            <a:r>
              <a:rPr lang="cs-CZ" dirty="0" err="1"/>
              <a:t>Christof</a:t>
            </a:r>
            <a:r>
              <a:rPr lang="cs-CZ" dirty="0"/>
              <a:t>. </a:t>
            </a:r>
            <a:r>
              <a:rPr lang="cs-CZ" i="1" dirty="0"/>
              <a:t>Logistika</a:t>
            </a:r>
            <a:r>
              <a:rPr lang="cs-CZ" dirty="0"/>
              <a:t>. 1. vyd. Praha: Victoria </a:t>
            </a:r>
            <a:r>
              <a:rPr lang="cs-CZ" dirty="0" err="1"/>
              <a:t>Publishing</a:t>
            </a:r>
            <a:r>
              <a:rPr lang="cs-CZ" dirty="0"/>
              <a:t>, 1994, 301 s. ISBN 8085605872.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472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nákupních položek pomocí ABC dle vlivu na hospodaření firmy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200" dirty="0"/>
              <a:t>ABC klasifikace má tři skupiny položek</a:t>
            </a:r>
            <a:r>
              <a:rPr lang="cs-CZ" altLang="cs-CZ" sz="2200" dirty="0" smtClean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dirty="0"/>
          </a:p>
          <a:p>
            <a:pPr>
              <a:spcBef>
                <a:spcPct val="0"/>
              </a:spcBef>
            </a:pPr>
            <a:r>
              <a:rPr lang="cs-CZ" altLang="cs-CZ" sz="2200" dirty="0"/>
              <a:t>skupina A – klíčové/strategické položky mající zásadní význam, přibližně 20 % položek a 80 % nákupního </a:t>
            </a:r>
            <a:r>
              <a:rPr lang="cs-CZ" altLang="cs-CZ" sz="2200" dirty="0" smtClean="0"/>
              <a:t>obratu</a:t>
            </a:r>
          </a:p>
          <a:p>
            <a:pPr>
              <a:spcBef>
                <a:spcPct val="0"/>
              </a:spcBef>
            </a:pPr>
            <a:endParaRPr lang="cs-CZ" altLang="cs-CZ" sz="2200" dirty="0"/>
          </a:p>
          <a:p>
            <a:pPr>
              <a:spcBef>
                <a:spcPct val="0"/>
              </a:spcBef>
            </a:pPr>
            <a:r>
              <a:rPr lang="cs-CZ" altLang="cs-CZ" sz="2200" dirty="0"/>
              <a:t>skupina B – středně důležité položky, přibližně 15 % položek a 15 % nákupního obratu</a:t>
            </a:r>
            <a:r>
              <a:rPr lang="cs-CZ" altLang="cs-CZ" sz="2200" dirty="0" smtClean="0"/>
              <a:t>,</a:t>
            </a:r>
          </a:p>
          <a:p>
            <a:pPr>
              <a:spcBef>
                <a:spcPct val="0"/>
              </a:spcBef>
            </a:pPr>
            <a:endParaRPr lang="cs-CZ" altLang="cs-CZ" sz="2200" dirty="0"/>
          </a:p>
          <a:p>
            <a:pPr>
              <a:spcBef>
                <a:spcPct val="0"/>
              </a:spcBef>
            </a:pPr>
            <a:r>
              <a:rPr lang="cs-CZ" altLang="cs-CZ" sz="2200" dirty="0"/>
              <a:t>skupina C – velké množství málo důležitých položek pravděpodobně s nízkým objemem nákupu a možností náhrady, přibližně 65 % zbytek s přibližným 5 % nákupním obratem.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1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ABC </a:t>
            </a:r>
            <a:r>
              <a:rPr lang="cs-CZ" b="1" dirty="0" smtClean="0"/>
              <a:t>analýza a postup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40000"/>
              </a:lnSpc>
            </a:pPr>
            <a:r>
              <a:rPr lang="cs-CZ" altLang="cs-CZ" sz="6200" dirty="0"/>
              <a:t>jedná se o jednoduchou třídící metodu,</a:t>
            </a:r>
          </a:p>
          <a:p>
            <a:pPr>
              <a:lnSpc>
                <a:spcPct val="140000"/>
              </a:lnSpc>
            </a:pPr>
            <a:r>
              <a:rPr lang="cs-CZ" altLang="cs-CZ" sz="6200" dirty="0"/>
              <a:t>využívá </a:t>
            </a:r>
            <a:r>
              <a:rPr lang="cs-CZ" altLang="cs-CZ" sz="6200" dirty="0" err="1"/>
              <a:t>Paretova</a:t>
            </a:r>
            <a:r>
              <a:rPr lang="cs-CZ" altLang="cs-CZ" sz="6200" dirty="0"/>
              <a:t> pravidla:</a:t>
            </a:r>
          </a:p>
          <a:p>
            <a:pPr lvl="1">
              <a:lnSpc>
                <a:spcPct val="140000"/>
              </a:lnSpc>
            </a:pPr>
            <a:r>
              <a:rPr lang="cs-CZ" altLang="cs-CZ" sz="6200" dirty="0"/>
              <a:t>80 % důsledků je způsobeno 20 % všech možných příčin;</a:t>
            </a:r>
            <a:endParaRPr lang="cs-CZ" altLang="cs-CZ" sz="6200" dirty="0" smtClean="0"/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endParaRPr lang="cs-CZ" altLang="cs-CZ" sz="4900" dirty="0"/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r>
              <a:rPr lang="cs-CZ" altLang="cs-CZ" sz="5500" dirty="0" smtClean="0"/>
              <a:t>zvolit </a:t>
            </a:r>
            <a:r>
              <a:rPr lang="cs-CZ" altLang="cs-CZ" sz="5500" dirty="0"/>
              <a:t>parametr, který nejlépe vystihuje podstatu </a:t>
            </a:r>
            <a:r>
              <a:rPr lang="cs-CZ" altLang="cs-CZ" sz="5500" dirty="0" smtClean="0"/>
              <a:t>sledovaného </a:t>
            </a:r>
            <a:r>
              <a:rPr lang="cs-CZ" altLang="cs-CZ" sz="5500" dirty="0"/>
              <a:t>problému </a:t>
            </a:r>
            <a:endParaRPr lang="cs-CZ" altLang="cs-CZ" sz="5500" dirty="0" smtClean="0"/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r>
              <a:rPr lang="cs-CZ" altLang="cs-CZ" sz="5500" dirty="0" smtClean="0"/>
              <a:t>vypočítat </a:t>
            </a:r>
            <a:r>
              <a:rPr lang="cs-CZ" altLang="cs-CZ" sz="5500" dirty="0"/>
              <a:t>procentuální podíl každého prvku na celkové hodnotě parametru a na celkovém počtu prvků </a:t>
            </a:r>
            <a:endParaRPr lang="cs-CZ" altLang="cs-CZ" sz="5500" dirty="0" smtClean="0"/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r>
              <a:rPr lang="cs-CZ" altLang="cs-CZ" sz="5500" dirty="0" smtClean="0"/>
              <a:t>seřadit </a:t>
            </a:r>
            <a:r>
              <a:rPr lang="cs-CZ" altLang="cs-CZ" sz="5500" dirty="0"/>
              <a:t>prvky vzestupně podle procentuálního podílu na sledovaném parametru </a:t>
            </a:r>
            <a:endParaRPr lang="cs-CZ" altLang="cs-CZ" sz="5500" dirty="0" smtClean="0"/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r>
              <a:rPr lang="cs-CZ" altLang="cs-CZ" sz="5500" dirty="0" smtClean="0"/>
              <a:t>sestavit </a:t>
            </a:r>
            <a:r>
              <a:rPr lang="cs-CZ" altLang="cs-CZ" sz="5500" dirty="0"/>
              <a:t>graf v souřadnicích „% podíl na celkovém počtu prvků - % podíl na celkové hodnotě </a:t>
            </a:r>
            <a:r>
              <a:rPr lang="cs-CZ" altLang="cs-CZ" sz="5500" dirty="0" smtClean="0"/>
              <a:t>parametru„</a:t>
            </a:r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r>
              <a:rPr lang="cs-CZ" altLang="cs-CZ" sz="5500" dirty="0" smtClean="0"/>
              <a:t>sestrojit </a:t>
            </a:r>
            <a:r>
              <a:rPr lang="cs-CZ" altLang="cs-CZ" sz="5500" dirty="0"/>
              <a:t>Lorenzovu křivku (spojnice - křivka – </a:t>
            </a:r>
            <a:r>
              <a:rPr lang="cs-CZ" altLang="cs-CZ" sz="5500" dirty="0" smtClean="0"/>
              <a:t>kumulativních </a:t>
            </a:r>
            <a:r>
              <a:rPr lang="cs-CZ" altLang="cs-CZ" sz="5500" dirty="0"/>
              <a:t>četností v </a:t>
            </a:r>
            <a:r>
              <a:rPr lang="cs-CZ" altLang="cs-CZ" sz="5500" dirty="0" smtClean="0"/>
              <a:t>%)</a:t>
            </a:r>
          </a:p>
          <a:p>
            <a:pPr marL="914400" indent="-914400">
              <a:spcBef>
                <a:spcPct val="0"/>
              </a:spcBef>
              <a:buFontTx/>
              <a:buAutoNum type="arabicPeriod"/>
            </a:pPr>
            <a:r>
              <a:rPr lang="cs-CZ" altLang="cs-CZ" sz="5500" dirty="0" smtClean="0"/>
              <a:t>rozdělit </a:t>
            </a:r>
            <a:r>
              <a:rPr lang="cs-CZ" altLang="cs-CZ" sz="5500" dirty="0"/>
              <a:t>položky do skupin A, B, C podle následujícího kritéria podílu položek na celkovém obratu: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55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5500" dirty="0" smtClean="0"/>
              <a:t>skupina </a:t>
            </a:r>
            <a:r>
              <a:rPr lang="cs-CZ" altLang="cs-CZ" sz="5500" dirty="0"/>
              <a:t>A: asi 70 - 80% podíl na celkové hodnotě para-metru, asi 10 - 15% podíl na celkovém počtu prvků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5500" dirty="0"/>
              <a:t>skupina B: asi 15 - 20% podíl na celkové hodnotě para-metru, asi 15 - 20% podíl na celkovém počtu prvků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5500" dirty="0"/>
              <a:t>skupina C: asi 5 - 10% podíl na celkové hodnotě para-metru, asi 60 - 80% podíl na celkovém počtu prvků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55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5500" dirty="0"/>
              <a:t>Nelze udělat striktní řez na 80 % a hotovo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0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Paretovo</a:t>
            </a:r>
            <a:r>
              <a:rPr lang="cs-CZ" dirty="0" smtClean="0"/>
              <a:t> pravidlo –ABC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effectLst/>
              </a:rPr>
              <a:t>80 % příjmů získáte od 20 % zákazníků</a:t>
            </a:r>
          </a:p>
          <a:p>
            <a:r>
              <a:rPr lang="cs-CZ" dirty="0" smtClean="0"/>
              <a:t>80 % skladové plochy vám zabere 20 % skladových položek </a:t>
            </a:r>
          </a:p>
          <a:p>
            <a:r>
              <a:rPr lang="cs-CZ" dirty="0" smtClean="0">
                <a:effectLst/>
              </a:rPr>
              <a:t>80 % tržeb vám přinese 20 % zboží/služeb</a:t>
            </a:r>
          </a:p>
          <a:p>
            <a:r>
              <a:rPr lang="cs-CZ" dirty="0" smtClean="0"/>
              <a:t>80 % tržeb vznikne prací 20 % zaměstnanců </a:t>
            </a:r>
          </a:p>
          <a:p>
            <a:r>
              <a:rPr lang="cs-CZ" dirty="0" smtClean="0">
                <a:effectLst/>
              </a:rPr>
              <a:t>80 % výsledku své práce získáte za 20 % času.</a:t>
            </a:r>
          </a:p>
          <a:p>
            <a:r>
              <a:rPr lang="cs-CZ" dirty="0" smtClean="0"/>
              <a:t>80 % skladových zásob má 20 % podíl na celkové době obratu zásob </a:t>
            </a:r>
          </a:p>
          <a:p>
            <a:r>
              <a:rPr lang="cs-CZ" dirty="0" smtClean="0">
                <a:effectLst/>
              </a:rPr>
              <a:t>20 % vztahů (se zákazníky, či osobních) vám způsobí 80 % všech problémů</a:t>
            </a:r>
          </a:p>
          <a:p>
            <a:r>
              <a:rPr lang="cs-CZ" dirty="0" smtClean="0"/>
              <a:t>80 % dat přenese v datové síti 20 % uživatelů </a:t>
            </a:r>
          </a:p>
          <a:p>
            <a:r>
              <a:rPr lang="cs-CZ" dirty="0" smtClean="0">
                <a:effectLst/>
              </a:rPr>
              <a:t>80 % požadavků na infolinku vygeneruje 20 % zákazníků</a:t>
            </a:r>
          </a:p>
          <a:p>
            <a:r>
              <a:rPr lang="cs-CZ" dirty="0" smtClean="0"/>
              <a:t>80 % nákupního obratu vám bude tvořit 20% položek,</a:t>
            </a:r>
          </a:p>
          <a:p>
            <a:r>
              <a:rPr lang="cs-CZ" dirty="0" smtClean="0"/>
              <a:t>80 % objemu nákupu zrealizujete u 20 % dodavatelů,</a:t>
            </a:r>
          </a:p>
          <a:p>
            <a:r>
              <a:rPr lang="cs-CZ" dirty="0" smtClean="0"/>
              <a:t>80 % skladové plochy vám zabere 20 % skladových položek,</a:t>
            </a:r>
          </a:p>
          <a:p>
            <a:r>
              <a:rPr lang="cs-CZ" dirty="0" smtClean="0"/>
              <a:t>80 % výsledků své práce získáte z 20 % času.</a:t>
            </a:r>
          </a:p>
          <a:p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7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4733</TotalTime>
  <Words>5786</Words>
  <Application>Microsoft Office PowerPoint</Application>
  <PresentationFormat>Předvádění na obrazovce (4:3)</PresentationFormat>
  <Paragraphs>695</Paragraphs>
  <Slides>64</Slides>
  <Notes>59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Jmění</vt:lpstr>
      <vt:lpstr>NÁKUP</vt:lpstr>
      <vt:lpstr>Základní vymezení nákupu</vt:lpstr>
      <vt:lpstr>Úloha nákupu</vt:lpstr>
      <vt:lpstr>Základní přístup k nákupu</vt:lpstr>
      <vt:lpstr>Předmět nákupu</vt:lpstr>
      <vt:lpstr>Nákupní situace</vt:lpstr>
      <vt:lpstr>Analýza nákupních položek pomocí ABC dle vlivu na hospodaření firmy</vt:lpstr>
      <vt:lpstr>ABC analýza a postup</vt:lpstr>
      <vt:lpstr>Paretovo pravidlo –ABC analýza</vt:lpstr>
      <vt:lpstr>Prezentace aplikace PowerPoint</vt:lpstr>
      <vt:lpstr>Metoda ABC – položky</vt:lpstr>
      <vt:lpstr>Nákupní položky dle analýzy XYZ </vt:lpstr>
      <vt:lpstr>Kombinace ABC a XYZ</vt:lpstr>
      <vt:lpstr>Prezentace aplikace PowerPoint</vt:lpstr>
      <vt:lpstr>Činnosti nákupu</vt:lpstr>
      <vt:lpstr>Nákupní trendy</vt:lpstr>
      <vt:lpstr>Nákupní strategie</vt:lpstr>
      <vt:lpstr>Možné oblasti nákupní strategie</vt:lpstr>
      <vt:lpstr>Strategická analýza</vt:lpstr>
      <vt:lpstr>Strategická analýza</vt:lpstr>
      <vt:lpstr>Analýza vyjednávací síly </vt:lpstr>
      <vt:lpstr>Stanovení cílů</vt:lpstr>
      <vt:lpstr>Oblasti nákupní strategie – 1. role a odpovědnost</vt:lpstr>
      <vt:lpstr>Oblasti nákupní strategie – 2. organizace, struktura, řízení</vt:lpstr>
      <vt:lpstr>Organizace nákupu</vt:lpstr>
      <vt:lpstr>Organizace nákupu</vt:lpstr>
      <vt:lpstr>Prvky organizační struktury nákupu</vt:lpstr>
      <vt:lpstr>Výsledky šetření v divizních podnicích</vt:lpstr>
      <vt:lpstr>Oblasti nákupní strategie – 3. plánování a řízení zásob</vt:lpstr>
      <vt:lpstr>Řízení zásob</vt:lpstr>
      <vt:lpstr>Řízení zásob</vt:lpstr>
      <vt:lpstr>Řízení zásob</vt:lpstr>
      <vt:lpstr>Modely řízení zásob</vt:lpstr>
      <vt:lpstr>Just in Time</vt:lpstr>
      <vt:lpstr>Oblasti nákupní strategie – výběr a hodnocení dodavatelů</vt:lpstr>
      <vt:lpstr>Oblasti nákupní strategie – 4. výběr a hodnocení dodavatelů</vt:lpstr>
      <vt:lpstr>Příklad hodnocení dodavatelů</vt:lpstr>
      <vt:lpstr>Prezentace aplikace PowerPoint</vt:lpstr>
      <vt:lpstr>Pareto při hodnocení dodavatelů</vt:lpstr>
      <vt:lpstr>Oblasti nákupní strategie – 5. finanční aspekty nákupu</vt:lpstr>
      <vt:lpstr>Prezentace aplikace PowerPoint</vt:lpstr>
      <vt:lpstr>Oblasti nákupní strategie – 6. smluvní vztahy</vt:lpstr>
      <vt:lpstr>INCOTERMS</vt:lpstr>
      <vt:lpstr>Prezentace aplikace PowerPoint</vt:lpstr>
      <vt:lpstr>Prezentace aplikace PowerPoint</vt:lpstr>
      <vt:lpstr>Obsah strategie nákupu – 7. kvalita</vt:lpstr>
      <vt:lpstr>Oblast strategie nákupu – 8. řízení rizik</vt:lpstr>
      <vt:lpstr>Oblasti nákupní strategie – 9. IT</vt:lpstr>
      <vt:lpstr>Výkonnost nákupu</vt:lpstr>
      <vt:lpstr>Prezentace aplikace PowerPoint</vt:lpstr>
      <vt:lpstr>Ukazatele výkonnosti</vt:lpstr>
      <vt:lpstr>Prezentace aplikace PowerPoint</vt:lpstr>
      <vt:lpstr>Ukazatele produktivity</vt:lpstr>
      <vt:lpstr>Ukazatele hospodárnosti</vt:lpstr>
      <vt:lpstr>Ukazatele jakosti</vt:lpstr>
      <vt:lpstr>Materiálová tok - ukazatele</vt:lpstr>
      <vt:lpstr>Produktivita</vt:lpstr>
      <vt:lpstr>Audit nákupu – význam a funkce</vt:lpstr>
      <vt:lpstr>Průběžné zprávy neboli Status report</vt:lpstr>
      <vt:lpstr>Vstupní zpráva</vt:lpstr>
      <vt:lpstr>Zpráva v průběhu projektu</vt:lpstr>
      <vt:lpstr>Zpráva na konci analytické části</vt:lpstr>
      <vt:lpstr>Optimalizace nákupních procesů</vt:lpstr>
      <vt:lpstr>Zdroje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Your User Name</dc:creator>
  <cp:lastModifiedBy>Your User Name</cp:lastModifiedBy>
  <cp:revision>108</cp:revision>
  <cp:lastPrinted>2015-12-03T08:16:19Z</cp:lastPrinted>
  <dcterms:created xsi:type="dcterms:W3CDTF">2015-11-12T12:12:05Z</dcterms:created>
  <dcterms:modified xsi:type="dcterms:W3CDTF">2015-12-03T08:19:46Z</dcterms:modified>
</cp:coreProperties>
</file>