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88" r:id="rId4"/>
    <p:sldId id="292" r:id="rId5"/>
    <p:sldId id="290" r:id="rId6"/>
    <p:sldId id="294" r:id="rId7"/>
    <p:sldId id="293" r:id="rId8"/>
    <p:sldId id="281" r:id="rId9"/>
    <p:sldId id="282" r:id="rId10"/>
    <p:sldId id="283" r:id="rId11"/>
    <p:sldId id="284" r:id="rId12"/>
    <p:sldId id="286" r:id="rId13"/>
    <p:sldId id="259" r:id="rId14"/>
    <p:sldId id="325" r:id="rId15"/>
    <p:sldId id="320" r:id="rId16"/>
    <p:sldId id="321" r:id="rId17"/>
    <p:sldId id="261" r:id="rId18"/>
    <p:sldId id="323" r:id="rId19"/>
    <p:sldId id="324" r:id="rId20"/>
    <p:sldId id="327" r:id="rId21"/>
    <p:sldId id="328" r:id="rId22"/>
    <p:sldId id="329" r:id="rId23"/>
    <p:sldId id="330" r:id="rId24"/>
    <p:sldId id="263" r:id="rId25"/>
    <p:sldId id="264" r:id="rId26"/>
    <p:sldId id="331" r:id="rId27"/>
    <p:sldId id="332" r:id="rId28"/>
    <p:sldId id="333" r:id="rId29"/>
    <p:sldId id="265" r:id="rId30"/>
    <p:sldId id="305" r:id="rId31"/>
    <p:sldId id="306" r:id="rId32"/>
    <p:sldId id="308" r:id="rId33"/>
    <p:sldId id="310" r:id="rId34"/>
    <p:sldId id="312" r:id="rId35"/>
    <p:sldId id="314" r:id="rId36"/>
    <p:sldId id="316" r:id="rId37"/>
    <p:sldId id="318" r:id="rId38"/>
    <p:sldId id="278" r:id="rId39"/>
    <p:sldId id="296" r:id="rId40"/>
    <p:sldId id="297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9" autoAdjust="0"/>
    <p:restoredTop sz="94660"/>
  </p:normalViewPr>
  <p:slideViewPr>
    <p:cSldViewPr>
      <p:cViewPr varScale="1">
        <p:scale>
          <a:sx n="107" d="100"/>
          <a:sy n="107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D50C-C16E-48A8-A1D9-9D05604C30E8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622B-C0A8-4357-B1EE-F16153677A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Pokud přejdeme</a:t>
            </a:r>
            <a:r>
              <a:rPr lang="cs-CZ" baseline="0" dirty="0" smtClean="0"/>
              <a:t> na inteligentní stavby, bude třeba nových výrobních kapacit. Bude třeba více kapitálu. </a:t>
            </a:r>
            <a:r>
              <a:rPr lang="cs-CZ" dirty="0" smtClean="0"/>
              <a:t>Já už</a:t>
            </a:r>
            <a:r>
              <a:rPr lang="cs-CZ" baseline="0" dirty="0" smtClean="0"/>
              <a:t> vím, dle provedené analýzy v předchozím kroku, že ve vztahu k vlastníkům je ten problém, že jeden vlastník k určitému blízkému datu odchází se svým podílem za lepší investicí. Přitom není přípustný vstup dalších vlastníků, kdy se současní vlastníci k této variantě staví dlouhodobě odmítavě. Rovněž není možné navýšení vkladů současných vlastníků, takže jedinou možnou variantu představuje rozšíření podílu cizích zdrojů (V + 0,1, protože jim vzroste podíl cizích zdrojů, které jsou obecně levnějším zdrojem a zároveň odchodem jednoho vlastníka vzroste vyjednávací síla).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9B02-E28E-4549-98FF-AB7272F62435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Vybraným</a:t>
            </a:r>
            <a:r>
              <a:rPr lang="cs-CZ" baseline="0" dirty="0" smtClean="0"/>
              <a:t> stávajícím zaměstnancům nabídneme atraktivnější práci u nového segmentu se souvisejícím školením a navýšením </a:t>
            </a:r>
            <a:r>
              <a:rPr lang="cs-CZ" baseline="0" dirty="0" err="1" smtClean="0"/>
              <a:t>benefitů</a:t>
            </a:r>
            <a:r>
              <a:rPr lang="cs-CZ" baseline="0" dirty="0" smtClean="0"/>
              <a:t>. Na uvolněná místa zároveň seženeme náhradu ze zdrojů absolventů škol. (Z + 0,2, nové příležitosti, vyšší odměna a zajištěný osobní rozvoj se zvýšením hodnoty na trhu práce v souladu s technologickými trendy implementovanými do kvalifikace)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9B02-E28E-4549-98FF-AB7272F62435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Investice do vlastního bydlení i </a:t>
            </a:r>
            <a:r>
              <a:rPr lang="cs-CZ" dirty="0" err="1" smtClean="0"/>
              <a:t>korporátních</a:t>
            </a:r>
            <a:r>
              <a:rPr lang="cs-CZ" dirty="0" smtClean="0"/>
              <a:t> staveb rostou v souladu s vymezením profilem ekonomicky smýšlejícího spotřebitele na </a:t>
            </a:r>
            <a:r>
              <a:rPr lang="cs-CZ" smtClean="0"/>
              <a:t>stavebním trhu.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9B02-E28E-4549-98FF-AB7272F62435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Zachování</a:t>
            </a:r>
            <a:r>
              <a:rPr lang="cs-CZ" baseline="0" dirty="0" smtClean="0"/>
              <a:t> stávajících dodávek (DOD1 0,0) a navázání nových vztahů (DOD1 nebo DOD2 0,2)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9B02-E28E-4549-98FF-AB7272F62435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Využití </a:t>
            </a:r>
            <a:r>
              <a:rPr lang="cs-CZ" dirty="0" err="1"/>
              <a:t>stakeholderského</a:t>
            </a:r>
            <a:r>
              <a:rPr lang="cs-CZ" dirty="0"/>
              <a:t> přístupu ve strategickém </a:t>
            </a:r>
            <a:r>
              <a:rPr lang="cs-CZ" dirty="0" smtClean="0"/>
              <a:t>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MPH_MAN2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1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8" y="1"/>
            <a:ext cx="76108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4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0"/>
            <a:ext cx="7584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5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" y="215836"/>
            <a:ext cx="9142909" cy="641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91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b="1" dirty="0"/>
              <a:t>Systémová analýza </a:t>
            </a:r>
            <a:r>
              <a:rPr lang="cs-CZ" b="1" dirty="0" smtClean="0"/>
              <a:t>podniku</a:t>
            </a:r>
          </a:p>
          <a:p>
            <a:r>
              <a:rPr lang="cs-CZ" b="1" dirty="0" smtClean="0"/>
              <a:t>Tržní analýza</a:t>
            </a:r>
          </a:p>
          <a:p>
            <a:r>
              <a:rPr lang="cs-CZ" b="1" dirty="0" smtClean="0"/>
              <a:t>Analýza vztahů</a:t>
            </a:r>
          </a:p>
          <a:p>
            <a:r>
              <a:rPr lang="cs-CZ" b="1" dirty="0" smtClean="0"/>
              <a:t>Generování strategií</a:t>
            </a:r>
          </a:p>
          <a:p>
            <a:r>
              <a:rPr lang="cs-CZ" b="1" dirty="0" smtClean="0"/>
              <a:t>Evaluace strategie</a:t>
            </a:r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S</a:t>
            </a:r>
          </a:p>
        </p:txBody>
      </p:sp>
      <p:sp>
        <p:nvSpPr>
          <p:cNvPr id="5" name="Svislý svitek 4"/>
          <p:cNvSpPr/>
          <p:nvPr/>
        </p:nvSpPr>
        <p:spPr>
          <a:xfrm>
            <a:off x="2339752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T</a:t>
            </a:r>
          </a:p>
        </p:txBody>
      </p:sp>
      <p:sp>
        <p:nvSpPr>
          <p:cNvPr id="6" name="Svislý svitek 5"/>
          <p:cNvSpPr/>
          <p:nvPr/>
        </p:nvSpPr>
        <p:spPr>
          <a:xfrm>
            <a:off x="3923928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 smtClean="0"/>
              <a:t>A</a:t>
            </a:r>
            <a:endParaRPr lang="cs-CZ" sz="8000" dirty="0"/>
          </a:p>
        </p:txBody>
      </p:sp>
      <p:sp>
        <p:nvSpPr>
          <p:cNvPr id="7" name="Svislý svitek 6"/>
          <p:cNvSpPr/>
          <p:nvPr/>
        </p:nvSpPr>
        <p:spPr>
          <a:xfrm>
            <a:off x="550810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 smtClean="0"/>
              <a:t>G</a:t>
            </a:r>
            <a:endParaRPr lang="cs-CZ" sz="8000" dirty="0"/>
          </a:p>
        </p:txBody>
      </p:sp>
      <p:sp>
        <p:nvSpPr>
          <p:cNvPr id="8" name="Svislý svitek 7"/>
          <p:cNvSpPr/>
          <p:nvPr/>
        </p:nvSpPr>
        <p:spPr>
          <a:xfrm>
            <a:off x="7092280" y="346135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 smtClean="0"/>
              <a:t>E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88924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          </a:t>
            </a:r>
            <a:r>
              <a:rPr lang="cs-CZ" dirty="0" smtClean="0"/>
              <a:t>Systémová analýza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lvl="1"/>
            <a:r>
              <a:rPr lang="cs-CZ" dirty="0"/>
              <a:t>Určení </a:t>
            </a:r>
            <a:r>
              <a:rPr lang="cs-CZ" b="1" dirty="0"/>
              <a:t>vstupů</a:t>
            </a:r>
            <a:r>
              <a:rPr lang="cs-CZ" dirty="0"/>
              <a:t> podniku a jejich </a:t>
            </a:r>
            <a:r>
              <a:rPr lang="cs-CZ" dirty="0" smtClean="0"/>
              <a:t>poskytovatelů </a:t>
            </a:r>
            <a:r>
              <a:rPr lang="cs-CZ" dirty="0"/>
              <a:t>(</a:t>
            </a:r>
            <a:r>
              <a:rPr lang="cs-CZ" dirty="0" err="1"/>
              <a:t>stakeholderů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Určení </a:t>
            </a:r>
            <a:r>
              <a:rPr lang="cs-CZ" b="1" dirty="0"/>
              <a:t>výstupů</a:t>
            </a:r>
            <a:r>
              <a:rPr lang="cs-CZ" dirty="0"/>
              <a:t> podniku a jejich </a:t>
            </a:r>
            <a:r>
              <a:rPr lang="cs-CZ" dirty="0" smtClean="0"/>
              <a:t>příjemců (</a:t>
            </a:r>
            <a:r>
              <a:rPr lang="cs-CZ" dirty="0" err="1" smtClean="0"/>
              <a:t>stakeholderů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Vymezení </a:t>
            </a:r>
            <a:r>
              <a:rPr lang="cs-CZ" b="1" dirty="0"/>
              <a:t>důležitosti</a:t>
            </a:r>
            <a:r>
              <a:rPr lang="cs-CZ" dirty="0"/>
              <a:t> </a:t>
            </a:r>
            <a:r>
              <a:rPr lang="cs-CZ" dirty="0" err="1"/>
              <a:t>stakeholderů</a:t>
            </a:r>
            <a:r>
              <a:rPr lang="cs-CZ" dirty="0"/>
              <a:t> na základě důležitosti čerpaných vstupů a poskytovaných výstupů (těch, bez nichž nemůže podnik v dosavadní podobě existovat).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94385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Směna hodnot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952125"/>
              </p:ext>
            </p:extLst>
          </p:nvPr>
        </p:nvGraphicFramePr>
        <p:xfrm>
          <a:off x="35496" y="1844822"/>
          <a:ext cx="9073008" cy="47659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91322"/>
                <a:gridCol w="2914215"/>
                <a:gridCol w="2668582"/>
                <a:gridCol w="1698889"/>
              </a:tblGrid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Vstup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Výstup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Trh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Vlastník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vlastní kapitál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podíl na zisku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finanční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Věřitel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cizí zdroje (jejich část)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nákladové úroky a splátky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kapitálový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Zaměstnanec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práce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mzdy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práce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Odběratel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tržby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produkty a služby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odbytový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6591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Dodavatel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dlouhodobý majetek, materiál, zboží,…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platby za vstupy (náklady)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výrobních faktorů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98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Stát</a:t>
                      </a:r>
                      <a:endParaRPr lang="cs-CZ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infrastruktura</a:t>
                      </a:r>
                      <a:r>
                        <a:rPr lang="cs-CZ" sz="2000" dirty="0">
                          <a:effectLst/>
                        </a:rPr>
                        <a:t>,…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daně a poplatky</a:t>
                      </a:r>
                      <a:endParaRPr lang="cs-CZ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státu</a:t>
                      </a:r>
                      <a:endParaRPr lang="cs-CZ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vislý svitek 4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522816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9573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∑</a:t>
            </a:r>
            <a:r>
              <a:rPr lang="cs-CZ" sz="1600" b="1" dirty="0"/>
              <a:t>HC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HC</a:t>
            </a:r>
            <a:r>
              <a:rPr lang="cs-CZ" sz="1600" dirty="0"/>
              <a:t> [Základní kapitál (A. I.) + Kapitálové fondy (A. II.) + Fondy ze zisku (A. III.) + Výsledek hospodaření minulých let (A. IV.) + Výsledek hospodaření běžného účetního období (A. V. 1.) + Rozhodnuto o zálohách na výplatu podílu na zisku (A. V. 2.) = Vlastní kapitál (A.) + Závazky ke společníkům (B. II. 4.) + Závazky ke společníkům (B. III. 4.)] + </a:t>
            </a:r>
            <a:r>
              <a:rPr lang="cs-CZ" sz="1600" b="1" dirty="0"/>
              <a:t>VE</a:t>
            </a:r>
            <a:r>
              <a:rPr lang="cs-CZ" sz="1600" b="1" baseline="-25000" dirty="0"/>
              <a:t>HC</a:t>
            </a:r>
            <a:r>
              <a:rPr lang="cs-CZ" sz="1600" dirty="0"/>
              <a:t> [Vydané dluhopisy (B. II. 5.) + Dlouhodobé směnky k úhradě (B. II. 6.) + Vydané dluhopisy (B. III. 9.) + Bankovní úvěry a výpomoci (B. IV.)] + </a:t>
            </a:r>
            <a:r>
              <a:rPr lang="cs-CZ" sz="1600" b="1" dirty="0"/>
              <a:t>ZAM</a:t>
            </a:r>
            <a:r>
              <a:rPr lang="cs-CZ" sz="1600" b="1" baseline="-25000" dirty="0"/>
              <a:t>HC(nepřímo)</a:t>
            </a:r>
            <a:r>
              <a:rPr lang="cs-CZ" sz="1600" dirty="0"/>
              <a:t> [Produktivita </a:t>
            </a:r>
            <a:r>
              <a:rPr lang="cs-CZ" sz="1600" dirty="0" err="1"/>
              <a:t>práce</a:t>
            </a:r>
            <a:r>
              <a:rPr lang="cs-CZ" sz="1600" baseline="-25000" dirty="0" err="1"/>
              <a:t>peněžně</a:t>
            </a:r>
            <a:r>
              <a:rPr lang="cs-CZ" sz="1600" dirty="0"/>
              <a:t> = tržby z prodeje výrobků a služeb / mzdové náklady] + </a:t>
            </a:r>
            <a:r>
              <a:rPr lang="cs-CZ" sz="1600" b="1" dirty="0"/>
              <a:t>ODB</a:t>
            </a:r>
            <a:r>
              <a:rPr lang="cs-CZ" sz="1600" b="1" baseline="-25000" dirty="0"/>
              <a:t>HC</a:t>
            </a:r>
            <a:r>
              <a:rPr lang="cs-CZ" sz="1600" dirty="0"/>
              <a:t> [Tržby za prodej zboží (I.) + Tržby za prodej vlastních výrobků a služeb (II. 1.) + Tržby z prodeje dlouhodobého majetku a materiálu (III. 1. + III. 2.) + Tržby z prodeje cenných papírů a podílů (VI.) + Výnosy z dlouhodobého finančního majetku (VII) + Výnosy z krátkodobého finančního majetku (VIII.) + Výnosy příštích období (C. I. 2.)] + </a:t>
            </a:r>
            <a:r>
              <a:rPr lang="cs-CZ" sz="1600" b="1" dirty="0"/>
              <a:t>DOD</a:t>
            </a:r>
            <a:r>
              <a:rPr lang="cs-CZ" sz="1600" b="1" baseline="-25000" dirty="0"/>
              <a:t>HC</a:t>
            </a:r>
            <a:r>
              <a:rPr lang="cs-CZ" sz="1600" dirty="0"/>
              <a:t> [Dodané vstupy (dlouhodobý majetek, zboží, materiál,…)] +</a:t>
            </a:r>
            <a:r>
              <a:rPr lang="cs-CZ" sz="1600" b="1" dirty="0"/>
              <a:t> ST</a:t>
            </a:r>
            <a:r>
              <a:rPr lang="cs-CZ" sz="1600" b="1" baseline="-25000" dirty="0"/>
              <a:t>HC(nepřímo)</a:t>
            </a:r>
            <a:r>
              <a:rPr lang="cs-CZ" sz="1600" dirty="0"/>
              <a:t> [Infrastruktura</a:t>
            </a:r>
            <a:r>
              <a:rPr lang="cs-CZ" sz="1600" dirty="0" smtClean="0"/>
              <a:t>]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∑</a:t>
            </a:r>
            <a:r>
              <a:rPr lang="cs-CZ" sz="1600" b="1" dirty="0"/>
              <a:t>HC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VE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ZAM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ODB</a:t>
            </a:r>
            <a:r>
              <a:rPr lang="cs-CZ" sz="1600" b="1" baseline="-25000" dirty="0"/>
              <a:t>HC</a:t>
            </a:r>
            <a:r>
              <a:rPr lang="cs-CZ" sz="1600" dirty="0"/>
              <a:t> + </a:t>
            </a:r>
            <a:r>
              <a:rPr lang="cs-CZ" sz="1600" b="1" dirty="0"/>
              <a:t>DOD</a:t>
            </a:r>
            <a:r>
              <a:rPr lang="cs-CZ" sz="1600" b="1" baseline="-25000" dirty="0"/>
              <a:t>HC</a:t>
            </a:r>
            <a:r>
              <a:rPr lang="cs-CZ" sz="1600" dirty="0"/>
              <a:t> +</a:t>
            </a:r>
            <a:r>
              <a:rPr lang="cs-CZ" sz="1600" b="1" dirty="0"/>
              <a:t> </a:t>
            </a:r>
            <a:r>
              <a:rPr lang="cs-CZ" sz="1600" b="1" dirty="0" smtClean="0"/>
              <a:t>ST</a:t>
            </a:r>
            <a:r>
              <a:rPr lang="cs-CZ" sz="1600" b="1" baseline="-25000" dirty="0" smtClean="0"/>
              <a:t>HC	</a:t>
            </a:r>
            <a:r>
              <a:rPr lang="cs-CZ" sz="1600" b="1" dirty="0" smtClean="0"/>
              <a:t>(HC = hodnota čerpaná od </a:t>
            </a:r>
            <a:r>
              <a:rPr lang="cs-CZ" sz="1600" b="1" dirty="0" err="1" smtClean="0"/>
              <a:t>stakeholderů</a:t>
            </a:r>
            <a:r>
              <a:rPr lang="cs-CZ" sz="1600" b="1" dirty="0" smtClean="0"/>
              <a:t> - VSTUPY)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∑</a:t>
            </a:r>
            <a:r>
              <a:rPr lang="cs-CZ" sz="1600" b="1" dirty="0"/>
              <a:t>HP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HP</a:t>
            </a:r>
            <a:r>
              <a:rPr lang="cs-CZ" sz="1600" dirty="0"/>
              <a:t> [Zisk po zdanění (***) + Převod podílu na výsledku hospodaření společníkům (T.)] + </a:t>
            </a:r>
            <a:r>
              <a:rPr lang="cs-CZ" sz="1600" b="1" dirty="0"/>
              <a:t>VE</a:t>
            </a:r>
            <a:r>
              <a:rPr lang="cs-CZ" sz="1600" b="1" baseline="-25000" dirty="0"/>
              <a:t>HP</a:t>
            </a:r>
            <a:r>
              <a:rPr lang="cs-CZ" sz="1600" dirty="0"/>
              <a:t> [Nákladové úroky (N.) + Splátky dluhu] + </a:t>
            </a:r>
            <a:r>
              <a:rPr lang="cs-CZ" sz="1600" b="1" dirty="0"/>
              <a:t>ZAM</a:t>
            </a:r>
            <a:r>
              <a:rPr lang="cs-CZ" sz="1600" b="1" baseline="-25000" dirty="0"/>
              <a:t>HP</a:t>
            </a:r>
            <a:r>
              <a:rPr lang="cs-CZ" sz="1600" dirty="0"/>
              <a:t> [Mzdové náklady (C. 1) + Sociální náklady (C. 4) + Závazky k zaměstnancům (B. III. 5.)] + </a:t>
            </a:r>
            <a:r>
              <a:rPr lang="cs-CZ" sz="1600" b="1" dirty="0"/>
              <a:t>ODB</a:t>
            </a:r>
            <a:r>
              <a:rPr lang="cs-CZ" sz="1600" b="1" baseline="-25000" dirty="0"/>
              <a:t>HP</a:t>
            </a:r>
            <a:r>
              <a:rPr lang="cs-CZ" sz="1600" dirty="0"/>
              <a:t> [Náklady vynaložené na prodané zboží (A.) + Změna stavu zásob vlastní činnosti (II. 2.) + Aktivace (II. 3) + Výkonová spotřeba (B.) + Odpisy dlouhodobého nehmotného a hmotného majetku (E)] + </a:t>
            </a:r>
            <a:r>
              <a:rPr lang="cs-CZ" sz="1600" b="1" dirty="0"/>
              <a:t>DOD</a:t>
            </a:r>
            <a:r>
              <a:rPr lang="cs-CZ" sz="1600" b="1" baseline="-25000" dirty="0"/>
              <a:t>HP</a:t>
            </a:r>
            <a:r>
              <a:rPr lang="cs-CZ" sz="1600" dirty="0"/>
              <a:t> [Rezervy (B. I.) + Závazky z obchodních vztahů (B. II. 1.) + Dohadné účty pasivní (B. II. 8) + Závazky z obchodních vztahů (B. III. 1.) + Dohadné účty pasivní (B. III. 10) + Výdaje příštích období (C. I. 2.)] +</a:t>
            </a:r>
            <a:r>
              <a:rPr lang="cs-CZ" sz="1600" b="1" dirty="0"/>
              <a:t> ST</a:t>
            </a:r>
            <a:r>
              <a:rPr lang="cs-CZ" sz="1600" b="1" baseline="-25000" dirty="0"/>
              <a:t>HP</a:t>
            </a:r>
            <a:r>
              <a:rPr lang="cs-CZ" sz="1600" dirty="0"/>
              <a:t> [Náklady na sociální zabezpečení a zdravotní pojištění (C. 3) + Daně a poplatky (D.) + Daň z příjmů za běžnou činnost (Q.) + Daň z příjmu z mimořádné činnosti (S.) + Odložený daňový závazek (B. II. 10.) + Závazky za sociální zabezpečení a zdravotní pojištění (B. III. 6.) + Stát – daňové závazky a dotace </a:t>
            </a:r>
            <a:br>
              <a:rPr lang="cs-CZ" sz="1600" dirty="0"/>
            </a:br>
            <a:r>
              <a:rPr lang="cs-CZ" sz="1600" dirty="0"/>
              <a:t>(B. III. 7.)]</a:t>
            </a:r>
          </a:p>
          <a:p>
            <a:pPr marL="0" indent="0">
              <a:buNone/>
            </a:pPr>
            <a:r>
              <a:rPr lang="cs-CZ" sz="1600" dirty="0"/>
              <a:t> 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b="1" dirty="0"/>
              <a:t>∑HP</a:t>
            </a:r>
            <a:r>
              <a:rPr lang="cs-CZ" sz="1600" dirty="0"/>
              <a:t> = </a:t>
            </a:r>
            <a:r>
              <a:rPr lang="cs-CZ" sz="1600" b="1" dirty="0"/>
              <a:t>VL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VE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ZAM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ODB</a:t>
            </a:r>
            <a:r>
              <a:rPr lang="cs-CZ" sz="1600" b="1" baseline="-25000" dirty="0"/>
              <a:t>HP</a:t>
            </a:r>
            <a:r>
              <a:rPr lang="cs-CZ" sz="1600" dirty="0"/>
              <a:t> + </a:t>
            </a:r>
            <a:r>
              <a:rPr lang="cs-CZ" sz="1600" b="1" dirty="0"/>
              <a:t>DOD</a:t>
            </a:r>
            <a:r>
              <a:rPr lang="cs-CZ" sz="1600" b="1" baseline="-25000" dirty="0"/>
              <a:t>HP</a:t>
            </a:r>
            <a:r>
              <a:rPr lang="cs-CZ" sz="1600" dirty="0"/>
              <a:t> +</a:t>
            </a:r>
            <a:r>
              <a:rPr lang="cs-CZ" sz="1600" b="1" dirty="0"/>
              <a:t> ST</a:t>
            </a:r>
            <a:r>
              <a:rPr lang="cs-CZ" sz="1600" b="1" baseline="-25000" dirty="0"/>
              <a:t>HP  </a:t>
            </a:r>
            <a:r>
              <a:rPr lang="cs-CZ" sz="1600" b="1" dirty="0" smtClean="0"/>
              <a:t>(HP </a:t>
            </a:r>
            <a:r>
              <a:rPr lang="cs-CZ" sz="1600" b="1" dirty="0"/>
              <a:t>= hodnota </a:t>
            </a:r>
            <a:r>
              <a:rPr lang="cs-CZ" sz="1600" b="1" dirty="0" smtClean="0"/>
              <a:t>poskytovaná </a:t>
            </a:r>
            <a:r>
              <a:rPr lang="cs-CZ" sz="1600" b="1" dirty="0" err="1" smtClean="0"/>
              <a:t>stakeholderům</a:t>
            </a:r>
            <a:r>
              <a:rPr lang="cs-CZ" sz="1600" b="1" dirty="0" smtClean="0"/>
              <a:t> - VÝSTUPY</a:t>
            </a:r>
            <a:r>
              <a:rPr lang="cs-CZ" sz="1600" b="1" dirty="0"/>
              <a:t>)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25021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pPr lvl="1"/>
            <a:r>
              <a:rPr lang="cs-CZ" dirty="0"/>
              <a:t>Určení </a:t>
            </a:r>
            <a:r>
              <a:rPr lang="cs-CZ" b="1" dirty="0"/>
              <a:t>trhů</a:t>
            </a:r>
            <a:r>
              <a:rPr lang="cs-CZ" dirty="0"/>
              <a:t>, na kterých působí pro podnik důležití </a:t>
            </a:r>
            <a:r>
              <a:rPr lang="cs-CZ" dirty="0" err="1"/>
              <a:t>stakeholdeři</a:t>
            </a:r>
            <a:r>
              <a:rPr lang="cs-CZ" dirty="0"/>
              <a:t> (identifikovaní v předchozím kroku).</a:t>
            </a:r>
          </a:p>
          <a:p>
            <a:pPr lvl="1"/>
            <a:r>
              <a:rPr lang="cs-CZ" dirty="0"/>
              <a:t>Určení </a:t>
            </a:r>
            <a:r>
              <a:rPr lang="cs-CZ" b="1" dirty="0"/>
              <a:t>směrodatných faktorů</a:t>
            </a:r>
            <a:r>
              <a:rPr lang="cs-CZ" dirty="0"/>
              <a:t>, které na těchto trzích aktuálně působí a odhad dalšího vývoje.</a:t>
            </a:r>
          </a:p>
          <a:p>
            <a:pPr lvl="1"/>
            <a:r>
              <a:rPr lang="cs-CZ" dirty="0"/>
              <a:t>Určení dalších subjektů, kteří na daném trhu působí a jsou pro vývoj podniku relevantní z hlediska vztahů </a:t>
            </a:r>
            <a:r>
              <a:rPr lang="cs-CZ" b="1" dirty="0"/>
              <a:t>kooperativních, indiferentních a kompetitivních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Vymezení </a:t>
            </a:r>
            <a:r>
              <a:rPr lang="cs-CZ" b="1" dirty="0"/>
              <a:t>nahraditelnosti</a:t>
            </a:r>
            <a:r>
              <a:rPr lang="cs-CZ" dirty="0"/>
              <a:t> </a:t>
            </a:r>
            <a:r>
              <a:rPr lang="cs-CZ" dirty="0" err="1"/>
              <a:t>stakeholderů</a:t>
            </a:r>
            <a:r>
              <a:rPr lang="cs-CZ" dirty="0"/>
              <a:t> v kontextu příslušných trhů a jejich podmínek.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0574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Podnik působí na trzích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Vlastníci:		finanční trh.</a:t>
            </a:r>
          </a:p>
          <a:p>
            <a:pPr lvl="0"/>
            <a:r>
              <a:rPr lang="cs-CZ" dirty="0"/>
              <a:t>Věřitelé:		</a:t>
            </a:r>
            <a:r>
              <a:rPr lang="cs-CZ" dirty="0" smtClean="0"/>
              <a:t>	kapitálový </a:t>
            </a:r>
            <a:r>
              <a:rPr lang="cs-CZ" dirty="0"/>
              <a:t>trh.</a:t>
            </a:r>
          </a:p>
          <a:p>
            <a:pPr lvl="0"/>
            <a:r>
              <a:rPr lang="cs-CZ" dirty="0"/>
              <a:t>Zaměstnanci:		trh práce.</a:t>
            </a:r>
          </a:p>
          <a:p>
            <a:pPr lvl="0"/>
            <a:r>
              <a:rPr lang="cs-CZ" dirty="0"/>
              <a:t>Odběratelé:		odbytový trh.</a:t>
            </a:r>
          </a:p>
          <a:p>
            <a:pPr lvl="0"/>
            <a:r>
              <a:rPr lang="cs-CZ" dirty="0"/>
              <a:t>Dodavatelé:		trh výrobních faktorů (trh </a:t>
            </a:r>
            <a:r>
              <a:rPr lang="cs-CZ" dirty="0" smtClean="0"/>
              <a:t>				výrobních </a:t>
            </a:r>
            <a:r>
              <a:rPr lang="cs-CZ" dirty="0"/>
              <a:t>faktorů i </a:t>
            </a:r>
            <a:r>
              <a:rPr lang="cs-CZ" dirty="0" smtClean="0"/>
              <a:t>					odbytový </a:t>
            </a:r>
            <a:r>
              <a:rPr lang="cs-CZ" dirty="0"/>
              <a:t>trh).</a:t>
            </a:r>
          </a:p>
          <a:p>
            <a:pPr lvl="0"/>
            <a:r>
              <a:rPr lang="cs-CZ" dirty="0"/>
              <a:t>Stát:			veřejný sektor.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0266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analýza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203049"/>
              </p:ext>
            </p:extLst>
          </p:nvPr>
        </p:nvGraphicFramePr>
        <p:xfrm>
          <a:off x="251520" y="1772818"/>
          <a:ext cx="8568952" cy="482453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2478"/>
                <a:gridCol w="3321418"/>
                <a:gridCol w="2755056"/>
              </a:tblGrid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Kooperativní vztah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Indiferentní vztah</a:t>
                      </a:r>
                      <a:endParaRPr lang="cs-CZ" sz="18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Kompetitivní vztah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 ABC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Dodavatel Z (potenciální stakeholder)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Podnik Q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 BCA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 ZZ (potenciální </a:t>
                      </a:r>
                      <a:r>
                        <a:rPr lang="cs-CZ" sz="1800" dirty="0" err="1">
                          <a:effectLst/>
                        </a:rPr>
                        <a:t>stakeholder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Podnik Y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Dodavatel CBA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Podnik W (potenciální konkurent)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Podnik X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Směrodatné faktory: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Tlak na ↑ cen vstupů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Státní omezování (environmentální)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Možné technologické změny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921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Důraz na platební morálku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Zájem o dlouhodobé odběry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Pokles nabídky slevových akcí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vislý svitek 4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717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strategie (z 31 definic)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b="1" dirty="0"/>
              <a:t>Stanovení základních a dlouhodobých cílů organizace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[2]; [3]; [7]; [8]; [9]; [10]; [13]; [14]; [17]; [19]; [21]; [R5]; [R6]; [R7].</a:t>
            </a:r>
          </a:p>
          <a:p>
            <a:pPr lvl="0"/>
            <a:r>
              <a:rPr lang="cs-CZ" b="1" dirty="0"/>
              <a:t>Rozpracování postupů a scénářů pro dosažení cílů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[2]; [3]; [5]; [6]; [7]; [8]; [9]; [10]; [11]; [13]; [14]; [15]; [16]; [20]; [R3]; [R7]; [R8].</a:t>
            </a:r>
          </a:p>
          <a:p>
            <a:pPr lvl="0"/>
            <a:r>
              <a:rPr lang="cs-CZ" b="1" dirty="0"/>
              <a:t>Rozhodnutí o alokaci zdrojů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[1]; [2]; [3]; [8]; [10]; [13]; [14]; [18]; [21]; [R1]; [R2]; [R3]; [R4]; [R5]; [R9]; [R10].</a:t>
            </a:r>
          </a:p>
          <a:p>
            <a:pPr lvl="0"/>
            <a:r>
              <a:rPr lang="cs-CZ" b="1" dirty="0"/>
              <a:t>Identifikace významných faktorů v relevantním prostředí podniku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[3]; [4]; [5]; [6]; [7]; [8]; [9]; [10]; [11]; [12]; [14]; [16]; [21]; [R1]; [R2]; [R4]; [R5]; [R6].</a:t>
            </a:r>
          </a:p>
          <a:p>
            <a:pPr lvl="0"/>
            <a:r>
              <a:rPr lang="cs-CZ" b="1" dirty="0"/>
              <a:t>Uspokojení očekávání zainteresovaných skupin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[6]; [8]; [10]; [12]; [14]; [18]; [R1]; [R2]; [R3</a:t>
            </a:r>
            <a:r>
              <a:rPr lang="cs-CZ" dirty="0" smtClean="0"/>
              <a:t>].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9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vztahů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lvl="1"/>
            <a:r>
              <a:rPr lang="cs-CZ" dirty="0"/>
              <a:t>Kvantifikace současné úrovně </a:t>
            </a:r>
            <a:r>
              <a:rPr lang="cs-CZ" b="1" dirty="0"/>
              <a:t>užitku</a:t>
            </a:r>
            <a:r>
              <a:rPr lang="cs-CZ" dirty="0"/>
              <a:t>, </a:t>
            </a:r>
            <a:r>
              <a:rPr lang="cs-CZ" b="1" dirty="0"/>
              <a:t>spokojenosti</a:t>
            </a:r>
            <a:r>
              <a:rPr lang="cs-CZ" dirty="0"/>
              <a:t>, </a:t>
            </a:r>
            <a:r>
              <a:rPr lang="cs-CZ" b="1" dirty="0"/>
              <a:t>loajality</a:t>
            </a:r>
            <a:r>
              <a:rPr lang="cs-CZ" dirty="0"/>
              <a:t>, důležitosti a nahraditelnosti ve vztahu mezi podnikem a </a:t>
            </a:r>
            <a:r>
              <a:rPr lang="cs-CZ" dirty="0" err="1"/>
              <a:t>stakeholdery</a:t>
            </a:r>
            <a:r>
              <a:rPr lang="cs-CZ" dirty="0"/>
              <a:t> (</a:t>
            </a:r>
            <a:r>
              <a:rPr lang="cs-CZ" b="1" dirty="0"/>
              <a:t>statické pojetí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Určení vlivu zvažovaných opatření podniku (hledisko podniku) pro navýšení úrovně jednotlivých faktorů a změny podmínek (hledisko trhu) na kvantifikovanou úroveň užitku, spokojenosti, loajality, důležitosti a nahraditelnosti (</a:t>
            </a:r>
            <a:r>
              <a:rPr lang="cs-CZ" b="1" dirty="0"/>
              <a:t>dynamické pojetí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Výběr nejpříznivější varianty vlivu pro další zpracování v rámci tvorby strategií (kooperativní pojetí).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34297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Kvantifikace vztahu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246637"/>
              </p:ext>
            </p:extLst>
          </p:nvPr>
        </p:nvGraphicFramePr>
        <p:xfrm>
          <a:off x="2" y="2080104"/>
          <a:ext cx="9143997" cy="41572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0589"/>
                <a:gridCol w="1005761"/>
                <a:gridCol w="1005761"/>
                <a:gridCol w="996981"/>
                <a:gridCol w="996981"/>
                <a:gridCol w="996981"/>
                <a:gridCol w="996981"/>
                <a:gridCol w="996981"/>
                <a:gridCol w="996981"/>
              </a:tblGrid>
              <a:tr h="461912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Užitek / spokojenost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Důležitost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Nahraditelnost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Loajalita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19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Podnik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Stakeholder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Stakeholder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Stakeholder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Vlastník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Zaměstnanec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Odběratel D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Dodavatel Z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Věřitel Q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Stát 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2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61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28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22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20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17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25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21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23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Svislý svitek 4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4171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619225"/>
              </p:ext>
            </p:extLst>
          </p:nvPr>
        </p:nvGraphicFramePr>
        <p:xfrm>
          <a:off x="6181" y="1772816"/>
          <a:ext cx="9137819" cy="4821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4117"/>
                <a:gridCol w="1326174"/>
                <a:gridCol w="1440160"/>
                <a:gridCol w="1050607"/>
                <a:gridCol w="1397665"/>
                <a:gridCol w="986911"/>
                <a:gridCol w="1212185"/>
              </a:tblGrid>
              <a:tr h="33494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Akt podniku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Užitek / spokojenost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Loajalita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Důležitost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253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Podnik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Podnik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Stakeholder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Stakeholder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33494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Zvýšení mezd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Z ↓ V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≈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≈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≈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66988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Koncentrace </a:t>
                      </a:r>
                      <a:endParaRPr lang="cs-CZ" sz="14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věřitelů </a:t>
                      </a:r>
                      <a:r>
                        <a:rPr lang="cs-CZ" sz="1400" dirty="0">
                          <a:effectLst/>
                        </a:rPr>
                        <a:t>(z)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V(z)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V(z)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 V(z)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85735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Koncentrace </a:t>
                      </a:r>
                      <a:endParaRPr lang="cs-CZ" sz="14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věřitelů </a:t>
                      </a:r>
                      <a:r>
                        <a:rPr lang="cs-CZ" sz="1400" dirty="0">
                          <a:effectLst/>
                        </a:rPr>
                        <a:t>(o)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[0] V (o)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↓ [0]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[0] V (o)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[0]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33494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Investiční spoluúčast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 D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428675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Změna podmínek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Užitek / spokojenost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Loajalita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Nahraditelnost</a:t>
                      </a:r>
                      <a:endParaRPr lang="cs-CZ" sz="14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03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Podnik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Stakeholder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/>
                </a:tc>
              </a:tr>
              <a:tr h="33494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Růst cen surovin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≈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↑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D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  <a:tr h="669887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Strukturní změny </a:t>
                      </a:r>
                      <a:endParaRPr lang="cs-CZ" sz="14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trhu </a:t>
                      </a:r>
                      <a:r>
                        <a:rPr lang="cs-CZ" sz="1400" dirty="0">
                          <a:effectLst/>
                        </a:rPr>
                        <a:t>práce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↓</a:t>
                      </a:r>
                      <a:endParaRPr lang="cs-CZ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≈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↓ 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↑ Z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260" marR="45260" marT="0" marB="0" anchor="ctr"/>
                </a:tc>
              </a:tr>
            </a:tbl>
          </a:graphicData>
        </a:graphic>
      </p:graphicFrame>
      <p:sp>
        <p:nvSpPr>
          <p:cNvPr id="3" name="Svislý svitek 2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A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Ovlivnění vztahu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196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70787" cy="444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vislý svitek 2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A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Ovlivnění vztahu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458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strategií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pPr lvl="1"/>
            <a:r>
              <a:rPr lang="cs-CZ" dirty="0"/>
              <a:t>Implementace kooperativních aktů při kreativní tvorbě variant strategie na základě získaných poznatků z předchozích fází analýzy.</a:t>
            </a:r>
          </a:p>
          <a:p>
            <a:pPr lvl="1"/>
            <a:r>
              <a:rPr lang="cs-CZ" dirty="0"/>
              <a:t>Vypracování matice konfliktů při různých variantách strategie s posouzením dopadů na zájmy podniku a </a:t>
            </a:r>
            <a:r>
              <a:rPr lang="cs-CZ" dirty="0" err="1"/>
              <a:t>stakeholderů</a:t>
            </a:r>
            <a:r>
              <a:rPr lang="cs-CZ" dirty="0"/>
              <a:t> v podobě efektů komplementárních, indiferentních a konkurenčních.</a:t>
            </a:r>
          </a:p>
          <a:p>
            <a:pPr lvl="1"/>
            <a:r>
              <a:rPr lang="cs-CZ" dirty="0"/>
              <a:t>Výběr těch variant strategie, které maximalizují hodnotu vztahu mezi podnikem a </a:t>
            </a:r>
            <a:r>
              <a:rPr lang="cs-CZ" dirty="0" err="1"/>
              <a:t>stakeholdery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19930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</a:t>
            </a:r>
            <a:r>
              <a:rPr lang="cs-CZ" dirty="0"/>
              <a:t>strategií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cs-CZ" dirty="0"/>
              <a:t>Zohlednění interakce s konkurenty na definovaných trzích v kvantifikaci dopadů strategických variant na zranitelnost konkurenta, úroveň provokace k odvetě a účinnosti odvety (kompetitivní pojetí).</a:t>
            </a:r>
          </a:p>
          <a:p>
            <a:pPr lvl="1"/>
            <a:r>
              <a:rPr lang="cs-CZ" dirty="0"/>
              <a:t>Zpracování rozhodovacího stromu v rámci strategických variant s aplikací teorie her pro řešení rozhodovacích uzlů v navazujících sekvencích.</a:t>
            </a:r>
          </a:p>
          <a:p>
            <a:pPr lvl="1"/>
            <a:r>
              <a:rPr lang="cs-CZ" dirty="0"/>
              <a:t>Volba strategie s nejvyšší dosaženou výplatní funkcí a její implementace do praxe dle vazby strategických opatření dané větve rozhodovacího stromu.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3811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Dopad variant strategií na </a:t>
            </a:r>
            <a:r>
              <a:rPr lang="cs-CZ" dirty="0" err="1" smtClean="0"/>
              <a:t>stakeholdery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111556"/>
              </p:ext>
            </p:extLst>
          </p:nvPr>
        </p:nvGraphicFramePr>
        <p:xfrm>
          <a:off x="-1" y="1844825"/>
          <a:ext cx="9144001" cy="43924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4723"/>
                <a:gridCol w="1307020"/>
                <a:gridCol w="1307020"/>
                <a:gridCol w="1307875"/>
                <a:gridCol w="1307875"/>
                <a:gridCol w="1307875"/>
                <a:gridCol w="1291613"/>
              </a:tblGrid>
              <a:tr h="488054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PODNIK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880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Varianta 1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Varianta 2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Varianta 3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Varianta 4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Varianta 5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Varianta 6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Vlastníci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Zaměstnanci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Odběratelé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 [- 1]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Dodavatelé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Věřitelé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 [1]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Stát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I [0]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 [0]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 [1]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K [- 1]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05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∑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- 2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- 4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- 1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vislý svitek 4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041241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	Dopad variant strategií na konkurenty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720204"/>
              </p:ext>
            </p:extLst>
          </p:nvPr>
        </p:nvGraphicFramePr>
        <p:xfrm>
          <a:off x="0" y="2204864"/>
          <a:ext cx="9144000" cy="36724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26158"/>
                <a:gridCol w="1544978"/>
                <a:gridCol w="2286432"/>
                <a:gridCol w="2286432"/>
              </a:tblGrid>
              <a:tr h="1170941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Akt podniku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Zranitelnost konkurenta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Provokace k odvetě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Účinnost odvety</a:t>
                      </a:r>
                      <a:endParaRPr lang="cs-CZ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395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Dočasné snížení cen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433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Společná investice s dodavateli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433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Agresivní propagační kampaň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395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Nový, vyspělejší produkt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14050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885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352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Evaluace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lvl="1"/>
            <a:r>
              <a:rPr lang="cs-CZ" dirty="0"/>
              <a:t>Kontrola realizace strategie v komparaci stavu reálně dosaženého vůči požadovanému.</a:t>
            </a:r>
          </a:p>
          <a:p>
            <a:pPr lvl="1"/>
            <a:r>
              <a:rPr lang="cs-CZ" dirty="0"/>
              <a:t>Systematické posouzení kvality a hodnoty strategie pro podnik.</a:t>
            </a:r>
          </a:p>
          <a:p>
            <a:pPr lvl="1"/>
            <a:r>
              <a:rPr lang="cs-CZ" dirty="0"/>
              <a:t>Zhodnocení výsledků jako výstup a zároveň vstup pro navazující strategickou analýzu.</a:t>
            </a:r>
          </a:p>
          <a:p>
            <a:endParaRPr lang="cs-CZ" dirty="0"/>
          </a:p>
        </p:txBody>
      </p:sp>
      <p:sp>
        <p:nvSpPr>
          <p:cNvPr id="4" name="Svislý svitek 3"/>
          <p:cNvSpPr/>
          <p:nvPr/>
        </p:nvSpPr>
        <p:spPr>
          <a:xfrm>
            <a:off x="827584" y="332656"/>
            <a:ext cx="1033272" cy="1143000"/>
          </a:xfrm>
          <a:prstGeom prst="vertic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dirty="0" smtClean="0"/>
              <a:t>E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84256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Fakta o aktuálním podnikatelském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Převaha </a:t>
            </a:r>
            <a:r>
              <a:rPr lang="cs-CZ" dirty="0"/>
              <a:t>nabídky nad </a:t>
            </a:r>
            <a:r>
              <a:rPr lang="cs-CZ" dirty="0" smtClean="0"/>
              <a:t>poptávkou.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yostřování konkurence.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ytváření sítí s relativitou rolí.</a:t>
            </a:r>
            <a:endParaRPr lang="cs-CZ" dirty="0"/>
          </a:p>
          <a:p>
            <a:pPr lvl="0"/>
            <a:r>
              <a:rPr lang="cs-CZ" dirty="0" smtClean="0"/>
              <a:t>Ekonomickou </a:t>
            </a:r>
            <a:r>
              <a:rPr lang="cs-CZ" dirty="0"/>
              <a:t>výkonností opodstatněné </a:t>
            </a:r>
            <a:r>
              <a:rPr lang="cs-CZ" dirty="0" err="1"/>
              <a:t>stakeholderské</a:t>
            </a:r>
            <a:r>
              <a:rPr lang="cs-CZ" dirty="0"/>
              <a:t> </a:t>
            </a:r>
            <a:r>
              <a:rPr lang="cs-CZ" dirty="0" smtClean="0"/>
              <a:t>řízení:</a:t>
            </a:r>
          </a:p>
          <a:p>
            <a:pPr lvl="1"/>
            <a:r>
              <a:rPr lang="cs-CZ" dirty="0"/>
              <a:t>Rais a </a:t>
            </a:r>
            <a:r>
              <a:rPr lang="cs-CZ" dirty="0" err="1"/>
              <a:t>Goedegebuure</a:t>
            </a:r>
            <a:r>
              <a:rPr lang="cs-CZ" dirty="0"/>
              <a:t> (2009, s. 62 – 75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/>
              <a:t>Choi</a:t>
            </a:r>
            <a:r>
              <a:rPr lang="cs-CZ" dirty="0"/>
              <a:t> a </a:t>
            </a:r>
            <a:r>
              <a:rPr lang="cs-CZ" dirty="0" err="1"/>
              <a:t>Wang</a:t>
            </a:r>
            <a:r>
              <a:rPr lang="cs-CZ" dirty="0"/>
              <a:t> (2009, s. 895 – 907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Blažek, </a:t>
            </a:r>
            <a:r>
              <a:rPr lang="cs-CZ" dirty="0" smtClean="0"/>
              <a:t>Částek (2009</a:t>
            </a:r>
            <a:r>
              <a:rPr lang="cs-CZ" dirty="0"/>
              <a:t>, s. 91 – </a:t>
            </a:r>
            <a:r>
              <a:rPr lang="cs-CZ" dirty="0" smtClean="0"/>
              <a:t>106)</a:t>
            </a:r>
          </a:p>
          <a:p>
            <a:pPr lvl="1"/>
            <a:r>
              <a:rPr lang="cs-CZ" dirty="0"/>
              <a:t>De </a:t>
            </a:r>
            <a:r>
              <a:rPr lang="cs-CZ" dirty="0" err="1"/>
              <a:t>Bussy</a:t>
            </a:r>
            <a:r>
              <a:rPr lang="cs-CZ" dirty="0"/>
              <a:t>, </a:t>
            </a:r>
            <a:r>
              <a:rPr lang="cs-CZ" dirty="0" err="1" smtClean="0"/>
              <a:t>Suprawan</a:t>
            </a:r>
            <a:r>
              <a:rPr lang="cs-CZ" dirty="0" smtClean="0"/>
              <a:t> (2012</a:t>
            </a:r>
            <a:r>
              <a:rPr lang="cs-CZ" dirty="0"/>
              <a:t>, s. 179 – </a:t>
            </a:r>
            <a:r>
              <a:rPr lang="cs-CZ" dirty="0" smtClean="0"/>
              <a:t>338)</a:t>
            </a:r>
          </a:p>
          <a:p>
            <a:pPr lvl="0"/>
            <a:r>
              <a:rPr lang="cs-CZ" dirty="0" smtClean="0"/>
              <a:t>Sofistikovanější prostředí vyžaduje sofistikovanější nástroje.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652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Sanace a rekonstrukce staveb</a:t>
            </a:r>
          </a:p>
          <a:p>
            <a:r>
              <a:rPr lang="cs-CZ" dirty="0" smtClean="0"/>
              <a:t>Úzké zaměření na Jihomoravský kraj</a:t>
            </a:r>
          </a:p>
          <a:p>
            <a:r>
              <a:rPr lang="cs-CZ" dirty="0" smtClean="0"/>
              <a:t>Podnik chce prosperovat (maximalizovat zisk)</a:t>
            </a:r>
          </a:p>
          <a:p>
            <a:r>
              <a:rPr lang="cs-CZ" dirty="0" smtClean="0"/>
              <a:t>Podnik chce strategii</a:t>
            </a:r>
          </a:p>
          <a:p>
            <a:endParaRPr lang="cs-CZ" dirty="0" smtClean="0"/>
          </a:p>
          <a:p>
            <a:r>
              <a:rPr lang="cs-CZ" dirty="0" smtClean="0"/>
              <a:t>V</a:t>
            </a:r>
            <a:r>
              <a:rPr lang="cs-CZ" baseline="-25000" dirty="0" smtClean="0"/>
              <a:t>1</a:t>
            </a:r>
            <a:r>
              <a:rPr lang="cs-CZ" dirty="0" smtClean="0"/>
              <a:t>:  I → ….</a:t>
            </a:r>
          </a:p>
          <a:p>
            <a:r>
              <a:rPr lang="cs-CZ" dirty="0" smtClean="0"/>
              <a:t>V</a:t>
            </a:r>
            <a:r>
              <a:rPr lang="cs-CZ" baseline="-25000" dirty="0" smtClean="0"/>
              <a:t>2</a:t>
            </a:r>
            <a:r>
              <a:rPr lang="cs-CZ" dirty="0" smtClean="0"/>
              <a:t>:  I →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781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INFORMACE </a:t>
            </a:r>
            <a:br>
              <a:rPr lang="cs-CZ" dirty="0" smtClean="0"/>
            </a:br>
            <a:r>
              <a:rPr lang="cs-CZ" dirty="0" smtClean="0"/>
              <a:t>(3 – 4 zlatá zrnka, </a:t>
            </a:r>
            <a:r>
              <a:rPr lang="cs-CZ" dirty="0" err="1" smtClean="0"/>
              <a:t>Bartes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Inteligentní stavby (technologický trend)</a:t>
            </a:r>
          </a:p>
          <a:p>
            <a:pPr lvl="1"/>
            <a:r>
              <a:rPr lang="cs-CZ" dirty="0" smtClean="0"/>
              <a:t>Profil ekonomicky smýšlejícího zákazníka</a:t>
            </a:r>
          </a:p>
          <a:p>
            <a:pPr lvl="1"/>
            <a:r>
              <a:rPr lang="cs-CZ" dirty="0" smtClean="0"/>
              <a:t>Dlouhodobý užitek při nízkých provozních nákladech</a:t>
            </a:r>
          </a:p>
          <a:p>
            <a:pPr lvl="1"/>
            <a:r>
              <a:rPr lang="cs-CZ" dirty="0" smtClean="0"/>
              <a:t>Vysoká informovanost</a:t>
            </a:r>
          </a:p>
          <a:p>
            <a:r>
              <a:rPr lang="cs-CZ" dirty="0" smtClean="0"/>
              <a:t>Převis poptávky nad nabídkou u DOD</a:t>
            </a:r>
          </a:p>
          <a:p>
            <a:pPr lvl="1"/>
            <a:r>
              <a:rPr lang="cs-CZ" dirty="0" smtClean="0"/>
              <a:t>Technická novinka na trhu s omezenou dostupností</a:t>
            </a:r>
          </a:p>
          <a:p>
            <a:r>
              <a:rPr lang="cs-CZ" dirty="0" smtClean="0"/>
              <a:t>Roste poptávka po stavebnictví</a:t>
            </a:r>
          </a:p>
          <a:p>
            <a:pPr lvl="1"/>
            <a:r>
              <a:rPr lang="cs-CZ" dirty="0" smtClean="0"/>
              <a:t>Zejména v dílčí oblasti úpravy staveb dosavadních</a:t>
            </a:r>
          </a:p>
          <a:p>
            <a:pPr lvl="1"/>
            <a:r>
              <a:rPr lang="cs-CZ" dirty="0" smtClean="0"/>
              <a:t>Nejvyšší růst u </a:t>
            </a:r>
            <a:r>
              <a:rPr lang="cs-CZ" dirty="0" err="1" smtClean="0"/>
              <a:t>korporátních</a:t>
            </a:r>
            <a:r>
              <a:rPr lang="cs-CZ" dirty="0" smtClean="0"/>
              <a:t> investic</a:t>
            </a:r>
          </a:p>
          <a:p>
            <a:r>
              <a:rPr lang="cs-CZ" dirty="0" smtClean="0"/>
              <a:t>Značné množství konkurence na trhu</a:t>
            </a:r>
          </a:p>
          <a:p>
            <a:pPr lvl="1"/>
            <a:r>
              <a:rPr lang="cs-CZ" dirty="0" smtClean="0"/>
              <a:t>Malí konkurenti i velcí (Metrostav, </a:t>
            </a:r>
            <a:r>
              <a:rPr lang="cs-CZ" dirty="0" err="1" smtClean="0"/>
              <a:t>Skanska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Potenciál vstupu do nového odvětví inteligentních staveb</a:t>
            </a: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V</a:t>
            </a:r>
            <a:r>
              <a:rPr lang="cs-CZ" baseline="-25000" dirty="0" smtClean="0"/>
              <a:t>1</a:t>
            </a:r>
            <a:r>
              <a:rPr lang="cs-CZ" dirty="0" smtClean="0"/>
              <a:t>:  I → Inteligentní stavby jako varianta strategie expanze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155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 - Vlastníci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Očekávání potřeby kapitálu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Zvýšení x snížení produkce, </a:t>
            </a:r>
            <a:r>
              <a:rPr lang="cs-CZ" b="1" dirty="0" smtClean="0">
                <a:solidFill>
                  <a:srgbClr val="FF0000"/>
                </a:solidFill>
              </a:rPr>
              <a:t>nové kapacity</a:t>
            </a:r>
            <a:r>
              <a:rPr lang="cs-CZ" dirty="0" smtClean="0"/>
              <a:t>, obnova, rekonstrukce, modernizace, ….</a:t>
            </a:r>
          </a:p>
          <a:p>
            <a:r>
              <a:rPr lang="cs-CZ" dirty="0" smtClean="0"/>
              <a:t>Zdroje v případě změny na úrovni kapitálu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Vstup dalších vlastníků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Navýšení vkladu současných vlastníků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Rozšíření podílu cizích zdrojů </a:t>
            </a:r>
            <a:r>
              <a:rPr lang="cs-CZ" dirty="0" smtClean="0"/>
              <a:t>(věřitelé)</a:t>
            </a:r>
          </a:p>
          <a:p>
            <a:r>
              <a:rPr lang="cs-CZ" dirty="0" smtClean="0"/>
              <a:t>Potenciál udržení současného stavu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Bude chtít některý vlastník odprodat svůj podíl?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O jakém objemu?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 jaké příčiny? (</a:t>
            </a:r>
            <a:r>
              <a:rPr lang="cs-CZ" b="1" dirty="0" smtClean="0">
                <a:solidFill>
                  <a:srgbClr val="FF0000"/>
                </a:solidFill>
              </a:rPr>
              <a:t>lepší investice</a:t>
            </a:r>
            <a:r>
              <a:rPr lang="cs-CZ" dirty="0" smtClean="0"/>
              <a:t>, finanční potřeby,….)</a:t>
            </a:r>
          </a:p>
        </p:txBody>
      </p:sp>
    </p:spTree>
    <p:extLst>
      <p:ext uri="{BB962C8B-B14F-4D97-AF65-F5344CB8AC3E}">
        <p14:creationId xmlns:p14="http://schemas.microsoft.com/office/powerpoint/2010/main" val="425532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 - Věřitelé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Změny na finančním trhu </a:t>
            </a:r>
            <a:r>
              <a:rPr lang="cs-CZ" b="1" dirty="0" smtClean="0">
                <a:solidFill>
                  <a:srgbClr val="FF0000"/>
                </a:solidFill>
              </a:rPr>
              <a:t>– ve prospěch podniku</a:t>
            </a:r>
          </a:p>
          <a:p>
            <a:r>
              <a:rPr lang="cs-CZ" dirty="0" smtClean="0"/>
              <a:t>Dostupnost úvěrů </a:t>
            </a:r>
            <a:r>
              <a:rPr lang="cs-CZ" b="1" dirty="0" smtClean="0">
                <a:solidFill>
                  <a:srgbClr val="FF0000"/>
                </a:solidFill>
              </a:rPr>
              <a:t>- dobrá</a:t>
            </a:r>
          </a:p>
          <a:p>
            <a:r>
              <a:rPr lang="cs-CZ" dirty="0" smtClean="0"/>
              <a:t>Vývoj nabídky a poptávky </a:t>
            </a:r>
            <a:r>
              <a:rPr lang="cs-CZ" b="1" dirty="0" smtClean="0">
                <a:solidFill>
                  <a:srgbClr val="FF0000"/>
                </a:solidFill>
              </a:rPr>
              <a:t>– pokles ceny peněz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s</a:t>
            </a:r>
            <a:r>
              <a:rPr lang="cs-CZ" dirty="0" smtClean="0"/>
              <a:t> působením na změnu ceny peněz</a:t>
            </a:r>
          </a:p>
          <a:p>
            <a:r>
              <a:rPr lang="cs-CZ" dirty="0" smtClean="0"/>
              <a:t>Budoucí změny struktury financování podniku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Vlastní kapitál vs. </a:t>
            </a:r>
            <a:r>
              <a:rPr lang="cs-CZ" b="1" dirty="0">
                <a:solidFill>
                  <a:srgbClr val="FF0000"/>
                </a:solidFill>
              </a:rPr>
              <a:t>c</a:t>
            </a:r>
            <a:r>
              <a:rPr lang="cs-CZ" b="1" dirty="0" smtClean="0">
                <a:solidFill>
                  <a:srgbClr val="FF0000"/>
                </a:solidFill>
              </a:rPr>
              <a:t>izí zdroje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Příčiny očekávaných změn (finančních optimalizace, snížení x </a:t>
            </a:r>
            <a:r>
              <a:rPr lang="cs-CZ" b="1" dirty="0" smtClean="0">
                <a:solidFill>
                  <a:srgbClr val="FF0000"/>
                </a:solidFill>
              </a:rPr>
              <a:t>rozšíření výroby</a:t>
            </a:r>
            <a:r>
              <a:rPr lang="cs-CZ" dirty="0" smtClean="0"/>
              <a:t>, ….)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357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Tvorba strategie - Zaměstnanci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Bude podnik poptávat nové zaměstnance?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Zvýšení produkce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Obměna stávajících vztahů</a:t>
            </a:r>
          </a:p>
          <a:p>
            <a:r>
              <a:rPr lang="cs-CZ" dirty="0" smtClean="0"/>
              <a:t>Dojde ke snížení počtu pracovních míst?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produkce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Zvýšení produktivity</a:t>
            </a:r>
          </a:p>
          <a:p>
            <a:r>
              <a:rPr lang="cs-CZ" dirty="0" smtClean="0"/>
              <a:t>Dojde ke změně kvalifikačních požadavků?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Kvalitativní změna produkce (ale pouze u nových vztahů)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Kvalitativní změna procesů</a:t>
            </a:r>
          </a:p>
          <a:p>
            <a:r>
              <a:rPr lang="cs-CZ" dirty="0" smtClean="0"/>
              <a:t>Jaké jsou dostupné zdroje pracovníků?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Absolventi škol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Nezaměstnaní na úřadech práce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Vlastní zaměstnanci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Zaměstnanci konkurenčních podniků</a:t>
            </a:r>
          </a:p>
          <a:p>
            <a:r>
              <a:rPr lang="cs-CZ" dirty="0" smtClean="0"/>
              <a:t>Jaké ekonomické efekty a rizika lze u těchto opatření očekávat?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784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Tvorba strategie - Odběratelé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Poroste na trhu poptávka?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Růst investic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Růst spotřeby</a:t>
            </a:r>
          </a:p>
          <a:p>
            <a:r>
              <a:rPr lang="cs-CZ" dirty="0" smtClean="0"/>
              <a:t>Jak reagovat na případný růst poptávky?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Zvýšení ceny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Rozšíření výroby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Extenzivně (stávající nevytížené kapacity)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dirty="0" smtClean="0"/>
              <a:t>Zvýšení produktivity práce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Vybudování nových kapacit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Změna platebních podmínek</a:t>
            </a:r>
          </a:p>
          <a:p>
            <a:r>
              <a:rPr lang="cs-CZ" dirty="0" smtClean="0"/>
              <a:t>Poklesne na trhu poptávka?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investic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spotřeby</a:t>
            </a:r>
          </a:p>
          <a:p>
            <a:r>
              <a:rPr lang="cs-CZ" dirty="0" smtClean="0"/>
              <a:t>Jak reagovat na případný pokles poptávky?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cen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Útlum výroby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Změna platebních podmínek</a:t>
            </a:r>
          </a:p>
          <a:p>
            <a:r>
              <a:rPr lang="cs-CZ" dirty="0" smtClean="0"/>
              <a:t>Dojde na trhu ke kvalitativní změně poptávky?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Technický pokrok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Jiné příčiny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Inovace nízkého x vysokého řádu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41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Tvorba strategie - Dodavatelé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Dojde k navýšení poptávky po dodávkách?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Zvýšení produkce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Outsourcing některých činností podniku</a:t>
            </a:r>
          </a:p>
          <a:p>
            <a:r>
              <a:rPr lang="cs-CZ" dirty="0" smtClean="0"/>
              <a:t>Dojde ke snížení poptávky po dodávkách?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produkce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Zajištění některých dodávek vlastními kapacitami</a:t>
            </a:r>
          </a:p>
          <a:p>
            <a:r>
              <a:rPr lang="cs-CZ" dirty="0" smtClean="0"/>
              <a:t>Dojde ke kvalitativní změně poptávky?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>
                <a:solidFill>
                  <a:srgbClr val="FF0000"/>
                </a:solidFill>
              </a:rPr>
              <a:t>Kvalitativní změna produkce podniku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/>
              <a:t>Kvalitativní změna nabídky na straně </a:t>
            </a:r>
            <a:r>
              <a:rPr lang="cs-CZ" dirty="0" smtClean="0"/>
              <a:t>dodavatelů</a:t>
            </a:r>
          </a:p>
          <a:p>
            <a:r>
              <a:rPr lang="cs-CZ" dirty="0"/>
              <a:t>Jaké ekonomické efekty a rizika lze u těchto opatření očekávat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496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 - Stát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Bude se podnik ucházet o investiční pobídky?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Sleva na dani z příjmu právnických osob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Zvýhodnění některých výrobních faktorů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Hmotná podpora tvorby nových pracovních míst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Hmotná podpora rekvalifikace nebo školení, atd.</a:t>
            </a:r>
          </a:p>
          <a:p>
            <a:r>
              <a:rPr lang="cs-CZ" dirty="0" smtClean="0"/>
              <a:t>Změní se politika společenské odpovědnosti?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Snížení úrovně sponzoringu a dalších nástrojů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Zvýšení úrovně sponzoringu a dalších nástrojů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FF0000"/>
                </a:solidFill>
              </a:rPr>
              <a:t>Zefektivnění systému společenské odpovědnosti</a:t>
            </a:r>
          </a:p>
          <a:p>
            <a:r>
              <a:rPr lang="cs-CZ" dirty="0"/>
              <a:t>Jaké ekonomické efekty a rizika lze u těchto opatření očekávat?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07025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Sekvence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9" y="2291753"/>
            <a:ext cx="7888533" cy="372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38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Implikace pro moderní pojetí konkurence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Implikace v potřebě přijetí nového chápání konkurence v kontextu podnikatelského prostředí:</a:t>
            </a:r>
          </a:p>
          <a:p>
            <a:pPr lvl="1"/>
            <a:r>
              <a:rPr lang="cs-CZ" dirty="0"/>
              <a:t>Podnik je souborem vztahů.</a:t>
            </a:r>
          </a:p>
          <a:p>
            <a:pPr lvl="1"/>
            <a:r>
              <a:rPr lang="cs-CZ" dirty="0"/>
              <a:t>Podnik je souborem konkurenčních střetů.</a:t>
            </a:r>
          </a:p>
          <a:p>
            <a:pPr lvl="1"/>
            <a:r>
              <a:rPr lang="cs-CZ" dirty="0"/>
              <a:t>Podniky si konkurují prostřednictvím </a:t>
            </a:r>
            <a:r>
              <a:rPr lang="cs-CZ" dirty="0" err="1"/>
              <a:t>stakeholderů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Hodnotou jsou vztahy. </a:t>
            </a:r>
          </a:p>
          <a:p>
            <a:pPr lvl="1"/>
            <a:r>
              <a:rPr lang="cs-CZ" dirty="0"/>
              <a:t>Nástrojem podniku pro konkurenční působení jsou vstupy a výstupy v podobě optimalizace transferu hodnot.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12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Podnikatelské prostředí v tradičním a </a:t>
            </a:r>
            <a:r>
              <a:rPr lang="cs-CZ" dirty="0" err="1" smtClean="0"/>
              <a:t>stakeholderském</a:t>
            </a:r>
            <a:r>
              <a:rPr lang="cs-CZ" dirty="0" smtClean="0"/>
              <a:t> pojetí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030085"/>
              </p:ext>
            </p:extLst>
          </p:nvPr>
        </p:nvGraphicFramePr>
        <p:xfrm>
          <a:off x="251521" y="1916833"/>
          <a:ext cx="8640958" cy="44439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31404"/>
                <a:gridCol w="3604777"/>
                <a:gridCol w="3604777"/>
              </a:tblGrid>
              <a:tr h="591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Tradiční pojetí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 err="1">
                          <a:effectLst/>
                        </a:rPr>
                        <a:t>Stakeholderské</a:t>
                      </a:r>
                      <a:r>
                        <a:rPr lang="cs-CZ" sz="2400" b="1" dirty="0">
                          <a:effectLst/>
                        </a:rPr>
                        <a:t> pojetí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Prostředí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Strukturace podnikatelského prostředí pomocí úrovní.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Strukturace podnikatelského prostředí pomocí trhů.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Konkurence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Zjednodušená (pouze na trhu výrobků a služeb).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Komplexní (vícedimenzionální dle trhů).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Dynamika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Vztahy pevně dány.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Relativita rolí.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3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Informace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Dominance informací z trhu výrobků a služeb.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Reflexe informací z jednotlivých trhů dle jejich směrodatnosti.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10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FREEMAN</a:t>
            </a:r>
            <a:r>
              <a:rPr lang="cs-CZ" dirty="0"/>
              <a:t>, R. E. </a:t>
            </a:r>
            <a:r>
              <a:rPr lang="cs-CZ" i="1" dirty="0" err="1"/>
              <a:t>Strategic</a:t>
            </a:r>
            <a:r>
              <a:rPr lang="cs-CZ" i="1" dirty="0"/>
              <a:t> management: A </a:t>
            </a:r>
            <a:r>
              <a:rPr lang="cs-CZ" i="1" dirty="0" err="1"/>
              <a:t>stakeholder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i="1" dirty="0"/>
              <a:t>.</a:t>
            </a:r>
            <a:r>
              <a:rPr lang="cs-CZ" dirty="0"/>
              <a:t> 1. </a:t>
            </a:r>
            <a:r>
              <a:rPr lang="cs-CZ" dirty="0" err="1"/>
              <a:t>edition</a:t>
            </a:r>
            <a:r>
              <a:rPr lang="cs-CZ" dirty="0"/>
              <a:t>. Boston: </a:t>
            </a:r>
            <a:r>
              <a:rPr lang="cs-CZ" dirty="0" err="1"/>
              <a:t>Harper</a:t>
            </a:r>
            <a:r>
              <a:rPr lang="cs-CZ" dirty="0"/>
              <a:t> </a:t>
            </a:r>
            <a:r>
              <a:rPr lang="cs-CZ" dirty="0" err="1"/>
              <a:t>Collins</a:t>
            </a:r>
            <a:r>
              <a:rPr lang="cs-CZ" dirty="0"/>
              <a:t>, 1984. 275 p. ISBN 978-0273019138.</a:t>
            </a:r>
          </a:p>
          <a:p>
            <a:r>
              <a:rPr lang="cs-CZ" dirty="0" smtClean="0"/>
              <a:t>BLAŽEK</a:t>
            </a:r>
            <a:r>
              <a:rPr lang="cs-CZ" dirty="0"/>
              <a:t>, L., ČADA, R., GOLEC, R., KUBÁTOVÁ, E., ŠIŠKA, L. </a:t>
            </a:r>
            <a:r>
              <a:rPr lang="cs-CZ" i="1" dirty="0"/>
              <a:t>Vývojové tendence podniků. Část 1.</a:t>
            </a:r>
            <a:r>
              <a:rPr lang="cs-CZ" dirty="0"/>
              <a:t> Závěrečná zpráva výzkumného úkolu. Brno: Masarykova univerzita, Ekonomicko-správní fakulta, 2004. Interní materiál., s. 9.</a:t>
            </a:r>
          </a:p>
          <a:p>
            <a:r>
              <a:rPr lang="cs-CZ" dirty="0" smtClean="0"/>
              <a:t>RAIS</a:t>
            </a:r>
            <a:r>
              <a:rPr lang="cs-CZ" dirty="0"/>
              <a:t>, </a:t>
            </a:r>
            <a:r>
              <a:rPr lang="cs-CZ" dirty="0" err="1"/>
              <a:t>Sofyan</a:t>
            </a:r>
            <a:r>
              <a:rPr lang="cs-CZ" dirty="0"/>
              <a:t>, GOEDEGEBUURE, Robert V. </a:t>
            </a:r>
            <a:r>
              <a:rPr lang="cs-CZ" i="1" dirty="0" err="1"/>
              <a:t>Stakeholder</a:t>
            </a:r>
            <a:r>
              <a:rPr lang="cs-CZ" i="1" dirty="0"/>
              <a:t> </a:t>
            </a:r>
            <a:r>
              <a:rPr lang="cs-CZ" i="1" dirty="0" err="1"/>
              <a:t>Orientation</a:t>
            </a:r>
            <a:r>
              <a:rPr lang="cs-CZ" i="1" dirty="0"/>
              <a:t> and </a:t>
            </a:r>
            <a:r>
              <a:rPr lang="cs-CZ" i="1" dirty="0" err="1"/>
              <a:t>Financial</a:t>
            </a:r>
            <a:r>
              <a:rPr lang="cs-CZ" i="1" dirty="0"/>
              <a:t> Performance: Evidence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i="1" dirty="0" err="1"/>
              <a:t>Indonesia</a:t>
            </a:r>
            <a:r>
              <a:rPr lang="cs-CZ" dirty="0"/>
              <a:t>. In: </a:t>
            </a:r>
            <a:r>
              <a:rPr lang="cs-CZ" i="1" dirty="0" err="1"/>
              <a:t>Problems</a:t>
            </a:r>
            <a:r>
              <a:rPr lang="cs-CZ" i="1" dirty="0"/>
              <a:t> and </a:t>
            </a:r>
            <a:r>
              <a:rPr lang="cs-CZ" i="1" dirty="0" err="1"/>
              <a:t>Perspectives</a:t>
            </a:r>
            <a:r>
              <a:rPr lang="cs-CZ" i="1" dirty="0"/>
              <a:t> in Management</a:t>
            </a:r>
            <a:r>
              <a:rPr lang="cs-CZ" dirty="0"/>
              <a:t>, </a:t>
            </a:r>
            <a:r>
              <a:rPr lang="cs-CZ" dirty="0" err="1"/>
              <a:t>Volume</a:t>
            </a:r>
            <a:r>
              <a:rPr lang="cs-CZ" dirty="0"/>
              <a:t> 7, </a:t>
            </a:r>
            <a:r>
              <a:rPr lang="cs-CZ" dirty="0" err="1"/>
              <a:t>Issue</a:t>
            </a:r>
            <a:r>
              <a:rPr lang="cs-CZ" dirty="0"/>
              <a:t> 3, 2009, p. 62 – 75.</a:t>
            </a:r>
          </a:p>
          <a:p>
            <a:r>
              <a:rPr lang="cs-CZ" dirty="0" smtClean="0"/>
              <a:t>CHOI</a:t>
            </a:r>
            <a:r>
              <a:rPr lang="cs-CZ" dirty="0"/>
              <a:t>, </a:t>
            </a:r>
            <a:r>
              <a:rPr lang="cs-CZ" dirty="0" err="1"/>
              <a:t>Jaepil</a:t>
            </a:r>
            <a:r>
              <a:rPr lang="cs-CZ" dirty="0"/>
              <a:t>, WANG, </a:t>
            </a:r>
            <a:r>
              <a:rPr lang="cs-CZ" dirty="0" err="1"/>
              <a:t>Heli</a:t>
            </a:r>
            <a:r>
              <a:rPr lang="cs-CZ" dirty="0"/>
              <a:t>. </a:t>
            </a:r>
            <a:r>
              <a:rPr lang="cs-CZ" i="1" dirty="0" err="1"/>
              <a:t>Stakeholder</a:t>
            </a:r>
            <a:r>
              <a:rPr lang="cs-CZ" i="1" dirty="0"/>
              <a:t> relations and </a:t>
            </a:r>
            <a:r>
              <a:rPr lang="cs-CZ" i="1" dirty="0" err="1"/>
              <a:t>the</a:t>
            </a:r>
            <a:r>
              <a:rPr lang="cs-CZ" i="1" dirty="0"/>
              <a:t> persistence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corporate</a:t>
            </a:r>
            <a:r>
              <a:rPr lang="cs-CZ" i="1" dirty="0"/>
              <a:t> </a:t>
            </a:r>
            <a:r>
              <a:rPr lang="cs-CZ" i="1" dirty="0" err="1"/>
              <a:t>financial</a:t>
            </a:r>
            <a:r>
              <a:rPr lang="cs-CZ" i="1" dirty="0"/>
              <a:t> performance</a:t>
            </a:r>
            <a:r>
              <a:rPr lang="cs-CZ" dirty="0"/>
              <a:t>. In: </a:t>
            </a:r>
            <a:r>
              <a:rPr lang="cs-CZ" i="1" dirty="0" err="1"/>
              <a:t>Strategic</a:t>
            </a:r>
            <a:r>
              <a:rPr lang="cs-CZ" i="1" dirty="0"/>
              <a:t> Management </a:t>
            </a:r>
            <a:r>
              <a:rPr lang="cs-CZ" i="1" dirty="0" err="1"/>
              <a:t>Journal</a:t>
            </a:r>
            <a:r>
              <a:rPr lang="cs-CZ" dirty="0"/>
              <a:t>. </a:t>
            </a:r>
            <a:r>
              <a:rPr lang="cs-CZ" dirty="0" err="1"/>
              <a:t>Volume</a:t>
            </a:r>
            <a:r>
              <a:rPr lang="cs-CZ" dirty="0"/>
              <a:t> 30, </a:t>
            </a:r>
            <a:r>
              <a:rPr lang="cs-CZ" dirty="0" err="1"/>
              <a:t>Issue</a:t>
            </a:r>
            <a:r>
              <a:rPr lang="cs-CZ" dirty="0"/>
              <a:t> 8, August 2009, p. 895 – 907. DOI: 10.1002/smj.759.</a:t>
            </a:r>
          </a:p>
          <a:p>
            <a:r>
              <a:rPr lang="cs-CZ" dirty="0" smtClean="0"/>
              <a:t>BLAŽEK</a:t>
            </a:r>
            <a:r>
              <a:rPr lang="cs-CZ" dirty="0"/>
              <a:t>, Ladislav, ČÁSTEK, Ondřej. </a:t>
            </a:r>
            <a:r>
              <a:rPr lang="cs-CZ" i="1" dirty="0" err="1"/>
              <a:t>Stakeholder</a:t>
            </a:r>
            <a:r>
              <a:rPr lang="cs-CZ" i="1" dirty="0"/>
              <a:t> </a:t>
            </a:r>
            <a:r>
              <a:rPr lang="cs-CZ" i="1" dirty="0" err="1"/>
              <a:t>Approach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Corporate</a:t>
            </a:r>
            <a:r>
              <a:rPr lang="cs-CZ" i="1" dirty="0"/>
              <a:t> </a:t>
            </a:r>
            <a:r>
              <a:rPr lang="cs-CZ" i="1" dirty="0" err="1"/>
              <a:t>Financial</a:t>
            </a:r>
            <a:r>
              <a:rPr lang="cs-CZ" i="1" dirty="0"/>
              <a:t> Performance</a:t>
            </a:r>
            <a:r>
              <a:rPr lang="cs-CZ" dirty="0"/>
              <a:t>. In: </a:t>
            </a:r>
            <a:r>
              <a:rPr lang="cs-CZ" i="1" dirty="0" err="1"/>
              <a:t>Review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Economic</a:t>
            </a:r>
            <a:r>
              <a:rPr lang="cs-CZ" i="1" dirty="0"/>
              <a:t> </a:t>
            </a:r>
            <a:r>
              <a:rPr lang="cs-CZ" i="1" dirty="0" err="1"/>
              <a:t>Perspectives</a:t>
            </a:r>
            <a:r>
              <a:rPr lang="cs-CZ" dirty="0"/>
              <a:t>. 2009. </a:t>
            </a:r>
            <a:r>
              <a:rPr lang="cs-CZ" dirty="0" err="1"/>
              <a:t>Issue</a:t>
            </a:r>
            <a:r>
              <a:rPr lang="cs-CZ" dirty="0"/>
              <a:t> 2009/2, p. 91 – 106. DOI:10.2478/v10135-009-0002-7.</a:t>
            </a:r>
          </a:p>
          <a:p>
            <a:r>
              <a:rPr lang="cs-CZ" dirty="0" smtClean="0"/>
              <a:t>DE </a:t>
            </a:r>
            <a:r>
              <a:rPr lang="cs-CZ" dirty="0"/>
              <a:t>BUSSY, </a:t>
            </a:r>
            <a:r>
              <a:rPr lang="cs-CZ" dirty="0" err="1"/>
              <a:t>Nigel</a:t>
            </a:r>
            <a:r>
              <a:rPr lang="cs-CZ" dirty="0"/>
              <a:t> M., SUPRAWAN, </a:t>
            </a:r>
            <a:r>
              <a:rPr lang="cs-CZ" dirty="0" err="1"/>
              <a:t>Lokweetpun</a:t>
            </a:r>
            <a:r>
              <a:rPr lang="cs-CZ" dirty="0"/>
              <a:t>. </a:t>
            </a:r>
            <a:r>
              <a:rPr lang="cs-CZ" i="1" dirty="0"/>
              <a:t>Most </a:t>
            </a:r>
            <a:r>
              <a:rPr lang="cs-CZ" i="1" dirty="0" err="1"/>
              <a:t>valuable</a:t>
            </a:r>
            <a:r>
              <a:rPr lang="cs-CZ" i="1" dirty="0"/>
              <a:t> </a:t>
            </a:r>
            <a:r>
              <a:rPr lang="cs-CZ" i="1" dirty="0" err="1"/>
              <a:t>stakeholders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impact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employee</a:t>
            </a:r>
            <a:r>
              <a:rPr lang="cs-CZ" i="1" dirty="0"/>
              <a:t> </a:t>
            </a:r>
            <a:r>
              <a:rPr lang="cs-CZ" i="1" dirty="0" err="1"/>
              <a:t>orientation</a:t>
            </a:r>
            <a:r>
              <a:rPr lang="cs-CZ" i="1" dirty="0"/>
              <a:t> on </a:t>
            </a:r>
            <a:r>
              <a:rPr lang="cs-CZ" i="1" dirty="0" err="1"/>
              <a:t>corporate</a:t>
            </a:r>
            <a:r>
              <a:rPr lang="cs-CZ" i="1" dirty="0"/>
              <a:t> </a:t>
            </a:r>
            <a:r>
              <a:rPr lang="cs-CZ" i="1" dirty="0" err="1"/>
              <a:t>financial</a:t>
            </a:r>
            <a:r>
              <a:rPr lang="cs-CZ" i="1" dirty="0"/>
              <a:t> performance</a:t>
            </a:r>
            <a:r>
              <a:rPr lang="cs-CZ" dirty="0"/>
              <a:t>. In: </a:t>
            </a:r>
            <a:r>
              <a:rPr lang="cs-CZ" i="1" dirty="0"/>
              <a:t>Public Relations </a:t>
            </a:r>
            <a:r>
              <a:rPr lang="cs-CZ" i="1" dirty="0" err="1"/>
              <a:t>Review</a:t>
            </a:r>
            <a:r>
              <a:rPr lang="cs-CZ" i="1" dirty="0"/>
              <a:t>: </a:t>
            </a:r>
            <a:r>
              <a:rPr lang="cs-CZ" i="1" dirty="0" err="1"/>
              <a:t>Strategically</a:t>
            </a:r>
            <a:r>
              <a:rPr lang="cs-CZ" i="1" dirty="0"/>
              <a:t> </a:t>
            </a:r>
            <a:r>
              <a:rPr lang="cs-CZ" i="1" dirty="0" err="1"/>
              <a:t>Managing</a:t>
            </a:r>
            <a:r>
              <a:rPr lang="cs-CZ" i="1" dirty="0"/>
              <a:t> International </a:t>
            </a:r>
            <a:r>
              <a:rPr lang="cs-CZ" i="1" dirty="0" err="1"/>
              <a:t>Communication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21st </a:t>
            </a:r>
            <a:r>
              <a:rPr lang="cs-CZ" i="1" dirty="0" err="1"/>
              <a:t>Century</a:t>
            </a:r>
            <a:r>
              <a:rPr lang="cs-CZ" dirty="0" err="1"/>
              <a:t>.Volume</a:t>
            </a:r>
            <a:r>
              <a:rPr lang="cs-CZ" dirty="0"/>
              <a:t> 38, </a:t>
            </a:r>
            <a:r>
              <a:rPr lang="cs-CZ" dirty="0" err="1"/>
              <a:t>Issue</a:t>
            </a:r>
            <a:r>
              <a:rPr lang="cs-CZ" dirty="0"/>
              <a:t> 2, </a:t>
            </a:r>
            <a:r>
              <a:rPr lang="cs-CZ" dirty="0" err="1"/>
              <a:t>Pages</a:t>
            </a:r>
            <a:r>
              <a:rPr lang="cs-CZ" dirty="0"/>
              <a:t> 179-338 (June 2012). doi:10.1016/j.pubrev.2011.11.006.</a:t>
            </a:r>
          </a:p>
          <a:p>
            <a:r>
              <a:rPr lang="cs-CZ" dirty="0" smtClean="0"/>
              <a:t>PORTER</a:t>
            </a:r>
            <a:r>
              <a:rPr lang="cs-CZ" dirty="0"/>
              <a:t>, Michael E. </a:t>
            </a:r>
            <a:r>
              <a:rPr lang="cs-CZ" i="1" dirty="0"/>
              <a:t>Konkurenční strategie: metody pro analýzu odvětví a konkurentů</a:t>
            </a:r>
            <a:r>
              <a:rPr lang="cs-CZ" dirty="0"/>
              <a:t>. [1. vyd.]. Praha: Victoria </a:t>
            </a:r>
            <a:r>
              <a:rPr lang="cs-CZ" dirty="0" err="1"/>
              <a:t>Publishing</a:t>
            </a:r>
            <a:r>
              <a:rPr lang="cs-CZ" dirty="0"/>
              <a:t>, 1994. ISBN 80-85605-11-2., s. 3.</a:t>
            </a:r>
          </a:p>
          <a:p>
            <a:r>
              <a:rPr lang="cs-CZ" dirty="0" smtClean="0"/>
              <a:t>KEŘKOVSKÝ</a:t>
            </a:r>
            <a:r>
              <a:rPr lang="cs-CZ" dirty="0"/>
              <a:t>, Miloslav a Oldřich VYKYPĚL. </a:t>
            </a:r>
            <a:r>
              <a:rPr lang="cs-CZ" i="1" dirty="0"/>
              <a:t>Strategické řízení: teorie pro </a:t>
            </a:r>
            <a:r>
              <a:rPr lang="cs-CZ" i="1" dirty="0" smtClean="0"/>
              <a:t>praxi</a:t>
            </a:r>
            <a:r>
              <a:rPr lang="cs-CZ" dirty="0" smtClean="0"/>
              <a:t>. 2</a:t>
            </a:r>
            <a:r>
              <a:rPr lang="cs-CZ" dirty="0"/>
              <a:t>. vyd. Praha: C.H. Beck, 2006. ISBN 80-7179-453-8., s. 53 – 56.</a:t>
            </a:r>
          </a:p>
          <a:p>
            <a:r>
              <a:rPr lang="cs-CZ" dirty="0" smtClean="0"/>
              <a:t>GRASSEOVÁ</a:t>
            </a:r>
            <a:r>
              <a:rPr lang="cs-CZ" dirty="0"/>
              <a:t>, Monika a Bohumil BRECHTA. </a:t>
            </a:r>
            <a:r>
              <a:rPr lang="cs-CZ" i="1" dirty="0"/>
              <a:t>Efektivní rozhodování: analyzování, rozhodování, implementace a hodnocení</a:t>
            </a:r>
            <a:r>
              <a:rPr lang="cs-CZ" dirty="0"/>
              <a:t>. 1. vyd. Brno: </a:t>
            </a:r>
            <a:r>
              <a:rPr lang="cs-CZ" dirty="0" err="1"/>
              <a:t>Edika</a:t>
            </a:r>
            <a:r>
              <a:rPr lang="cs-CZ" dirty="0"/>
              <a:t>, 2013. ISBN 978-80-266-0179-1., s. 43.</a:t>
            </a:r>
          </a:p>
          <a:p>
            <a:r>
              <a:rPr lang="cs-CZ" dirty="0" smtClean="0"/>
              <a:t>ČÁSTEK</a:t>
            </a:r>
            <a:r>
              <a:rPr lang="cs-CZ" dirty="0"/>
              <a:t>, Ondřej.: </a:t>
            </a:r>
            <a:r>
              <a:rPr lang="cs-CZ" i="1" dirty="0"/>
              <a:t>Návrh využití </a:t>
            </a:r>
            <a:r>
              <a:rPr lang="cs-CZ" i="1" dirty="0" err="1"/>
              <a:t>stakeholderského</a:t>
            </a:r>
            <a:r>
              <a:rPr lang="cs-CZ" i="1" dirty="0"/>
              <a:t> přístupu při strategické analýzy podniku</a:t>
            </a:r>
            <a:r>
              <a:rPr lang="cs-CZ" dirty="0"/>
              <a:t>. Brno: Ekonomicko-správní fakulta MU. 2010.</a:t>
            </a:r>
          </a:p>
          <a:p>
            <a:r>
              <a:rPr lang="cs-CZ" dirty="0" smtClean="0"/>
              <a:t>BLUE </a:t>
            </a:r>
            <a:r>
              <a:rPr lang="cs-CZ" dirty="0"/>
              <a:t>HILL RESEARCH. </a:t>
            </a:r>
            <a:r>
              <a:rPr lang="cs-CZ" i="1" dirty="0"/>
              <a:t>Data </a:t>
            </a:r>
            <a:r>
              <a:rPr lang="cs-CZ" i="1" dirty="0" err="1"/>
              <a:t>Visualization</a:t>
            </a:r>
            <a:r>
              <a:rPr lang="cs-CZ" dirty="0"/>
              <a:t>. [online]. 2016 [cit. 2016-03-29]. Dostupné z: &lt;http://bluehillresearch.com/</a:t>
            </a:r>
            <a:r>
              <a:rPr lang="cs-CZ" dirty="0" err="1"/>
              <a:t>wp-content</a:t>
            </a:r>
            <a:r>
              <a:rPr lang="cs-CZ" dirty="0"/>
              <a:t>/</a:t>
            </a:r>
            <a:r>
              <a:rPr lang="cs-CZ" dirty="0" err="1"/>
              <a:t>uploads</a:t>
            </a:r>
            <a:r>
              <a:rPr lang="cs-CZ" dirty="0"/>
              <a:t>/2014/05/Data-Visualization.jpg&gt;.</a:t>
            </a:r>
          </a:p>
          <a:p>
            <a:r>
              <a:rPr lang="cs-CZ" dirty="0" smtClean="0"/>
              <a:t>BLAŽEK</a:t>
            </a:r>
            <a:r>
              <a:rPr lang="cs-CZ" dirty="0"/>
              <a:t>, Ladislav a Jaromír MAZEL. </a:t>
            </a:r>
            <a:r>
              <a:rPr lang="cs-CZ" i="1" dirty="0"/>
              <a:t>Podkladový materiál pro zpracování metodiky vysokoškolské výuky strategického managementu</a:t>
            </a:r>
            <a:r>
              <a:rPr lang="cs-CZ" dirty="0"/>
              <a:t>. Interní materiál. Brno: Masarykova univerzita, 2015.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38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členění prostředí podniku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314384"/>
            <a:ext cx="7200800" cy="509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7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810"/>
            <a:ext cx="9144000" cy="68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30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Konkurenční působení podniku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05" y="1556792"/>
            <a:ext cx="5721997" cy="300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1" y="493739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</a:t>
            </a:r>
            <a:r>
              <a:rPr lang="cs-CZ" sz="2000" dirty="0" smtClean="0"/>
              <a:t> = podnik				</a:t>
            </a:r>
            <a:r>
              <a:rPr lang="cs-CZ" sz="2000" b="1" dirty="0" smtClean="0"/>
              <a:t>PK</a:t>
            </a:r>
            <a:r>
              <a:rPr lang="cs-CZ" sz="2000" dirty="0" smtClean="0"/>
              <a:t> = konkurenční podnik	</a:t>
            </a:r>
            <a:endParaRPr lang="cs-CZ" sz="2000" dirty="0"/>
          </a:p>
          <a:p>
            <a:r>
              <a:rPr lang="cs-CZ" sz="2000" b="1" dirty="0" smtClean="0"/>
              <a:t>SP</a:t>
            </a:r>
            <a:r>
              <a:rPr lang="cs-CZ" sz="2000" dirty="0" smtClean="0"/>
              <a:t> = </a:t>
            </a:r>
            <a:r>
              <a:rPr lang="cs-CZ" sz="2000" dirty="0" err="1" smtClean="0"/>
              <a:t>stakeholder</a:t>
            </a:r>
            <a:r>
              <a:rPr lang="cs-CZ" sz="2000" dirty="0" smtClean="0"/>
              <a:t> podniku			</a:t>
            </a:r>
            <a:r>
              <a:rPr lang="cs-CZ" sz="2000" b="1" dirty="0" smtClean="0"/>
              <a:t>SPK</a:t>
            </a:r>
            <a:r>
              <a:rPr lang="cs-CZ" sz="2000" dirty="0" smtClean="0"/>
              <a:t> = </a:t>
            </a:r>
            <a:r>
              <a:rPr lang="cs-CZ" sz="2000" dirty="0" err="1" smtClean="0"/>
              <a:t>stakeholder</a:t>
            </a:r>
            <a:r>
              <a:rPr lang="cs-CZ" sz="2000" dirty="0" smtClean="0"/>
              <a:t> 						konkurenčního podniku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9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95288"/>
            <a:ext cx="58578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36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7625"/>
            <a:ext cx="6684963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2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1924</Words>
  <Application>Microsoft Office PowerPoint</Application>
  <PresentationFormat>Předvádění na obrazovce (4:3)</PresentationFormat>
  <Paragraphs>516</Paragraphs>
  <Slides>40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Využití stakeholderského přístupu ve strategickém řízení</vt:lpstr>
      <vt:lpstr>Podstata strategie (z 31 definic)</vt:lpstr>
      <vt:lpstr>Fakta o aktuálním podnikatelském prostředí</vt:lpstr>
      <vt:lpstr>Podnikatelské prostředí v tradičním a stakeholderském pojetí</vt:lpstr>
      <vt:lpstr>Tradiční členění prostředí podniku</vt:lpstr>
      <vt:lpstr>Prezentace aplikace PowerPoint</vt:lpstr>
      <vt:lpstr>Konkurenční působení podniku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Systémová analýza podniku</vt:lpstr>
      <vt:lpstr>Směna hodnot</vt:lpstr>
      <vt:lpstr>Prezentace aplikace PowerPoint</vt:lpstr>
      <vt:lpstr>Tržní analýza</vt:lpstr>
      <vt:lpstr>Podnik působí na trzích</vt:lpstr>
      <vt:lpstr>Tržní analýza</vt:lpstr>
      <vt:lpstr>Analýza vztahů</vt:lpstr>
      <vt:lpstr>Kvantifikace vztahu</vt:lpstr>
      <vt:lpstr>Ovlivnění vztahu</vt:lpstr>
      <vt:lpstr>Ovlivnění vztahu</vt:lpstr>
      <vt:lpstr>Generování strategií</vt:lpstr>
      <vt:lpstr>Generování strategií</vt:lpstr>
      <vt:lpstr>Dopad variant strategií na stakeholdery</vt:lpstr>
      <vt:lpstr> Dopad variant strategií na konkurenty</vt:lpstr>
      <vt:lpstr>Prezentace aplikace PowerPoint</vt:lpstr>
      <vt:lpstr>Evaluace strategie</vt:lpstr>
      <vt:lpstr>TVORBA STRATEGIE - příklad</vt:lpstr>
      <vt:lpstr>INFORMACE  (3 – 4 zlatá zrnka, Bartes)</vt:lpstr>
      <vt:lpstr>Tvorba strategie - Vlastníci</vt:lpstr>
      <vt:lpstr>Tvorba strategie - Věřitelé</vt:lpstr>
      <vt:lpstr>Tvorba strategie - Zaměstnanci</vt:lpstr>
      <vt:lpstr>Tvorba strategie - Odběratelé</vt:lpstr>
      <vt:lpstr>Tvorba strategie - Dodavatelé</vt:lpstr>
      <vt:lpstr>Tvorba strategie - Stát</vt:lpstr>
      <vt:lpstr>Sekvence</vt:lpstr>
      <vt:lpstr>Implikace pro moderní pojetí konkurence</vt:lpstr>
      <vt:lpstr>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Cenek Martin</cp:lastModifiedBy>
  <cp:revision>35</cp:revision>
  <dcterms:modified xsi:type="dcterms:W3CDTF">2016-11-23T15:20:40Z</dcterms:modified>
</cp:coreProperties>
</file>