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6" r:id="rId4"/>
    <p:sldId id="267" r:id="rId5"/>
    <p:sldId id="258" r:id="rId6"/>
    <p:sldId id="259" r:id="rId7"/>
    <p:sldId id="271" r:id="rId8"/>
    <p:sldId id="280" r:id="rId9"/>
    <p:sldId id="279" r:id="rId10"/>
    <p:sldId id="273" r:id="rId11"/>
    <p:sldId id="274" r:id="rId12"/>
    <p:sldId id="275" r:id="rId13"/>
    <p:sldId id="277" r:id="rId14"/>
    <p:sldId id="278" r:id="rId15"/>
    <p:sldId id="260" r:id="rId16"/>
    <p:sldId id="281" r:id="rId17"/>
    <p:sldId id="268" r:id="rId18"/>
    <p:sldId id="269" r:id="rId19"/>
    <p:sldId id="282" r:id="rId20"/>
    <p:sldId id="270" r:id="rId21"/>
    <p:sldId id="283" r:id="rId22"/>
    <p:sldId id="265" r:id="rId23"/>
    <p:sldId id="284" r:id="rId24"/>
    <p:sldId id="285" r:id="rId25"/>
    <p:sldId id="28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74" autoAdjust="0"/>
  </p:normalViewPr>
  <p:slideViewPr>
    <p:cSldViewPr>
      <p:cViewPr>
        <p:scale>
          <a:sx n="40" d="100"/>
          <a:sy n="40" d="100"/>
        </p:scale>
        <p:origin x="-2160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E27C7-887C-4D08-B935-7C044E3A475A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019B7-BF9D-4B1F-B353-8798B736B7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47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019B7-BF9D-4B1F-B353-8798B736B7F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876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019B7-BF9D-4B1F-B353-8798B736B7F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EB94-D8C1-4EED-903C-A1CE2FB0A168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05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9C1D-DDBA-4123-A776-A94C66D44096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92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EAE4-8BD4-4B17-80C5-3DAB674496F6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98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E934-262B-4A2C-8C76-F029BA27AD90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0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79A5-B76B-4A27-805F-ADFD2F9AE2A7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33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F76-EF85-4CE1-BBA8-E2C93560316B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25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F9E3-99A7-4A7F-A28B-F3BEA5D78193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1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A544-C52B-45CD-BC15-D260790A57E0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11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B071-7CB6-4511-90A8-D41809ED9B7C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29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1A08-E6B7-4783-AF51-A651250160A3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30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60C7-709D-472E-9675-31681A942A8D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57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78703-AB8D-476B-BE6E-CC7361E36374}" type="datetime1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79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obchod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Právní aspekty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96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Zásady aplikace kolizních norem: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soudce je povinen aplikovat kolizní normu fóra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soudce je povinen aplikovat cizí právní řád povolaný kolizní normou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soudce je povinen učinit veškerá opatření k tomu, aby zjistil obsah cizího právního řádu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indent="-742950">
              <a:buNone/>
            </a:pPr>
            <a:r>
              <a:rPr lang="cs-CZ" sz="3400" b="1" dirty="0" smtClean="0"/>
              <a:t>Personální statut</a:t>
            </a:r>
          </a:p>
          <a:p>
            <a:pPr lvl="1"/>
            <a:r>
              <a:rPr lang="cs-CZ" sz="3400" dirty="0" smtClean="0"/>
              <a:t>otázky způsobilosti k právům a k právním úkonům osob právnických a osob fyzických - určení tzv. personálního statutu</a:t>
            </a:r>
          </a:p>
          <a:p>
            <a:pPr lvl="1"/>
            <a:r>
              <a:rPr lang="cs-CZ" sz="3400" dirty="0" smtClean="0"/>
              <a:t>FO </a:t>
            </a:r>
          </a:p>
          <a:p>
            <a:pPr lvl="2"/>
            <a:r>
              <a:rPr lang="cs-CZ" sz="3000" dirty="0" smtClean="0"/>
              <a:t>základním hraničním určovatelem je právní řád státu, jehož je osoba příslušníkem</a:t>
            </a:r>
          </a:p>
          <a:p>
            <a:pPr lvl="2"/>
            <a:r>
              <a:rPr lang="cs-CZ" sz="3000" dirty="0" smtClean="0"/>
              <a:t>podpůrným hraničním určovatelem pro způsobilost k právním úkonům je české právo. </a:t>
            </a:r>
          </a:p>
          <a:p>
            <a:pPr lvl="1"/>
            <a:r>
              <a:rPr lang="cs-CZ" sz="3400" dirty="0" smtClean="0"/>
              <a:t>PO</a:t>
            </a:r>
          </a:p>
          <a:p>
            <a:pPr lvl="2"/>
            <a:r>
              <a:rPr lang="cs-CZ" sz="3000" dirty="0" smtClean="0"/>
              <a:t>obchodní zákoník</a:t>
            </a:r>
          </a:p>
          <a:p>
            <a:pPr lvl="2"/>
            <a:r>
              <a:rPr lang="cs-CZ" sz="3000" dirty="0" smtClean="0"/>
              <a:t>český právní řád: Inkorporační zásada</a:t>
            </a:r>
          </a:p>
          <a:p>
            <a:pPr lvl="2"/>
            <a:r>
              <a:rPr lang="cs-CZ" sz="3000" dirty="0" smtClean="0"/>
              <a:t>mezinárodní/nadnárodní společnosti</a:t>
            </a:r>
          </a:p>
          <a:p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Kolizní závazková práva</a:t>
            </a:r>
          </a:p>
          <a:p>
            <a:pPr>
              <a:buNone/>
            </a:pPr>
            <a:r>
              <a:rPr lang="cs-CZ" dirty="0" smtClean="0"/>
              <a:t>- závazkový právní vztah – soukromoprávní vztah, na jehož základě je jeden z účastníků vztahu (dlužník) povinen poskytnout druhému (věřiteli) určitou, zpravidla majetkovou hodnotu (plnění), a věřitel je oprávněn toto plnění od dlužníka požadovat</a:t>
            </a:r>
          </a:p>
          <a:p>
            <a:pPr>
              <a:buFontTx/>
              <a:buChar char="-"/>
            </a:pPr>
            <a:r>
              <a:rPr lang="cs-CZ" dirty="0" smtClean="0"/>
              <a:t>závazky mohou vznikat </a:t>
            </a:r>
          </a:p>
          <a:p>
            <a:pPr lvl="1">
              <a:buFontTx/>
              <a:buChar char="-"/>
            </a:pPr>
            <a:r>
              <a:rPr lang="cs-CZ" dirty="0" smtClean="0"/>
              <a:t>na základě smlouvy, </a:t>
            </a:r>
          </a:p>
          <a:p>
            <a:pPr lvl="1">
              <a:buFontTx/>
              <a:buChar char="-"/>
            </a:pPr>
            <a:r>
              <a:rPr lang="cs-CZ" dirty="0" smtClean="0"/>
              <a:t>porušením práva </a:t>
            </a:r>
          </a:p>
          <a:p>
            <a:pPr lvl="1">
              <a:buFontTx/>
              <a:buChar char="-"/>
            </a:pPr>
            <a:r>
              <a:rPr lang="cs-CZ" dirty="0" smtClean="0"/>
              <a:t>či z jiných právních důvodů.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Závazky vzniklé na základě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základ problematiky v oblasti práva mezinárodního obchodu</a:t>
            </a:r>
          </a:p>
          <a:p>
            <a:pPr lvl="0"/>
            <a:r>
              <a:rPr lang="cs-CZ" dirty="0" smtClean="0"/>
              <a:t>obligační statut - právní řád, kterým se řídí smlouva</a:t>
            </a:r>
            <a:endParaRPr lang="cs-CZ" sz="4800" dirty="0" smtClean="0"/>
          </a:p>
          <a:p>
            <a:pPr lvl="0"/>
            <a:r>
              <a:rPr lang="cs-CZ" dirty="0" smtClean="0"/>
              <a:t>volba práva - možnost daná stranám zvolit si právní řád, kterým se bude řídit jejich smlouva</a:t>
            </a:r>
          </a:p>
          <a:p>
            <a:pPr lvl="1"/>
            <a:r>
              <a:rPr lang="cs-CZ" dirty="0" smtClean="0"/>
              <a:t>jde o volbu práva neomezenou</a:t>
            </a:r>
          </a:p>
          <a:p>
            <a:pPr lvl="1"/>
            <a:r>
              <a:rPr lang="cs-CZ" dirty="0" smtClean="0"/>
              <a:t>není nutné, aby byla volba práva učiněna písemně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Závazky vzniklé porušením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civilní delikty (porušení soutěžních pravidel, porušení autorských práv, porušení norem z oblasti ochrany životního prostředí atd.)</a:t>
            </a:r>
            <a:endParaRPr lang="cs-CZ" sz="4800" dirty="0" smtClean="0"/>
          </a:p>
          <a:p>
            <a:pPr lvl="0"/>
            <a:r>
              <a:rPr lang="cs-CZ" dirty="0" smtClean="0"/>
              <a:t>tradičním navazovacím prvkem je místo </a:t>
            </a:r>
            <a:r>
              <a:rPr lang="cs-CZ" dirty="0" err="1" smtClean="0"/>
              <a:t>deliktního</a:t>
            </a:r>
            <a:r>
              <a:rPr lang="cs-CZ" dirty="0" smtClean="0"/>
              <a:t> jednání , ALE! dvě varianty původního hraničního určovatele:</a:t>
            </a:r>
            <a:endParaRPr lang="cs-CZ" sz="4800" dirty="0" smtClean="0"/>
          </a:p>
          <a:p>
            <a:pPr lvl="1"/>
            <a:r>
              <a:rPr lang="cs-CZ" dirty="0" smtClean="0"/>
              <a:t>místo vzniku škody</a:t>
            </a:r>
            <a:endParaRPr lang="cs-CZ" sz="4400" dirty="0" smtClean="0"/>
          </a:p>
          <a:p>
            <a:pPr lvl="1"/>
            <a:r>
              <a:rPr lang="cs-CZ" dirty="0" smtClean="0"/>
              <a:t>místo </a:t>
            </a:r>
            <a:r>
              <a:rPr lang="cs-CZ" dirty="0" err="1" smtClean="0"/>
              <a:t>deliktního</a:t>
            </a:r>
            <a:r>
              <a:rPr lang="cs-CZ" dirty="0" smtClean="0"/>
              <a:t> jednání </a:t>
            </a:r>
            <a:endParaRPr lang="cs-CZ" sz="4400" dirty="0" smtClean="0"/>
          </a:p>
          <a:p>
            <a:pPr lvl="0"/>
            <a:r>
              <a:rPr lang="cs-CZ" dirty="0" smtClean="0"/>
              <a:t>výběr závisí na uvážení soudu či rozhodce.</a:t>
            </a:r>
            <a:endParaRPr lang="cs-CZ" sz="4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Přímý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nejčastějším typem obchodní transakce je koupě - prodej a přepravní transakce</a:t>
            </a:r>
          </a:p>
          <a:p>
            <a:pPr lvl="1"/>
            <a:r>
              <a:rPr lang="cs-CZ" dirty="0" smtClean="0"/>
              <a:t>Úmluva OSN o smlouvách o mezinárodní koupi zboží,č. 160/1991 Sb. </a:t>
            </a:r>
            <a:endParaRPr lang="cs-CZ" sz="4400" dirty="0" smtClean="0"/>
          </a:p>
          <a:p>
            <a:pPr lvl="1"/>
            <a:r>
              <a:rPr lang="cs-CZ" dirty="0" smtClean="0"/>
              <a:t>Úmluva o promlčení v případě smluv o mezinárodní koupi zboží ve znění Dodatkového protokolu, č. 161/1991 Sb.</a:t>
            </a:r>
            <a:endParaRPr lang="cs-CZ" sz="4400" dirty="0" smtClean="0"/>
          </a:p>
          <a:p>
            <a:pPr lvl="0"/>
            <a:r>
              <a:rPr lang="cs-CZ" dirty="0" smtClean="0"/>
              <a:t>unifikaci podléhají pouze instituty s mezinárodním prvkem</a:t>
            </a:r>
            <a:endParaRPr lang="cs-CZ" sz="4800" dirty="0" smtClean="0"/>
          </a:p>
          <a:p>
            <a:pPr lvl="0"/>
            <a:r>
              <a:rPr lang="cs-CZ" dirty="0" smtClean="0"/>
              <a:t>v právním řádu vzniká více rovin úpravy téhož institutu</a:t>
            </a:r>
            <a:endParaRPr lang="cs-CZ" sz="4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Vztah kolizního a přímého způsobu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vztah obecného a zvláštního, kdy metoda přímá představuje metodu zvláštní oproti metodě kolizní. </a:t>
            </a:r>
          </a:p>
          <a:p>
            <a:pPr lvl="0"/>
            <a:r>
              <a:rPr lang="cs-CZ" dirty="0" smtClean="0"/>
              <a:t>metoda přímá se použije přednostně tam, kde určitý právní vztah spadá do dosahu její úpravy</a:t>
            </a:r>
          </a:p>
          <a:p>
            <a:r>
              <a:rPr lang="cs-CZ" dirty="0" smtClean="0"/>
              <a:t>obě metody jsou často propojeny</a:t>
            </a:r>
          </a:p>
          <a:p>
            <a:r>
              <a:rPr lang="cs-CZ" dirty="0" smtClean="0"/>
              <a:t>příklad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Kupní smlouva v mezinárodním obchodě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 obchodní transakce: koupě – prodej</a:t>
            </a:r>
          </a:p>
          <a:p>
            <a:r>
              <a:rPr lang="cs-CZ" dirty="0" smtClean="0"/>
              <a:t>základním prvkem transakce je kupní smlouva</a:t>
            </a:r>
          </a:p>
          <a:p>
            <a:r>
              <a:rPr lang="cs-CZ" dirty="0" smtClean="0"/>
              <a:t>právní režim kupní smlouvy – metoda přímá, metoda kolizní</a:t>
            </a:r>
          </a:p>
          <a:p>
            <a:r>
              <a:rPr lang="cs-CZ" b="1" dirty="0" smtClean="0"/>
              <a:t>Úmluva OSN o smlouvách o mezinárodní koupi zboží  </a:t>
            </a:r>
            <a:r>
              <a:rPr lang="cs-CZ" dirty="0" smtClean="0"/>
              <a:t>(Vídeňská úmluva)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Vídeňské úmluvy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Úmluva se na konkrétní smlouvu použije v případě, že se jedná</a:t>
            </a:r>
          </a:p>
          <a:p>
            <a:pPr lvl="1"/>
            <a:r>
              <a:rPr lang="cs-CZ" dirty="0" smtClean="0"/>
              <a:t>o kupní smlouvu</a:t>
            </a:r>
          </a:p>
          <a:p>
            <a:pPr lvl="1"/>
            <a:r>
              <a:rPr lang="cs-CZ" dirty="0" smtClean="0"/>
              <a:t>s mezinárodním prvkem</a:t>
            </a:r>
          </a:p>
          <a:p>
            <a:pPr lvl="1"/>
            <a:r>
              <a:rPr lang="cs-CZ" dirty="0" smtClean="0"/>
              <a:t>tato skutečnost je stranám známa</a:t>
            </a:r>
          </a:p>
          <a:p>
            <a:pPr lvl="1"/>
            <a:r>
              <a:rPr lang="cs-CZ" dirty="0" smtClean="0"/>
              <a:t>neexistuje odchylné ujednání stran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Vídeňské úmluvy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kupní smlouva - vymezení</a:t>
            </a:r>
          </a:p>
          <a:p>
            <a:pPr lvl="1"/>
            <a:r>
              <a:rPr lang="cs-CZ" dirty="0" smtClean="0"/>
              <a:t>mezinárodní prvek</a:t>
            </a:r>
          </a:p>
          <a:p>
            <a:pPr lvl="2"/>
            <a:r>
              <a:rPr lang="cs-CZ" dirty="0" smtClean="0"/>
              <a:t>místo podnikání</a:t>
            </a:r>
          </a:p>
          <a:p>
            <a:pPr lvl="1"/>
            <a:r>
              <a:rPr lang="cs-CZ" dirty="0" smtClean="0"/>
              <a:t>tato skutečnost je stranám známa</a:t>
            </a:r>
          </a:p>
          <a:p>
            <a:pPr lvl="2"/>
            <a:r>
              <a:rPr lang="cs-CZ" dirty="0" smtClean="0"/>
              <a:t>ochrana dobré víry – kolizní + přímá metoda</a:t>
            </a:r>
          </a:p>
          <a:p>
            <a:pPr lvl="1"/>
            <a:r>
              <a:rPr lang="cs-CZ" dirty="0" smtClean="0"/>
              <a:t>neexistuje odchylné ujednání stran</a:t>
            </a:r>
          </a:p>
          <a:p>
            <a:pPr lvl="2"/>
            <a:r>
              <a:rPr lang="cs-CZ" dirty="0" smtClean="0"/>
              <a:t>aplikaci Úmluvy je možné vyloučit – je třeba jasná formulace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mezinárodního obchodu</a:t>
            </a:r>
          </a:p>
          <a:p>
            <a:r>
              <a:rPr lang="cs-CZ" dirty="0" smtClean="0"/>
              <a:t>Mezinárodní právo soukromé</a:t>
            </a:r>
          </a:p>
          <a:p>
            <a:pPr lvl="1"/>
            <a:r>
              <a:rPr lang="cs-CZ" dirty="0" smtClean="0"/>
              <a:t>Metoda přímá</a:t>
            </a:r>
          </a:p>
          <a:p>
            <a:pPr lvl="1"/>
            <a:r>
              <a:rPr lang="cs-CZ" dirty="0" smtClean="0"/>
              <a:t>Metoda kolizní</a:t>
            </a:r>
          </a:p>
          <a:p>
            <a:r>
              <a:rPr lang="cs-CZ" dirty="0" smtClean="0"/>
              <a:t>Kupní smlouva v mezinárodním obchodě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2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Kupní smlouva v mezinárodním obchodě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Stejná koncepce vzniku jako náš obchodní zákoník</a:t>
            </a:r>
          </a:p>
          <a:p>
            <a:pPr lvl="0"/>
            <a:r>
              <a:rPr lang="cs-CZ" dirty="0" smtClean="0"/>
              <a:t>Návrh </a:t>
            </a:r>
          </a:p>
          <a:p>
            <a:pPr lvl="1"/>
            <a:r>
              <a:rPr lang="cs-CZ" dirty="0" smtClean="0"/>
              <a:t>je určen jedné nebo několika určitým osobám</a:t>
            </a:r>
          </a:p>
          <a:p>
            <a:pPr lvl="1"/>
            <a:r>
              <a:rPr lang="cs-CZ" dirty="0" smtClean="0"/>
              <a:t>určitost obsahu návrhu</a:t>
            </a:r>
          </a:p>
          <a:p>
            <a:pPr lvl="1"/>
            <a:r>
              <a:rPr lang="cs-CZ" dirty="0" smtClean="0"/>
              <a:t>projev vůle být vázán smlouvou</a:t>
            </a:r>
          </a:p>
          <a:p>
            <a:pPr lvl="1"/>
            <a:r>
              <a:rPr lang="cs-CZ" dirty="0" smtClean="0"/>
              <a:t>kupní cena nebo ustanovení umožňující její určení</a:t>
            </a:r>
          </a:p>
          <a:p>
            <a:pPr lvl="0"/>
            <a:r>
              <a:rPr lang="cs-CZ" dirty="0" smtClean="0"/>
              <a:t>Přijetí </a:t>
            </a:r>
          </a:p>
          <a:p>
            <a:pPr lvl="1"/>
            <a:r>
              <a:rPr lang="cs-CZ" dirty="0" smtClean="0"/>
              <a:t>prohlášení </a:t>
            </a:r>
          </a:p>
          <a:p>
            <a:pPr lvl="1"/>
            <a:r>
              <a:rPr lang="cs-CZ" dirty="0" smtClean="0"/>
              <a:t>jiné jednání naznačující souhlas s návrhem</a:t>
            </a:r>
          </a:p>
          <a:p>
            <a:pPr lvl="1"/>
            <a:r>
              <a:rPr lang="cs-CZ" dirty="0" smtClean="0"/>
              <a:t>nečinnost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Kupní smlouva v mezinárodním obchodě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Práva a povinnosti prodávajícího</a:t>
            </a:r>
            <a:endParaRPr lang="cs-CZ" sz="4800" dirty="0" smtClean="0"/>
          </a:p>
          <a:p>
            <a:pPr lvl="1"/>
            <a:r>
              <a:rPr lang="cs-CZ" dirty="0" smtClean="0"/>
              <a:t>dodat zboží</a:t>
            </a:r>
            <a:endParaRPr lang="cs-CZ" sz="4400" dirty="0" smtClean="0"/>
          </a:p>
          <a:p>
            <a:pPr lvl="1"/>
            <a:r>
              <a:rPr lang="cs-CZ" dirty="0" smtClean="0"/>
              <a:t>předat doklady, které se ke zboží váží</a:t>
            </a:r>
            <a:endParaRPr lang="cs-CZ" sz="4400" dirty="0" smtClean="0"/>
          </a:p>
          <a:p>
            <a:pPr lvl="1"/>
            <a:r>
              <a:rPr lang="cs-CZ" dirty="0" smtClean="0"/>
              <a:t>převést vlastnické právo ke zboží</a:t>
            </a:r>
          </a:p>
          <a:p>
            <a:r>
              <a:rPr lang="cs-CZ" dirty="0" smtClean="0"/>
              <a:t>Součástí dodací podmínky většinou je:</a:t>
            </a:r>
          </a:p>
          <a:p>
            <a:pPr lvl="1"/>
            <a:r>
              <a:rPr lang="cs-CZ" dirty="0" smtClean="0"/>
              <a:t>určení místa,</a:t>
            </a:r>
            <a:endParaRPr lang="cs-CZ" sz="4400" dirty="0" smtClean="0"/>
          </a:p>
          <a:p>
            <a:pPr lvl="1"/>
            <a:r>
              <a:rPr lang="cs-CZ" dirty="0" smtClean="0"/>
              <a:t>doby, a</a:t>
            </a:r>
            <a:endParaRPr lang="cs-CZ" sz="4400" dirty="0" smtClean="0"/>
          </a:p>
          <a:p>
            <a:pPr lvl="1"/>
            <a:r>
              <a:rPr lang="cs-CZ" dirty="0" smtClean="0"/>
              <a:t>způsobu dodání a převzetí zboží.</a:t>
            </a:r>
            <a:endParaRPr lang="cs-CZ" sz="4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INCOTERMS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cs-CZ" dirty="0" smtClean="0"/>
              <a:t>mezinárodní obchodní termíny </a:t>
            </a:r>
          </a:p>
          <a:p>
            <a:pPr lvl="1"/>
            <a:r>
              <a:rPr lang="cs-CZ" dirty="0" smtClean="0"/>
              <a:t>součástí tzv. </a:t>
            </a:r>
            <a:r>
              <a:rPr lang="cs-CZ" i="1" dirty="0" err="1" smtClean="0"/>
              <a:t>lex</a:t>
            </a:r>
            <a:r>
              <a:rPr lang="cs-CZ" i="1" dirty="0" smtClean="0"/>
              <a:t> </a:t>
            </a:r>
            <a:r>
              <a:rPr lang="cs-CZ" i="1" dirty="0" err="1" smtClean="0"/>
              <a:t>mercatoria</a:t>
            </a:r>
            <a:endParaRPr lang="cs-CZ" sz="4400" dirty="0" smtClean="0"/>
          </a:p>
          <a:p>
            <a:pPr lvl="1"/>
            <a:r>
              <a:rPr lang="cs-CZ" dirty="0" smtClean="0"/>
              <a:t>upravují dodací podmínku v kupní smlouvě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jsou-li využity, nahrazují úpravu Vídeňské úmluvy</a:t>
            </a:r>
            <a:r>
              <a:rPr lang="cs-CZ" sz="4400" dirty="0" smtClean="0"/>
              <a:t> </a:t>
            </a:r>
          </a:p>
          <a:p>
            <a:pPr lvl="1">
              <a:spcBef>
                <a:spcPts val="0"/>
              </a:spcBef>
              <a:buNone/>
            </a:pPr>
            <a:r>
              <a:rPr lang="cs-CZ" sz="4400" dirty="0" smtClean="0"/>
              <a:t>	</a:t>
            </a:r>
            <a:r>
              <a:rPr lang="cs-CZ" dirty="0" smtClean="0"/>
              <a:t>(místo dodání, balení, kontrola zboží</a:t>
            </a:r>
            <a:r>
              <a:rPr lang="cs-CZ" sz="4000" dirty="0" smtClean="0"/>
              <a:t>, </a:t>
            </a:r>
            <a:r>
              <a:rPr lang="cs-CZ" dirty="0" smtClean="0"/>
              <a:t>povinnosti týkající se dovozních a vývozních formalit, okamžik přechod nebezpečí, okamžik přechodu nákladů, pojištění</a:t>
            </a:r>
            <a:endParaRPr lang="cs-CZ" sz="4000" dirty="0" smtClean="0"/>
          </a:p>
          <a:p>
            <a:pPr lvl="1"/>
            <a:r>
              <a:rPr lang="cs-CZ" dirty="0" smtClean="0"/>
              <a:t>podle práv a povinností stran</a:t>
            </a:r>
            <a:endParaRPr lang="cs-CZ" sz="4400" dirty="0" smtClean="0"/>
          </a:p>
          <a:p>
            <a:pPr lvl="2"/>
            <a:r>
              <a:rPr lang="cs-CZ" dirty="0" smtClean="0"/>
              <a:t>minimum povinností prodávajícího: E doložky</a:t>
            </a:r>
            <a:endParaRPr lang="cs-CZ" sz="4000" dirty="0" smtClean="0"/>
          </a:p>
          <a:p>
            <a:pPr lvl="2"/>
            <a:r>
              <a:rPr lang="cs-CZ" dirty="0" smtClean="0"/>
              <a:t>dělené povinnosti: F doložky a C doložky</a:t>
            </a:r>
            <a:endParaRPr lang="cs-CZ" sz="4000" dirty="0" smtClean="0"/>
          </a:p>
          <a:p>
            <a:pPr lvl="2"/>
            <a:r>
              <a:rPr lang="cs-CZ" dirty="0" smtClean="0"/>
              <a:t>minimum povinností pro kupujícího: D doložky</a:t>
            </a:r>
            <a:endParaRPr lang="cs-CZ" sz="40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1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Kupní smlouva v mezinárodním obchodě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 smtClean="0"/>
              <a:t>Práva a povinnosti kupujícího</a:t>
            </a:r>
            <a:endParaRPr lang="cs-CZ" sz="4800" b="1" dirty="0" smtClean="0"/>
          </a:p>
          <a:p>
            <a:pPr lvl="1"/>
            <a:r>
              <a:rPr lang="cs-CZ" dirty="0" smtClean="0"/>
              <a:t>zaplatit za zboží kupní cenu a</a:t>
            </a:r>
            <a:endParaRPr lang="cs-CZ" sz="4400" dirty="0" smtClean="0"/>
          </a:p>
          <a:p>
            <a:pPr lvl="1"/>
            <a:r>
              <a:rPr lang="cs-CZ" dirty="0" smtClean="0"/>
              <a:t>převzít dodávku</a:t>
            </a:r>
          </a:p>
          <a:p>
            <a:pPr lvl="0"/>
            <a:r>
              <a:rPr lang="cs-CZ" dirty="0" smtClean="0"/>
              <a:t>Pro zaplacení kupní ceny je třeba ve smlouvě určit</a:t>
            </a:r>
            <a:endParaRPr lang="cs-CZ" b="1" dirty="0" smtClean="0"/>
          </a:p>
          <a:p>
            <a:pPr lvl="1"/>
            <a:r>
              <a:rPr lang="cs-CZ" b="1" dirty="0" smtClean="0"/>
              <a:t>měnu</a:t>
            </a:r>
            <a:r>
              <a:rPr lang="cs-CZ" dirty="0" smtClean="0"/>
              <a:t> v níž má být kupní cena placena</a:t>
            </a:r>
            <a:endParaRPr lang="cs-CZ" sz="4400" dirty="0" smtClean="0"/>
          </a:p>
          <a:p>
            <a:pPr lvl="1"/>
            <a:r>
              <a:rPr lang="cs-CZ" b="1" dirty="0" smtClean="0"/>
              <a:t>dobu</a:t>
            </a:r>
            <a:r>
              <a:rPr lang="cs-CZ" dirty="0" smtClean="0"/>
              <a:t> placení</a:t>
            </a:r>
            <a:endParaRPr lang="cs-CZ" sz="4400" dirty="0" smtClean="0"/>
          </a:p>
          <a:p>
            <a:pPr lvl="1"/>
            <a:r>
              <a:rPr lang="cs-CZ" b="1" dirty="0" smtClean="0"/>
              <a:t>místo</a:t>
            </a:r>
            <a:r>
              <a:rPr lang="cs-CZ" dirty="0" smtClean="0"/>
              <a:t> a</a:t>
            </a:r>
            <a:endParaRPr lang="cs-CZ" sz="4400" dirty="0" smtClean="0"/>
          </a:p>
          <a:p>
            <a:pPr lvl="1"/>
            <a:r>
              <a:rPr lang="cs-CZ" b="1" dirty="0" smtClean="0"/>
              <a:t>způsob</a:t>
            </a:r>
            <a:r>
              <a:rPr lang="cs-CZ" dirty="0" smtClean="0"/>
              <a:t> platby</a:t>
            </a:r>
            <a:endParaRPr lang="cs-CZ" sz="4400" dirty="0" smtClean="0"/>
          </a:p>
          <a:p>
            <a:pPr lvl="1">
              <a:buNone/>
            </a:pPr>
            <a:endParaRPr lang="cs-CZ" sz="4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Kučera Z., </a:t>
            </a:r>
            <a:r>
              <a:rPr lang="cs-CZ" dirty="0" err="1" smtClean="0"/>
              <a:t>Pauknerová</a:t>
            </a:r>
            <a:r>
              <a:rPr lang="cs-CZ" dirty="0" smtClean="0"/>
              <a:t> M., Růžička K., </a:t>
            </a:r>
            <a:r>
              <a:rPr lang="cs-CZ" dirty="0" err="1" smtClean="0"/>
              <a:t>Zunt</a:t>
            </a:r>
            <a:r>
              <a:rPr lang="cs-CZ" dirty="0" smtClean="0"/>
              <a:t> K.: Úvod do práva mezinárodního obchodu, Vydavatelství a nakladatelství Aleš Čeněk, 2003</a:t>
            </a:r>
          </a:p>
          <a:p>
            <a:r>
              <a:rPr lang="cs-CZ" dirty="0" smtClean="0"/>
              <a:t>Rozehnalová, N.: Právo mezinárodního obchodu 1. </a:t>
            </a:r>
            <a:r>
              <a:rPr lang="cs-CZ" dirty="0" err="1" smtClean="0"/>
              <a:t>vyd</a:t>
            </a:r>
            <a:r>
              <a:rPr lang="cs-CZ" dirty="0" smtClean="0"/>
              <a:t>. Brno: Masarykova univerzita, 2003</a:t>
            </a:r>
          </a:p>
          <a:p>
            <a:r>
              <a:rPr lang="cs-CZ" dirty="0" smtClean="0"/>
              <a:t>Rozehnalová, Naděžda. Kupní smlouva v mezinárodním obchodním styku. Brno : MU Brno, 1993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Právo mezinárodního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právem mezinárodního obchodu</a:t>
            </a:r>
            <a:r>
              <a:rPr lang="cs-CZ" dirty="0" smtClean="0"/>
              <a:t> (jeho předmětem) se rozumí účelově uspořádaný soubor právních norem z různých právních odvětví a různého původu, které spojuje jejich společný účel – upravovat právní vztahy vznikající při uskutečňování mezinárodního obchodu a mezinárodního hospodářského styku</a:t>
            </a:r>
          </a:p>
          <a:p>
            <a:r>
              <a:rPr lang="cs-CZ" b="1" dirty="0" smtClean="0"/>
              <a:t>oblasti úpravy </a:t>
            </a:r>
            <a:r>
              <a:rPr lang="cs-CZ" dirty="0" smtClean="0"/>
              <a:t>‑ výměna zboží a služeb, mezinárodní přeprava zboží, mezinárodní  platební styk, investice v zahraničí, licence,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, vědeckotechnická spolupráce, celní problematika a otázky  poplatkové</a:t>
            </a:r>
          </a:p>
          <a:p>
            <a:r>
              <a:rPr lang="cs-CZ" b="1" dirty="0" smtClean="0"/>
              <a:t>roviny mezinárodních obchodních vztahů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vztahy mezi státy, případně mezinárodními organizacemi</a:t>
            </a:r>
          </a:p>
          <a:p>
            <a:pPr lvl="1"/>
            <a:r>
              <a:rPr lang="cs-CZ" dirty="0" smtClean="0"/>
              <a:t>vztahy mezi státem a subjektem realizujícím </a:t>
            </a:r>
            <a:r>
              <a:rPr lang="cs-CZ" dirty="0" err="1" smtClean="0"/>
              <a:t>přeshraniční</a:t>
            </a:r>
            <a:r>
              <a:rPr lang="cs-CZ" dirty="0" smtClean="0"/>
              <a:t> ekonomickou činnost</a:t>
            </a:r>
          </a:p>
          <a:p>
            <a:pPr lvl="1"/>
            <a:r>
              <a:rPr lang="cs-CZ" dirty="0" smtClean="0"/>
              <a:t>vztahy mezi obchodníky z různých států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9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Právo mezinárodního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právem mezinárodního obchodu</a:t>
            </a:r>
            <a:r>
              <a:rPr lang="cs-CZ" dirty="0" smtClean="0"/>
              <a:t> (jeho předmětem) se rozumí účelově uspořádaný soubor právních norem z různých právních odvětví a různého původu, které spojuje jejich společný účel – upravovat právní vztahy vznikající při uskutečňování mezinárodního obchodu a mezinárodního hospodářského styku</a:t>
            </a:r>
          </a:p>
          <a:p>
            <a:r>
              <a:rPr lang="cs-CZ" b="1" dirty="0" smtClean="0"/>
              <a:t>oblasti úpravy </a:t>
            </a:r>
            <a:r>
              <a:rPr lang="cs-CZ" dirty="0" smtClean="0"/>
              <a:t>‑ výměna zboží a služeb, mezinárodní přeprava zboží, mezinárodní  platební styk, investice v zahraničí, licence,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, vědeckotechnická spolupráce, celní problematika a otázky  poplatkové</a:t>
            </a:r>
          </a:p>
          <a:p>
            <a:r>
              <a:rPr lang="cs-CZ" b="1" dirty="0" smtClean="0"/>
              <a:t>roviny mezinárodních obchodních vztahů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vztahy mezi státy, případně mezinárodními organizacemi</a:t>
            </a:r>
          </a:p>
          <a:p>
            <a:pPr lvl="1"/>
            <a:r>
              <a:rPr lang="cs-CZ" dirty="0" smtClean="0"/>
              <a:t>vztahy mezi státem a subjektem realizujícím </a:t>
            </a:r>
            <a:r>
              <a:rPr lang="cs-CZ" dirty="0" err="1" smtClean="0"/>
              <a:t>přeshraniční</a:t>
            </a:r>
            <a:r>
              <a:rPr lang="cs-CZ" dirty="0" smtClean="0"/>
              <a:t> ekonomickou činnost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vztahy mezi obchodníky z různých států (MPS)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právo soukromé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Proč existuje?</a:t>
            </a:r>
          </a:p>
          <a:p>
            <a:r>
              <a:rPr lang="cs-CZ" dirty="0" smtClean="0"/>
              <a:t>„Mezinárodní právo soukromé představuje soubor právních norem upravujících soukromoprávní vztahy s mezinárodním prvkem, včetně právních norem upravujících postup soudů a jiných orgánů či účastníků, </a:t>
            </a:r>
            <a:r>
              <a:rPr lang="cs-CZ" dirty="0" err="1" smtClean="0"/>
              <a:t>přip</a:t>
            </a:r>
            <a:r>
              <a:rPr lang="cs-CZ" dirty="0" smtClean="0"/>
              <a:t>. i jiných osob a vztahy mezi nimi vznikající v řízení o občanskoprávních věcech, v němž je obsažen mezinárodní prvek“ (Kučera, 2003)</a:t>
            </a:r>
          </a:p>
          <a:p>
            <a:r>
              <a:rPr lang="cs-CZ" dirty="0" smtClean="0"/>
              <a:t>Součást vnitrostátního práva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20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Formální prameny</a:t>
            </a:r>
          </a:p>
          <a:p>
            <a:pPr lvl="1"/>
            <a:r>
              <a:rPr lang="cs-CZ" dirty="0" smtClean="0"/>
              <a:t>Normy vnitrostátního původu</a:t>
            </a:r>
          </a:p>
          <a:p>
            <a:pPr lvl="1"/>
            <a:r>
              <a:rPr lang="cs-CZ" dirty="0" smtClean="0"/>
              <a:t>Normy mezinárodního původu</a:t>
            </a:r>
          </a:p>
          <a:p>
            <a:pPr lvl="1"/>
            <a:r>
              <a:rPr lang="cs-CZ" dirty="0" smtClean="0"/>
              <a:t>Normy komunitárního původu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61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způsoby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Kolizní způsob</a:t>
            </a:r>
          </a:p>
          <a:p>
            <a:pPr lvl="1"/>
            <a:r>
              <a:rPr lang="cs-CZ" dirty="0" smtClean="0"/>
              <a:t>pomocí tzv. kolizních norem řeší střety právních řádů</a:t>
            </a:r>
          </a:p>
          <a:p>
            <a:pPr lvl="1"/>
            <a:r>
              <a:rPr lang="cs-CZ" dirty="0" smtClean="0"/>
              <a:t>kolizní normy určují, kterým právním řádem se bude řídit daný vztah</a:t>
            </a:r>
          </a:p>
          <a:p>
            <a:pPr lvl="1"/>
            <a:r>
              <a:rPr lang="cs-CZ" dirty="0" smtClean="0"/>
              <a:t>obecný způsob úpravy</a:t>
            </a:r>
          </a:p>
          <a:p>
            <a:pPr>
              <a:buNone/>
            </a:pPr>
            <a:r>
              <a:rPr lang="cs-CZ" dirty="0" smtClean="0"/>
              <a:t>Přímý způsob</a:t>
            </a:r>
          </a:p>
          <a:p>
            <a:pPr lvl="1"/>
            <a:r>
              <a:rPr lang="cs-CZ" dirty="0" smtClean="0"/>
              <a:t>metoda přímá svými normami přímo upravuje práva a povinnosti účastníků právního vztahu</a:t>
            </a:r>
          </a:p>
          <a:p>
            <a:pPr lvl="1"/>
            <a:r>
              <a:rPr lang="cs-CZ" dirty="0" smtClean="0"/>
              <a:t>hmotná norma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b="1" i="1" dirty="0" smtClean="0"/>
              <a:t>Norma kolizní</a:t>
            </a:r>
            <a:r>
              <a:rPr lang="cs-CZ" dirty="0" smtClean="0"/>
              <a:t>: § 41 ZMPS "Existence </a:t>
            </a:r>
            <a:r>
              <a:rPr lang="cs-CZ" dirty="0"/>
              <a:t>a platnost právního jednání, jakož i následky jeho neplatnosti se řídí týmž právním řádem jako právní poměr jím založený, pokud není zákonem stanoveno nebo z povahy věci nevyplývá něco jiného. Při určení tohoto právního řádu se postupuje, jako by právní jednání bylo platné</a:t>
            </a:r>
            <a:r>
              <a:rPr lang="cs-CZ" dirty="0" smtClean="0"/>
              <a:t>."</a:t>
            </a:r>
          </a:p>
          <a:p>
            <a:pPr lvl="0"/>
            <a:r>
              <a:rPr lang="cs-CZ" b="1" i="1" dirty="0" smtClean="0"/>
              <a:t>Norma přímá</a:t>
            </a:r>
            <a:r>
              <a:rPr lang="cs-CZ" dirty="0" smtClean="0"/>
              <a:t>: čl. 11 Vídeňská úmluva "Smlouva o koupi nemusí být uzavřena nebo prokazována písemně a nevyžadují se u ní žádné jiné formální náležitosti; lze ji prokazovat jakýmikoli prostředky, včetně svědků."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1813" lvl="1" indent="-531813">
              <a:buNone/>
            </a:pPr>
            <a:r>
              <a:rPr lang="cs-CZ" dirty="0" smtClean="0"/>
              <a:t>Kolizní normy skládají z:</a:t>
            </a:r>
            <a:endParaRPr lang="cs-CZ" sz="4800" dirty="0" smtClean="0"/>
          </a:p>
          <a:p>
            <a:pPr lvl="2"/>
            <a:r>
              <a:rPr lang="cs-CZ" dirty="0" smtClean="0"/>
              <a:t>rozsahu – vymezení rozsahu vztahů, na který kolizní norma dopadá</a:t>
            </a:r>
            <a:endParaRPr lang="cs-CZ" sz="4000" dirty="0" smtClean="0"/>
          </a:p>
          <a:p>
            <a:pPr lvl="2"/>
            <a:r>
              <a:rPr lang="cs-CZ" dirty="0" smtClean="0"/>
              <a:t>navázání - pomocí hraničního určovatele provádí propojení vztahu s právním řádem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9878</TotalTime>
  <Words>1018</Words>
  <Application>Microsoft Office PowerPoint</Application>
  <PresentationFormat>Předvádění na obrazovce (4:3)</PresentationFormat>
  <Paragraphs>184</Paragraphs>
  <Slides>25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Mezinárodní obchod</vt:lpstr>
      <vt:lpstr>Obsah přednášky</vt:lpstr>
      <vt:lpstr>Právo mezinárodního obchodu</vt:lpstr>
      <vt:lpstr>Právo mezinárodního obchodu</vt:lpstr>
      <vt:lpstr>Mezinárodní právo soukromé</vt:lpstr>
      <vt:lpstr>Prameny MPS</vt:lpstr>
      <vt:lpstr>Základní způsoby úpravy</vt:lpstr>
      <vt:lpstr>Příklad</vt:lpstr>
      <vt:lpstr>Kolizní způsob</vt:lpstr>
      <vt:lpstr>Kolizní způsob</vt:lpstr>
      <vt:lpstr>Kolizní způsob</vt:lpstr>
      <vt:lpstr>Kolizní způsob</vt:lpstr>
      <vt:lpstr>Závazky vzniklé na základě smlouvy</vt:lpstr>
      <vt:lpstr>Závazky vzniklé porušením práva</vt:lpstr>
      <vt:lpstr>Přímý způsob</vt:lpstr>
      <vt:lpstr>Vztah kolizního a přímého způsobu</vt:lpstr>
      <vt:lpstr>Kupní smlouva v mezinárodním obchodě</vt:lpstr>
      <vt:lpstr>Aplikace Vídeňské úmluvy</vt:lpstr>
      <vt:lpstr>Aplikace Vídeňské úmluvy</vt:lpstr>
      <vt:lpstr>Kupní smlouva v mezinárodním obchodě</vt:lpstr>
      <vt:lpstr>Kupní smlouva v mezinárodním obchodě</vt:lpstr>
      <vt:lpstr>INCOTERMS</vt:lpstr>
      <vt:lpstr>Kupní smlouva v mezinárodním obchodě</vt:lpstr>
      <vt:lpstr>Literatura</vt:lpstr>
      <vt:lpstr>Prezentace aplikace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obchod</dc:title>
  <dc:creator>Your User Name</dc:creator>
  <cp:lastModifiedBy>Ing. Sylva Žáková Talpová, Ph.D.</cp:lastModifiedBy>
  <cp:revision>20</cp:revision>
  <dcterms:created xsi:type="dcterms:W3CDTF">2012-08-31T12:52:29Z</dcterms:created>
  <dcterms:modified xsi:type="dcterms:W3CDTF">2016-09-30T09:32:00Z</dcterms:modified>
</cp:coreProperties>
</file>