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7"/>
  </p:notesMasterIdLst>
  <p:sldIdLst>
    <p:sldId id="256" r:id="rId2"/>
    <p:sldId id="268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2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3" r:id="rId47"/>
    <p:sldId id="304" r:id="rId48"/>
    <p:sldId id="274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1" r:id="rId63"/>
    <p:sldId id="322" r:id="rId64"/>
    <p:sldId id="324" r:id="rId65"/>
    <p:sldId id="325" r:id="rId66"/>
    <p:sldId id="323" r:id="rId67"/>
    <p:sldId id="327" r:id="rId68"/>
    <p:sldId id="328" r:id="rId69"/>
    <p:sldId id="329" r:id="rId70"/>
    <p:sldId id="330" r:id="rId71"/>
    <p:sldId id="331" r:id="rId72"/>
    <p:sldId id="332" r:id="rId73"/>
    <p:sldId id="333" r:id="rId74"/>
    <p:sldId id="334" r:id="rId75"/>
    <p:sldId id="305" r:id="rId7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35811-4863-4037-A781-40DB9C9D2C6A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E43D-2AB3-4DC1-BB4B-E06CD0C97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6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1768A47-03D1-4414-A4D8-663398AACA20}" type="slidenum">
              <a:rPr lang="en-US" sz="1200">
                <a:latin typeface="Arial" charset="0"/>
              </a:rPr>
              <a:pPr/>
              <a:t>62</a:t>
            </a:fld>
            <a:endParaRPr lang="en-US" sz="120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smtClean="0"/>
              <a:t>Relativní cena oblečení je </a:t>
            </a:r>
            <a:r>
              <a:rPr lang="en-US" dirty="0" smtClean="0"/>
              <a:t> </a:t>
            </a:r>
            <a:r>
              <a:rPr lang="en-US" sz="1800" i="1" dirty="0" smtClean="0"/>
              <a:t>P</a:t>
            </a:r>
            <a:r>
              <a:rPr lang="en-US" sz="1800" i="1" baseline="-25000" dirty="0" smtClean="0"/>
              <a:t>C</a:t>
            </a:r>
            <a:r>
              <a:rPr lang="en-US" sz="1800" i="1" dirty="0" smtClean="0"/>
              <a:t>/P</a:t>
            </a:r>
            <a:r>
              <a:rPr lang="en-US" sz="1800" i="1" baseline="-25000" dirty="0" smtClean="0"/>
              <a:t>F</a:t>
            </a:r>
            <a:r>
              <a:rPr lang="cs-CZ" sz="1800" i="1" baseline="-25000" dirty="0" smtClean="0"/>
              <a:t> (</a:t>
            </a:r>
            <a:r>
              <a:rPr lang="en-US" sz="1800" baseline="-25000" dirty="0" smtClean="0"/>
              <a:t>1</a:t>
            </a:r>
            <a:r>
              <a:rPr lang="cs-CZ" sz="1800" baseline="-25000" dirty="0" smtClean="0"/>
              <a:t>)</a:t>
            </a:r>
            <a:r>
              <a:rPr lang="en-US" sz="1800" dirty="0" smtClean="0"/>
              <a:t>.  </a:t>
            </a:r>
            <a:r>
              <a:rPr lang="cs-CZ" sz="1800" dirty="0" smtClean="0"/>
              <a:t>Vztah mezi relativní cenou výstupu</a:t>
            </a:r>
            <a:r>
              <a:rPr lang="cs-CZ" sz="1800" baseline="0" dirty="0" smtClean="0"/>
              <a:t> relativní cenou vstupu je dán křivkou </a:t>
            </a:r>
            <a:r>
              <a:rPr lang="en-US" sz="1800" i="1" dirty="0" smtClean="0"/>
              <a:t>SS</a:t>
            </a:r>
            <a:r>
              <a:rPr lang="cs-CZ" sz="1800" i="1" dirty="0" smtClean="0"/>
              <a:t>. </a:t>
            </a:r>
            <a:r>
              <a:rPr lang="cs-CZ" sz="1800" i="0" dirty="0" smtClean="0"/>
              <a:t>Můžeme</a:t>
            </a:r>
            <a:r>
              <a:rPr lang="cs-CZ" sz="1800" i="0" baseline="0" dirty="0" smtClean="0"/>
              <a:t> pak určit relativní cenu VF – poměr mzda/renta</a:t>
            </a:r>
            <a:r>
              <a:rPr lang="en-US" sz="1800" dirty="0" smtClean="0"/>
              <a:t>.  </a:t>
            </a:r>
            <a:r>
              <a:rPr lang="cs-CZ" sz="1800" dirty="0" smtClean="0"/>
              <a:t>Jakmile</a:t>
            </a:r>
            <a:r>
              <a:rPr lang="cs-CZ" sz="1800" baseline="0" dirty="0" smtClean="0"/>
              <a:t> </a:t>
            </a:r>
            <a:r>
              <a:rPr lang="cs-CZ" sz="1800" baseline="0" dirty="0" err="1" smtClean="0"/>
              <a:t>zmáme</a:t>
            </a:r>
            <a:r>
              <a:rPr lang="cs-CZ" sz="1800" baseline="0" dirty="0" smtClean="0"/>
              <a:t> poměr mzda/</a:t>
            </a:r>
            <a:r>
              <a:rPr lang="cs-CZ" sz="1800" baseline="0" dirty="0" err="1" smtClean="0"/>
              <a:t>renat</a:t>
            </a:r>
            <a:r>
              <a:rPr lang="cs-CZ" sz="1800" baseline="0" dirty="0" smtClean="0"/>
              <a:t>, křivky CC a FF, můžeme určit podíl půdy k práci v obou odvětvích. Shrnuto: při daných cenách výstupu, v H-O modelu můžeme určit nejen ceny VF a také jejich množství v jednotlivých </a:t>
            </a:r>
            <a:r>
              <a:rPr lang="cs-CZ" sz="1800" baseline="0" smtClean="0"/>
              <a:t>odvětvích.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67E40D2-D192-4622-A238-459767F5EDA0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foreign-trade/statistics/highlights/top/top1608yr.html" TargetMode="External"/><Relationship Id="rId2" Type="http://schemas.openxmlformats.org/officeDocument/2006/relationships/hyperlink" Target="http://trade.ec.europa.eu/doclib/docs/2006/september/tradoc_122530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teorie obchodu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Tomáš Paleta</a:t>
            </a:r>
          </a:p>
          <a:p>
            <a:r>
              <a:rPr lang="cs-CZ" dirty="0" smtClean="0"/>
              <a:t>Katedra ekonomie</a:t>
            </a:r>
          </a:p>
          <a:p>
            <a:r>
              <a:rPr lang="cs-CZ" dirty="0" smtClean="0"/>
              <a:t>paleta@econ.muni.cz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17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570" y="2674938"/>
            <a:ext cx="3148798" cy="3451225"/>
          </a:xfrm>
        </p:spPr>
      </p:pic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917C9CF-1F10-4DB8-A8DD-7349665C33D7}" type="slidenum">
              <a:rPr lang="en-US"/>
              <a:pPr>
                <a:defRPr/>
              </a:pPr>
              <a:t>10</a:t>
            </a:fld>
            <a:endParaRPr lang="en-CA"/>
          </a:p>
        </p:txBody>
      </p:sp>
      <p:sp>
        <p:nvSpPr>
          <p:cNvPr id="14340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smtClean="0"/>
              <a:t>Fig. 2-3:  </a:t>
            </a:r>
            <a:r>
              <a:rPr lang="cs-CZ" sz="3200" smtClean="0"/>
              <a:t>Velikost ekonomiky a obchod s USA</a:t>
            </a:r>
            <a:endParaRPr lang="en-US" sz="3200" smtClean="0"/>
          </a:p>
        </p:txBody>
      </p:sp>
      <p:sp>
        <p:nvSpPr>
          <p:cNvPr id="14342" name="Text Box 10"/>
          <p:cNvSpPr txBox="1">
            <a:spLocks noChangeArrowheads="1"/>
          </p:cNvSpPr>
          <p:nvPr/>
        </p:nvSpPr>
        <p:spPr bwMode="auto">
          <a:xfrm>
            <a:off x="1143000" y="6000750"/>
            <a:ext cx="4743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cs-CZ" sz="1200" b="1"/>
              <a:t>Zdroj</a:t>
            </a:r>
            <a:r>
              <a:rPr lang="en-US" sz="1200" b="1"/>
              <a:t>: </a:t>
            </a:r>
            <a:r>
              <a:rPr lang="en-US" sz="1200"/>
              <a:t>U.S. Deparment of Commerce, European Commission</a:t>
            </a:r>
            <a:endParaRPr lang="en-US" sz="1200" b="1"/>
          </a:p>
        </p:txBody>
      </p:sp>
    </p:spTree>
    <p:extLst>
      <p:ext uri="{BB962C8B-B14F-4D97-AF65-F5344CB8AC3E}">
        <p14:creationId xmlns:p14="http://schemas.microsoft.com/office/powerpoint/2010/main" val="264531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8" descr="fig02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1250" y="1239838"/>
            <a:ext cx="7242175" cy="5233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381E1A42-A837-4FD5-BF54-03529F0D6D59}" type="slidenum">
              <a:rPr lang="en-US"/>
              <a:pPr>
                <a:defRPr/>
              </a:pPr>
              <a:t>11</a:t>
            </a:fld>
            <a:endParaRPr lang="en-CA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222250"/>
            <a:ext cx="785653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smtClean="0"/>
              <a:t>Fig. 2-4: </a:t>
            </a:r>
            <a:r>
              <a:rPr lang="cs-CZ" sz="3200" smtClean="0"/>
              <a:t>Kanadské provincie a státy USA, které obchodují s Britskou Kolumbií</a:t>
            </a:r>
            <a:endParaRPr lang="en-US" sz="3200" smtClean="0"/>
          </a:p>
        </p:txBody>
      </p:sp>
    </p:spTree>
    <p:extLst>
      <p:ext uri="{BB962C8B-B14F-4D97-AF65-F5344CB8AC3E}">
        <p14:creationId xmlns:p14="http://schemas.microsoft.com/office/powerpoint/2010/main" val="382127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7" descr="tab02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8" y="2980393"/>
            <a:ext cx="7408862" cy="28403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4A4A446F-B46B-425D-87B4-4B7BDC9DADD3}" type="slidenum">
              <a:rPr lang="en-US"/>
              <a:pPr>
                <a:defRPr/>
              </a:pPr>
              <a:t>12</a:t>
            </a:fld>
            <a:endParaRPr lang="en-CA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smtClean="0"/>
              <a:t>Tab</a:t>
            </a:r>
            <a:r>
              <a:rPr lang="cs-CZ" sz="3200" smtClean="0"/>
              <a:t>ulka</a:t>
            </a:r>
            <a:r>
              <a:rPr lang="en-US" sz="3200" smtClean="0"/>
              <a:t> 2-3: </a:t>
            </a:r>
            <a:r>
              <a:rPr lang="cs-CZ" sz="3200" smtClean="0"/>
              <a:t>Obchod s Britskou Kolumbií, </a:t>
            </a:r>
            <a:r>
              <a:rPr lang="en-US" sz="3200" smtClean="0"/>
              <a:t>% HDP, </a:t>
            </a:r>
            <a:r>
              <a:rPr lang="cs-CZ" sz="3200" smtClean="0"/>
              <a:t>1996</a:t>
            </a:r>
            <a:endParaRPr lang="en-US" sz="3200" smtClean="0"/>
          </a:p>
        </p:txBody>
      </p:sp>
      <p:sp>
        <p:nvSpPr>
          <p:cNvPr id="16390" name="Obdélník 1"/>
          <p:cNvSpPr>
            <a:spLocks noChangeArrowheads="1"/>
          </p:cNvSpPr>
          <p:nvPr/>
        </p:nvSpPr>
        <p:spPr bwMode="auto">
          <a:xfrm>
            <a:off x="977900" y="1804988"/>
            <a:ext cx="78359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cs-CZ" sz="2000"/>
              <a:t>USA a Kanada – navzdory dohodě o volném obchodu a stejnému jazyku jsou hranice mezi USA a Kanadou překážkou obchodu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9564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Náklady příležitosti a komparativní výhody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err="1" smtClean="0"/>
              <a:t>Jednofaktorový</a:t>
            </a:r>
            <a:r>
              <a:rPr lang="cs-CZ" sz="2800" dirty="0" smtClean="0"/>
              <a:t> </a:t>
            </a:r>
            <a:r>
              <a:rPr lang="cs-CZ" sz="2800" dirty="0" err="1" smtClean="0"/>
              <a:t>Rikardiánský</a:t>
            </a:r>
            <a:r>
              <a:rPr lang="cs-CZ" sz="2800" dirty="0" smtClean="0"/>
              <a:t> model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Výrobní možnosti</a:t>
            </a: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Zisky z obchodu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Mzdy a obchod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Dopravní náklady a neobchodovatelné zboží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err="1" smtClean="0"/>
              <a:t>Empírie</a:t>
            </a: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38C57920-2CB6-4372-BF4F-B2934D77BBAD}" type="slidenum">
              <a:rPr lang="en-US"/>
              <a:pPr/>
              <a:t>13</a:t>
            </a:fld>
            <a:endParaRPr lang="en-CA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2 – komparativní výhody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06775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Rikardiánský</a:t>
            </a:r>
            <a:r>
              <a:rPr lang="cs-CZ" dirty="0" smtClean="0"/>
              <a:t> model říká, že rozdíly v produktivitě práce mezi zeměmi, způsobené </a:t>
            </a:r>
            <a:r>
              <a:rPr lang="cs-CZ" b="1" dirty="0" smtClean="0"/>
              <a:t>rozdíly v technologiích</a:t>
            </a:r>
            <a:r>
              <a:rPr lang="cs-CZ" dirty="0" smtClean="0"/>
              <a:t>, vedou k rozdílům v produkci v jednotlivých odvětvích a tím k ziskům z obchodu.</a:t>
            </a:r>
          </a:p>
          <a:p>
            <a:r>
              <a:rPr lang="cs-CZ" dirty="0" smtClean="0"/>
              <a:t>Model komparativních výhod</a:t>
            </a:r>
          </a:p>
          <a:p>
            <a:pPr marL="457200" lvl="1" indent="0">
              <a:buNone/>
            </a:pPr>
            <a:r>
              <a:rPr lang="cs-CZ" dirty="0" smtClean="0"/>
              <a:t>- Něco navíc?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73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Země čelí nákladům příležitosti při zaměstnávání zdrojů k výrobě statků a služeb</a:t>
            </a:r>
          </a:p>
          <a:p>
            <a:pPr>
              <a:spcBef>
                <a:spcPct val="50000"/>
              </a:spcBef>
            </a:pPr>
            <a:r>
              <a:rPr lang="cs-CZ" dirty="0" smtClean="0"/>
              <a:t>Země má komparativní výhodu v produkci zboží, pokud jsou náklady příležitosti nižší než mají jiné země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cs-CZ" dirty="0" smtClean="0"/>
              <a:t>Země s komparativní výhodou využívá své zdroje nejefektivněji, pokud je používá k produkci statku v níž má komparativní výhodu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77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dirty="0" smtClean="0"/>
              <a:t>Předpokládejme, že Peru může vyrobit 20 mil. růží nebo 100 tis. počítačů.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dirty="0" smtClean="0"/>
              <a:t>Ekvádor může vyrobit  10 mil. růží nebo 30 tis. počítačů</a:t>
            </a:r>
            <a:r>
              <a:rPr lang="en-US" dirty="0" smtClean="0"/>
              <a:t>.</a:t>
            </a:r>
          </a:p>
          <a:p>
            <a:r>
              <a:rPr lang="cs-CZ" dirty="0" smtClean="0"/>
              <a:t>Jaké jsou náklady příležitosti Peru a Ekvádoru na výrobu růží a jaké na výrobu počítačů?</a:t>
            </a:r>
          </a:p>
          <a:p>
            <a:pPr lvl="1"/>
            <a:r>
              <a:rPr lang="cs-CZ" dirty="0" err="1" smtClean="0"/>
              <a:t>Ekv</a:t>
            </a:r>
            <a:r>
              <a:rPr lang="cs-CZ" dirty="0" smtClean="0"/>
              <a:t>: 1 růže = 0,003 PC, 1 PC = 333,3 růží </a:t>
            </a:r>
          </a:p>
          <a:p>
            <a:pPr lvl="1"/>
            <a:r>
              <a:rPr lang="cs-CZ" dirty="0" smtClean="0"/>
              <a:t>Peru: 1 růže = 0,005 PC, 1 PC = 200 růží</a:t>
            </a:r>
          </a:p>
          <a:p>
            <a:pPr lvl="1"/>
            <a:r>
              <a:rPr lang="cs-CZ" dirty="0" smtClean="0"/>
              <a:t>KV: Ekvádor v </a:t>
            </a:r>
            <a:r>
              <a:rPr lang="cs-CZ" dirty="0" smtClean="0"/>
              <a:t>růžích, </a:t>
            </a:r>
            <a:r>
              <a:rPr lang="cs-CZ" dirty="0" smtClean="0"/>
              <a:t>Peru v </a:t>
            </a:r>
            <a:r>
              <a:rPr lang="cs-CZ" dirty="0" smtClean="0"/>
              <a:t>PC</a:t>
            </a: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matka moudrosti!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67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cs-CZ" sz="2800" dirty="0" smtClean="0"/>
              <a:t>Uvažujme následující předpoklady:</a:t>
            </a:r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Práce je jediným faktorem produkce.</a:t>
            </a:r>
            <a:endParaRPr lang="en-US" sz="2000" dirty="0" smtClean="0"/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Produktivita práce se liší mezi zeměmi, obvykle kvůli rozdílným technologiím, a je v čase konstantní</a:t>
            </a:r>
            <a:r>
              <a:rPr lang="en-US" sz="2000" dirty="0" smtClean="0"/>
              <a:t>.</a:t>
            </a:r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Nabídka práce je v každé zemi konstantní</a:t>
            </a:r>
            <a:r>
              <a:rPr lang="en-US" sz="2000" dirty="0" smtClean="0"/>
              <a:t>.</a:t>
            </a:r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Vyrábí se jen dva statky: víno a sýr</a:t>
            </a:r>
            <a:endParaRPr lang="en-US" sz="2000" dirty="0" smtClean="0"/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Konkurence vede k tomu, že dělníkům je placena konkurenční mzda, která je funkcí jejich produktivity a ceny statku. Dělníci mohou pracovat v jakémkoliv odvětví.</a:t>
            </a:r>
            <a:endParaRPr lang="en-US" sz="2000" dirty="0" smtClean="0"/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Existují jen dvě země: doma a zahraničí</a:t>
            </a:r>
            <a:endParaRPr lang="en-US" sz="2000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Jednofaktorový</a:t>
            </a:r>
            <a:r>
              <a:rPr lang="cs-CZ" dirty="0" smtClean="0"/>
              <a:t> </a:t>
            </a:r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72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cs-CZ" sz="2400" dirty="0" smtClean="0"/>
              <a:t>Protože je produktivita práce konstantní, lze definovat </a:t>
            </a:r>
            <a:r>
              <a:rPr lang="cs-CZ" sz="2400" b="1" dirty="0" smtClean="0"/>
              <a:t>potřebu práce na jednotku produkce (unit </a:t>
            </a:r>
            <a:r>
              <a:rPr lang="cs-CZ" sz="2400" b="1" dirty="0" err="1" smtClean="0"/>
              <a:t>labour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requirement</a:t>
            </a:r>
            <a:r>
              <a:rPr lang="cs-CZ" sz="2400" b="1" dirty="0" smtClean="0"/>
              <a:t>)</a:t>
            </a:r>
            <a:r>
              <a:rPr lang="cs-CZ" sz="2400" dirty="0" smtClean="0"/>
              <a:t> jako konstantní počet hodin práce potřebných k výrobě jedné jednotky výstupu</a:t>
            </a:r>
            <a:endParaRPr lang="en-US" sz="2400" dirty="0" smtClean="0"/>
          </a:p>
          <a:p>
            <a:pPr lvl="1">
              <a:spcBef>
                <a:spcPct val="50000"/>
              </a:spcBef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LW</a:t>
            </a:r>
            <a:r>
              <a:rPr lang="en-US" sz="2000" dirty="0" smtClean="0"/>
              <a:t> </a:t>
            </a:r>
            <a:r>
              <a:rPr lang="cs-CZ" sz="2000" dirty="0" smtClean="0"/>
              <a:t>jsou potřebné jednotky práce k výrobě vína doma</a:t>
            </a:r>
            <a:r>
              <a:rPr lang="en-US" sz="2000" dirty="0" smtClean="0"/>
              <a:t>.  </a:t>
            </a:r>
            <a:r>
              <a:rPr lang="cs-CZ" sz="2000" dirty="0" smtClean="0"/>
              <a:t>Například je-li</a:t>
            </a:r>
            <a:r>
              <a:rPr lang="en-US" sz="2000" dirty="0" smtClean="0"/>
              <a:t> 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LW</a:t>
            </a:r>
            <a:r>
              <a:rPr lang="en-US" sz="2000" dirty="0" smtClean="0"/>
              <a:t> = 2, </a:t>
            </a:r>
            <a:r>
              <a:rPr lang="cs-CZ" sz="2000" dirty="0" smtClean="0"/>
              <a:t>jsou doma potřeba 2 hodiny práce k výrobě litru vína</a:t>
            </a:r>
            <a:endParaRPr lang="en-US" sz="2000" dirty="0" smtClean="0"/>
          </a:p>
          <a:p>
            <a:pPr lvl="1">
              <a:spcBef>
                <a:spcPct val="50000"/>
              </a:spcBef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</a:t>
            </a:r>
            <a:r>
              <a:rPr lang="cs-CZ" sz="2000" dirty="0" smtClean="0"/>
              <a:t>jsou potřebné jednotky práce k výrobě sýra doma</a:t>
            </a:r>
            <a:r>
              <a:rPr lang="en-US" sz="2000" dirty="0" smtClean="0"/>
              <a:t>. </a:t>
            </a:r>
            <a:r>
              <a:rPr lang="cs-CZ" sz="2000" dirty="0" smtClean="0"/>
              <a:t>Například je-li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= 1, </a:t>
            </a:r>
            <a:r>
              <a:rPr lang="cs-CZ" sz="2000" dirty="0" smtClean="0"/>
              <a:t>pak doma trvá jednu hodinu vyrobit 1 kg sýra</a:t>
            </a:r>
            <a:r>
              <a:rPr lang="en-US" sz="2000" dirty="0" smtClean="0"/>
              <a:t>.</a:t>
            </a:r>
          </a:p>
          <a:p>
            <a:pPr lvl="1">
              <a:spcBef>
                <a:spcPct val="50000"/>
              </a:spcBef>
            </a:pPr>
            <a:r>
              <a:rPr lang="cs-CZ" sz="2000" dirty="0" smtClean="0"/>
              <a:t>Vyšší potřeba jednotek práce znamená nižší produktivitu (převrácená hodnota)</a:t>
            </a:r>
          </a:p>
          <a:p>
            <a:pPr>
              <a:spcBef>
                <a:spcPct val="50000"/>
              </a:spcBef>
            </a:pPr>
            <a:r>
              <a:rPr lang="cs-CZ" sz="2000" dirty="0" smtClean="0"/>
              <a:t>Protože je nabídka práce konstantní, pak konstanta L značí celkovou nabídku práce </a:t>
            </a:r>
            <a:endParaRPr lang="en-US" sz="2000" baseline="-25000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Jednofaktorový</a:t>
            </a:r>
            <a:r>
              <a:rPr lang="cs-CZ" dirty="0" smtClean="0"/>
              <a:t> </a:t>
            </a:r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8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fig030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724312" y="2674938"/>
            <a:ext cx="3515137" cy="327585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2771799" y="2476562"/>
            <a:ext cx="1446561" cy="66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93639" y="6250164"/>
            <a:ext cx="3594278" cy="337763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7811429" cy="115885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Domácí PPF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5148064" y="5549978"/>
            <a:ext cx="1446561" cy="66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538529" y="2590580"/>
            <a:ext cx="1956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Domácí produkce vína, v litrech, </a:t>
            </a:r>
            <a:r>
              <a:rPr lang="cs-CZ" sz="1400" dirty="0" err="1" smtClean="0"/>
              <a:t>Qw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4064000" y="4221088"/>
            <a:ext cx="2965450" cy="66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220072" y="5445224"/>
            <a:ext cx="1663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Domácí produkce sýra, v kg, </a:t>
            </a:r>
            <a:r>
              <a:rPr lang="cs-CZ" sz="1400" dirty="0" err="1" smtClean="0"/>
              <a:t>Qc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83218" y="3967410"/>
            <a:ext cx="2615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 smtClean="0"/>
              <a:t>Sklon křivky udává náklady příležitosti sýra vyjádřené vínem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6051504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Gravitační model obchodu</a:t>
            </a:r>
          </a:p>
          <a:p>
            <a:r>
              <a:rPr lang="cs-CZ" dirty="0" err="1" smtClean="0"/>
              <a:t>Rikardiánský</a:t>
            </a:r>
            <a:r>
              <a:rPr lang="cs-CZ" dirty="0" smtClean="0"/>
              <a:t> model obchodu</a:t>
            </a:r>
          </a:p>
          <a:p>
            <a:pPr lvl="1"/>
            <a:r>
              <a:rPr lang="cs-CZ" dirty="0" smtClean="0"/>
              <a:t>Komparativní výhoda s více statky</a:t>
            </a:r>
          </a:p>
          <a:p>
            <a:r>
              <a:rPr lang="cs-CZ" dirty="0" err="1" smtClean="0"/>
              <a:t>Hecksher-Ohlinův</a:t>
            </a:r>
            <a:r>
              <a:rPr lang="cs-CZ" dirty="0" smtClean="0"/>
              <a:t> model obchodu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to bude?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78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dirty="0" smtClean="0"/>
              <a:t>Výroba dodatečného kila sýra vyžaduje</a:t>
            </a:r>
            <a:r>
              <a:rPr lang="en-US" sz="2000" dirty="0" smtClean="0"/>
              <a:t>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</a:t>
            </a:r>
            <a:r>
              <a:rPr lang="en-US" sz="2000" dirty="0" smtClean="0"/>
              <a:t>h</a:t>
            </a:r>
            <a:r>
              <a:rPr lang="cs-CZ" sz="2000" dirty="0" err="1" smtClean="0"/>
              <a:t>odin</a:t>
            </a:r>
            <a:r>
              <a:rPr lang="cs-CZ" sz="2000" dirty="0" smtClean="0"/>
              <a:t> práce</a:t>
            </a:r>
            <a:r>
              <a:rPr lang="en-US" sz="2000" dirty="0" smtClean="0"/>
              <a:t>. 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i="1" dirty="0" smtClean="0"/>
              <a:t>Každá </a:t>
            </a:r>
            <a:r>
              <a:rPr lang="cs-CZ" sz="2000" dirty="0" smtClean="0"/>
              <a:t>hodina věnovaná sýru by mohla být využita k výrobě vína </a:t>
            </a:r>
          </a:p>
          <a:p>
            <a:pPr lvl="1">
              <a:lnSpc>
                <a:spcPct val="90000"/>
              </a:lnSpc>
              <a:spcBef>
                <a:spcPct val="60000"/>
              </a:spcBef>
            </a:pPr>
            <a:r>
              <a:rPr lang="cs-CZ" sz="1600" dirty="0" smtClean="0"/>
              <a:t>Formálně:</a:t>
            </a:r>
            <a:r>
              <a:rPr lang="cs-CZ" sz="2000" dirty="0" smtClean="0"/>
              <a:t>	</a:t>
            </a:r>
            <a:r>
              <a:rPr lang="en-US" sz="2000" dirty="0" smtClean="0"/>
              <a:t>1 </a:t>
            </a:r>
            <a:r>
              <a:rPr lang="cs-CZ" sz="2000" dirty="0" smtClean="0"/>
              <a:t>hodina</a:t>
            </a:r>
            <a:r>
              <a:rPr lang="en-US" sz="2000" dirty="0" smtClean="0"/>
              <a:t>/(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cs-CZ" sz="2000" dirty="0" smtClean="0"/>
              <a:t>hodin</a:t>
            </a:r>
            <a:r>
              <a:rPr lang="en-US" sz="2000" dirty="0" smtClean="0"/>
              <a:t>/</a:t>
            </a:r>
            <a:r>
              <a:rPr lang="cs-CZ" sz="2000" dirty="0" smtClean="0"/>
              <a:t>litr vína</a:t>
            </a:r>
            <a:r>
              <a:rPr lang="en-US" sz="2000" dirty="0" smtClean="0"/>
              <a:t>) = </a:t>
            </a:r>
            <a:r>
              <a:rPr lang="en-US" sz="2000" dirty="0"/>
              <a:t>(1/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dirty="0"/>
              <a:t>) </a:t>
            </a:r>
            <a:r>
              <a:rPr lang="cs-CZ" sz="2000" dirty="0" smtClean="0"/>
              <a:t>litrů vína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dirty="0" smtClean="0"/>
              <a:t>Například, je-li 1 hodina přesunuta na produkci sýra, tato dodatečná hodina mohla vyrobit </a:t>
            </a:r>
            <a:r>
              <a:rPr lang="en-US" sz="2000" dirty="0" smtClean="0"/>
              <a:t>1 </a:t>
            </a:r>
            <a:r>
              <a:rPr lang="cs-CZ" sz="2000" dirty="0" smtClean="0"/>
              <a:t>hodina</a:t>
            </a:r>
            <a:r>
              <a:rPr lang="en-US" sz="2000" dirty="0" smtClean="0"/>
              <a:t>/(</a:t>
            </a:r>
            <a:r>
              <a:rPr lang="en-US" sz="2000" dirty="0"/>
              <a:t>2 </a:t>
            </a:r>
            <a:r>
              <a:rPr lang="cs-CZ" sz="2000" dirty="0" smtClean="0"/>
              <a:t>hodiny</a:t>
            </a:r>
            <a:r>
              <a:rPr lang="en-US" sz="2000" dirty="0" smtClean="0"/>
              <a:t>/</a:t>
            </a:r>
            <a:r>
              <a:rPr lang="cs-CZ" sz="2000" dirty="0" smtClean="0"/>
              <a:t>litr vína</a:t>
            </a:r>
            <a:r>
              <a:rPr lang="en-US" sz="2000" dirty="0" smtClean="0"/>
              <a:t>) </a:t>
            </a:r>
            <a:r>
              <a:rPr lang="en-US" sz="2000" dirty="0"/>
              <a:t>= 1/2 </a:t>
            </a:r>
            <a:r>
              <a:rPr lang="en-US" sz="2000" dirty="0" smtClean="0"/>
              <a:t>lit</a:t>
            </a:r>
            <a:r>
              <a:rPr lang="cs-CZ" sz="2000" dirty="0" err="1" smtClean="0"/>
              <a:t>rů</a:t>
            </a:r>
            <a:r>
              <a:rPr lang="cs-CZ" sz="2000" dirty="0" smtClean="0"/>
              <a:t> vína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dirty="0" smtClean="0"/>
              <a:t>Nárůst produkce </a:t>
            </a:r>
            <a:r>
              <a:rPr lang="cs-CZ" sz="2000" dirty="0" smtClean="0"/>
              <a:t>sýra vede k poklesu výroby vína v poměru</a:t>
            </a:r>
            <a:r>
              <a:rPr lang="en-US" sz="2000" dirty="0" smtClean="0"/>
              <a:t>: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dirty="0"/>
              <a:t>.</a:t>
            </a:r>
            <a:endParaRPr lang="en-US" sz="2000" i="1" baseline="-25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Produkční možnosti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082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i="1" dirty="0" smtClean="0"/>
              <a:t>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</a:t>
            </a:r>
            <a:r>
              <a:rPr lang="en-US" sz="2400" dirty="0" smtClean="0"/>
              <a:t>b</a:t>
            </a:r>
            <a:r>
              <a:rPr lang="cs-CZ" sz="2400" dirty="0" err="1" smtClean="0"/>
              <a:t>udiž</a:t>
            </a:r>
            <a:r>
              <a:rPr lang="cs-CZ" sz="2400" dirty="0" smtClean="0"/>
              <a:t> cenou sýra, a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W</a:t>
            </a:r>
            <a:r>
              <a:rPr lang="en-US" sz="2400" dirty="0" smtClean="0"/>
              <a:t> </a:t>
            </a:r>
            <a:r>
              <a:rPr lang="cs-CZ" sz="2400" dirty="0" smtClean="0"/>
              <a:t>cenou vína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Jsme na konkurenčních </a:t>
            </a:r>
            <a:r>
              <a:rPr lang="cs-CZ" sz="2400" dirty="0" err="1" smtClean="0"/>
              <a:t>trzích,tj</a:t>
            </a:r>
            <a:r>
              <a:rPr lang="cs-CZ" sz="2400" dirty="0" smtClean="0"/>
              <a:t>.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Hodinová mzda výrobců sýra = tržní ceně sýra vyprodukovaného za hodinu</a:t>
            </a:r>
            <a:r>
              <a:rPr lang="en-US" sz="2000" dirty="0" smtClean="0"/>
              <a:t>: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endParaRPr lang="en-US" sz="2000" i="1" baseline="-25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/>
              <a:t>Hodinová mzda výrobců </a:t>
            </a:r>
            <a:r>
              <a:rPr lang="cs-CZ" sz="2000" dirty="0" smtClean="0"/>
              <a:t>vína </a:t>
            </a:r>
            <a:r>
              <a:rPr lang="cs-CZ" sz="2000" dirty="0"/>
              <a:t>= tržní </a:t>
            </a:r>
            <a:r>
              <a:rPr lang="cs-CZ" sz="2000" dirty="0" smtClean="0"/>
              <a:t>ceně vína </a:t>
            </a:r>
            <a:r>
              <a:rPr lang="cs-CZ" sz="2000" dirty="0"/>
              <a:t>vyprodukovaného za hodinu</a:t>
            </a:r>
            <a:r>
              <a:rPr lang="en-US" sz="2000" dirty="0"/>
              <a:t>: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W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endParaRPr lang="en-US" sz="2000" i="1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Pracovníci raději berou vyšší mzdy, budou tedy pracovat v odvětví, kde jsou vyšší hodinové mzdy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PRODUKCE, CENY,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6412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&gt; </a:t>
            </a:r>
            <a:r>
              <a:rPr lang="en-US" sz="2400" i="1" dirty="0"/>
              <a:t>P</a:t>
            </a:r>
            <a:r>
              <a:rPr lang="en-US" sz="2400" i="1" baseline="-25000" dirty="0"/>
              <a:t>W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 </a:t>
            </a:r>
            <a:r>
              <a:rPr lang="cs-CZ" sz="2400" dirty="0" smtClean="0"/>
              <a:t>bude se vyrábět pouze sýr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  </a:t>
            </a:r>
            <a:r>
              <a:rPr lang="en-US" sz="2000" dirty="0"/>
              <a:t>&gt;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bude se vyrábět pouze sýr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Ekonomika se bude specializovat na výrobu sýra, pokud cena sýra relativně k ceně vína přesáhne náklady příležitosti produkce sýra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&lt; </a:t>
            </a:r>
            <a:r>
              <a:rPr lang="en-US" sz="2400" i="1" dirty="0"/>
              <a:t>P</a:t>
            </a:r>
            <a:r>
              <a:rPr lang="en-US" sz="2400" i="1" baseline="-25000" dirty="0"/>
              <a:t>W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 </a:t>
            </a:r>
            <a:r>
              <a:rPr lang="cs-CZ" sz="2400" dirty="0" smtClean="0"/>
              <a:t>bude se vyrábět jen víno</a:t>
            </a:r>
            <a:r>
              <a:rPr lang="en-US" sz="2400" dirty="0" smtClean="0"/>
              <a:t>.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</a:t>
            </a:r>
            <a:r>
              <a:rPr lang="en-US" sz="2000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  </a:t>
            </a:r>
            <a:r>
              <a:rPr lang="en-US" sz="2000" dirty="0"/>
              <a:t>&lt;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bude se vyrábět pouze víno.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</a:t>
            </a:r>
            <a:r>
              <a:rPr lang="en-US" sz="2000" i="1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W </a:t>
            </a:r>
            <a:r>
              <a:rPr lang="en-US" sz="2000" i="1" dirty="0"/>
              <a:t>/P</a:t>
            </a:r>
            <a:r>
              <a:rPr lang="en-US" sz="2000" i="1" baseline="-25000" dirty="0"/>
              <a:t>C  </a:t>
            </a:r>
            <a:r>
              <a:rPr lang="en-US" sz="2000" dirty="0"/>
              <a:t>&gt;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bude se vyrábět pouze víno</a:t>
            </a:r>
            <a:r>
              <a:rPr lang="en-US" sz="2000" dirty="0" smtClean="0"/>
              <a:t>.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Ekonomika se bude specializovat na produkci vína, pokud cena vína relativně k ceně sýra převýší náklady příležitosti vína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FEB763B4-7975-4EF6-B542-54BB5AF322B2}" type="slidenum">
              <a:rPr lang="en-US"/>
              <a:pPr/>
              <a:t>22</a:t>
            </a:fld>
            <a:endParaRPr lang="en-CA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PRODUKCE, CENY,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04358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 chce domácí země spotřebovávat jak víno tak sýr (a neexistuje obchod),musí se relativní ceny přizpůsobit tak, aby se mzdy ve výrobě sýra a vína rovnaly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</a:t>
            </a:r>
            <a:r>
              <a:rPr lang="en-US" sz="2000" i="1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= </a:t>
            </a:r>
            <a:r>
              <a:rPr lang="en-US" sz="2000" i="1" dirty="0"/>
              <a:t>P</a:t>
            </a:r>
            <a:r>
              <a:rPr lang="en-US" sz="2000" i="1" baseline="-25000" dirty="0"/>
              <a:t>W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pracovníci nebudou mít důvod pracovat výhradně v produkci sýra nebo vína, takže se bude vyrábět obojí</a:t>
            </a:r>
            <a:r>
              <a:rPr lang="en-US" sz="2000" dirty="0" smtClean="0"/>
              <a:t>.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</a:t>
            </a:r>
            <a:r>
              <a:rPr lang="en-US" sz="2000" dirty="0"/>
              <a:t> =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Výroba (a spotřeba) obou statků nastává v situaci když se relativní ceny rovnají nákladům příležitosti.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79A76B42-7CA6-4D32-A8B3-85EE89994DD6}" type="slidenum">
              <a:rPr lang="en-US"/>
              <a:pPr/>
              <a:t>23</a:t>
            </a:fld>
            <a:endParaRPr lang="en-CA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PRODUKCE, CENY,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339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Předpokládejme, že domácí ekonomika má komparativní výhodu v produkci sýra: její náklady příležitosti výroby sýra jsou nižší než u zahraniční ekonomiky</a:t>
            </a:r>
            <a:r>
              <a:rPr lang="en-US" sz="2400" dirty="0" smtClean="0"/>
              <a:t>.</a:t>
            </a:r>
            <a:endParaRPr lang="en-US" sz="2400" dirty="0"/>
          </a:p>
          <a:p>
            <a:pPr algn="ctr">
              <a:lnSpc>
                <a:spcPct val="90000"/>
              </a:lnSpc>
              <a:buFont typeface="Times" pitchFamily="18" charset="0"/>
              <a:buNone/>
            </a:pP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 &lt; </a:t>
            </a:r>
            <a:r>
              <a:rPr lang="en-US" sz="2400" i="1" dirty="0"/>
              <a:t>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LC</a:t>
            </a:r>
            <a:r>
              <a:rPr lang="en-US" sz="2400" dirty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“*” </a:t>
            </a:r>
            <a:r>
              <a:rPr lang="cs-CZ" sz="2000" dirty="0" smtClean="0"/>
              <a:t>značí zahraniční proměnné</a:t>
            </a:r>
            <a:endParaRPr lang="en-US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2252A519-E4D0-4BE6-9CBD-CBF23B610100}" type="slidenum">
              <a:rPr lang="en-US"/>
              <a:pPr/>
              <a:t>24</a:t>
            </a:fld>
            <a:endParaRPr lang="en-CA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Obchod v </a:t>
            </a:r>
            <a:r>
              <a:rPr lang="cs-CZ" dirty="0" err="1" smtClean="0"/>
              <a:t>ricardiánském</a:t>
            </a:r>
            <a:r>
              <a:rPr lang="cs-CZ" dirty="0" smtClean="0"/>
              <a:t> modelu</a:t>
            </a:r>
            <a:endParaRPr lang="en-US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187624" y="4293096"/>
            <a:ext cx="6323013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cs-CZ" sz="1800" dirty="0" smtClean="0">
                <a:latin typeface="Arial" charset="0"/>
              </a:rPr>
              <a:t>Když domácí země zvýší produkci sýra, omezí produkci vína méně než by tomu bylo u zahraničí, protože domácí požadavky na jednotku práce produkce sýra jsou nižší než u vína (a v zahraničí právě naopak)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885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  <p:bldP spid="2867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Relativní nabídka</a:t>
            </a:r>
          </a:p>
          <a:p>
            <a:pPr lvl="1"/>
            <a:r>
              <a:rPr lang="cs-CZ" sz="2400" dirty="0" smtClean="0"/>
              <a:t>Relativní nabídka sýra: množství sýra nabízené všemi zeměmi relativně k množství vína nabízené všemi zeměmi v závislosti na relativní ceně sýra vzhledem k ceně vína 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/>
              <a:t>/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W</a:t>
            </a:r>
            <a:r>
              <a:rPr lang="cs-CZ" sz="2400" dirty="0" smtClean="0"/>
              <a:t>).</a:t>
            </a:r>
            <a:endParaRPr lang="en-US" sz="24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3136735E-BE0E-4084-B061-F266E06D31B8}" type="slidenum">
              <a:rPr lang="en-US"/>
              <a:pPr/>
              <a:t>25</a:t>
            </a:fld>
            <a:endParaRPr lang="en-CA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Relativní nabídka a relativní poptávka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67075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Relativní nabídka sýra neexistuje, pokud relativní cena sýra klesne pod</a:t>
            </a:r>
            <a:r>
              <a:rPr lang="en-US" sz="2400" dirty="0" smtClean="0"/>
              <a:t>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.</a:t>
            </a:r>
          </a:p>
          <a:p>
            <a:pPr lvl="1"/>
            <a:r>
              <a:rPr lang="cs-CZ" sz="2000" dirty="0" smtClean="0"/>
              <a:t>Proč?</a:t>
            </a:r>
            <a:r>
              <a:rPr lang="en-US" sz="2000" dirty="0" smtClean="0"/>
              <a:t> </a:t>
            </a:r>
            <a:r>
              <a:rPr lang="cs-CZ" sz="2000" dirty="0" smtClean="0"/>
              <a:t>Protože domácí země se bude specializovat na produkci vína, kdykoli</a:t>
            </a:r>
            <a:r>
              <a:rPr lang="en-US" sz="2000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</a:t>
            </a:r>
            <a:r>
              <a:rPr lang="en-US" sz="2000" i="1" dirty="0"/>
              <a:t> &lt;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</a:p>
          <a:p>
            <a:pPr lvl="1"/>
            <a:r>
              <a:rPr lang="cs-CZ" sz="2000" dirty="0" smtClean="0"/>
              <a:t>Předpokládali jsme, že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&lt; </a:t>
            </a:r>
            <a:r>
              <a:rPr lang="en-US" sz="2000" i="1" dirty="0"/>
              <a:t>a</a:t>
            </a:r>
            <a:r>
              <a:rPr lang="en-US" sz="2000" i="1" baseline="30000" dirty="0"/>
              <a:t>*</a:t>
            </a:r>
            <a:r>
              <a:rPr lang="en-US" sz="2000" i="1" baseline="-25000" dirty="0"/>
              <a:t>LC</a:t>
            </a:r>
            <a:r>
              <a:rPr lang="en-US" sz="2000" dirty="0"/>
              <a:t> </a:t>
            </a:r>
            <a:r>
              <a:rPr lang="en-US" sz="2000" i="1" dirty="0"/>
              <a:t>/a</a:t>
            </a:r>
            <a:r>
              <a:rPr lang="en-US" sz="2000" i="1" baseline="30000" dirty="0"/>
              <a:t>*</a:t>
            </a:r>
            <a:r>
              <a:rPr lang="en-US" sz="2000" i="1" baseline="-25000" dirty="0"/>
              <a:t>LW </a:t>
            </a:r>
            <a:r>
              <a:rPr lang="en-US" sz="2000" dirty="0"/>
              <a:t> </a:t>
            </a:r>
            <a:r>
              <a:rPr lang="cs-CZ" sz="2000" dirty="0" smtClean="0"/>
              <a:t>takže zahraniční pracovníci také nebudou chtít vyrábět sýr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/P</a:t>
            </a:r>
            <a:r>
              <a:rPr lang="en-US" sz="2400" i="1" baseline="-25000" dirty="0"/>
              <a:t>W</a:t>
            </a:r>
            <a:r>
              <a:rPr lang="en-US" sz="2400" i="1" dirty="0"/>
              <a:t> =</a:t>
            </a:r>
            <a:r>
              <a:rPr lang="en-US" sz="2400" dirty="0"/>
              <a:t>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, </a:t>
            </a:r>
            <a:r>
              <a:rPr lang="cs-CZ" sz="2400" dirty="0" smtClean="0"/>
              <a:t>domácí pracovníci budou indiferentní k volbě mezi sýrem a vínem, ale zahraniční budou stále vyrábět jen víno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7B314426-0540-45DA-86B5-9F260C45DD60}" type="slidenum">
              <a:rPr lang="en-US"/>
              <a:pPr/>
              <a:t>26</a:t>
            </a:fld>
            <a:endParaRPr lang="en-CA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Relativní nabídka a relativní poptávka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963088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3886200"/>
          </a:xfrm>
        </p:spPr>
        <p:txBody>
          <a:bodyPr>
            <a:normAutofit/>
          </a:bodyPr>
          <a:lstStyle/>
          <a:p>
            <a:pPr>
              <a:spcBef>
                <a:spcPct val="6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LC</a:t>
            </a:r>
            <a:r>
              <a:rPr lang="en-US" sz="2400" dirty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 </a:t>
            </a:r>
            <a:r>
              <a:rPr lang="en-US" sz="2400" dirty="0"/>
              <a:t>&gt;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/P</a:t>
            </a:r>
            <a:r>
              <a:rPr lang="en-US" sz="2400" i="1" baseline="-25000" dirty="0"/>
              <a:t>W</a:t>
            </a:r>
            <a:r>
              <a:rPr lang="en-US" sz="2400" i="1" dirty="0"/>
              <a:t> &gt;</a:t>
            </a:r>
            <a:r>
              <a:rPr lang="en-US" sz="2400" dirty="0"/>
              <a:t>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, </a:t>
            </a:r>
            <a:r>
              <a:rPr lang="cs-CZ" sz="2400" dirty="0" smtClean="0"/>
              <a:t>domácí pracovníci se budou specializovat na sýr, protože tam mohou vydělat více, zahraniční pracovníci budou nadále vyrábět víno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ct val="60000"/>
              </a:spcBef>
            </a:pPr>
            <a:r>
              <a:rPr lang="cs-CZ" sz="2400" dirty="0" smtClean="0"/>
              <a:t>Když </a:t>
            </a:r>
            <a:r>
              <a:rPr lang="en-US" sz="2400" i="1" dirty="0" smtClean="0"/>
              <a:t>a</a:t>
            </a:r>
            <a:r>
              <a:rPr lang="en-US" sz="2400" i="1" baseline="30000" dirty="0" smtClean="0"/>
              <a:t>*</a:t>
            </a:r>
            <a:r>
              <a:rPr lang="en-US" sz="2400" i="1" baseline="-25000" dirty="0" smtClean="0"/>
              <a:t>LC</a:t>
            </a:r>
            <a:r>
              <a:rPr lang="en-US" sz="2400" dirty="0" smtClean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 </a:t>
            </a:r>
            <a:r>
              <a:rPr lang="en-US" sz="2400" dirty="0"/>
              <a:t>=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</a:t>
            </a:r>
            <a:r>
              <a:rPr lang="en-US" sz="2400" i="1" baseline="-25000" dirty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W</a:t>
            </a:r>
            <a:r>
              <a:rPr lang="en-US" sz="2400" dirty="0"/>
              <a:t>, </a:t>
            </a:r>
            <a:r>
              <a:rPr lang="cs-CZ" sz="2400" dirty="0" smtClean="0"/>
              <a:t>zahraniční pracovníci budou indiferentní mezi produkcí vína a sýra, domácí </a:t>
            </a:r>
            <a:r>
              <a:rPr lang="cs-CZ" sz="2400" dirty="0" err="1" smtClean="0"/>
              <a:t>pracovnící</a:t>
            </a:r>
            <a:r>
              <a:rPr lang="cs-CZ" sz="2400" dirty="0" smtClean="0"/>
              <a:t> vyrábí jen víno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ct val="60000"/>
              </a:spcBef>
            </a:pPr>
            <a:r>
              <a:rPr lang="cs-CZ" sz="2400" dirty="0" smtClean="0"/>
              <a:t>Neexistuje žádná nabídka vína, pokud relativní cena sýra vzroste nad </a:t>
            </a:r>
            <a:r>
              <a:rPr lang="en-US" sz="2400" i="1" dirty="0" smtClean="0"/>
              <a:t>a</a:t>
            </a:r>
            <a:r>
              <a:rPr lang="en-US" sz="2400" i="1" baseline="30000" dirty="0" smtClean="0"/>
              <a:t>*</a:t>
            </a:r>
            <a:r>
              <a:rPr lang="en-US" sz="2400" i="1" baseline="-25000" dirty="0" smtClean="0"/>
              <a:t>LC</a:t>
            </a:r>
            <a:r>
              <a:rPr lang="en-US" sz="2400" dirty="0" smtClean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</a:t>
            </a:r>
            <a:endParaRPr lang="en-US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54148034-1B20-479D-8571-5FD1E87A68B5}" type="slidenum">
              <a:rPr lang="en-US"/>
              <a:pPr/>
              <a:t>27</a:t>
            </a:fld>
            <a:endParaRPr lang="en-CA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Relativní nabídka a relativní poptávka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390763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zápatí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4" name="Zástupný symbol pro číslo snímku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BB6CAEBF-FCF6-407E-A59C-084949A4998B}" type="slidenum">
              <a:rPr lang="en-US"/>
              <a:pPr/>
              <a:t>28</a:t>
            </a:fld>
            <a:endParaRPr lang="en-CA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/>
              <a:t>Relativní nabídka</a:t>
            </a:r>
            <a:endParaRPr lang="en-US" sz="3400" dirty="0"/>
          </a:p>
        </p:txBody>
      </p:sp>
      <p:sp>
        <p:nvSpPr>
          <p:cNvPr id="118789" name="Line 5"/>
          <p:cNvSpPr>
            <a:spLocks noChangeShapeType="1"/>
          </p:cNvSpPr>
          <p:nvPr/>
        </p:nvSpPr>
        <p:spPr bwMode="auto">
          <a:xfrm flipH="1">
            <a:off x="1905000" y="32766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>
            <a:off x="3886200" y="3276600"/>
            <a:ext cx="0" cy="137160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H="1">
            <a:off x="1905000" y="4648200"/>
            <a:ext cx="19812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990600" y="4419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800" b="1" i="1">
                <a:latin typeface="Arial" charset="0"/>
              </a:rPr>
              <a:t>a</a:t>
            </a:r>
            <a:r>
              <a:rPr lang="en-US" sz="1800" b="1" i="1" baseline="-25000">
                <a:latin typeface="Arial" charset="0"/>
              </a:rPr>
              <a:t>LC</a:t>
            </a:r>
            <a:r>
              <a:rPr lang="en-US" sz="1800" b="1" i="1">
                <a:latin typeface="Arial" charset="0"/>
              </a:rPr>
              <a:t>/a</a:t>
            </a:r>
            <a:r>
              <a:rPr lang="en-US" sz="1800" b="1" i="1" baseline="-25000">
                <a:latin typeface="Arial" charset="0"/>
              </a:rPr>
              <a:t>LW</a:t>
            </a:r>
            <a:endParaRPr lang="en-US" sz="1800" b="1" i="1">
              <a:latin typeface="Arial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838200" y="3062288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800" b="1" i="1">
                <a:latin typeface="Arial" charset="0"/>
              </a:rPr>
              <a:t>a</a:t>
            </a:r>
            <a:r>
              <a:rPr lang="en-US" sz="1800" b="1" baseline="30000">
                <a:latin typeface="Arial" charset="0"/>
              </a:rPr>
              <a:t>*</a:t>
            </a:r>
            <a:r>
              <a:rPr lang="en-US" sz="1800" b="1" i="1" baseline="-25000">
                <a:latin typeface="Arial" charset="0"/>
              </a:rPr>
              <a:t>LC</a:t>
            </a:r>
            <a:r>
              <a:rPr lang="en-US" sz="1800" b="1" i="1">
                <a:latin typeface="Arial" charset="0"/>
              </a:rPr>
              <a:t>/a</a:t>
            </a:r>
            <a:r>
              <a:rPr lang="en-US" sz="1800" b="1" baseline="30000">
                <a:latin typeface="Arial" charset="0"/>
              </a:rPr>
              <a:t>*</a:t>
            </a:r>
            <a:r>
              <a:rPr lang="en-US" sz="1800" b="1" i="1" baseline="-25000">
                <a:latin typeface="Arial" charset="0"/>
              </a:rPr>
              <a:t>LW</a:t>
            </a:r>
            <a:endParaRPr lang="en-US" sz="1800" b="1" i="1">
              <a:latin typeface="Arial" charset="0"/>
            </a:endParaRPr>
          </a:p>
        </p:txBody>
      </p:sp>
      <p:grpSp>
        <p:nvGrpSpPr>
          <p:cNvPr id="118794" name="Group 10"/>
          <p:cNvGrpSpPr>
            <a:grpSpLocks/>
          </p:cNvGrpSpPr>
          <p:nvPr/>
        </p:nvGrpSpPr>
        <p:grpSpPr bwMode="auto">
          <a:xfrm>
            <a:off x="3886200" y="3084513"/>
            <a:ext cx="2466975" cy="366712"/>
            <a:chOff x="2448" y="1943"/>
            <a:chExt cx="1554" cy="231"/>
          </a:xfrm>
        </p:grpSpPr>
        <p:sp>
          <p:nvSpPr>
            <p:cNvPr id="118795" name="Line 11"/>
            <p:cNvSpPr>
              <a:spLocks noChangeShapeType="1"/>
            </p:cNvSpPr>
            <p:nvPr/>
          </p:nvSpPr>
          <p:spPr bwMode="auto">
            <a:xfrm flipH="1">
              <a:off x="2448" y="2064"/>
              <a:ext cx="1248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796" name="Text Box 12"/>
            <p:cNvSpPr txBox="1">
              <a:spLocks noChangeArrowheads="1"/>
            </p:cNvSpPr>
            <p:nvPr/>
          </p:nvSpPr>
          <p:spPr bwMode="auto">
            <a:xfrm>
              <a:off x="3686" y="1943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b="1" i="1">
                  <a:solidFill>
                    <a:srgbClr val="333399"/>
                  </a:solidFill>
                  <a:latin typeface="Arial" charset="0"/>
                </a:rPr>
                <a:t>RS</a:t>
              </a:r>
            </a:p>
          </p:txBody>
        </p:sp>
      </p:grpSp>
      <p:grpSp>
        <p:nvGrpSpPr>
          <p:cNvPr id="118797" name="Group 13"/>
          <p:cNvGrpSpPr>
            <a:grpSpLocks/>
          </p:cNvGrpSpPr>
          <p:nvPr/>
        </p:nvGrpSpPr>
        <p:grpSpPr bwMode="auto">
          <a:xfrm>
            <a:off x="1066800" y="1947863"/>
            <a:ext cx="6699258" cy="4613274"/>
            <a:chOff x="672" y="1227"/>
            <a:chExt cx="4220" cy="2906"/>
          </a:xfrm>
        </p:grpSpPr>
        <p:grpSp>
          <p:nvGrpSpPr>
            <p:cNvPr id="118798" name="Group 14"/>
            <p:cNvGrpSpPr>
              <a:grpSpLocks/>
            </p:cNvGrpSpPr>
            <p:nvPr/>
          </p:nvGrpSpPr>
          <p:grpSpPr bwMode="auto">
            <a:xfrm>
              <a:off x="672" y="1227"/>
              <a:ext cx="4220" cy="2906"/>
              <a:chOff x="672" y="1083"/>
              <a:chExt cx="4220" cy="2906"/>
            </a:xfrm>
          </p:grpSpPr>
          <p:sp>
            <p:nvSpPr>
              <p:cNvPr id="118799" name="Line 15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18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8800" name="Line 16"/>
              <p:cNvSpPr>
                <a:spLocks noChangeShapeType="1"/>
              </p:cNvSpPr>
              <p:nvPr/>
            </p:nvSpPr>
            <p:spPr bwMode="auto">
              <a:xfrm>
                <a:off x="1200" y="3360"/>
                <a:ext cx="30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8801" name="Text Box 17"/>
              <p:cNvSpPr txBox="1">
                <a:spLocks noChangeArrowheads="1"/>
              </p:cNvSpPr>
              <p:nvPr/>
            </p:nvSpPr>
            <p:spPr bwMode="auto">
              <a:xfrm>
                <a:off x="672" y="1083"/>
                <a:ext cx="1910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cs-CZ" sz="1800" b="1" dirty="0" smtClean="0">
                    <a:latin typeface="Arial" charset="0"/>
                  </a:rPr>
                  <a:t>Relativní cena sýra</a:t>
                </a:r>
                <a:r>
                  <a:rPr lang="en-US" sz="1800" b="1" dirty="0" smtClean="0">
                    <a:latin typeface="Arial" charset="0"/>
                  </a:rPr>
                  <a:t>, </a:t>
                </a:r>
                <a:r>
                  <a:rPr lang="en-US" sz="1800" b="1" i="1" dirty="0">
                    <a:latin typeface="Arial" charset="0"/>
                  </a:rPr>
                  <a:t>P</a:t>
                </a:r>
                <a:r>
                  <a:rPr lang="en-US" sz="1800" b="1" i="1" baseline="-25000" dirty="0">
                    <a:latin typeface="Arial" charset="0"/>
                  </a:rPr>
                  <a:t>C</a:t>
                </a:r>
                <a:r>
                  <a:rPr lang="en-US" sz="1800" b="1" i="1" dirty="0">
                    <a:latin typeface="Arial" charset="0"/>
                  </a:rPr>
                  <a:t>/P</a:t>
                </a:r>
                <a:r>
                  <a:rPr lang="en-US" sz="1800" b="1" i="1" baseline="-25000" dirty="0">
                    <a:latin typeface="Arial" charset="0"/>
                  </a:rPr>
                  <a:t>W</a:t>
                </a:r>
                <a:endParaRPr lang="en-US" sz="1800" b="1" i="1" dirty="0">
                  <a:latin typeface="Arial" charset="0"/>
                </a:endParaRPr>
              </a:p>
            </p:txBody>
          </p:sp>
          <p:sp>
            <p:nvSpPr>
              <p:cNvPr id="118802" name="Text Box 18"/>
              <p:cNvSpPr txBox="1">
                <a:spLocks noChangeArrowheads="1"/>
              </p:cNvSpPr>
              <p:nvPr/>
            </p:nvSpPr>
            <p:spPr bwMode="auto">
              <a:xfrm>
                <a:off x="3120" y="3407"/>
                <a:ext cx="1772" cy="5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cs-CZ" sz="1800" b="1" dirty="0" smtClean="0">
                    <a:latin typeface="Arial" charset="0"/>
                  </a:rPr>
                  <a:t>Relativní množství sýra</a:t>
                </a:r>
                <a:r>
                  <a:rPr lang="en-US" sz="1800" b="1" dirty="0" smtClean="0">
                    <a:latin typeface="Arial" charset="0"/>
                  </a:rPr>
                  <a:t>,</a:t>
                </a:r>
                <a:endParaRPr lang="cs-CZ" sz="1800" b="1" dirty="0" smtClean="0">
                  <a:latin typeface="Arial" charset="0"/>
                </a:endParaRPr>
              </a:p>
              <a:p>
                <a:pPr algn="l"/>
                <a:r>
                  <a:rPr lang="cs-CZ" sz="1800" b="1" i="1" dirty="0">
                    <a:latin typeface="Arial" charset="0"/>
                  </a:rPr>
                  <a:t> </a:t>
                </a:r>
                <a:r>
                  <a:rPr lang="cs-CZ" sz="1800" b="1" i="1" dirty="0" smtClean="0">
                    <a:latin typeface="Arial" charset="0"/>
                  </a:rPr>
                  <a:t>                  </a:t>
                </a:r>
                <a:r>
                  <a:rPr lang="en-US" sz="1800" b="1" i="1" dirty="0" smtClean="0">
                    <a:latin typeface="Arial" charset="0"/>
                  </a:rPr>
                  <a:t>Q</a:t>
                </a:r>
                <a:r>
                  <a:rPr lang="en-US" sz="1800" b="1" i="1" baseline="-25000" dirty="0" smtClean="0">
                    <a:latin typeface="Arial" charset="0"/>
                  </a:rPr>
                  <a:t>C</a:t>
                </a:r>
                <a:r>
                  <a:rPr lang="en-US" sz="1800" b="1" i="1" dirty="0" smtClean="0">
                    <a:latin typeface="Arial" charset="0"/>
                  </a:rPr>
                  <a:t> </a:t>
                </a:r>
                <a:r>
                  <a:rPr lang="en-US" sz="1800" b="1" i="1" dirty="0">
                    <a:latin typeface="Arial" charset="0"/>
                  </a:rPr>
                  <a:t>+ Q</a:t>
                </a:r>
                <a:r>
                  <a:rPr lang="en-US" sz="1800" b="1" baseline="30000" dirty="0">
                    <a:latin typeface="Arial" charset="0"/>
                  </a:rPr>
                  <a:t>*</a:t>
                </a:r>
                <a:r>
                  <a:rPr lang="en-US" sz="1800" b="1" i="1" baseline="-25000" dirty="0">
                    <a:latin typeface="Arial" charset="0"/>
                  </a:rPr>
                  <a:t>C</a:t>
                </a:r>
              </a:p>
              <a:p>
                <a:pPr algn="l"/>
                <a:r>
                  <a:rPr lang="en-US" sz="1800" b="1" i="1" dirty="0">
                    <a:latin typeface="Arial" charset="0"/>
                  </a:rPr>
                  <a:t>                   Q</a:t>
                </a:r>
                <a:r>
                  <a:rPr lang="en-US" sz="1800" b="1" i="1" baseline="-25000" dirty="0">
                    <a:latin typeface="Arial" charset="0"/>
                  </a:rPr>
                  <a:t>W</a:t>
                </a:r>
                <a:r>
                  <a:rPr lang="en-US" sz="1800" b="1" i="1" dirty="0">
                    <a:latin typeface="Arial" charset="0"/>
                  </a:rPr>
                  <a:t> + Q</a:t>
                </a:r>
                <a:r>
                  <a:rPr lang="en-US" sz="1800" b="1" baseline="30000" dirty="0">
                    <a:latin typeface="Arial" charset="0"/>
                  </a:rPr>
                  <a:t>*</a:t>
                </a:r>
                <a:r>
                  <a:rPr lang="en-US" sz="1800" b="1" i="1" baseline="-25000" dirty="0">
                    <a:latin typeface="Arial" charset="0"/>
                  </a:rPr>
                  <a:t>W</a:t>
                </a:r>
              </a:p>
            </p:txBody>
          </p:sp>
        </p:grpSp>
        <p:sp>
          <p:nvSpPr>
            <p:cNvPr id="118803" name="Line 19"/>
            <p:cNvSpPr>
              <a:spLocks noChangeShapeType="1"/>
            </p:cNvSpPr>
            <p:nvPr/>
          </p:nvSpPr>
          <p:spPr bwMode="auto">
            <a:xfrm>
              <a:off x="3932" y="3932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18804" name="Group 20"/>
          <p:cNvGrpSpPr>
            <a:grpSpLocks/>
          </p:cNvGrpSpPr>
          <p:nvPr/>
        </p:nvGrpSpPr>
        <p:grpSpPr bwMode="auto">
          <a:xfrm>
            <a:off x="3573463" y="4648200"/>
            <a:ext cx="1090612" cy="1555750"/>
            <a:chOff x="2251" y="2928"/>
            <a:chExt cx="687" cy="980"/>
          </a:xfrm>
        </p:grpSpPr>
        <p:grpSp>
          <p:nvGrpSpPr>
            <p:cNvPr id="118805" name="Group 21"/>
            <p:cNvGrpSpPr>
              <a:grpSpLocks/>
            </p:cNvGrpSpPr>
            <p:nvPr/>
          </p:nvGrpSpPr>
          <p:grpSpPr bwMode="auto">
            <a:xfrm>
              <a:off x="2256" y="2928"/>
              <a:ext cx="682" cy="980"/>
              <a:chOff x="2256" y="2784"/>
              <a:chExt cx="682" cy="980"/>
            </a:xfrm>
          </p:grpSpPr>
          <p:sp>
            <p:nvSpPr>
              <p:cNvPr id="118806" name="Line 22"/>
              <p:cNvSpPr>
                <a:spLocks noChangeShapeType="1"/>
              </p:cNvSpPr>
              <p:nvPr/>
            </p:nvSpPr>
            <p:spPr bwMode="auto">
              <a:xfrm>
                <a:off x="2448" y="2784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8807" name="Text Box 23"/>
              <p:cNvSpPr txBox="1">
                <a:spLocks noChangeArrowheads="1"/>
              </p:cNvSpPr>
              <p:nvPr/>
            </p:nvSpPr>
            <p:spPr bwMode="auto">
              <a:xfrm>
                <a:off x="2256" y="3360"/>
                <a:ext cx="68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sz="1800" b="1" i="1">
                    <a:latin typeface="Arial" charset="0"/>
                  </a:rPr>
                  <a:t>L/a</a:t>
                </a:r>
                <a:r>
                  <a:rPr lang="en-US" sz="1800" b="1" i="1" baseline="-25000">
                    <a:latin typeface="Arial" charset="0"/>
                  </a:rPr>
                  <a:t>LC</a:t>
                </a:r>
              </a:p>
              <a:p>
                <a:pPr algn="l"/>
                <a:r>
                  <a:rPr lang="en-US" sz="1800" b="1" i="1">
                    <a:latin typeface="Arial" charset="0"/>
                  </a:rPr>
                  <a:t>L</a:t>
                </a:r>
                <a:r>
                  <a:rPr lang="en-US" sz="1800" b="1" baseline="30000">
                    <a:latin typeface="Arial" charset="0"/>
                  </a:rPr>
                  <a:t>*</a:t>
                </a:r>
                <a:r>
                  <a:rPr lang="en-US" sz="1800" b="1" i="1">
                    <a:latin typeface="Arial" charset="0"/>
                  </a:rPr>
                  <a:t>/a</a:t>
                </a:r>
                <a:r>
                  <a:rPr lang="en-US" sz="1800" b="1" baseline="30000">
                    <a:latin typeface="Arial" charset="0"/>
                  </a:rPr>
                  <a:t>*</a:t>
                </a:r>
                <a:r>
                  <a:rPr lang="en-US" sz="1800" b="1" i="1" baseline="-25000">
                    <a:latin typeface="Arial" charset="0"/>
                  </a:rPr>
                  <a:t>LW</a:t>
                </a:r>
                <a:endParaRPr lang="en-US" sz="1800" b="1" i="1">
                  <a:latin typeface="Arial" charset="0"/>
                </a:endParaRPr>
              </a:p>
            </p:txBody>
          </p:sp>
        </p:grpSp>
        <p:sp>
          <p:nvSpPr>
            <p:cNvPr id="118808" name="Line 24"/>
            <p:cNvSpPr>
              <a:spLocks noChangeShapeType="1"/>
            </p:cNvSpPr>
            <p:nvPr/>
          </p:nvSpPr>
          <p:spPr bwMode="auto">
            <a:xfrm>
              <a:off x="2251" y="3719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69066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2" grpId="0" autoUpdateAnimBg="0"/>
      <p:bldP spid="11879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sz="2800" dirty="0" smtClean="0"/>
              <a:t>Relativní poptávka po sýru vyjadřuje množství sýra poptávané všemi zeměmi relativně k poptávanému množství vína ve všech zemí při všech relativních cenách sýra</a:t>
            </a:r>
            <a:r>
              <a:rPr lang="en-US" sz="2800" dirty="0" smtClean="0"/>
              <a:t> </a:t>
            </a:r>
            <a:r>
              <a:rPr lang="cs-CZ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i="1" dirty="0"/>
              <a:t>/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W</a:t>
            </a:r>
            <a:r>
              <a:rPr lang="cs-CZ" sz="2800" dirty="0" smtClean="0"/>
              <a:t>).</a:t>
            </a:r>
            <a:endParaRPr lang="en-US" sz="2800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sz="2800" dirty="0" smtClean="0"/>
              <a:t>Při růstu ceny sýra relativně k ceně sýra, spotřebitelé ve všech zemích kupují méně sýra a více vína, takže relativní poptávané množství sýra klesá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F836F8A8-D723-4060-9386-1C83DC2AE6B3}" type="slidenum">
              <a:rPr lang="en-US"/>
              <a:pPr/>
              <a:t>29</a:t>
            </a:fld>
            <a:endParaRPr lang="en-CA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Relativní nabídka a relativní poptávka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018723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cs-CZ" sz="2000" dirty="0" smtClean="0"/>
              <a:t>Největší obchodní partneři EU?</a:t>
            </a:r>
          </a:p>
          <a:p>
            <a:pPr lvl="1">
              <a:spcBef>
                <a:spcPct val="50000"/>
              </a:spcBef>
            </a:pPr>
            <a:r>
              <a:rPr lang="cs-CZ" sz="1800" dirty="0" smtClean="0">
                <a:hlinkClick r:id="rId2"/>
              </a:rPr>
              <a:t>http</a:t>
            </a:r>
            <a:r>
              <a:rPr lang="cs-CZ" sz="1800" dirty="0">
                <a:hlinkClick r:id="rId2"/>
              </a:rPr>
              <a:t>://</a:t>
            </a:r>
            <a:r>
              <a:rPr lang="cs-CZ" sz="1800" dirty="0" smtClean="0">
                <a:hlinkClick r:id="rId2"/>
              </a:rPr>
              <a:t>trade.ec.europa.eu/doclib/docs/2006/september/tradoc_122530.pdf</a:t>
            </a:r>
            <a:endParaRPr lang="cs-CZ" sz="1800" dirty="0" smtClean="0"/>
          </a:p>
          <a:p>
            <a:pPr>
              <a:spcBef>
                <a:spcPct val="50000"/>
              </a:spcBef>
            </a:pPr>
            <a:r>
              <a:rPr lang="cs-CZ" sz="2000" dirty="0" smtClean="0"/>
              <a:t>Největší obchodní partneři USA</a:t>
            </a:r>
          </a:p>
          <a:p>
            <a:pPr lvl="1">
              <a:spcBef>
                <a:spcPct val="50000"/>
              </a:spcBef>
            </a:pP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www.census.gov/foreign-trade/statistics/highlights/top/top1608yr.html</a:t>
            </a:r>
            <a:endParaRPr lang="cs-CZ" sz="1800" dirty="0" smtClean="0"/>
          </a:p>
          <a:p>
            <a:pPr>
              <a:spcBef>
                <a:spcPct val="50000"/>
              </a:spcBef>
            </a:pPr>
            <a:r>
              <a:rPr lang="en-US" sz="2200" dirty="0" err="1" smtClean="0"/>
              <a:t>Gravit</a:t>
            </a:r>
            <a:r>
              <a:rPr lang="cs-CZ" sz="2200" dirty="0" err="1" smtClean="0"/>
              <a:t>ační</a:t>
            </a:r>
            <a:r>
              <a:rPr lang="cs-CZ" sz="2200" dirty="0" smtClean="0"/>
              <a:t> model:</a:t>
            </a:r>
            <a:r>
              <a:rPr lang="en-US" sz="2200" dirty="0" smtClean="0"/>
              <a:t> 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1800" dirty="0" smtClean="0"/>
              <a:t>Vliv velikosti ekonomiky na obchod</a:t>
            </a:r>
            <a:endParaRPr lang="en-US" sz="1800" dirty="0" smtClean="0"/>
          </a:p>
          <a:p>
            <a:pPr lvl="1" eaLnBrk="1" hangingPunct="1"/>
            <a:r>
              <a:rPr lang="cs-CZ" sz="1800" dirty="0" smtClean="0"/>
              <a:t>Další faktory ovlivňující obchod</a:t>
            </a:r>
            <a:endParaRPr lang="en-US" sz="1800" dirty="0" smtClean="0"/>
          </a:p>
          <a:p>
            <a:pPr eaLnBrk="1" hangingPunct="1">
              <a:spcBef>
                <a:spcPct val="50000"/>
              </a:spcBef>
            </a:pP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B4DAEBA-D553-4DF2-AE30-BFC3BC5A0D09}" type="slidenum">
              <a:rPr lang="en-US"/>
              <a:pPr>
                <a:defRPr/>
              </a:pPr>
              <a:t>3</a:t>
            </a:fld>
            <a:endParaRPr lang="en-CA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Část 1 – Gravitační model obchodu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683746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0" name="Zástupný symbol pro číslo snímku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E4DD663A-48E1-4D37-B2FC-E4586034EFCA}" type="slidenum">
              <a:rPr lang="en-US"/>
              <a:pPr/>
              <a:t>30</a:t>
            </a:fld>
            <a:endParaRPr lang="en-CA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/>
              <a:t>Relativní nabídka a relativní poptávka</a:t>
            </a:r>
            <a:endParaRPr lang="en-US" sz="3400" dirty="0"/>
          </a:p>
        </p:txBody>
      </p:sp>
      <p:grpSp>
        <p:nvGrpSpPr>
          <p:cNvPr id="119813" name="Group 5"/>
          <p:cNvGrpSpPr>
            <a:grpSpLocks/>
          </p:cNvGrpSpPr>
          <p:nvPr/>
        </p:nvGrpSpPr>
        <p:grpSpPr bwMode="auto">
          <a:xfrm>
            <a:off x="1638300" y="1852613"/>
            <a:ext cx="6491288" cy="4613274"/>
            <a:chOff x="528" y="1227"/>
            <a:chExt cx="4089" cy="2906"/>
          </a:xfrm>
        </p:grpSpPr>
        <p:sp>
          <p:nvSpPr>
            <p:cNvPr id="119814" name="Line 6"/>
            <p:cNvSpPr>
              <a:spLocks noChangeShapeType="1"/>
            </p:cNvSpPr>
            <p:nvPr/>
          </p:nvSpPr>
          <p:spPr bwMode="auto">
            <a:xfrm flipH="1">
              <a:off x="1200" y="2064"/>
              <a:ext cx="12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815" name="Line 7"/>
            <p:cNvSpPr>
              <a:spLocks noChangeShapeType="1"/>
            </p:cNvSpPr>
            <p:nvPr/>
          </p:nvSpPr>
          <p:spPr bwMode="auto">
            <a:xfrm>
              <a:off x="2448" y="2064"/>
              <a:ext cx="0" cy="864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19816" name="Group 8"/>
            <p:cNvGrpSpPr>
              <a:grpSpLocks/>
            </p:cNvGrpSpPr>
            <p:nvPr/>
          </p:nvGrpSpPr>
          <p:grpSpPr bwMode="auto">
            <a:xfrm>
              <a:off x="1776" y="1824"/>
              <a:ext cx="1754" cy="1022"/>
              <a:chOff x="1776" y="1680"/>
              <a:chExt cx="1754" cy="1022"/>
            </a:xfrm>
          </p:grpSpPr>
          <p:sp>
            <p:nvSpPr>
              <p:cNvPr id="119817" name="Freeform 9"/>
              <p:cNvSpPr>
                <a:spLocks/>
              </p:cNvSpPr>
              <p:nvPr/>
            </p:nvSpPr>
            <p:spPr bwMode="auto">
              <a:xfrm>
                <a:off x="1776" y="1680"/>
                <a:ext cx="1392" cy="912"/>
              </a:xfrm>
              <a:custGeom>
                <a:avLst/>
                <a:gdLst>
                  <a:gd name="T0" fmla="*/ 0 w 1392"/>
                  <a:gd name="T1" fmla="*/ 0 h 912"/>
                  <a:gd name="T2" fmla="*/ 336 w 1392"/>
                  <a:gd name="T3" fmla="*/ 480 h 912"/>
                  <a:gd name="T4" fmla="*/ 960 w 1392"/>
                  <a:gd name="T5" fmla="*/ 816 h 912"/>
                  <a:gd name="T6" fmla="*/ 1392 w 1392"/>
                  <a:gd name="T7" fmla="*/ 912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92" h="912">
                    <a:moveTo>
                      <a:pt x="0" y="0"/>
                    </a:moveTo>
                    <a:cubicBezTo>
                      <a:pt x="88" y="172"/>
                      <a:pt x="176" y="344"/>
                      <a:pt x="336" y="480"/>
                    </a:cubicBezTo>
                    <a:cubicBezTo>
                      <a:pt x="496" y="616"/>
                      <a:pt x="784" y="744"/>
                      <a:pt x="960" y="816"/>
                    </a:cubicBezTo>
                    <a:cubicBezTo>
                      <a:pt x="1136" y="888"/>
                      <a:pt x="1320" y="896"/>
                      <a:pt x="1392" y="912"/>
                    </a:cubicBezTo>
                  </a:path>
                </a:pathLst>
              </a:custGeom>
              <a:noFill/>
              <a:ln w="38100" cap="flat" cmpd="sng">
                <a:solidFill>
                  <a:srgbClr val="333399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9818" name="Text Box 10"/>
              <p:cNvSpPr txBox="1">
                <a:spLocks noChangeArrowheads="1"/>
              </p:cNvSpPr>
              <p:nvPr/>
            </p:nvSpPr>
            <p:spPr bwMode="auto">
              <a:xfrm>
                <a:off x="3206" y="2471"/>
                <a:ext cx="32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1" i="1" dirty="0">
                    <a:solidFill>
                      <a:srgbClr val="333399"/>
                    </a:solidFill>
                    <a:latin typeface="Arial" charset="0"/>
                  </a:rPr>
                  <a:t>RD</a:t>
                </a:r>
              </a:p>
            </p:txBody>
          </p:sp>
          <p:sp>
            <p:nvSpPr>
              <p:cNvPr id="119819" name="Oval 11"/>
              <p:cNvSpPr>
                <a:spLocks noChangeArrowheads="1"/>
              </p:cNvSpPr>
              <p:nvPr/>
            </p:nvSpPr>
            <p:spPr bwMode="auto">
              <a:xfrm>
                <a:off x="2418" y="2343"/>
                <a:ext cx="46" cy="46"/>
              </a:xfrm>
              <a:prstGeom prst="ellipse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19820" name="Line 12"/>
            <p:cNvSpPr>
              <a:spLocks noChangeShapeType="1"/>
            </p:cNvSpPr>
            <p:nvPr/>
          </p:nvSpPr>
          <p:spPr bwMode="auto">
            <a:xfrm flipH="1">
              <a:off x="1200" y="2928"/>
              <a:ext cx="1248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821" name="Text Box 13"/>
            <p:cNvSpPr txBox="1">
              <a:spLocks noChangeArrowheads="1"/>
            </p:cNvSpPr>
            <p:nvPr/>
          </p:nvSpPr>
          <p:spPr bwMode="auto">
            <a:xfrm>
              <a:off x="2486" y="22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19822" name="Text Box 14"/>
            <p:cNvSpPr txBox="1">
              <a:spLocks noChangeArrowheads="1"/>
            </p:cNvSpPr>
            <p:nvPr/>
          </p:nvSpPr>
          <p:spPr bwMode="auto">
            <a:xfrm>
              <a:off x="624" y="2784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 b="1" i="1">
                  <a:latin typeface="Arial" charset="0"/>
                </a:rPr>
                <a:t>a</a:t>
              </a:r>
              <a:r>
                <a:rPr lang="en-US" sz="1800" b="1" i="1" baseline="-25000">
                  <a:latin typeface="Arial" charset="0"/>
                </a:rPr>
                <a:t>LC</a:t>
              </a:r>
              <a:r>
                <a:rPr lang="en-US" sz="1800" b="1" i="1">
                  <a:latin typeface="Arial" charset="0"/>
                </a:rPr>
                <a:t>/a</a:t>
              </a:r>
              <a:r>
                <a:rPr lang="en-US" sz="1800" b="1" i="1" baseline="-25000">
                  <a:latin typeface="Arial" charset="0"/>
                </a:rPr>
                <a:t>LW</a:t>
              </a:r>
              <a:endParaRPr lang="en-US" sz="1800" b="1" i="1">
                <a:latin typeface="Arial" charset="0"/>
              </a:endParaRPr>
            </a:p>
          </p:txBody>
        </p:sp>
        <p:sp>
          <p:nvSpPr>
            <p:cNvPr id="119823" name="Text Box 15"/>
            <p:cNvSpPr txBox="1">
              <a:spLocks noChangeArrowheads="1"/>
            </p:cNvSpPr>
            <p:nvPr/>
          </p:nvSpPr>
          <p:spPr bwMode="auto">
            <a:xfrm>
              <a:off x="528" y="1929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 b="1" i="1">
                  <a:latin typeface="Arial" charset="0"/>
                </a:rPr>
                <a:t>a</a:t>
              </a:r>
              <a:r>
                <a:rPr lang="en-US" sz="1800" b="1" baseline="30000">
                  <a:latin typeface="Arial" charset="0"/>
                </a:rPr>
                <a:t>*</a:t>
              </a:r>
              <a:r>
                <a:rPr lang="en-US" sz="1800" b="1" i="1" baseline="-25000">
                  <a:latin typeface="Arial" charset="0"/>
                </a:rPr>
                <a:t>LC</a:t>
              </a:r>
              <a:r>
                <a:rPr lang="en-US" sz="1800" b="1" i="1">
                  <a:latin typeface="Arial" charset="0"/>
                </a:rPr>
                <a:t>/a</a:t>
              </a:r>
              <a:r>
                <a:rPr lang="en-US" sz="1800" b="1" baseline="30000">
                  <a:latin typeface="Arial" charset="0"/>
                </a:rPr>
                <a:t>*</a:t>
              </a:r>
              <a:r>
                <a:rPr lang="en-US" sz="1800" b="1" i="1" baseline="-25000">
                  <a:latin typeface="Arial" charset="0"/>
                </a:rPr>
                <a:t>LW</a:t>
              </a:r>
              <a:endParaRPr lang="en-US" sz="1800" b="1" i="1">
                <a:latin typeface="Arial" charset="0"/>
              </a:endParaRPr>
            </a:p>
          </p:txBody>
        </p:sp>
        <p:grpSp>
          <p:nvGrpSpPr>
            <p:cNvPr id="119824" name="Group 16"/>
            <p:cNvGrpSpPr>
              <a:grpSpLocks/>
            </p:cNvGrpSpPr>
            <p:nvPr/>
          </p:nvGrpSpPr>
          <p:grpSpPr bwMode="auto">
            <a:xfrm>
              <a:off x="2448" y="1943"/>
              <a:ext cx="1554" cy="231"/>
              <a:chOff x="2448" y="1943"/>
              <a:chExt cx="1554" cy="231"/>
            </a:xfrm>
          </p:grpSpPr>
          <p:sp>
            <p:nvSpPr>
              <p:cNvPr id="119825" name="Line 17"/>
              <p:cNvSpPr>
                <a:spLocks noChangeShapeType="1"/>
              </p:cNvSpPr>
              <p:nvPr/>
            </p:nvSpPr>
            <p:spPr bwMode="auto">
              <a:xfrm flipH="1">
                <a:off x="2448" y="2064"/>
                <a:ext cx="1248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9826" name="Text Box 18"/>
              <p:cNvSpPr txBox="1">
                <a:spLocks noChangeArrowheads="1"/>
              </p:cNvSpPr>
              <p:nvPr/>
            </p:nvSpPr>
            <p:spPr bwMode="auto">
              <a:xfrm>
                <a:off x="3686" y="1943"/>
                <a:ext cx="3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1" i="1">
                    <a:solidFill>
                      <a:srgbClr val="333399"/>
                    </a:solidFill>
                    <a:latin typeface="Arial" charset="0"/>
                  </a:rPr>
                  <a:t>RS</a:t>
                </a:r>
              </a:p>
            </p:txBody>
          </p:sp>
        </p:grpSp>
        <p:grpSp>
          <p:nvGrpSpPr>
            <p:cNvPr id="119827" name="Group 19"/>
            <p:cNvGrpSpPr>
              <a:grpSpLocks/>
            </p:cNvGrpSpPr>
            <p:nvPr/>
          </p:nvGrpSpPr>
          <p:grpSpPr bwMode="auto">
            <a:xfrm>
              <a:off x="672" y="1227"/>
              <a:ext cx="3945" cy="2906"/>
              <a:chOff x="672" y="1227"/>
              <a:chExt cx="3945" cy="2906"/>
            </a:xfrm>
          </p:grpSpPr>
          <p:grpSp>
            <p:nvGrpSpPr>
              <p:cNvPr id="119828" name="Group 20"/>
              <p:cNvGrpSpPr>
                <a:grpSpLocks/>
              </p:cNvGrpSpPr>
              <p:nvPr/>
            </p:nvGrpSpPr>
            <p:grpSpPr bwMode="auto">
              <a:xfrm>
                <a:off x="672" y="1227"/>
                <a:ext cx="3945" cy="2906"/>
                <a:chOff x="672" y="1083"/>
                <a:chExt cx="3945" cy="2906"/>
              </a:xfrm>
            </p:grpSpPr>
            <p:sp>
              <p:nvSpPr>
                <p:cNvPr id="119829" name="Line 21"/>
                <p:cNvSpPr>
                  <a:spLocks noChangeShapeType="1"/>
                </p:cNvSpPr>
                <p:nvPr/>
              </p:nvSpPr>
              <p:spPr bwMode="auto">
                <a:xfrm>
                  <a:off x="1200" y="1488"/>
                  <a:ext cx="0" cy="18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9830" name="Line 22"/>
                <p:cNvSpPr>
                  <a:spLocks noChangeShapeType="1"/>
                </p:cNvSpPr>
                <p:nvPr/>
              </p:nvSpPr>
              <p:spPr bwMode="auto">
                <a:xfrm>
                  <a:off x="1200" y="3360"/>
                  <a:ext cx="307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983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672" y="1083"/>
                  <a:ext cx="1433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cs-CZ" sz="1800" b="1" dirty="0" smtClean="0">
                      <a:latin typeface="Arial" charset="0"/>
                    </a:rPr>
                    <a:t>Relativní cena sýra</a:t>
                  </a:r>
                  <a:endParaRPr lang="en-US" sz="1800" b="1" i="1" dirty="0">
                    <a:latin typeface="Arial" charset="0"/>
                  </a:endParaRPr>
                </a:p>
              </p:txBody>
            </p:sp>
            <p:sp>
              <p:nvSpPr>
                <p:cNvPr id="11983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120" y="3407"/>
                  <a:ext cx="1497" cy="5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cs-CZ" sz="1800" b="1" dirty="0" smtClean="0">
                      <a:latin typeface="Arial" charset="0"/>
                    </a:rPr>
                    <a:t>Relativní množství</a:t>
                  </a:r>
                  <a:endParaRPr lang="en-US" sz="1800" b="1" dirty="0">
                    <a:latin typeface="Arial" charset="0"/>
                  </a:endParaRPr>
                </a:p>
                <a:p>
                  <a:pPr algn="l"/>
                  <a:r>
                    <a:rPr lang="cs-CZ" sz="1800" b="1" dirty="0">
                      <a:latin typeface="Arial" charset="0"/>
                    </a:rPr>
                    <a:t>s</a:t>
                  </a:r>
                  <a:r>
                    <a:rPr lang="cs-CZ" sz="1800" b="1" dirty="0" smtClean="0">
                      <a:latin typeface="Arial" charset="0"/>
                    </a:rPr>
                    <a:t>ýra</a:t>
                  </a:r>
                  <a:r>
                    <a:rPr lang="en-US" sz="1800" b="1" dirty="0" smtClean="0">
                      <a:latin typeface="Arial" charset="0"/>
                    </a:rPr>
                    <a:t>,</a:t>
                  </a:r>
                  <a:r>
                    <a:rPr lang="cs-CZ" sz="1800" b="1" dirty="0" smtClean="0">
                      <a:latin typeface="Arial" charset="0"/>
                    </a:rPr>
                    <a:t>        </a:t>
                  </a:r>
                  <a:r>
                    <a:rPr lang="en-US" sz="1800" b="1" dirty="0" smtClean="0">
                      <a:latin typeface="Arial" charset="0"/>
                    </a:rPr>
                    <a:t> </a:t>
                  </a:r>
                  <a:r>
                    <a:rPr lang="en-US" sz="1800" b="1" i="1" dirty="0">
                      <a:latin typeface="Arial" charset="0"/>
                    </a:rPr>
                    <a:t>Q</a:t>
                  </a:r>
                  <a:r>
                    <a:rPr lang="en-US" sz="1800" b="1" i="1" baseline="-25000" dirty="0">
                      <a:latin typeface="Arial" charset="0"/>
                    </a:rPr>
                    <a:t>C</a:t>
                  </a:r>
                  <a:r>
                    <a:rPr lang="en-US" sz="1800" b="1" i="1" dirty="0">
                      <a:latin typeface="Arial" charset="0"/>
                    </a:rPr>
                    <a:t> + Q</a:t>
                  </a:r>
                  <a:r>
                    <a:rPr lang="en-US" sz="1800" b="1" baseline="30000" dirty="0">
                      <a:latin typeface="Arial" charset="0"/>
                    </a:rPr>
                    <a:t>*</a:t>
                  </a:r>
                  <a:r>
                    <a:rPr lang="en-US" sz="1800" b="1" i="1" baseline="-25000" dirty="0">
                      <a:latin typeface="Arial" charset="0"/>
                    </a:rPr>
                    <a:t>C</a:t>
                  </a:r>
                </a:p>
                <a:p>
                  <a:pPr algn="l"/>
                  <a:r>
                    <a:rPr lang="en-US" sz="1800" b="1" i="1" dirty="0">
                      <a:latin typeface="Arial" charset="0"/>
                    </a:rPr>
                    <a:t>                   Q</a:t>
                  </a:r>
                  <a:r>
                    <a:rPr lang="en-US" sz="1800" b="1" i="1" baseline="-25000" dirty="0">
                      <a:latin typeface="Arial" charset="0"/>
                    </a:rPr>
                    <a:t>W</a:t>
                  </a:r>
                  <a:r>
                    <a:rPr lang="en-US" sz="1800" b="1" i="1" dirty="0">
                      <a:latin typeface="Arial" charset="0"/>
                    </a:rPr>
                    <a:t> + Q</a:t>
                  </a:r>
                  <a:r>
                    <a:rPr lang="en-US" sz="1800" b="1" baseline="30000" dirty="0">
                      <a:latin typeface="Arial" charset="0"/>
                    </a:rPr>
                    <a:t>*</a:t>
                  </a:r>
                  <a:r>
                    <a:rPr lang="en-US" sz="1800" b="1" i="1" baseline="-25000" dirty="0">
                      <a:latin typeface="Arial" charset="0"/>
                    </a:rPr>
                    <a:t>W</a:t>
                  </a:r>
                </a:p>
              </p:txBody>
            </p:sp>
          </p:grpSp>
          <p:sp>
            <p:nvSpPr>
              <p:cNvPr id="119833" name="Line 25"/>
              <p:cNvSpPr>
                <a:spLocks noChangeShapeType="1"/>
              </p:cNvSpPr>
              <p:nvPr/>
            </p:nvSpPr>
            <p:spPr bwMode="auto">
              <a:xfrm>
                <a:off x="3932" y="39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9834" name="Group 26"/>
            <p:cNvGrpSpPr>
              <a:grpSpLocks/>
            </p:cNvGrpSpPr>
            <p:nvPr/>
          </p:nvGrpSpPr>
          <p:grpSpPr bwMode="auto">
            <a:xfrm>
              <a:off x="2251" y="2928"/>
              <a:ext cx="687" cy="980"/>
              <a:chOff x="2251" y="2928"/>
              <a:chExt cx="687" cy="980"/>
            </a:xfrm>
          </p:grpSpPr>
          <p:grpSp>
            <p:nvGrpSpPr>
              <p:cNvPr id="119835" name="Group 27"/>
              <p:cNvGrpSpPr>
                <a:grpSpLocks/>
              </p:cNvGrpSpPr>
              <p:nvPr/>
            </p:nvGrpSpPr>
            <p:grpSpPr bwMode="auto">
              <a:xfrm>
                <a:off x="2256" y="2928"/>
                <a:ext cx="682" cy="980"/>
                <a:chOff x="2256" y="2784"/>
                <a:chExt cx="682" cy="980"/>
              </a:xfrm>
            </p:grpSpPr>
            <p:sp>
              <p:nvSpPr>
                <p:cNvPr id="119836" name="Line 28"/>
                <p:cNvSpPr>
                  <a:spLocks noChangeShapeType="1"/>
                </p:cNvSpPr>
                <p:nvPr/>
              </p:nvSpPr>
              <p:spPr bwMode="auto">
                <a:xfrm>
                  <a:off x="2448" y="2784"/>
                  <a:ext cx="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9837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56" y="3360"/>
                  <a:ext cx="682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800" b="1" i="1">
                      <a:latin typeface="Arial" charset="0"/>
                    </a:rPr>
                    <a:t>L/a</a:t>
                  </a:r>
                  <a:r>
                    <a:rPr lang="en-US" sz="1800" b="1" i="1" baseline="-25000">
                      <a:latin typeface="Arial" charset="0"/>
                    </a:rPr>
                    <a:t>LC</a:t>
                  </a:r>
                </a:p>
                <a:p>
                  <a:pPr algn="l"/>
                  <a:r>
                    <a:rPr lang="en-US" sz="1800" b="1" i="1">
                      <a:latin typeface="Arial" charset="0"/>
                    </a:rPr>
                    <a:t>L</a:t>
                  </a:r>
                  <a:r>
                    <a:rPr lang="en-US" sz="1800" b="1" baseline="30000">
                      <a:latin typeface="Arial" charset="0"/>
                    </a:rPr>
                    <a:t>*</a:t>
                  </a:r>
                  <a:r>
                    <a:rPr lang="en-US" sz="1800" b="1" i="1">
                      <a:latin typeface="Arial" charset="0"/>
                    </a:rPr>
                    <a:t>/a</a:t>
                  </a:r>
                  <a:r>
                    <a:rPr lang="en-US" sz="1800" b="1" baseline="30000">
                      <a:latin typeface="Arial" charset="0"/>
                    </a:rPr>
                    <a:t>*</a:t>
                  </a:r>
                  <a:r>
                    <a:rPr lang="en-US" sz="1800" b="1" i="1" baseline="-25000">
                      <a:latin typeface="Arial" charset="0"/>
                    </a:rPr>
                    <a:t>LW</a:t>
                  </a:r>
                  <a:endParaRPr lang="en-US" sz="1800" b="1" i="1">
                    <a:latin typeface="Arial" charset="0"/>
                  </a:endParaRPr>
                </a:p>
              </p:txBody>
            </p:sp>
          </p:grpSp>
          <p:sp>
            <p:nvSpPr>
              <p:cNvPr id="119838" name="Line 30"/>
              <p:cNvSpPr>
                <a:spLocks noChangeShapeType="1"/>
              </p:cNvSpPr>
              <p:nvPr/>
            </p:nvSpPr>
            <p:spPr bwMode="auto">
              <a:xfrm>
                <a:off x="2251" y="3719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1" name="Freeform 9"/>
          <p:cNvSpPr>
            <a:spLocks/>
          </p:cNvSpPr>
          <p:nvPr/>
        </p:nvSpPr>
        <p:spPr bwMode="auto">
          <a:xfrm>
            <a:off x="2895600" y="3359150"/>
            <a:ext cx="2209800" cy="1447800"/>
          </a:xfrm>
          <a:custGeom>
            <a:avLst/>
            <a:gdLst>
              <a:gd name="T0" fmla="*/ 0 w 1392"/>
              <a:gd name="T1" fmla="*/ 0 h 912"/>
              <a:gd name="T2" fmla="*/ 336 w 1392"/>
              <a:gd name="T3" fmla="*/ 480 h 912"/>
              <a:gd name="T4" fmla="*/ 960 w 1392"/>
              <a:gd name="T5" fmla="*/ 816 h 912"/>
              <a:gd name="T6" fmla="*/ 1392 w 1392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92" h="912">
                <a:moveTo>
                  <a:pt x="0" y="0"/>
                </a:moveTo>
                <a:cubicBezTo>
                  <a:pt x="88" y="172"/>
                  <a:pt x="176" y="344"/>
                  <a:pt x="336" y="480"/>
                </a:cubicBezTo>
                <a:cubicBezTo>
                  <a:pt x="496" y="616"/>
                  <a:pt x="784" y="744"/>
                  <a:pt x="960" y="816"/>
                </a:cubicBezTo>
                <a:cubicBezTo>
                  <a:pt x="1136" y="888"/>
                  <a:pt x="1320" y="896"/>
                  <a:pt x="1392" y="912"/>
                </a:cubicBezTo>
              </a:path>
            </a:pathLst>
          </a:custGeom>
          <a:ln>
            <a:headEnd type="none" w="sm" len="sm"/>
            <a:tailEnd type="none" w="sm" len="sm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cs-CZ" dirty="0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5026025" y="4729163"/>
            <a:ext cx="595035" cy="369332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l"/>
            <a:r>
              <a:rPr lang="en-US" sz="1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RD`</a:t>
            </a:r>
          </a:p>
        </p:txBody>
      </p:sp>
    </p:spTree>
    <p:extLst>
      <p:ext uri="{BB962C8B-B14F-4D97-AF65-F5344CB8AC3E}">
        <p14:creationId xmlns:p14="http://schemas.microsoft.com/office/powerpoint/2010/main" val="217963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5092700"/>
            <a:ext cx="7835900" cy="990600"/>
          </a:xfrm>
        </p:spPr>
        <p:txBody>
          <a:bodyPr/>
          <a:lstStyle/>
          <a:p>
            <a:r>
              <a:rPr lang="en-US" i="1"/>
              <a:t>a</a:t>
            </a:r>
            <a:r>
              <a:rPr lang="en-US" i="1" baseline="-25000"/>
              <a:t>LC</a:t>
            </a:r>
            <a:r>
              <a:rPr lang="en-US"/>
              <a:t> /</a:t>
            </a:r>
            <a:r>
              <a:rPr lang="en-US" i="1"/>
              <a:t>a</a:t>
            </a:r>
            <a:r>
              <a:rPr lang="en-US" i="1" baseline="-25000"/>
              <a:t>LW</a:t>
            </a:r>
            <a:r>
              <a:rPr lang="en-US"/>
              <a:t> = 1/2 &lt; </a:t>
            </a:r>
            <a:r>
              <a:rPr lang="en-US" i="1"/>
              <a:t>a</a:t>
            </a:r>
            <a:r>
              <a:rPr lang="en-US" baseline="30000"/>
              <a:t>*</a:t>
            </a:r>
            <a:r>
              <a:rPr lang="en-US" i="1" baseline="-25000"/>
              <a:t>LC</a:t>
            </a:r>
            <a:r>
              <a:rPr lang="en-US"/>
              <a:t> /</a:t>
            </a:r>
            <a:r>
              <a:rPr lang="en-US" i="1"/>
              <a:t>a</a:t>
            </a:r>
            <a:r>
              <a:rPr lang="en-US" baseline="30000"/>
              <a:t>*</a:t>
            </a:r>
            <a:r>
              <a:rPr lang="en-US" i="1" baseline="-25000"/>
              <a:t>LW</a:t>
            </a:r>
            <a:r>
              <a:rPr lang="en-US"/>
              <a:t> = 2</a:t>
            </a:r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5" name="Zástupný symbol pro číslo snímk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5B64D2FC-319F-4E1D-B96D-03EA89C430D9}" type="slidenum">
              <a:rPr lang="en-US"/>
              <a:pPr/>
              <a:t>31</a:t>
            </a:fld>
            <a:endParaRPr lang="en-CA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graphicFrame>
        <p:nvGraphicFramePr>
          <p:cNvPr id="44064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090461"/>
              </p:ext>
            </p:extLst>
          </p:nvPr>
        </p:nvGraphicFramePr>
        <p:xfrm>
          <a:off x="1216025" y="1981200"/>
          <a:ext cx="7242175" cy="2697798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056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Potřeba práce na  jednotku produkce pro domácí a zahraniční ekonomiku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Sýr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Víno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Doma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LC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1 h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odina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/kg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LW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2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hodin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Zahraničí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LC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6 h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odin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LC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3 h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odiny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77943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Domácí ekonomika má absolutní výhodu v obou výrobcích, komparativní výhodu ve výrobě sýru.</a:t>
            </a:r>
            <a:endParaRPr lang="en-US" sz="28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Zahraničí nemá žádnou absolutní výhodu, komparativní výhodu má v produkci vína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Jaké jsou náklady příležitosti jednotlivých zemí v produkci sýra a vína?</a:t>
            </a: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28AC2EC0-3926-4A72-A6F3-26BEE5219D21}" type="slidenum">
              <a:rPr lang="en-US"/>
              <a:pPr/>
              <a:t>32</a:t>
            </a:fld>
            <a:endParaRPr lang="en-CA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166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 obchodem musí být rovnovážná relativní cena mezi</a:t>
            </a:r>
            <a:r>
              <a:rPr lang="en-US" sz="2800" dirty="0" smtClean="0"/>
              <a:t> </a:t>
            </a:r>
            <a:r>
              <a:rPr lang="en-US" sz="2800" i="1" dirty="0" err="1"/>
              <a:t>a</a:t>
            </a:r>
            <a:r>
              <a:rPr lang="en-US" sz="2800" i="1" baseline="-25000" dirty="0" err="1"/>
              <a:t>LC</a:t>
            </a:r>
            <a:r>
              <a:rPr lang="en-US" sz="2800" dirty="0"/>
              <a:t> /</a:t>
            </a:r>
            <a:r>
              <a:rPr lang="en-US" sz="2800" i="1" dirty="0" err="1"/>
              <a:t>a</a:t>
            </a:r>
            <a:r>
              <a:rPr lang="en-US" sz="2800" i="1" baseline="-25000" dirty="0" err="1"/>
              <a:t>LW</a:t>
            </a:r>
            <a:r>
              <a:rPr lang="en-US" sz="2800" dirty="0"/>
              <a:t> = 1/2  and </a:t>
            </a:r>
            <a:r>
              <a:rPr lang="en-US" sz="2800" i="1" dirty="0"/>
              <a:t>a</a:t>
            </a:r>
            <a:r>
              <a:rPr lang="en-US" sz="2800" baseline="30000" dirty="0"/>
              <a:t>*</a:t>
            </a:r>
            <a:r>
              <a:rPr lang="en-US" sz="2800" i="1" baseline="-25000" dirty="0"/>
              <a:t>LC </a:t>
            </a:r>
            <a:r>
              <a:rPr lang="en-US" sz="2800" dirty="0"/>
              <a:t>/</a:t>
            </a:r>
            <a:r>
              <a:rPr lang="en-US" sz="2800" i="1" dirty="0"/>
              <a:t>a</a:t>
            </a:r>
            <a:r>
              <a:rPr lang="en-US" sz="2800" baseline="30000" dirty="0"/>
              <a:t>*</a:t>
            </a:r>
            <a:r>
              <a:rPr lang="en-US" sz="2800" i="1" baseline="-25000" dirty="0"/>
              <a:t>LW</a:t>
            </a:r>
            <a:r>
              <a:rPr lang="en-US" sz="2800" dirty="0"/>
              <a:t> = 2</a:t>
            </a:r>
          </a:p>
          <a:p>
            <a:r>
              <a:rPr lang="cs-CZ" sz="2800" dirty="0" smtClean="0"/>
              <a:t>Předpokládejme, že v rovnováze </a:t>
            </a:r>
            <a:r>
              <a:rPr lang="en-US" sz="2800" dirty="0" smtClean="0"/>
              <a:t> </a:t>
            </a:r>
            <a:r>
              <a:rPr lang="en-US" sz="2800" i="1" dirty="0"/>
              <a:t>P</a:t>
            </a:r>
            <a:r>
              <a:rPr lang="en-US" sz="2800" i="1" baseline="-25000" dirty="0"/>
              <a:t>C </a:t>
            </a:r>
            <a:r>
              <a:rPr lang="en-US" sz="2800" i="1" dirty="0"/>
              <a:t>/P</a:t>
            </a:r>
            <a:r>
              <a:rPr lang="en-US" sz="2800" i="1" baseline="-25000" dirty="0"/>
              <a:t>W</a:t>
            </a:r>
            <a:r>
              <a:rPr lang="en-US" sz="2800" baseline="-25000" dirty="0"/>
              <a:t> </a:t>
            </a:r>
            <a:r>
              <a:rPr lang="en-US" sz="2800" dirty="0"/>
              <a:t>= 1 </a:t>
            </a:r>
            <a:endParaRPr lang="cs-CZ" sz="2800" dirty="0" smtClean="0"/>
          </a:p>
          <a:p>
            <a:pPr lvl="1"/>
            <a:r>
              <a:rPr lang="cs-CZ" sz="2000" dirty="0" smtClean="0"/>
              <a:t>Slovně, kilogram sýra se obchoduje ze litr vína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549ACBF6-5460-43AF-8C47-F783034D8868}" type="slidenum">
              <a:rPr lang="en-US"/>
              <a:pPr/>
              <a:t>33</a:t>
            </a:fld>
            <a:endParaRPr lang="en-CA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858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60000"/>
              </a:spcBef>
            </a:pPr>
            <a:r>
              <a:rPr lang="cs-CZ" sz="2000" dirty="0" smtClean="0"/>
              <a:t>Pokud domácí ekonomiky neobchoduje, může za hodinu práce vyrobit </a:t>
            </a:r>
            <a:r>
              <a:rPr lang="en-US" sz="2000" dirty="0" smtClean="0"/>
              <a:t>1/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LW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u="sng" dirty="0"/>
              <a:t>1/2 </a:t>
            </a:r>
            <a:r>
              <a:rPr lang="cs-CZ" sz="2000" u="sng" dirty="0" smtClean="0"/>
              <a:t>litru vína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000" dirty="0" smtClean="0"/>
              <a:t>Pokud domácí ekonomika obchoduje, může použít práci na výrobu sýra, vyrobit </a:t>
            </a:r>
            <a:r>
              <a:rPr lang="en-US" sz="2000" dirty="0" smtClean="0"/>
              <a:t>1/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</a:t>
            </a:r>
            <a:r>
              <a:rPr lang="en-US" sz="2000" dirty="0"/>
              <a:t>= 1 kg </a:t>
            </a:r>
            <a:r>
              <a:rPr lang="cs-CZ" sz="2000" dirty="0" smtClean="0"/>
              <a:t>sýra a prodat ji do zahraničí za </a:t>
            </a:r>
            <a:r>
              <a:rPr lang="en-US" sz="2000" b="1" u="sng" dirty="0" smtClean="0"/>
              <a:t>1 </a:t>
            </a:r>
            <a:r>
              <a:rPr lang="en-US" sz="2000" b="1" u="sng" dirty="0" err="1" smtClean="0"/>
              <a:t>litr</a:t>
            </a:r>
            <a:r>
              <a:rPr lang="en-US" sz="2000" b="1" u="sng" dirty="0" smtClean="0"/>
              <a:t> </a:t>
            </a:r>
            <a:r>
              <a:rPr lang="cs-CZ" sz="2000" b="1" u="sng" dirty="0" smtClean="0"/>
              <a:t>vína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000" dirty="0" smtClean="0"/>
              <a:t>Pokud zahraniční ekonomika neobchoduje, může za hodinu práce vyrobit </a:t>
            </a:r>
            <a:r>
              <a:rPr lang="en-US" sz="2000" dirty="0" smtClean="0"/>
              <a:t>1/</a:t>
            </a:r>
            <a:r>
              <a:rPr lang="en-US" sz="2000" i="1" dirty="0" smtClean="0"/>
              <a:t>a</a:t>
            </a:r>
            <a:r>
              <a:rPr lang="en-US" sz="2000" i="1" baseline="30000" dirty="0" smtClean="0"/>
              <a:t>*</a:t>
            </a:r>
            <a:r>
              <a:rPr lang="en-US" sz="2000" i="1" baseline="-25000" dirty="0" smtClean="0"/>
              <a:t>LC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u="sng" dirty="0"/>
              <a:t>1/6 </a:t>
            </a:r>
            <a:r>
              <a:rPr lang="en-US" sz="2000" u="sng" dirty="0" smtClean="0"/>
              <a:t>kg</a:t>
            </a:r>
            <a:r>
              <a:rPr lang="cs-CZ" sz="2000" u="sng" dirty="0" smtClean="0"/>
              <a:t> sýra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000" dirty="0" smtClean="0"/>
              <a:t>Pokud zahraniční ekonomika obchoduje, může hodinu práce využít k produkci </a:t>
            </a:r>
            <a:r>
              <a:rPr lang="en-US" sz="2000" dirty="0" smtClean="0"/>
              <a:t>1/</a:t>
            </a:r>
            <a:r>
              <a:rPr lang="en-US" sz="2000" i="1" dirty="0" smtClean="0"/>
              <a:t>a</a:t>
            </a:r>
            <a:r>
              <a:rPr lang="en-US" sz="2000" i="1" baseline="30000" dirty="0" smtClean="0"/>
              <a:t>*</a:t>
            </a:r>
            <a:r>
              <a:rPr lang="en-US" sz="2000" i="1" baseline="-25000" dirty="0" smtClean="0"/>
              <a:t>LW</a:t>
            </a:r>
            <a:r>
              <a:rPr lang="en-US" sz="2000" dirty="0" smtClean="0"/>
              <a:t> </a:t>
            </a:r>
            <a:r>
              <a:rPr lang="en-US" sz="2000" dirty="0"/>
              <a:t>= 1/3 </a:t>
            </a:r>
            <a:r>
              <a:rPr lang="cs-CZ" sz="2000" dirty="0" smtClean="0"/>
              <a:t>litrů vína a prodat ji domácí ekonomice za </a:t>
            </a:r>
            <a:r>
              <a:rPr lang="en-US" sz="2000" b="1" u="sng" dirty="0" smtClean="0"/>
              <a:t>1/3 </a:t>
            </a:r>
            <a:r>
              <a:rPr lang="en-US" sz="2000" b="1" u="sng" dirty="0"/>
              <a:t>kg </a:t>
            </a:r>
            <a:r>
              <a:rPr lang="cs-CZ" sz="2000" b="1" u="sng" dirty="0" smtClean="0"/>
              <a:t> sýra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CE0AEBB2-0F05-460F-AFF5-7FC994FA1B2C}" type="slidenum">
              <a:rPr lang="en-US"/>
              <a:pPr/>
              <a:t>34</a:t>
            </a:fld>
            <a:endParaRPr lang="en-CA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96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Přínosy z obchodu pramení ze specializace na typ produkce ve kterém využívají zdroje nejefektivněji a využití příjmu z této produkce k nákupu těch statků, které potřebuje</a:t>
            </a:r>
            <a:endParaRPr lang="en-US" sz="2400" dirty="0"/>
          </a:p>
          <a:p>
            <a:pPr lvl="1"/>
            <a:r>
              <a:rPr lang="cs-CZ" sz="2000" dirty="0" smtClean="0"/>
              <a:t>Využití zdrojů nejefektivněji znamená využití na produkci statku ve které má země komparativní výhodu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400" dirty="0" smtClean="0"/>
              <a:t>Domácí pracovníci vydělávají více z produkce sýra protože relativní cena sýra pro ně s obchodem vzrostla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>
              <a:spcBef>
                <a:spcPct val="60000"/>
              </a:spcBef>
            </a:pPr>
            <a:r>
              <a:rPr lang="cs-CZ" sz="2400" dirty="0" smtClean="0">
                <a:solidFill>
                  <a:srgbClr val="FF0000"/>
                </a:solidFill>
              </a:rPr>
              <a:t>Zahraniční dělníci vydělávají více z produkce vína, protože relativní cena sýra pro ně s obchodem klesla a relativní cena vína tudíž vzrostla.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FD60268C-B148-4080-B163-133F05D4E760}" type="slidenum">
              <a:rPr lang="en-US"/>
              <a:pPr/>
              <a:t>35</a:t>
            </a:fld>
            <a:endParaRPr lang="en-CA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z obchodu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381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9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Obchod lze chápat jako nepřímou metodu produkce nebo novou technologii, která konvertuje sýr ve víno nebo naopak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Hranice spotřebních možností se v případě obchodu dostává nad úroveň PPF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Bez obchodu je spotřeba omezena PPF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Obchod = specializace = větší produkce = větší spotřeba.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9C1B6EDD-FC31-4244-B7BB-32651A04173F}" type="slidenum">
              <a:rPr lang="en-US"/>
              <a:pPr/>
              <a:t>36</a:t>
            </a:fld>
            <a:endParaRPr lang="en-CA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Přínosy z obchodu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5402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cs-CZ" sz="2400" b="1" dirty="0" smtClean="0"/>
              <a:t>Relativní mzdy </a:t>
            </a:r>
            <a:r>
              <a:rPr lang="cs-CZ" sz="2400" dirty="0" smtClean="0"/>
              <a:t>je poměr domácích a zahraničních mezd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cs-CZ" sz="2400" dirty="0" smtClean="0"/>
              <a:t>Ačkoliv z </a:t>
            </a:r>
            <a:r>
              <a:rPr lang="cs-CZ" sz="2400" dirty="0" err="1" smtClean="0"/>
              <a:t>ricardiánského</a:t>
            </a:r>
            <a:r>
              <a:rPr lang="cs-CZ" sz="2400" dirty="0" smtClean="0"/>
              <a:t> modelu plyne, že se ceny při obchodu vyrovnají, o mzdách to neplatí</a:t>
            </a:r>
            <a:r>
              <a:rPr lang="en-US" sz="2400" dirty="0" smtClean="0"/>
              <a:t>. 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cs-CZ" sz="2400" dirty="0" smtClean="0"/>
              <a:t>Rozdíly v produktivitě (technologické) způsobují dle </a:t>
            </a:r>
            <a:r>
              <a:rPr lang="cs-CZ" sz="2400" dirty="0" err="1" smtClean="0"/>
              <a:t>ricardiánského</a:t>
            </a:r>
            <a:r>
              <a:rPr lang="cs-CZ" sz="2400" dirty="0" smtClean="0"/>
              <a:t> modelu rozdíly ve mzdách</a:t>
            </a:r>
            <a:r>
              <a:rPr lang="en-US" sz="2400" dirty="0" smtClean="0"/>
              <a:t>.</a:t>
            </a:r>
            <a:endParaRPr lang="en-US" sz="2400" dirty="0"/>
          </a:p>
          <a:p>
            <a:pPr lvl="1"/>
            <a:r>
              <a:rPr lang="cs-CZ" sz="2000" dirty="0" smtClean="0"/>
              <a:t>Země s absolutní výhodou dosáhne zavedením obchodu růstu mezd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85F9F8A5-4CB0-489C-91AA-B1488B6B4B99}" type="slidenum">
              <a:rPr lang="en-US"/>
              <a:pPr/>
              <a:t>37</a:t>
            </a:fld>
            <a:endParaRPr lang="en-CA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Relativní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80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952500" y="1981200"/>
            <a:ext cx="78359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Předpokládejme, že</a:t>
            </a:r>
            <a:r>
              <a:rPr lang="en-US" sz="2400" dirty="0" smtClean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C</a:t>
            </a:r>
            <a:r>
              <a:rPr lang="en-US" sz="2400" baseline="-25000" dirty="0"/>
              <a:t> </a:t>
            </a:r>
            <a:r>
              <a:rPr lang="en-US" sz="2400" dirty="0"/>
              <a:t> = $12/kg and </a:t>
            </a:r>
            <a:r>
              <a:rPr lang="en-US" sz="2400" i="1" dirty="0"/>
              <a:t>P</a:t>
            </a:r>
            <a:r>
              <a:rPr lang="en-US" sz="2400" i="1" baseline="-25000" dirty="0"/>
              <a:t>W</a:t>
            </a:r>
            <a:r>
              <a:rPr lang="en-US" sz="2400" dirty="0"/>
              <a:t> = $12/L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Domácí pracovníci se specializují na sýr, jejich hodinová mzda bude</a:t>
            </a:r>
            <a:endParaRPr lang="en-US" sz="2400" dirty="0"/>
          </a:p>
          <a:p>
            <a:pPr algn="ctr">
              <a:lnSpc>
                <a:spcPct val="90000"/>
              </a:lnSpc>
              <a:buFont typeface="Times" pitchFamily="18" charset="0"/>
              <a:buNone/>
            </a:pPr>
            <a:r>
              <a:rPr lang="en-US" sz="2400" dirty="0"/>
              <a:t>(1/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)</a:t>
            </a:r>
            <a:r>
              <a:rPr lang="en-US" sz="2400" i="1" dirty="0"/>
              <a:t>P</a:t>
            </a:r>
            <a:r>
              <a:rPr lang="en-US" sz="2400" i="1" baseline="-25000" dirty="0"/>
              <a:t>C</a:t>
            </a:r>
            <a:r>
              <a:rPr lang="en-US" sz="2400" dirty="0"/>
              <a:t> = (1/1)$12 = $12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Zahraniční pracovníci se specializují na víno, jejich hodinová mzda bude</a:t>
            </a:r>
            <a:endParaRPr lang="en-US" sz="2400" dirty="0"/>
          </a:p>
          <a:p>
            <a:pPr algn="ctr">
              <a:lnSpc>
                <a:spcPct val="90000"/>
              </a:lnSpc>
              <a:buFont typeface="Times" pitchFamily="18" charset="0"/>
              <a:buNone/>
            </a:pPr>
            <a:r>
              <a:rPr lang="en-US" sz="2400" dirty="0"/>
              <a:t>(1/</a:t>
            </a:r>
            <a:r>
              <a:rPr lang="en-US" sz="2400" i="1" dirty="0"/>
              <a:t>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</a:t>
            </a:r>
            <a:r>
              <a:rPr lang="en-US" sz="2400" dirty="0"/>
              <a:t>)</a:t>
            </a:r>
            <a:r>
              <a:rPr lang="en-US" sz="2400" i="1" dirty="0"/>
              <a:t>P</a:t>
            </a:r>
            <a:r>
              <a:rPr lang="en-US" sz="2400" i="1" baseline="-25000" dirty="0"/>
              <a:t>W</a:t>
            </a:r>
            <a:r>
              <a:rPr lang="en-US" sz="2400" dirty="0"/>
              <a:t> = (1/3)$12 = $4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Relativní mzda domácích pracovníku je tedy</a:t>
            </a:r>
            <a:endParaRPr lang="en-US" sz="2400" dirty="0"/>
          </a:p>
          <a:p>
            <a:pPr algn="ctr">
              <a:lnSpc>
                <a:spcPct val="90000"/>
              </a:lnSpc>
              <a:buFont typeface="Times" pitchFamily="18" charset="0"/>
              <a:buNone/>
            </a:pPr>
            <a:r>
              <a:rPr lang="en-US" sz="2400" dirty="0"/>
              <a:t>$12/$4 = 3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DB01B4EC-0494-4FFF-9A3C-FBE6FC1FAC10}" type="slidenum">
              <a:rPr lang="en-US"/>
              <a:pPr/>
              <a:t>38</a:t>
            </a:fld>
            <a:endParaRPr lang="en-CA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Relativní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29659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Relativní mzda leží mezi podílem produktivity zemí</a:t>
            </a:r>
            <a:r>
              <a:rPr lang="en-US" sz="2400" dirty="0" smtClean="0"/>
              <a:t>.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Domácí země je </a:t>
            </a:r>
            <a:r>
              <a:rPr lang="en-US" sz="2000" dirty="0" smtClean="0"/>
              <a:t>6/1 </a:t>
            </a:r>
            <a:r>
              <a:rPr lang="en-US" sz="2000" dirty="0"/>
              <a:t>= 6 </a:t>
            </a:r>
            <a:r>
              <a:rPr lang="cs-CZ" sz="2000" dirty="0" smtClean="0"/>
              <a:t>krát produktivnější v produkci sýra, ale jen </a:t>
            </a:r>
            <a:r>
              <a:rPr lang="en-US" sz="2000" dirty="0" smtClean="0"/>
              <a:t>3/2 </a:t>
            </a:r>
            <a:r>
              <a:rPr lang="en-US" sz="2000" dirty="0"/>
              <a:t>= 1.5 </a:t>
            </a:r>
            <a:r>
              <a:rPr lang="cs-CZ" sz="2000" dirty="0" smtClean="0"/>
              <a:t>krát produktivnější v produkci vína</a:t>
            </a:r>
            <a:r>
              <a:rPr lang="en-US" sz="2000" dirty="0" smtClean="0"/>
              <a:t>.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Domácí země má mzdy 3 krát vyšší než zahraničí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Z tohoto vztahu vyplývá, že obě země mají </a:t>
            </a:r>
            <a:r>
              <a:rPr lang="cs-CZ" sz="2400" i="1" dirty="0" smtClean="0"/>
              <a:t>nákladovou výhodu (</a:t>
            </a:r>
            <a:r>
              <a:rPr lang="cs-CZ" sz="2400" i="1" dirty="0" err="1" smtClean="0"/>
              <a:t>cost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advantage</a:t>
            </a:r>
            <a:r>
              <a:rPr lang="cs-CZ" sz="2400" i="1" dirty="0" smtClean="0"/>
              <a:t>)</a:t>
            </a:r>
            <a:r>
              <a:rPr lang="en-US" sz="2400" dirty="0" smtClean="0"/>
              <a:t>.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Náklad vyšších mezd může být kompenzován vyšší produktivitou</a:t>
            </a:r>
            <a:r>
              <a:rPr lang="en-US" sz="2000" dirty="0" smtClean="0"/>
              <a:t>.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Náklad nižší produktivity může být kompenzován nízkými mzdami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209C7C62-2CCE-4D41-BCFE-4DA5DFFA6F3F}" type="slidenum">
              <a:rPr lang="en-US"/>
              <a:pPr/>
              <a:t>39</a:t>
            </a:fld>
            <a:endParaRPr lang="en-CA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Relativní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5154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sz="2000" dirty="0" smtClean="0"/>
              <a:t>3 z 10 největších obchodních partnerů USA byly největší evropské ekonomiky</a:t>
            </a:r>
            <a:r>
              <a:rPr lang="en-US" sz="2000" dirty="0" smtClean="0"/>
              <a:t>: </a:t>
            </a:r>
            <a:r>
              <a:rPr lang="cs-CZ" sz="2000" dirty="0" smtClean="0"/>
              <a:t>Německo, VB a Francie</a:t>
            </a:r>
            <a:r>
              <a:rPr lang="en-US" sz="2000" dirty="0" smtClean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cs-CZ" sz="2000" dirty="0" smtClean="0"/>
              <a:t>Proč USA nejvíce obchoduje zrovna s těmito zeměmi?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000" dirty="0" smtClean="0"/>
              <a:t>Velikost ekonomiky je přímo spojena s objemem importu a exportu</a:t>
            </a:r>
            <a:endParaRPr lang="en-US" sz="2000" dirty="0" smtClean="0"/>
          </a:p>
          <a:p>
            <a:pPr lvl="1" eaLnBrk="1" hangingPunct="1">
              <a:spcBef>
                <a:spcPct val="50000"/>
              </a:spcBef>
            </a:pPr>
            <a:r>
              <a:rPr lang="cs-CZ" sz="2000" dirty="0" smtClean="0"/>
              <a:t>Velké ekonomiky produkují více zboží a služeb, tzn. mohou jich také více </a:t>
            </a:r>
            <a:r>
              <a:rPr lang="cs-CZ" sz="2000" dirty="0" err="1" smtClean="0"/>
              <a:t>exportova</a:t>
            </a:r>
            <a:r>
              <a:rPr lang="en-US" sz="2000" dirty="0" smtClean="0"/>
              <a:t>t.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000" dirty="0" smtClean="0"/>
              <a:t>Velké ekonomiky mají více lidí, takže mají větší poptávku po importu.</a:t>
            </a:r>
            <a:endParaRPr lang="en-US" sz="2000" dirty="0" smtClean="0"/>
          </a:p>
          <a:p>
            <a:pPr eaLnBrk="1" hangingPunct="1">
              <a:spcBef>
                <a:spcPct val="50000"/>
              </a:spcBef>
            </a:pPr>
            <a:endParaRPr lang="en-US" sz="2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DFA5D22-8CC0-4EBB-956C-F7CC46E8845E}" type="slidenum">
              <a:rPr lang="en-US"/>
              <a:pPr>
                <a:defRPr/>
              </a:pPr>
              <a:t>4</a:t>
            </a:fld>
            <a:endParaRPr lang="en-CA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Na velikosti záleží: 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79976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800" dirty="0" smtClean="0"/>
              <a:t>Protože zahraniční pracovníci mají mzdy pouze ve výši 1/3 domácích pracovníků, mohou mít nákladovou výhodu (v produkci vína) navzdory nízké produktivitě.</a:t>
            </a:r>
            <a:endParaRPr lang="en-US" sz="28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800" dirty="0" smtClean="0"/>
              <a:t>Protože domácí pracovníci mají produktivitu 6 krát vyšší než zahraniční (v produkci sýra), mohou mít nákladovou výhodu navzdory vyšším mzdám.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4C7D5B3C-9F13-40C4-A554-065A1F406C5E}" type="slidenum">
              <a:rPr lang="en-US"/>
              <a:pPr/>
              <a:t>40</a:t>
            </a:fld>
            <a:endParaRPr lang="en-CA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Relativní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06407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053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800" dirty="0" smtClean="0"/>
              <a:t>V </a:t>
            </a:r>
            <a:r>
              <a:rPr lang="cs-CZ" sz="2800" dirty="0" err="1" smtClean="0"/>
              <a:t>ricardiánském</a:t>
            </a:r>
            <a:r>
              <a:rPr lang="cs-CZ" sz="2800" dirty="0" smtClean="0"/>
              <a:t> modelu odrážejí mzdy relativní produktivitu dvou zemí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800" dirty="0" smtClean="0"/>
              <a:t>Je to správný předpoklad</a:t>
            </a:r>
            <a:r>
              <a:rPr lang="en-US" sz="2800" dirty="0" smtClean="0"/>
              <a:t>?  </a:t>
            </a:r>
            <a:endParaRPr lang="en-US" sz="28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800" dirty="0" smtClean="0"/>
              <a:t>Existují argumenty, že země s nízkými mzdami platí nízké mzdy i když produktivita roste, tím se země s vysokými mzdami dostávají do nákladové nevýhody</a:t>
            </a:r>
            <a:endParaRPr lang="en-US" sz="28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800" dirty="0" smtClean="0"/>
              <a:t>Z dat vyplývá, že nízké mzdy jsou spojeny s nízkou produktivitou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16926AD5-A437-49AD-8593-575F8B3A8204}" type="slidenum">
              <a:rPr lang="en-US"/>
              <a:pPr/>
              <a:t>41</a:t>
            </a:fld>
            <a:endParaRPr lang="en-CA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Odrážejí mzdy produktivitu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4647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7" name="Picture 7" descr="LostUnnumberedFigs_Page_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24188" y="1760538"/>
            <a:ext cx="3706812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68DA2381-8A4E-40EF-92CA-2CB2726A76C6}" type="slidenum">
              <a:rPr lang="en-US"/>
              <a:pPr/>
              <a:t>42</a:t>
            </a:fld>
            <a:endParaRPr lang="en-CA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Produktivita a mzdy</a:t>
            </a:r>
            <a:endParaRPr lang="en-US" dirty="0"/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1143000" y="6000750"/>
            <a:ext cx="7486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1200" b="1" dirty="0" smtClean="0"/>
              <a:t>Zdroj</a:t>
            </a:r>
            <a:r>
              <a:rPr lang="en-US" sz="1200" b="1" dirty="0" smtClean="0"/>
              <a:t>: </a:t>
            </a:r>
            <a:r>
              <a:rPr lang="en-US" sz="1200" dirty="0"/>
              <a:t>International Labor Organization, World Bank, Bureau of Labor Statistics, and </a:t>
            </a:r>
            <a:r>
              <a:rPr lang="en-US" sz="1200" dirty="0" err="1"/>
              <a:t>Orley</a:t>
            </a:r>
            <a:r>
              <a:rPr lang="en-US" sz="1200" dirty="0"/>
              <a:t> </a:t>
            </a:r>
            <a:r>
              <a:rPr lang="en-US" sz="1200" dirty="0" err="1"/>
              <a:t>Ashenfelter</a:t>
            </a:r>
            <a:r>
              <a:rPr lang="en-US" sz="1200" dirty="0"/>
              <a:t> and </a:t>
            </a:r>
            <a:r>
              <a:rPr lang="en-US" sz="1200" dirty="0" err="1"/>
              <a:t>Stepan</a:t>
            </a:r>
            <a:r>
              <a:rPr lang="en-US" sz="1200" dirty="0"/>
              <a:t> </a:t>
            </a:r>
            <a:r>
              <a:rPr lang="en-US" sz="1200" dirty="0" err="1"/>
              <a:t>Jurajda</a:t>
            </a:r>
            <a:r>
              <a:rPr lang="en-US" sz="1200" dirty="0"/>
              <a:t>, “Cross-country Comparisons of Wage Rates,” working paper, Princeton University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3237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815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Data také ukazují, že s růstem produktivity rostou mzdy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V roce</a:t>
            </a:r>
            <a:r>
              <a:rPr lang="en-US" sz="2400" dirty="0" smtClean="0"/>
              <a:t> 2000</a:t>
            </a:r>
            <a:r>
              <a:rPr lang="cs-CZ" sz="2400" dirty="0" smtClean="0"/>
              <a:t> byla produktivita práce v Jižní </a:t>
            </a:r>
            <a:r>
              <a:rPr lang="cs-CZ" sz="2400" dirty="0" smtClean="0"/>
              <a:t>Koreji </a:t>
            </a:r>
            <a:r>
              <a:rPr lang="cs-CZ" sz="2400" dirty="0" smtClean="0"/>
              <a:t>cca na 35% úrovní USA, a mzdy byly na 38% úrovni</a:t>
            </a:r>
            <a:r>
              <a:rPr lang="en-US" sz="2400" dirty="0" smtClean="0"/>
              <a:t>.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 válce v Koreji byla J. Korea jednou z nejchudších zemí světa s velmi nízkou produktivitou práce a její mzdy byly jen na 5% úrovni USA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D4169B24-E085-4216-85FA-0E6619C1AA9B}" type="slidenum">
              <a:rPr lang="en-US"/>
              <a:pPr/>
              <a:t>43</a:t>
            </a:fld>
            <a:endParaRPr lang="en-CA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Odrážejí mzdy produktivitu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71190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8" name="Picture 12" descr="tab030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71538" y="3364985"/>
            <a:ext cx="7408862" cy="207113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0E0011F6-0C03-4BD6-8C51-60C95A218B9A}" type="slidenum">
              <a:rPr lang="en-US"/>
              <a:pPr/>
              <a:t>44</a:t>
            </a:fld>
            <a:endParaRPr lang="en-CA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Komparativní výhoda s více statky</a:t>
            </a:r>
            <a:endParaRPr lang="en-US" sz="32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08100" y="1905000"/>
            <a:ext cx="7835900" cy="1447800"/>
          </a:xfrm>
        </p:spPr>
        <p:txBody>
          <a:bodyPr/>
          <a:lstStyle/>
          <a:p>
            <a:r>
              <a:rPr lang="cs-CZ" sz="2800" dirty="0" err="1" smtClean="0"/>
              <a:t>Předpokládejmě</a:t>
            </a:r>
            <a:r>
              <a:rPr lang="cs-CZ" sz="2800" dirty="0" smtClean="0"/>
              <a:t>, že na světě o dvou státech je produkováno jen pět statků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4149080"/>
            <a:ext cx="18034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cs-CZ" sz="1600" dirty="0" smtClean="0"/>
              <a:t>Jablka</a:t>
            </a:r>
          </a:p>
          <a:p>
            <a:pPr algn="l"/>
            <a:r>
              <a:rPr lang="cs-CZ" sz="1600" dirty="0" smtClean="0"/>
              <a:t>Banány</a:t>
            </a:r>
          </a:p>
          <a:p>
            <a:pPr algn="l"/>
            <a:r>
              <a:rPr lang="cs-CZ" sz="1600" dirty="0" smtClean="0"/>
              <a:t>Kaviár</a:t>
            </a:r>
          </a:p>
          <a:p>
            <a:pPr algn="l"/>
            <a:r>
              <a:rPr lang="cs-CZ" sz="1600" dirty="0" smtClean="0"/>
              <a:t>Datle</a:t>
            </a:r>
          </a:p>
          <a:p>
            <a:pPr algn="l"/>
            <a:r>
              <a:rPr lang="cs-CZ" sz="1600" dirty="0" smtClean="0"/>
              <a:t>Kukuřičné placky</a:t>
            </a:r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827584" y="3429000"/>
            <a:ext cx="7721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cs-CZ" sz="1600" dirty="0" smtClean="0"/>
              <a:t>Statek                    Domácí potřeba              Zahraniční potřeba       Relativní domácí výhoda </a:t>
            </a:r>
          </a:p>
          <a:p>
            <a:pPr algn="l"/>
            <a:r>
              <a:rPr lang="cs-CZ" sz="1600" dirty="0" smtClean="0"/>
              <a:t>                          práce na jednotku (</a:t>
            </a:r>
            <a:r>
              <a:rPr lang="cs-CZ" sz="1600" dirty="0" err="1" smtClean="0"/>
              <a:t>a</a:t>
            </a:r>
            <a:r>
              <a:rPr lang="cs-CZ" sz="1600" baseline="-25000" dirty="0" err="1" smtClean="0"/>
              <a:t>Li</a:t>
            </a:r>
            <a:r>
              <a:rPr lang="cs-CZ" sz="1600" dirty="0" smtClean="0"/>
              <a:t> )</a:t>
            </a:r>
            <a:r>
              <a:rPr lang="cs-CZ" sz="1600" baseline="-25000" dirty="0" smtClean="0"/>
              <a:t>       </a:t>
            </a:r>
            <a:r>
              <a:rPr lang="cs-CZ" sz="1600" dirty="0" smtClean="0"/>
              <a:t>práce na jednotu (a*</a:t>
            </a:r>
            <a:r>
              <a:rPr lang="cs-CZ" sz="1600" baseline="-25000" dirty="0" err="1" smtClean="0"/>
              <a:t>Li</a:t>
            </a:r>
            <a:r>
              <a:rPr lang="cs-CZ" sz="1600" dirty="0" smtClean="0"/>
              <a:t>)     v produktivitě (a*</a:t>
            </a:r>
            <a:r>
              <a:rPr lang="cs-CZ" sz="1600" baseline="-25000" dirty="0" err="1" smtClean="0"/>
              <a:t>Li</a:t>
            </a:r>
            <a:r>
              <a:rPr lang="cs-CZ" sz="1600" dirty="0" smtClean="0"/>
              <a:t>/</a:t>
            </a:r>
            <a:r>
              <a:rPr lang="cs-CZ" sz="1600" dirty="0" err="1" smtClean="0"/>
              <a:t>a</a:t>
            </a:r>
            <a:r>
              <a:rPr lang="cs-CZ" sz="1600" baseline="-25000" dirty="0" err="1" smtClean="0"/>
              <a:t>Li</a:t>
            </a:r>
            <a:r>
              <a:rPr lang="cs-CZ" sz="1600" dirty="0" smtClean="0"/>
              <a:t>)</a:t>
            </a:r>
            <a:endParaRPr lang="cs-CZ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151439771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ct val="60000"/>
              </a:spcBef>
            </a:pPr>
            <a:r>
              <a:rPr lang="cs-CZ" sz="2800" dirty="0" err="1" smtClean="0"/>
              <a:t>Předpokládejm</a:t>
            </a:r>
            <a:r>
              <a:rPr lang="cs-CZ" sz="2800" dirty="0" smtClean="0"/>
              <a:t>, že vyrábíme </a:t>
            </a:r>
            <a:r>
              <a:rPr lang="en-US" sz="2800" i="1" dirty="0" smtClean="0"/>
              <a:t>N</a:t>
            </a:r>
            <a:r>
              <a:rPr lang="en-US" sz="2800" dirty="0" smtClean="0"/>
              <a:t> </a:t>
            </a:r>
            <a:r>
              <a:rPr lang="cs-CZ" sz="2800" dirty="0" smtClean="0"/>
              <a:t>druhů statků</a:t>
            </a:r>
            <a:r>
              <a:rPr lang="en-US" sz="2800" dirty="0" smtClean="0"/>
              <a:t>, index </a:t>
            </a:r>
            <a:r>
              <a:rPr lang="en-US" sz="2800" i="1" dirty="0" err="1"/>
              <a:t>i</a:t>
            </a:r>
            <a:r>
              <a:rPr lang="en-US" sz="2800" i="1" dirty="0"/>
              <a:t> = </a:t>
            </a:r>
            <a:r>
              <a:rPr lang="en-US" sz="2800" dirty="0"/>
              <a:t>1,2</a:t>
            </a:r>
            <a:r>
              <a:rPr lang="en-US" sz="2800" i="1" dirty="0"/>
              <a:t>,…N.</a:t>
            </a:r>
          </a:p>
          <a:p>
            <a:pPr>
              <a:spcBef>
                <a:spcPct val="60000"/>
              </a:spcBef>
            </a:pPr>
            <a:r>
              <a:rPr lang="cs-CZ" sz="2800" dirty="0" smtClean="0"/>
              <a:t>Požadované množství práce na jednotku produkce pro zboží </a:t>
            </a:r>
            <a:r>
              <a:rPr lang="cs-CZ" sz="2800" i="1" dirty="0" smtClean="0"/>
              <a:t>i</a:t>
            </a:r>
            <a:r>
              <a:rPr lang="en-US" sz="2800" dirty="0" smtClean="0"/>
              <a:t> </a:t>
            </a:r>
            <a:r>
              <a:rPr lang="cs-CZ" sz="2800" dirty="0" smtClean="0"/>
              <a:t>je</a:t>
            </a:r>
            <a:r>
              <a:rPr lang="en-US" sz="2800" dirty="0" smtClean="0"/>
              <a:t> </a:t>
            </a:r>
            <a:r>
              <a:rPr lang="cs-CZ" sz="2800" dirty="0" smtClean="0"/>
              <a:t>doma </a:t>
            </a:r>
            <a:r>
              <a:rPr lang="en-US" sz="2800" i="1" dirty="0" err="1" smtClean="0"/>
              <a:t>a</a:t>
            </a:r>
            <a:r>
              <a:rPr lang="en-US" sz="2800" i="1" baseline="-25000" dirty="0" err="1" smtClean="0"/>
              <a:t>Li</a:t>
            </a:r>
            <a:r>
              <a:rPr lang="en-US" sz="2800" dirty="0"/>
              <a:t>, </a:t>
            </a:r>
            <a:r>
              <a:rPr lang="cs-CZ" sz="2800" dirty="0" smtClean="0"/>
              <a:t>a v zahraničí </a:t>
            </a:r>
            <a:r>
              <a:rPr lang="en-US" sz="2800" i="1" dirty="0" smtClean="0"/>
              <a:t>a</a:t>
            </a:r>
            <a:r>
              <a:rPr lang="en-US" sz="2800" i="1" baseline="30000" dirty="0" smtClean="0"/>
              <a:t>*</a:t>
            </a:r>
            <a:r>
              <a:rPr lang="en-US" sz="2800" i="1" baseline="-25000" dirty="0" smtClean="0"/>
              <a:t>Li</a:t>
            </a:r>
            <a:r>
              <a:rPr lang="en-US" sz="2800" i="1" dirty="0" smtClean="0"/>
              <a:t> </a:t>
            </a:r>
            <a:endParaRPr lang="cs-CZ" sz="2800" i="1" dirty="0" smtClean="0"/>
          </a:p>
          <a:p>
            <a:pPr>
              <a:spcBef>
                <a:spcPct val="50000"/>
              </a:spcBef>
            </a:pPr>
            <a:r>
              <a:rPr lang="cs-CZ" sz="2400" dirty="0" smtClean="0"/>
              <a:t>Zboží bude vyráběno tam, kde je levnější jej vyrobit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cs-CZ" sz="2400" dirty="0" smtClean="0"/>
              <a:t>je úroveň mezd v domácí ekonomice a </a:t>
            </a:r>
            <a:r>
              <a:rPr lang="en-US" sz="2400" i="1" dirty="0" smtClean="0"/>
              <a:t>w</a:t>
            </a:r>
            <a:r>
              <a:rPr lang="en-US" sz="2400" i="1" baseline="30000" dirty="0"/>
              <a:t>*</a:t>
            </a:r>
            <a:r>
              <a:rPr lang="en-US" sz="2400" dirty="0"/>
              <a:t> </a:t>
            </a:r>
            <a:r>
              <a:rPr lang="cs-CZ" sz="2400" dirty="0" smtClean="0"/>
              <a:t>je úroveň mezd v zahraničí</a:t>
            </a:r>
            <a:r>
              <a:rPr lang="en-US" sz="2400" dirty="0" smtClean="0"/>
              <a:t>.</a:t>
            </a:r>
            <a:endParaRPr lang="en-US" sz="2400" dirty="0"/>
          </a:p>
          <a:p>
            <a:pPr lvl="1"/>
            <a:r>
              <a:rPr lang="cs-CZ" sz="2000" dirty="0" smtClean="0"/>
              <a:t>Pokud</a:t>
            </a:r>
            <a:r>
              <a:rPr lang="en-US" sz="2000" dirty="0" smtClean="0"/>
              <a:t> </a:t>
            </a:r>
            <a:r>
              <a:rPr lang="en-US" sz="2000" i="1" dirty="0" smtClean="0"/>
              <a:t>wa</a:t>
            </a:r>
            <a:r>
              <a:rPr lang="en-US" sz="2000" i="1" baseline="-25000" dirty="0" smtClean="0"/>
              <a:t>L1</a:t>
            </a:r>
            <a:r>
              <a:rPr lang="en-US" sz="2000" dirty="0" smtClean="0"/>
              <a:t> </a:t>
            </a:r>
            <a:r>
              <a:rPr lang="en-US" sz="2000" dirty="0"/>
              <a:t>&lt; </a:t>
            </a:r>
            <a:r>
              <a:rPr lang="en-US" sz="2000" i="1" dirty="0" smtClean="0"/>
              <a:t>w</a:t>
            </a:r>
            <a:r>
              <a:rPr lang="en-US" sz="2000" i="1" baseline="30000" dirty="0" smtClean="0"/>
              <a:t>*</a:t>
            </a:r>
            <a:r>
              <a:rPr lang="en-US" sz="2000" i="1" dirty="0" smtClean="0"/>
              <a:t>a</a:t>
            </a:r>
            <a:r>
              <a:rPr lang="en-US" sz="2000" i="1" baseline="30000" dirty="0" smtClean="0"/>
              <a:t>*</a:t>
            </a:r>
            <a:r>
              <a:rPr lang="en-US" sz="2000" i="1" baseline="-25000" dirty="0" smtClean="0"/>
              <a:t>L1</a:t>
            </a:r>
            <a:r>
              <a:rPr lang="en-US" sz="2000" i="1" dirty="0" smtClean="0"/>
              <a:t> </a:t>
            </a:r>
            <a:r>
              <a:rPr lang="cs-CZ" sz="2000" dirty="0" smtClean="0"/>
              <a:t>pak se bude zboží 1 vyrábět pouze doma, protože celkové mzdové náklady jsou tam nižší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cs-CZ" sz="2000" dirty="0" smtClean="0"/>
              <a:t>Stejně tak pokud </a:t>
            </a:r>
            <a:r>
              <a:rPr lang="en-US" sz="2000" i="1" dirty="0" smtClean="0"/>
              <a:t>a</a:t>
            </a:r>
            <a:r>
              <a:rPr lang="en-US" sz="2000" i="1" baseline="30000" dirty="0" smtClean="0"/>
              <a:t>*</a:t>
            </a:r>
            <a:r>
              <a:rPr lang="en-US" sz="2000" i="1" baseline="-25000" dirty="0" smtClean="0"/>
              <a:t>L1</a:t>
            </a:r>
            <a:r>
              <a:rPr lang="en-US" sz="2000" i="1" dirty="0" smtClean="0"/>
              <a:t> </a:t>
            </a:r>
            <a:r>
              <a:rPr lang="en-US" sz="2000" i="1" dirty="0"/>
              <a:t>/a</a:t>
            </a:r>
            <a:r>
              <a:rPr lang="en-US" sz="2000" i="1" baseline="-25000" dirty="0"/>
              <a:t>L1</a:t>
            </a:r>
            <a:r>
              <a:rPr lang="en-US" sz="2000" dirty="0"/>
              <a:t> &gt; </a:t>
            </a:r>
            <a:r>
              <a:rPr lang="en-US" sz="2000" i="1" dirty="0"/>
              <a:t>w/w</a:t>
            </a:r>
            <a:r>
              <a:rPr lang="en-US" sz="2000" i="1" baseline="30000" dirty="0"/>
              <a:t>*</a:t>
            </a:r>
            <a:endParaRPr lang="en-US" sz="2000" i="1" dirty="0"/>
          </a:p>
          <a:p>
            <a:pPr lvl="1"/>
            <a:r>
              <a:rPr lang="cs-CZ" sz="2000" dirty="0" smtClean="0"/>
              <a:t>Pokud je relativní produktivita země v produkci daného statku vyšší než relativní mzda, pak tato země bude vyrábět tento statek</a:t>
            </a:r>
            <a:r>
              <a:rPr lang="en-US" sz="2000" dirty="0" smtClean="0"/>
              <a:t>. </a:t>
            </a:r>
            <a:endParaRPr lang="en-US" sz="2000" i="1" dirty="0"/>
          </a:p>
          <a:p>
            <a:pPr>
              <a:spcBef>
                <a:spcPct val="60000"/>
              </a:spcBef>
            </a:pP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46C7375B-AE3D-4582-B5E3-BD70693716DA}" type="slidenum">
              <a:rPr lang="en-US"/>
              <a:pPr/>
              <a:t>45</a:t>
            </a:fld>
            <a:endParaRPr lang="en-CA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Komparativní výhoda s více statky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849450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Pokud</a:t>
            </a:r>
            <a:r>
              <a:rPr lang="en-US" sz="2800" dirty="0" smtClean="0"/>
              <a:t> </a:t>
            </a:r>
            <a:r>
              <a:rPr lang="en-US" sz="2800" i="1" dirty="0"/>
              <a:t>w/w</a:t>
            </a:r>
            <a:r>
              <a:rPr lang="en-US" sz="2800" i="1" baseline="30000" dirty="0"/>
              <a:t>*</a:t>
            </a:r>
            <a:r>
              <a:rPr lang="en-US" sz="2800" dirty="0"/>
              <a:t> = 3, </a:t>
            </a:r>
            <a:r>
              <a:rPr lang="cs-CZ" sz="2800" dirty="0" smtClean="0"/>
              <a:t>domácí země bude vyrábět jablka, banány a kaviár, zatímco domácí země datle a kukuřičné placky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spcBef>
                <a:spcPct val="50000"/>
              </a:spcBef>
            </a:pPr>
            <a:r>
              <a:rPr lang="cs-CZ" sz="2400" dirty="0" smtClean="0"/>
              <a:t>Relativní produktivita domácí země v produkci jablek, banánů a kaviáru je vyšší než relativní mzdy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1D370D2E-1279-402F-B4E7-52824979FD04}" type="slidenum">
              <a:rPr lang="en-US"/>
              <a:pPr/>
              <a:t>46</a:t>
            </a:fld>
            <a:endParaRPr lang="en-CA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Komparativní výhoda s více statky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05518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94200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Z </a:t>
            </a:r>
            <a:r>
              <a:rPr lang="cs-CZ" sz="2800" dirty="0" err="1" smtClean="0"/>
              <a:t>ricardiánského</a:t>
            </a:r>
            <a:r>
              <a:rPr lang="cs-CZ" sz="2800" dirty="0" smtClean="0"/>
              <a:t> modelu plyne plná specializace zemí</a:t>
            </a:r>
            <a:r>
              <a:rPr lang="en-US" sz="2800" dirty="0" smtClean="0"/>
              <a:t>.</a:t>
            </a:r>
            <a:endParaRPr lang="en-US" sz="2800" dirty="0"/>
          </a:p>
          <a:p>
            <a:pPr marL="533400" indent="-533400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V reálném světě se to stává velmi zřídka z důvodu</a:t>
            </a:r>
            <a:r>
              <a:rPr lang="en-US" sz="2800" dirty="0" smtClean="0"/>
              <a:t>:</a:t>
            </a:r>
            <a:endParaRPr lang="en-US" sz="2800" dirty="0"/>
          </a:p>
          <a:p>
            <a:pPr marL="914400" lvl="1" indent="-457200">
              <a:lnSpc>
                <a:spcPct val="90000"/>
              </a:lnSpc>
              <a:buFont typeface="Times" pitchFamily="18" charset="0"/>
              <a:buAutoNum type="arabicPeriod"/>
            </a:pPr>
            <a:r>
              <a:rPr lang="cs-CZ" sz="2400" dirty="0" smtClean="0"/>
              <a:t>Při existenci více výrobních faktorů klesá tendence ke specializaci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pPr marL="914400" lvl="1" indent="-457200">
              <a:lnSpc>
                <a:spcPct val="90000"/>
              </a:lnSpc>
              <a:buFont typeface="Times" pitchFamily="18" charset="0"/>
              <a:buAutoNum type="arabicPeriod"/>
            </a:pPr>
            <a:r>
              <a:rPr lang="cs-CZ" sz="2400" dirty="0" smtClean="0"/>
              <a:t>Obchodní politika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pPr marL="914400" lvl="1" indent="-457200">
              <a:lnSpc>
                <a:spcPct val="90000"/>
              </a:lnSpc>
              <a:buFont typeface="Times" pitchFamily="18" charset="0"/>
              <a:buAutoNum type="arabicPeriod"/>
            </a:pPr>
            <a:r>
              <a:rPr lang="cs-CZ" sz="2400" dirty="0" smtClean="0"/>
              <a:t>Dopravní náklady omezují nebo zcela odstraňují obchod</a:t>
            </a:r>
          </a:p>
          <a:p>
            <a:pPr marL="1193800" lvl="2" indent="-4572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 smtClean="0"/>
              <a:t>Neobchodovatelné statky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8F31D62D-1741-48AE-B003-9D589A025E24}" type="slidenum">
              <a:rPr lang="en-US"/>
              <a:pPr/>
              <a:t>47</a:t>
            </a:fld>
            <a:endParaRPr lang="en-CA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Dopravní náklady a neobchodovatelné zboží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4642701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H</a:t>
            </a:r>
            <a:r>
              <a:rPr lang="en-US" sz="2400" dirty="0" err="1" smtClean="0"/>
              <a:t>eckscher</a:t>
            </a:r>
            <a:r>
              <a:rPr lang="en-US" sz="2400" dirty="0" smtClean="0"/>
              <a:t>-Ohlin</a:t>
            </a:r>
            <a:r>
              <a:rPr lang="cs-CZ" sz="2400" dirty="0" smtClean="0"/>
              <a:t>ova teorie tvrdí, že rozdíly v práci, dovednostech, kapitálu a půdě, které panují mezi zeměmi vytvářejí rozdíly v produktivitě, což vysvětluje proč spolu země obchodují</a:t>
            </a:r>
            <a:r>
              <a:rPr lang="en-US" sz="2400" dirty="0" smtClean="0"/>
              <a:t>.</a:t>
            </a:r>
          </a:p>
          <a:p>
            <a:pPr lvl="1"/>
            <a:r>
              <a:rPr lang="cs-CZ" sz="2000" dirty="0" smtClean="0"/>
              <a:t>Země mají </a:t>
            </a:r>
            <a:r>
              <a:rPr lang="cs-CZ" sz="2000" i="1" dirty="0" smtClean="0"/>
              <a:t>relativní nadbytek </a:t>
            </a:r>
            <a:r>
              <a:rPr lang="cs-CZ" sz="2000" dirty="0" smtClean="0"/>
              <a:t>výrobního faktoru</a:t>
            </a:r>
            <a:r>
              <a:rPr lang="en-US" sz="2000" dirty="0" smtClean="0"/>
              <a:t>.</a:t>
            </a:r>
            <a:endParaRPr lang="en-US" sz="2000" i="1" dirty="0" smtClean="0"/>
          </a:p>
          <a:p>
            <a:pPr lvl="1"/>
            <a:r>
              <a:rPr lang="cs-CZ" sz="2000" dirty="0" smtClean="0"/>
              <a:t>V produkci jsou výrobní faktory používány s </a:t>
            </a:r>
            <a:r>
              <a:rPr lang="cs-CZ" sz="2000" i="1" dirty="0" smtClean="0"/>
              <a:t>relativní intenzitou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3 – </a:t>
            </a:r>
            <a:r>
              <a:rPr lang="cs-CZ" dirty="0" err="1" smtClean="0"/>
              <a:t>Hecksher-Ohlinův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10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54513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Jsou používány dva výrobní faktory: práce a půda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Množství práce a půdy se mezi zeměmi liší a tyto odlišnosti ovlivňují produktivitu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Nabídka práce a půdy je v každé zemi konstantní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Vyrábí se a spotřebovávají jen dva statky: oblečení a jídlo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Konkurence způsobuje, že výrobní faktory získávají „konkurenční“ mzdy, které jsou funkcí jejich produktivity a ceny finálních statků. Výrobní faktory mohou být využity v obou odvětvích.</a:t>
            </a:r>
            <a:endParaRPr lang="en-US" sz="2000" dirty="0" smtClean="0"/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Existují jen dvě země: doma a zahraničí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C871FBC-E0DA-49DC-863D-C07ADE0CF028}" type="slidenum">
              <a:rPr lang="en-US"/>
              <a:pPr>
                <a:defRPr/>
              </a:pPr>
              <a:t>49</a:t>
            </a:fld>
            <a:endParaRPr lang="en-CA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err="1" smtClean="0"/>
              <a:t>Dvoufaktorový</a:t>
            </a:r>
            <a:r>
              <a:rPr lang="cs-CZ" dirty="0" smtClean="0"/>
              <a:t>  H</a:t>
            </a:r>
            <a:r>
              <a:rPr lang="en-US" dirty="0" err="1" smtClean="0"/>
              <a:t>eckscher</a:t>
            </a:r>
            <a:r>
              <a:rPr lang="en-US" dirty="0" smtClean="0"/>
              <a:t>-Ohlin</a:t>
            </a:r>
            <a:r>
              <a:rPr lang="cs-CZ" dirty="0" err="1" smtClean="0"/>
              <a:t>ův</a:t>
            </a:r>
            <a:r>
              <a:rPr lang="cs-CZ" dirty="0" smtClean="0"/>
              <a:t> model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560835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None/>
            </a:pPr>
            <a:r>
              <a:rPr lang="cs-CZ" sz="2400" smtClean="0"/>
              <a:t>Mimo velikost hrají roli i další faktory</a:t>
            </a:r>
            <a:r>
              <a:rPr lang="en-US" sz="2400" smtClean="0"/>
              <a:t>: 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/>
            </a:pPr>
            <a:r>
              <a:rPr lang="cs-CZ" sz="2400" i="1" smtClean="0"/>
              <a:t>Vzdálenost – ovlivňuje dopravní náklady a tudíž cenu</a:t>
            </a:r>
            <a:r>
              <a:rPr lang="en-US" sz="2400" smtClean="0"/>
              <a:t>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cs-CZ" sz="2000" smtClean="0"/>
              <a:t>Ovlivňuje také osobní kontakt a komunikaci, což může ovlivnit obchod</a:t>
            </a:r>
            <a:r>
              <a:rPr lang="en-US" sz="2000" smtClean="0"/>
              <a:t> 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 startAt="2"/>
            </a:pPr>
            <a:r>
              <a:rPr lang="cs-CZ" sz="2400" i="1" smtClean="0"/>
              <a:t>Kulturní blízkost</a:t>
            </a:r>
            <a:r>
              <a:rPr lang="en-US" sz="2400" smtClean="0"/>
              <a:t>: </a:t>
            </a:r>
            <a:r>
              <a:rPr lang="cs-CZ" sz="2400" smtClean="0"/>
              <a:t>blízké kulturní vazby obvykle znamenají silné ekonomické vazby</a:t>
            </a:r>
            <a:r>
              <a:rPr lang="en-US" sz="240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 startAt="2"/>
            </a:pPr>
            <a:r>
              <a:rPr lang="cs-CZ" sz="2400" i="1" smtClean="0"/>
              <a:t>Geografie</a:t>
            </a:r>
            <a:r>
              <a:rPr lang="en-US" sz="2400" smtClean="0"/>
              <a:t>: </a:t>
            </a:r>
            <a:r>
              <a:rPr lang="cs-CZ" sz="2400" smtClean="0"/>
              <a:t>přístavy, neexistence horských překážek činí dopravu snadnější</a:t>
            </a:r>
            <a:r>
              <a:rPr lang="en-US" sz="240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71F4BC3A-F6DB-4FDA-AD91-8D9F9FD1A72C}" type="slidenum">
              <a:rPr lang="en-US"/>
              <a:pPr>
                <a:defRPr/>
              </a:pPr>
              <a:t>5</a:t>
            </a:fld>
            <a:endParaRPr lang="en-CA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272141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Při existenci více VF nejsou konstantní náklady příležitosti a PPF nemá konstantní sklon.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Rozšiřme </a:t>
            </a:r>
            <a:r>
              <a:rPr lang="cs-CZ" sz="2400" dirty="0" err="1" smtClean="0"/>
              <a:t>rikardiánský</a:t>
            </a:r>
            <a:r>
              <a:rPr lang="cs-CZ" sz="2400" dirty="0" smtClean="0"/>
              <a:t> model zahrnutím dvou VF: práce a půdy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TC</a:t>
            </a:r>
            <a:r>
              <a:rPr lang="en-US" sz="2000" dirty="0" smtClean="0"/>
              <a:t> = </a:t>
            </a:r>
            <a:r>
              <a:rPr lang="cs-CZ" sz="2000" dirty="0" smtClean="0"/>
              <a:t>hektary půdy potřebné k výrobě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cs-CZ" sz="2000" dirty="0" smtClean="0"/>
              <a:t>oblečení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= </a:t>
            </a:r>
            <a:r>
              <a:rPr lang="cs-CZ" sz="2000" dirty="0" smtClean="0"/>
              <a:t>hodiny práce potřebné k výrobě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o</a:t>
            </a:r>
            <a:r>
              <a:rPr lang="cs-CZ" sz="2000" dirty="0" err="1" smtClean="0"/>
              <a:t>blečení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TF</a:t>
            </a:r>
            <a:r>
              <a:rPr lang="en-US" sz="2000" dirty="0" smtClean="0"/>
              <a:t> = </a:t>
            </a:r>
            <a:r>
              <a:rPr lang="cs-CZ" sz="2000" dirty="0"/>
              <a:t>hektary půdy potřebné k výrobě jedné kalorie jídla</a:t>
            </a:r>
            <a:endParaRPr lang="cs-CZ" sz="2000" dirty="0" smtClean="0"/>
          </a:p>
          <a:p>
            <a:pPr lvl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LF</a:t>
            </a:r>
            <a:r>
              <a:rPr lang="en-US" sz="2000" dirty="0" smtClean="0"/>
              <a:t> = </a:t>
            </a:r>
            <a:r>
              <a:rPr lang="cs-CZ" sz="2000" dirty="0"/>
              <a:t>hodiny práce potřebné k výrobě jedné kalorie </a:t>
            </a:r>
            <a:r>
              <a:rPr lang="cs-CZ" sz="2000" dirty="0" smtClean="0"/>
              <a:t>jídla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L</a:t>
            </a:r>
            <a:r>
              <a:rPr lang="en-US" sz="2000" dirty="0" smtClean="0"/>
              <a:t> = </a:t>
            </a:r>
            <a:r>
              <a:rPr lang="cs-CZ" sz="2000" dirty="0" smtClean="0"/>
              <a:t>celkové množství práce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T</a:t>
            </a:r>
            <a:r>
              <a:rPr lang="en-US" sz="2000" dirty="0" smtClean="0"/>
              <a:t> = </a:t>
            </a:r>
            <a:r>
              <a:rPr lang="cs-CZ" sz="2000" dirty="0" smtClean="0"/>
              <a:t>celkové množství </a:t>
            </a:r>
            <a:r>
              <a:rPr lang="cs-CZ" sz="2000" dirty="0" smtClean="0"/>
              <a:t>půdy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Oblečení je pracovně intenzivní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Jídlo je půdně intenzivní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C0F6EC9-0801-4E59-8730-B64638DA16FB}" type="slidenum">
              <a:rPr lang="en-US"/>
              <a:pPr>
                <a:defRPr/>
              </a:pPr>
              <a:t>50</a:t>
            </a:fld>
            <a:endParaRPr lang="en-CA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Produkční možnosti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0479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fig04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13" y="2674938"/>
            <a:ext cx="4814911" cy="345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AB1F4FF-A00A-4F6A-BC3F-A988993D8785}" type="slidenum">
              <a:rPr lang="en-US"/>
              <a:pPr>
                <a:defRPr/>
              </a:pPr>
              <a:t>51</a:t>
            </a:fld>
            <a:endParaRPr lang="en-CA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4-1: </a:t>
            </a:r>
            <a:r>
              <a:rPr lang="cs-CZ" sz="3200" dirty="0" smtClean="0"/>
              <a:t>Hranice výrobních možností bez substituce VF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08452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800" dirty="0" smtClean="0"/>
              <a:t>Náklady příležitosti nejsou konstantní</a:t>
            </a:r>
            <a:r>
              <a:rPr lang="en-US" sz="2800" dirty="0" smtClean="0"/>
              <a:t>: 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Jsou nízké, pro ten statek, kterého země vyrábí málo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Jsou vysoké, pro statek, kterého země vyrábí hodně</a:t>
            </a:r>
            <a:endParaRPr lang="en-US" sz="2400" dirty="0" smtClean="0"/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000" dirty="0" smtClean="0"/>
              <a:t>Proč</a:t>
            </a:r>
            <a:r>
              <a:rPr lang="en-US" sz="2000" dirty="0" smtClean="0"/>
              <a:t>? </a:t>
            </a:r>
            <a:r>
              <a:rPr lang="cs-CZ" sz="2000" dirty="0" smtClean="0"/>
              <a:t>Když ekonomika využije všechny své zdroje na výrobu jednoho statku, mezní produktivita těchto zdrojů je nízká a náklady příležitosti jsou tudíž vysoké</a:t>
            </a:r>
            <a:endParaRPr lang="en-US" sz="2000" dirty="0" smtClean="0"/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cs-CZ" sz="2200" dirty="0" smtClean="0"/>
              <a:t>V tom případě: mohly by zdroje být využity efektivněji, pokud by byl vyráběn jiný statek?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cs-CZ" sz="2200" dirty="0" smtClean="0"/>
              <a:t>Závisí na cenách!</a:t>
            </a:r>
            <a:endParaRPr lang="en-US" sz="22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E6B9FE6-91A5-4683-ABA0-5D6E133C5C55}" type="slidenum">
              <a:rPr lang="en-US"/>
              <a:pPr>
                <a:defRPr/>
              </a:pPr>
              <a:t>52</a:t>
            </a:fld>
            <a:endParaRPr lang="en-CA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Produkční možnosti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394572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Výše uvedená PPF nezohledňuje možnost substituce VF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Požadované množství VF je konstantní podél každého úseku PPF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 výrobci mohou substituovat jeden vstup za druhý, PPF je zahnutá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Příklad: mnoho pracovníků by mohlo pracovat na malém množství půdy, nebo by velké území mohlo být opracováváno malým počtem pracovníků a výsledkem by byl stejný výstup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Požadované množství VF se může lišit pro </a:t>
            </a:r>
            <a:r>
              <a:rPr lang="cs-CZ" sz="2000" i="1" dirty="0" smtClean="0"/>
              <a:t>každou </a:t>
            </a:r>
            <a:r>
              <a:rPr lang="cs-CZ" sz="2000" dirty="0" smtClean="0"/>
              <a:t>kombinaci jídla a oblečení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2095485-925D-459F-B6A6-192E91DFBA20}" type="slidenum">
              <a:rPr lang="en-US"/>
              <a:pPr>
                <a:defRPr/>
              </a:pPr>
              <a:t>53</a:t>
            </a:fld>
            <a:endParaRPr lang="en-CA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Produkční možnosti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552634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fig04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222" y="2674938"/>
            <a:ext cx="3361493" cy="345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DFDCA60-B66D-4B4C-A5E1-12C559EAC287}" type="slidenum">
              <a:rPr lang="en-US"/>
              <a:pPr>
                <a:defRPr/>
              </a:pPr>
              <a:t>54</a:t>
            </a:fld>
            <a:endParaRPr lang="en-CA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4-4: </a:t>
            </a:r>
            <a:r>
              <a:rPr lang="cs-CZ" sz="3200" dirty="0" smtClean="0"/>
              <a:t>možné kombinace vstupů (</a:t>
            </a:r>
            <a:r>
              <a:rPr lang="cs-CZ" sz="3200" dirty="0" err="1" smtClean="0"/>
              <a:t>izokvanta</a:t>
            </a:r>
            <a:r>
              <a:rPr lang="cs-CZ" sz="3200" dirty="0" smtClean="0"/>
              <a:t>) v produkci jídla</a:t>
            </a:r>
            <a:endParaRPr lang="en-US" sz="3200" dirty="0" smtClean="0"/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111125" y="3790950"/>
            <a:ext cx="2701925" cy="25853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cs-CZ" sz="1800" dirty="0" smtClean="0">
                <a:latin typeface="Arial" charset="0"/>
              </a:rPr>
              <a:t>K produkci každé jednotky jídla lze v </a:t>
            </a:r>
            <a:r>
              <a:rPr lang="en-US" sz="1800" dirty="0" err="1" smtClean="0">
                <a:latin typeface="Arial" charset="0"/>
              </a:rPr>
              <a:t>Heckscher</a:t>
            </a:r>
            <a:r>
              <a:rPr lang="en-US" sz="1800" dirty="0" smtClean="0">
                <a:latin typeface="Arial" charset="0"/>
              </a:rPr>
              <a:t>-Ohlin</a:t>
            </a:r>
            <a:r>
              <a:rPr lang="cs-CZ" sz="1800" dirty="0" err="1" smtClean="0">
                <a:latin typeface="Arial" charset="0"/>
              </a:rPr>
              <a:t>ově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cs-CZ" sz="1800" dirty="0" smtClean="0">
                <a:latin typeface="Arial" charset="0"/>
              </a:rPr>
              <a:t>modelu využít různé kombinace práce a půdy. Potřebné množství VF na jednotku produkce není konstantní</a:t>
            </a:r>
            <a:endParaRPr lang="en-US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1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8" grpId="0" animBg="1" autoUpdateAnimBg="0"/>
      <p:bldP spid="172038" grpId="1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PPF představuje hranici možností produkce, k určení optimálního množství jsou zapotřebí ceny</a:t>
            </a:r>
            <a:endParaRPr lang="en-US" sz="2400" dirty="0" smtClean="0"/>
          </a:p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Obecně by ekonomika měla vyrábět takovou kombinaci statků, která maximalizuje hodnotu produkce</a:t>
            </a:r>
            <a:r>
              <a:rPr lang="en-US" sz="2400" dirty="0" smtClean="0"/>
              <a:t>, </a:t>
            </a:r>
            <a:r>
              <a:rPr lang="en-US" sz="2400" i="1" dirty="0" smtClean="0"/>
              <a:t>V: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US" sz="2400" i="1" dirty="0" smtClean="0"/>
              <a:t>V =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+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</a:t>
            </a:r>
          </a:p>
          <a:p>
            <a:pPr lvl="1" eaLnBrk="1" hangingPunct="1"/>
            <a:r>
              <a:rPr lang="cs-CZ" sz="2000" dirty="0" smtClean="0"/>
              <a:t>Kde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C</a:t>
            </a:r>
            <a:r>
              <a:rPr lang="en-US" sz="2000" dirty="0" smtClean="0"/>
              <a:t> </a:t>
            </a:r>
            <a:r>
              <a:rPr lang="cs-CZ" sz="2000" dirty="0" smtClean="0"/>
              <a:t>je cena oblečení </a:t>
            </a:r>
            <a:r>
              <a:rPr lang="en-US" sz="2000" dirty="0" smtClean="0"/>
              <a:t>a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F</a:t>
            </a:r>
            <a:r>
              <a:rPr lang="en-US" sz="2000" dirty="0" smtClean="0"/>
              <a:t> </a:t>
            </a:r>
            <a:r>
              <a:rPr lang="cs-CZ" sz="2000" dirty="0" smtClean="0"/>
              <a:t>je cena jídla</a:t>
            </a:r>
            <a:r>
              <a:rPr lang="en-US" sz="2000" dirty="0" smtClean="0"/>
              <a:t>.</a:t>
            </a:r>
            <a:endParaRPr lang="cs-CZ" sz="2000" dirty="0" smtClean="0"/>
          </a:p>
          <a:p>
            <a:pPr lvl="1" eaLnBrk="1" hangingPunct="1"/>
            <a:r>
              <a:rPr lang="cs-CZ" sz="2000" dirty="0" smtClean="0"/>
              <a:t>Neřešíme preference!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82704E7-9910-4D26-87C9-7D5F798613C7}" type="slidenum">
              <a:rPr lang="en-US"/>
              <a:pPr>
                <a:defRPr/>
              </a:pPr>
              <a:t>55</a:t>
            </a:fld>
            <a:endParaRPr lang="en-CA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Produkce a ceny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933552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Definujme linii </a:t>
            </a:r>
            <a:r>
              <a:rPr lang="cs-CZ" sz="2800" i="1" dirty="0" err="1" smtClean="0"/>
              <a:t>isovalu</a:t>
            </a:r>
            <a:r>
              <a:rPr lang="cs-CZ" sz="2800" i="1" dirty="0" smtClean="0"/>
              <a:t> (</a:t>
            </a:r>
            <a:r>
              <a:rPr lang="cs-CZ" sz="2800" i="1" dirty="0" err="1" smtClean="0"/>
              <a:t>isovalue</a:t>
            </a:r>
            <a:r>
              <a:rPr lang="cs-CZ" sz="2800" i="1" dirty="0" smtClean="0"/>
              <a:t>) </a:t>
            </a:r>
            <a:r>
              <a:rPr lang="cs-CZ" sz="2800" dirty="0" smtClean="0"/>
              <a:t>znázorňující konstantní hodnotu produkce</a:t>
            </a:r>
            <a:r>
              <a:rPr lang="en-US" sz="2800" dirty="0" smtClean="0"/>
              <a:t>, </a:t>
            </a:r>
            <a:r>
              <a:rPr lang="en-US" sz="2800" i="1" dirty="0" smtClean="0"/>
              <a:t>V</a:t>
            </a:r>
            <a:r>
              <a:rPr lang="en-US" sz="2800" dirty="0" smtClean="0"/>
              <a:t>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V =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+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 </a:t>
            </a:r>
            <a:r>
              <a:rPr lang="en-US" sz="2400" dirty="0" smtClean="0"/>
              <a:t>= </a:t>
            </a:r>
            <a:r>
              <a:rPr lang="en-US" sz="2400" i="1" dirty="0" smtClean="0"/>
              <a:t>V –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endParaRPr lang="en-US" sz="2400" dirty="0" smtClean="0"/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Q</a:t>
            </a:r>
            <a:r>
              <a:rPr lang="en-US" sz="2400" i="1" baseline="-25000" dirty="0" smtClean="0"/>
              <a:t>F </a:t>
            </a:r>
            <a:r>
              <a:rPr lang="en-US" sz="2400" dirty="0" smtClean="0"/>
              <a:t>= </a:t>
            </a:r>
            <a:r>
              <a:rPr lang="en-US" sz="2400" i="1" dirty="0" smtClean="0"/>
              <a:t>V/P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–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400" dirty="0" smtClean="0"/>
              <a:t>Sklon </a:t>
            </a:r>
            <a:r>
              <a:rPr lang="cs-CZ" sz="2400" dirty="0" err="1" smtClean="0"/>
              <a:t>isovaly</a:t>
            </a:r>
            <a:r>
              <a:rPr lang="cs-CZ" sz="2400" dirty="0" smtClean="0"/>
              <a:t> je </a:t>
            </a:r>
            <a:r>
              <a:rPr lang="en-US" sz="2400" i="1" dirty="0" smtClean="0"/>
              <a:t>–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49BBFC7-18DF-4BAA-9AE7-06D51CE95E8E}" type="slidenum">
              <a:rPr lang="en-US"/>
              <a:pPr>
                <a:defRPr/>
              </a:pPr>
              <a:t>56</a:t>
            </a:fld>
            <a:endParaRPr lang="en-CA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 a ceny</a:t>
            </a:r>
            <a:endParaRPr lang="en-US" dirty="0" smtClean="0"/>
          </a:p>
        </p:txBody>
      </p:sp>
      <p:sp>
        <p:nvSpPr>
          <p:cNvPr id="16390" name="Line 4"/>
          <p:cNvSpPr>
            <a:spLocks noChangeShapeType="1"/>
          </p:cNvSpPr>
          <p:nvPr/>
        </p:nvSpPr>
        <p:spPr bwMode="auto">
          <a:xfrm>
            <a:off x="1589633" y="3009900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1" name="Line 5"/>
          <p:cNvSpPr>
            <a:spLocks noChangeShapeType="1"/>
          </p:cNvSpPr>
          <p:nvPr/>
        </p:nvSpPr>
        <p:spPr bwMode="auto">
          <a:xfrm>
            <a:off x="2093689" y="4095750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" name="Line 6"/>
          <p:cNvSpPr>
            <a:spLocks noChangeShapeType="1"/>
          </p:cNvSpPr>
          <p:nvPr/>
        </p:nvSpPr>
        <p:spPr bwMode="auto">
          <a:xfrm>
            <a:off x="2411760" y="3563938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5957888" y="2406650"/>
            <a:ext cx="246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50128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fig04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421" y="2674938"/>
            <a:ext cx="5063096" cy="345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CBBFA88-DC49-43DD-BC77-F9BCA5A36DA7}" type="slidenum">
              <a:rPr lang="en-US"/>
              <a:pPr>
                <a:defRPr/>
              </a:pPr>
              <a:t>57</a:t>
            </a:fld>
            <a:endParaRPr lang="en-CA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Fig. 4-3: </a:t>
            </a:r>
            <a:r>
              <a:rPr lang="cs-CZ" dirty="0"/>
              <a:t>Produkce a </a:t>
            </a:r>
            <a:r>
              <a:rPr lang="cs-CZ" dirty="0" smtClean="0"/>
              <a:t>ceny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143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cs-CZ" sz="2800" dirty="0" smtClean="0"/>
              <a:t>Při daných cenách výstupu, </a:t>
            </a:r>
            <a:r>
              <a:rPr lang="cs-CZ" sz="2800" dirty="0"/>
              <a:t>bod </a:t>
            </a:r>
            <a:r>
              <a:rPr lang="en-US" sz="2800" i="1" dirty="0"/>
              <a:t>Q </a:t>
            </a:r>
            <a:r>
              <a:rPr lang="cs-CZ" sz="2800" dirty="0" smtClean="0"/>
              <a:t>znázorňuje maximální hodnotu dostupné </a:t>
            </a:r>
            <a:r>
              <a:rPr lang="cs-CZ" sz="2800" dirty="0" smtClean="0"/>
              <a:t>produkce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V tomto bodě se klon PPF =</a:t>
            </a:r>
            <a:r>
              <a:rPr lang="en-US" sz="2800" i="1" dirty="0" smtClean="0"/>
              <a:t>– </a:t>
            </a:r>
            <a:r>
              <a:rPr lang="en-US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i="1" dirty="0" smtClean="0"/>
              <a:t>/P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), </a:t>
            </a:r>
            <a:r>
              <a:rPr lang="cs-CZ" sz="2800" dirty="0" smtClean="0"/>
              <a:t>čili náklady příležitosti oblečení se rovnají jeho relativní ceně</a:t>
            </a:r>
            <a:r>
              <a:rPr lang="en-US" sz="2800" i="1" dirty="0" smtClean="0"/>
              <a:t>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400" dirty="0" smtClean="0"/>
              <a:t>Jinými slovy, oběť ve výrobě je stejná jako oběť v tržních cenách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FAF15E7-3544-4861-88E2-2C629CE5B0F9}" type="slidenum">
              <a:rPr lang="en-US"/>
              <a:pPr>
                <a:defRPr/>
              </a:pPr>
              <a:t>58</a:t>
            </a:fld>
            <a:endParaRPr lang="en-CA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 a ceny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65054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Výrobci mohou zvolit rozdílné množství VF k produkci oblečení a jídla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Jejich volba závisí na odměnách VF, tj. mzdě (w) a nákladech (příležitosti) využití půdy (r), tj. ceně nájmu (ušlý zisk z pronájmu)</a:t>
            </a:r>
            <a:r>
              <a:rPr lang="cs-CZ" sz="2400" dirty="0"/>
              <a:t> </a:t>
            </a:r>
            <a:r>
              <a:rPr lang="cs-CZ" sz="2400" dirty="0" smtClean="0"/>
              <a:t>- rentě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Jak mzda roste relativně k rentě, producenti jsou méně ochotni využívat práci a více využívat půdu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Stále platí náš předpoklad, že jídlo je půdně intenzivní a oblečení pracovně intenzivní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81EE8B9-C045-4938-9B7B-06FEC142E619}" type="slidenum">
              <a:rPr lang="en-US"/>
              <a:pPr>
                <a:defRPr/>
              </a:pPr>
              <a:t>59</a:t>
            </a:fld>
            <a:endParaRPr lang="en-CA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 smtClean="0"/>
              <a:t>Ceny VF, ceny výstupu a množství VF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139471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4"/>
            </a:pPr>
            <a:r>
              <a:rPr lang="cs-CZ" sz="2400" i="1" smtClean="0"/>
              <a:t>Nadnárodní společnosti</a:t>
            </a:r>
            <a:r>
              <a:rPr lang="en-US" sz="2400" smtClean="0"/>
              <a:t>: </a:t>
            </a:r>
            <a:r>
              <a:rPr lang="cs-CZ" sz="2400" smtClean="0"/>
              <a:t>korporace intenzivně obchodují mezi svými pobočkami = nárůst obchodu</a:t>
            </a:r>
            <a:r>
              <a:rPr lang="en-US" sz="240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4"/>
            </a:pPr>
            <a:r>
              <a:rPr lang="cs-CZ" sz="2400" i="1" smtClean="0"/>
              <a:t>Hranice</a:t>
            </a:r>
            <a:r>
              <a:rPr lang="en-US" sz="2400" smtClean="0"/>
              <a:t>: </a:t>
            </a:r>
            <a:r>
              <a:rPr lang="cs-CZ" sz="2400" smtClean="0"/>
              <a:t>překračování hranice znamená formality, ztrátu času a často také peněžní náklady (clo)</a:t>
            </a:r>
            <a:r>
              <a:rPr lang="en-US" sz="2400" smtClean="0"/>
              <a:t>. </a:t>
            </a:r>
          </a:p>
          <a:p>
            <a:pPr marL="914400" lvl="1" indent="-457200" eaLnBrk="1" hangingPunct="1"/>
            <a:r>
              <a:rPr lang="en-US" sz="2000" smtClean="0"/>
              <a:t>T</a:t>
            </a:r>
            <a:r>
              <a:rPr lang="cs-CZ" sz="2000" smtClean="0"/>
              <a:t>yto implicitní a explicitní náklady omezují obchod</a:t>
            </a:r>
            <a:r>
              <a:rPr lang="en-US" sz="2000" smtClean="0"/>
              <a:t>. </a:t>
            </a:r>
          </a:p>
          <a:p>
            <a:pPr marL="914400" lvl="1" indent="-457200" eaLnBrk="1" hangingPunct="1"/>
            <a:r>
              <a:rPr lang="cs-CZ" sz="2000" smtClean="0"/>
              <a:t>Existence hranic = často odlišný jazyk a/nebo měnu</a:t>
            </a:r>
          </a:p>
          <a:p>
            <a:pPr marL="1314450" lvl="2" indent="-457200" eaLnBrk="1" hangingPunct="1"/>
            <a:r>
              <a:rPr lang="cs-CZ" sz="1600" smtClean="0"/>
              <a:t>Další omezení obchodu</a:t>
            </a:r>
            <a:r>
              <a:rPr lang="en-US" sz="160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5441114-9253-4786-AF50-F59F0E1D497D}" type="slidenum">
              <a:rPr lang="en-US"/>
              <a:pPr>
                <a:defRPr/>
              </a:pPr>
              <a:t>6</a:t>
            </a:fld>
            <a:endParaRPr lang="en-CA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6424139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fig040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808" y="2674938"/>
            <a:ext cx="3402321" cy="345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CA9F6105-B581-438F-AEEE-511E99868666}" type="slidenum">
              <a:rPr lang="en-US"/>
              <a:pPr>
                <a:defRPr/>
              </a:pPr>
              <a:t>60</a:t>
            </a:fld>
            <a:endParaRPr lang="en-CA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4975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Fig. 4-5: </a:t>
            </a:r>
            <a:r>
              <a:rPr lang="cs-CZ" sz="3200" dirty="0" smtClean="0"/>
              <a:t>Ceny VF a volba vstupu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93102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2852936"/>
            <a:ext cx="7835900" cy="33954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Na konkurenčních trzích jsou ceny na úrovni nákladu produkce – ty závisí na mzdách a rentách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sz="2200" dirty="0" smtClean="0"/>
              <a:t>Efekt změny mzdy závisí na intenzitě využívání práce.</a:t>
            </a:r>
            <a:endParaRPr lang="en-US" sz="2200" dirty="0" smtClean="0"/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sz="2200" dirty="0" smtClean="0"/>
              <a:t>Efekt změny renty závisí na intenzitě využívání půdy</a:t>
            </a:r>
            <a:r>
              <a:rPr lang="en-US" sz="2200" dirty="0" smtClean="0"/>
              <a:t>.</a:t>
            </a:r>
          </a:p>
          <a:p>
            <a:pPr lvl="2">
              <a:lnSpc>
                <a:spcPct val="80000"/>
              </a:lnSpc>
            </a:pPr>
            <a:r>
              <a:rPr lang="cs-CZ" sz="1800" dirty="0" smtClean="0"/>
              <a:t>Růst renty (v našem případě) ovlivní více cenu jídla než cenu oblečení, neboť jídlo je půdně intenzivní.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Na konkurenčních trzích jsou změny </a:t>
            </a:r>
            <a:r>
              <a:rPr lang="en-US" sz="2400" i="1" dirty="0" smtClean="0"/>
              <a:t>w/r </a:t>
            </a:r>
            <a:r>
              <a:rPr lang="cs-CZ" sz="2400" dirty="0" smtClean="0"/>
              <a:t>spojeny se změnami</a:t>
            </a:r>
            <a:r>
              <a:rPr lang="cs-CZ" sz="2400" i="1" dirty="0" smtClean="0"/>
              <a:t>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W 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E42AF78-7A51-4A75-B8BA-011ECAF5341B}" type="slidenum">
              <a:rPr lang="en-US"/>
              <a:pPr>
                <a:defRPr/>
              </a:pPr>
              <a:t>61</a:t>
            </a:fld>
            <a:endParaRPr lang="en-CA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 a množství VF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0627071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 descr="fig040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688" y="1484784"/>
            <a:ext cx="5790976" cy="38897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D609272-7E36-4959-B7E3-CF9CEB3591BD}" type="slidenum">
              <a:rPr lang="en-US"/>
              <a:pPr>
                <a:defRPr/>
              </a:pPr>
              <a:t>62</a:t>
            </a:fld>
            <a:endParaRPr lang="en-CA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4-7: </a:t>
            </a:r>
            <a:r>
              <a:rPr lang="cs-CZ" sz="3200" dirty="0" smtClean="0"/>
              <a:t>Od ceny výstupu k volbě vstupů</a:t>
            </a:r>
            <a:endParaRPr lang="en-US" sz="3200" dirty="0" smtClean="0"/>
          </a:p>
        </p:txBody>
      </p:sp>
      <p:sp>
        <p:nvSpPr>
          <p:cNvPr id="2" name="Obdélník 1"/>
          <p:cNvSpPr/>
          <p:nvPr/>
        </p:nvSpPr>
        <p:spPr>
          <a:xfrm>
            <a:off x="323528" y="5445224"/>
            <a:ext cx="8460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/>
              <a:t>Relativní cena oblečení je </a:t>
            </a:r>
            <a:r>
              <a:rPr lang="en-US" sz="1600" dirty="0" smtClean="0"/>
              <a:t> </a:t>
            </a:r>
            <a:r>
              <a:rPr lang="en-US" sz="1600" i="1" dirty="0"/>
              <a:t>P</a:t>
            </a:r>
            <a:r>
              <a:rPr lang="en-US" sz="1600" i="1" baseline="-25000" dirty="0"/>
              <a:t>C</a:t>
            </a:r>
            <a:r>
              <a:rPr lang="en-US" sz="1600" i="1" dirty="0"/>
              <a:t>/P</a:t>
            </a:r>
            <a:r>
              <a:rPr lang="en-US" sz="1600" i="1" baseline="-25000" dirty="0"/>
              <a:t>F</a:t>
            </a:r>
            <a:r>
              <a:rPr lang="cs-CZ" sz="1600" i="1" baseline="-25000" dirty="0"/>
              <a:t> (</a:t>
            </a:r>
            <a:r>
              <a:rPr lang="en-US" sz="1600" baseline="-25000" dirty="0"/>
              <a:t>1</a:t>
            </a:r>
            <a:r>
              <a:rPr lang="cs-CZ" sz="1600" baseline="-25000" dirty="0"/>
              <a:t>)</a:t>
            </a:r>
            <a:r>
              <a:rPr lang="en-US" sz="1600" dirty="0"/>
              <a:t>.  </a:t>
            </a:r>
            <a:r>
              <a:rPr lang="cs-CZ" sz="1600" dirty="0"/>
              <a:t>Vztah mezi relativní cenou výstupu relativní cenou vstupu je dán křivkou </a:t>
            </a:r>
            <a:r>
              <a:rPr lang="en-US" sz="1600" i="1" dirty="0"/>
              <a:t>SS</a:t>
            </a:r>
            <a:r>
              <a:rPr lang="cs-CZ" sz="1600" i="1" dirty="0"/>
              <a:t>. </a:t>
            </a:r>
            <a:r>
              <a:rPr lang="cs-CZ" sz="1600" dirty="0"/>
              <a:t>Můžeme pak určit relativní cenu VF – poměr mzda/renta</a:t>
            </a:r>
            <a:r>
              <a:rPr lang="en-US" sz="1600" dirty="0"/>
              <a:t>.  </a:t>
            </a:r>
            <a:r>
              <a:rPr lang="cs-CZ" sz="1600" dirty="0"/>
              <a:t>Jakmile </a:t>
            </a:r>
            <a:r>
              <a:rPr lang="cs-CZ" sz="1600" dirty="0" err="1"/>
              <a:t>zmáme</a:t>
            </a:r>
            <a:r>
              <a:rPr lang="cs-CZ" sz="1600" dirty="0"/>
              <a:t> poměr </a:t>
            </a:r>
            <a:r>
              <a:rPr lang="cs-CZ" sz="1600" dirty="0" smtClean="0"/>
              <a:t>mzda/renta, </a:t>
            </a:r>
            <a:r>
              <a:rPr lang="cs-CZ" sz="1600" dirty="0"/>
              <a:t>křivky CC a FF, můžeme určit podíl půdy k práci v obou odvětvích. Shrnuto: při daných cenách výstupu, v H-O modelu můžeme určit nejen ceny VF a také jejich množství v jednotlivých odvětvích.</a:t>
            </a:r>
          </a:p>
        </p:txBody>
      </p:sp>
    </p:spTree>
    <p:extLst>
      <p:ext uri="{BB962C8B-B14F-4D97-AF65-F5344CB8AC3E}">
        <p14:creationId xmlns:p14="http://schemas.microsoft.com/office/powerpoint/2010/main" val="153184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Máme tedy teorii, která říká, že se změní distribuce důchodů, pokud se změní relativní ceny statků, což může nastat mj. obchodem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Růst relativní ceny oblečení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, </a:t>
            </a:r>
            <a:r>
              <a:rPr lang="cs-CZ" sz="2400" dirty="0" smtClean="0"/>
              <a:t>podle této teorie povede k</a:t>
            </a:r>
            <a:r>
              <a:rPr lang="en-US" sz="24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Růstu příjmu pracovníku relativně k vlastníkům půdy</a:t>
            </a:r>
            <a:r>
              <a:rPr lang="en-US" sz="2000" dirty="0" smtClean="0"/>
              <a:t>, </a:t>
            </a:r>
            <a:r>
              <a:rPr lang="en-US" sz="2000" i="1" dirty="0" smtClean="0"/>
              <a:t>w/r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poměru využívání půdy k práci</a:t>
            </a:r>
            <a:r>
              <a:rPr lang="en-US" sz="2000" dirty="0" smtClean="0"/>
              <a:t>, </a:t>
            </a:r>
            <a:r>
              <a:rPr lang="en-US" sz="2000" i="1" dirty="0" smtClean="0"/>
              <a:t>T/L</a:t>
            </a:r>
            <a:r>
              <a:rPr lang="en-US" sz="2000" dirty="0" smtClean="0"/>
              <a:t>, </a:t>
            </a:r>
            <a:r>
              <a:rPr lang="cs-CZ" sz="2000" dirty="0" smtClean="0"/>
              <a:t>v obou odvětvích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mezní produktivity práce v obou odvětvích a pokles mezní produktivity půdy v obou odvětvích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3F233D1-F1A6-492D-9B24-14D176C17B00}" type="slidenum">
              <a:rPr lang="en-US"/>
              <a:pPr>
                <a:defRPr/>
              </a:pPr>
              <a:t>63</a:t>
            </a:fld>
            <a:endParaRPr lang="en-CA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 a množství VF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68569331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sz="2800" dirty="0" smtClean="0"/>
              <a:t>Jak se změní kombinace výroby obou statků když se v ekonomice změní množství výrobního faktoru</a:t>
            </a:r>
            <a:r>
              <a:rPr lang="en-US" sz="2800" dirty="0" smtClean="0"/>
              <a:t>?</a:t>
            </a:r>
          </a:p>
          <a:p>
            <a:pPr eaLnBrk="1" hangingPunct="1">
              <a:spcBef>
                <a:spcPct val="60000"/>
              </a:spcBef>
            </a:pPr>
            <a:r>
              <a:rPr lang="cs-CZ" sz="2800" dirty="0" smtClean="0"/>
              <a:t>Pokud předpokládáme, že cena výstupu se nezmění a množství VF vzroste, pak nabídka toho statku, který využívá tento faktor intenzivně vzroste a nabídka ostatních statků klesne</a:t>
            </a:r>
            <a:r>
              <a:rPr lang="en-US" sz="2800" dirty="0" smtClean="0"/>
              <a:t>.</a:t>
            </a:r>
          </a:p>
          <a:p>
            <a:pPr lvl="1" eaLnBrk="1" hangingPunct="1"/>
            <a:r>
              <a:rPr lang="cs-CZ" sz="2400" dirty="0" smtClean="0"/>
              <a:t>Jedná se o </a:t>
            </a:r>
            <a:r>
              <a:rPr lang="en-US" sz="2400" dirty="0" err="1" smtClean="0"/>
              <a:t>Rybczynsk</a:t>
            </a:r>
            <a:r>
              <a:rPr lang="cs-CZ" sz="2400" dirty="0" err="1" smtClean="0"/>
              <a:t>ého</a:t>
            </a:r>
            <a:r>
              <a:rPr lang="cs-CZ" sz="2400" dirty="0" smtClean="0"/>
              <a:t> </a:t>
            </a:r>
            <a:r>
              <a:rPr lang="en-US" sz="2400" dirty="0" err="1" smtClean="0"/>
              <a:t>teor</a:t>
            </a:r>
            <a:r>
              <a:rPr lang="cs-CZ" sz="2400" dirty="0" smtClean="0"/>
              <a:t>é</a:t>
            </a:r>
            <a:r>
              <a:rPr lang="en-US" sz="2400" dirty="0" smtClean="0"/>
              <a:t>m.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DE613FD-5191-408A-A3C5-A74DBF0545B5}" type="slidenum">
              <a:rPr lang="en-US"/>
              <a:pPr>
                <a:defRPr/>
              </a:pPr>
              <a:t>64</a:t>
            </a:fld>
            <a:endParaRPr lang="en-CA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výstupu, množství vstupů a množství výstupů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1135801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Ekonomika s vysokým poměrem půdy k práci bude podle této teorie mít vysokou produkci jídla relativně k oblečení a nízkou cenu jídla relativně k oblečení</a:t>
            </a:r>
            <a:r>
              <a:rPr lang="en-US" sz="2400" dirty="0" smtClean="0"/>
              <a:t>.</a:t>
            </a:r>
          </a:p>
          <a:p>
            <a:pPr lvl="1" eaLnBrk="1" hangingPunct="1"/>
            <a:r>
              <a:rPr lang="cs-CZ" sz="2000" dirty="0" smtClean="0"/>
              <a:t>Bude relativně efektivní (bude mít komparativní výhodu) v produkci jídla</a:t>
            </a:r>
            <a:r>
              <a:rPr lang="en-US" sz="2000" dirty="0" smtClean="0"/>
              <a:t>.</a:t>
            </a:r>
          </a:p>
          <a:p>
            <a:pPr lvl="1" eaLnBrk="1" hangingPunct="1"/>
            <a:r>
              <a:rPr lang="cs-CZ" sz="2000" dirty="0" smtClean="0"/>
              <a:t>Bude relativně neefektivní v produkci oblečení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Ekonomika bude relativně efektivnější v produkci toho statku, kde je intenzivně využíván ten VF, kterým je země relativně hojně vybavena.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BD90384-E31F-4DFA-867F-2FD0C95B7A55}" type="slidenum">
              <a:rPr lang="en-US"/>
              <a:pPr>
                <a:defRPr/>
              </a:pPr>
              <a:t>65</a:t>
            </a:fld>
            <a:endParaRPr lang="en-CA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výstupu, množství vstupů a množství výstupů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50059180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Předpokládejme, že domácí země je hojně vybavena prací relativně k vybavení půdou.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V domácí zemi je hojná práce, v zahraničí je hojná půda</a:t>
            </a:r>
            <a:r>
              <a:rPr lang="en-US" sz="2000" dirty="0" smtClean="0"/>
              <a:t>: </a:t>
            </a:r>
            <a:r>
              <a:rPr lang="en-US" sz="2000" i="1" dirty="0" smtClean="0"/>
              <a:t>L/T &gt; L*/ T*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A stejně tak je doma vzácná půda a v zahraničí je vzácná práce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Předpokládáme, že země mají stejné technologie a stejné preference spotřebitelů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Protože je doma hojná práce, bude domácí ekonomika relativně efektivnější ve výrobě oblečení, která je pracovně intenzivní.</a:t>
            </a:r>
          </a:p>
          <a:p>
            <a:pPr marL="274320" lvl="1">
              <a:lnSpc>
                <a:spcPct val="90000"/>
              </a:lnSpc>
              <a:spcBef>
                <a:spcPct val="50000"/>
              </a:spcBef>
            </a:pPr>
            <a:r>
              <a:rPr lang="cs-CZ" sz="2400" dirty="0"/>
              <a:t>Domácí ekonomika bude mít větší relativní nabídku oblečení</a:t>
            </a:r>
            <a:r>
              <a:rPr lang="en-US" sz="2400" dirty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586F663-E0CF-45D9-B7A5-9096631413A6}" type="slidenum">
              <a:rPr lang="en-US"/>
              <a:pPr>
                <a:defRPr/>
              </a:pPr>
              <a:t>66</a:t>
            </a:fld>
            <a:endParaRPr lang="en-CA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Obchod v </a:t>
            </a:r>
            <a:r>
              <a:rPr lang="en-US" dirty="0" err="1" smtClean="0"/>
              <a:t>Heckscher</a:t>
            </a:r>
            <a:r>
              <a:rPr lang="en-US" dirty="0" smtClean="0"/>
              <a:t>-Ohlin</a:t>
            </a:r>
            <a:r>
              <a:rPr lang="cs-CZ" dirty="0" err="1" smtClean="0"/>
              <a:t>ově</a:t>
            </a:r>
            <a:r>
              <a:rPr lang="en-US" dirty="0" smtClean="0"/>
              <a:t> Model</a:t>
            </a:r>
            <a:r>
              <a:rPr lang="cs-CZ" dirty="0" smtClean="0"/>
              <a:t>u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98504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1" name="Picture 5" descr="fig04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979" y="1554163"/>
            <a:ext cx="4300441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D87E7D9-DB64-4684-8150-1B567AB01C75}" type="slidenum">
              <a:rPr lang="en-US"/>
              <a:pPr>
                <a:defRPr/>
              </a:pPr>
              <a:t>67</a:t>
            </a:fld>
            <a:endParaRPr lang="en-CA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4-11: </a:t>
            </a:r>
            <a:r>
              <a:rPr lang="cs-CZ" sz="3200" dirty="0" smtClean="0"/>
              <a:t>Obchod vede ke konvergenci relativních cen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50185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Stejně jako </a:t>
            </a:r>
            <a:r>
              <a:rPr lang="cs-CZ" sz="2400" dirty="0" err="1" smtClean="0"/>
              <a:t>rikardiánský</a:t>
            </a:r>
            <a:r>
              <a:rPr lang="cs-CZ" sz="2400" dirty="0" smtClean="0"/>
              <a:t> model, předpovídá </a:t>
            </a:r>
            <a:r>
              <a:rPr lang="cs-CZ" sz="2400" dirty="0" err="1" smtClean="0"/>
              <a:t>Heckscher-Ohlinův</a:t>
            </a:r>
            <a:r>
              <a:rPr lang="cs-CZ" sz="2400" dirty="0" smtClean="0"/>
              <a:t> model předpovídá konvergenci relativních cen v důsledku obchodu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S obchodem dojde k růstu relativních cen oblečení v zemi s hojností práce (domácí ekonomika) a poklesu v zemi s vzácností práce (zahraničí)</a:t>
            </a:r>
            <a:r>
              <a:rPr lang="en-US" sz="24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V domácí ekonomice povede růst relativních cen oblečení k růstu relativní produkce oblečení a poklesu relativní spotřeby oblečení, domácí země se stane exportérem oblečení a importérem jídla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Pokles relativní ceny oblečení v zahraničí povede k tomu, že se stane importérem oblečení a exportérem jídla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68D48D4-AB97-4866-8F51-3430BDB11880}" type="slidenum">
              <a:rPr lang="en-US"/>
              <a:pPr>
                <a:defRPr/>
              </a:pPr>
              <a:t>68</a:t>
            </a:fld>
            <a:endParaRPr lang="en-CA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65714706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Dle modelu bude ekonomika relativně efektivní (bude mít komparativní výhodu) ve výrobě zboží, které intenzivně využívá hojný výrobní faktor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>
                <a:cs typeface="Times New Roman" pitchFamily="18" charset="0"/>
              </a:rPr>
              <a:t>Ekonomika bude vyvážet zboží kde intenzivně využívá hojný výr. faktor a dovážet zboží které intenzivně využívá vzácný výr. faktor</a:t>
            </a:r>
            <a:r>
              <a:rPr lang="cs-CZ" sz="2800" dirty="0" smtClean="0">
                <a:cs typeface="Times New Roman" pitchFamily="18" charset="0"/>
              </a:rPr>
              <a:t>.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Toto tvrzení je </a:t>
            </a: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err="1" smtClean="0"/>
              <a:t>ův</a:t>
            </a:r>
            <a:r>
              <a:rPr lang="cs-CZ" sz="2400" dirty="0" smtClean="0"/>
              <a:t> teorém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DC3520B-D3FE-467D-A79B-5D60780462B4}" type="slidenum">
              <a:rPr lang="en-US"/>
              <a:pPr>
                <a:defRPr/>
              </a:pPr>
              <a:t>69</a:t>
            </a:fld>
            <a:endParaRPr lang="en-CA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3811996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816" y="2674938"/>
            <a:ext cx="3070305" cy="3451225"/>
          </a:xfrm>
        </p:spPr>
      </p:pic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74A5DFD7-6498-4E02-A224-FFFFC42FCAE8}" type="slidenum">
              <a:rPr lang="en-US"/>
              <a:pPr>
                <a:defRPr/>
              </a:pPr>
              <a:t>7</a:t>
            </a:fld>
            <a:endParaRPr lang="en-CA"/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title"/>
          </p:nvPr>
        </p:nvSpPr>
        <p:spPr>
          <a:xfrm>
            <a:off x="266700" y="165100"/>
            <a:ext cx="86868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smtClean="0"/>
              <a:t>Fig. 2-2:  </a:t>
            </a:r>
            <a:r>
              <a:rPr lang="cs-CZ" sz="2800" smtClean="0"/>
              <a:t>Velikost vybraných evropských ekonomik a hodnota jejich obchodu s USA</a:t>
            </a:r>
            <a:endParaRPr lang="en-US" sz="2800" smtClean="0"/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1143000" y="6000750"/>
            <a:ext cx="4743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b="1"/>
              <a:t>Source: </a:t>
            </a:r>
            <a:r>
              <a:rPr lang="en-US" sz="1200"/>
              <a:t>U.S. Department of Commerce, European Commission</a:t>
            </a:r>
            <a:endParaRPr lang="en-US" sz="1200" b="1"/>
          </a:p>
        </p:txBody>
      </p:sp>
    </p:spTree>
    <p:extLst>
      <p:ext uri="{BB962C8B-B14F-4D97-AF65-F5344CB8AC3E}">
        <p14:creationId xmlns:p14="http://schemas.microsoft.com/office/powerpoint/2010/main" val="77302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846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Protože si země může dovolit s obchodem spotřebovat více, země jako celek si polepší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Ale někteří z obchodu prospěch nemají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Model počítá s redistribucí důchodu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Obchod mění relativní ceny statků, což ovlivňuje relativní výdělky držitelů VF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Růst ceny oblečení zvyšuje kupní sílu domácích pracovníků ale snižuje kupní sílu domácích vlastníků půdy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Model předpovídá, že vlastnící hojného výrobního faktoru s obchodem získají, vlastnicí vzácného ztratí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10D4423-C290-4854-AB2B-AECEC42B13CD}" type="slidenum">
              <a:rPr lang="en-US"/>
              <a:pPr>
                <a:defRPr/>
              </a:pPr>
              <a:t>70</a:t>
            </a:fld>
            <a:endParaRPr lang="en-CA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2221290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Na rozdíl od </a:t>
            </a:r>
            <a:r>
              <a:rPr lang="cs-CZ" sz="2400" dirty="0" err="1" smtClean="0"/>
              <a:t>rikardiánského</a:t>
            </a:r>
            <a:r>
              <a:rPr lang="cs-CZ" sz="2400" dirty="0" smtClean="0"/>
              <a:t> modelu, z </a:t>
            </a: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smtClean="0"/>
              <a:t>ova modelu plyne, že ceny vstupů se v důsledku obchodu mezi zeměmi vyrovnají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Protože jsou relativní ceny výstup vyrovnány a existuje přímá vazba mezi cenami výstupů a cenami VF, musí s vyrovnáním cen výstupu dojít i k vyrovnání cen VF.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Obchod zvyšuje poptávku po statku produkovaném hojným VF, čímž zvyšuje poptávku po samotném hojném VF a tím vede k růstu cen hojného VF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B0DD20D-3D0B-4CCD-815D-2C0D0ADABBF6}" type="slidenum">
              <a:rPr lang="en-US"/>
              <a:pPr>
                <a:defRPr/>
              </a:pPr>
              <a:t>71</a:t>
            </a:fld>
            <a:endParaRPr lang="en-CA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Srovnání cen VF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427460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Ve skutečnosti nejsou ceny VF mezi zeměmi totožné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cs-CZ" sz="2400" dirty="0" smtClean="0"/>
              <a:t>Model předpokládá, že země vyrábí stejné zboží, takže se ceny tohoto zboží vyrovnají.</a:t>
            </a:r>
          </a:p>
          <a:p>
            <a:pPr lvl="1"/>
            <a:r>
              <a:rPr lang="cs-CZ" sz="2000" dirty="0" smtClean="0"/>
              <a:t>Země ale mohou vyrábět nehomogenní statky</a:t>
            </a:r>
            <a:r>
              <a:rPr lang="en-US" sz="2000" dirty="0" smtClean="0"/>
              <a:t>.</a:t>
            </a:r>
          </a:p>
          <a:p>
            <a:pPr eaLnBrk="1" hangingPunct="1"/>
            <a:r>
              <a:rPr lang="cs-CZ" sz="2400" dirty="0" smtClean="0"/>
              <a:t>Model také předpokládá, že země mají totožné technologie, ale rozdíly v technologiích mohou ovlivnit produktivitu VF a tím i podíl mzdy/renty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789D669-B576-45B4-9DCA-304F84F361E0}" type="slidenum">
              <a:rPr lang="en-US"/>
              <a:pPr>
                <a:defRPr/>
              </a:pPr>
              <a:t>72</a:t>
            </a:fld>
            <a:endParaRPr lang="en-CA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cen VF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521709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Model také ignoruje obchodní bariéry a dopravní náklady, které mohou bránit vyrovnání cen výstupů i vstupů</a:t>
            </a:r>
            <a:r>
              <a:rPr lang="en-US" sz="2400" dirty="0" smtClean="0"/>
              <a:t>.</a:t>
            </a:r>
          </a:p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Model pracuje s dlouhým obdobím</a:t>
            </a:r>
          </a:p>
          <a:p>
            <a:pPr lvl="1">
              <a:spcBef>
                <a:spcPct val="60000"/>
              </a:spcBef>
            </a:pPr>
            <a:r>
              <a:rPr lang="cs-CZ" sz="2000" dirty="0" smtClean="0"/>
              <a:t>I poté co země liberalizuje obchod, VF se nemusí rychle přesunout do odvětví intenzivně využívající hojný faktor.</a:t>
            </a:r>
            <a:r>
              <a:rPr lang="en-US" sz="2000" dirty="0" smtClean="0"/>
              <a:t>.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sz="2000" dirty="0" smtClean="0"/>
              <a:t>V krátkém období je produktivita VF určena jejich aktuálním rozložením mezi odvětvími a tak se poměr mzda/renta může mezi zeměmi lišit</a:t>
            </a:r>
            <a:r>
              <a:rPr lang="en-US" sz="2000" dirty="0" smtClean="0"/>
              <a:t>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19E21834-E92F-4941-A00F-A2FCE05A07F7}" type="slidenum">
              <a:rPr lang="en-US"/>
              <a:pPr>
                <a:defRPr/>
              </a:pPr>
              <a:t>73</a:t>
            </a:fld>
            <a:endParaRPr lang="en-CA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cen VF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903567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Test na datech USA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Leontief </a:t>
            </a:r>
            <a:r>
              <a:rPr lang="cs-CZ" sz="2000" dirty="0" smtClean="0"/>
              <a:t>zjistil, že USA exportují méně kapitálově intenzivních statků než importují, navzdory tomu, že USA jsou kapitálově nejvybavenější země na světě</a:t>
            </a:r>
            <a:r>
              <a:rPr lang="en-US" sz="2000" dirty="0" smtClean="0"/>
              <a:t>: </a:t>
            </a:r>
            <a:r>
              <a:rPr lang="en-US" sz="2000" b="1" dirty="0" smtClean="0"/>
              <a:t>Leontief</a:t>
            </a:r>
            <a:r>
              <a:rPr lang="cs-CZ" sz="2000" b="1" dirty="0" err="1" smtClean="0"/>
              <a:t>ův</a:t>
            </a:r>
            <a:r>
              <a:rPr lang="en-US" sz="2000" b="1" dirty="0" smtClean="0"/>
              <a:t> paradox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cs-CZ" sz="2400" dirty="0" smtClean="0"/>
              <a:t>Test na globálních datech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Bowen, </a:t>
            </a:r>
            <a:r>
              <a:rPr lang="en-US" sz="2000" dirty="0" err="1" smtClean="0"/>
              <a:t>Leamer</a:t>
            </a:r>
            <a:r>
              <a:rPr lang="en-US" sz="2000" dirty="0" smtClean="0"/>
              <a:t>, a </a:t>
            </a:r>
            <a:r>
              <a:rPr lang="en-US" sz="2000" dirty="0" err="1" smtClean="0"/>
              <a:t>Sveikauskas</a:t>
            </a:r>
            <a:r>
              <a:rPr lang="en-US" sz="2000" dirty="0" smtClean="0"/>
              <a:t> test</a:t>
            </a:r>
            <a:r>
              <a:rPr lang="cs-CZ" sz="2000" dirty="0" err="1" smtClean="0"/>
              <a:t>ovali</a:t>
            </a:r>
            <a:r>
              <a:rPr lang="en-US" sz="2000" dirty="0" smtClean="0"/>
              <a:t> </a:t>
            </a:r>
            <a:r>
              <a:rPr lang="en-US" sz="2000" dirty="0" err="1" smtClean="0"/>
              <a:t>Heckscher</a:t>
            </a:r>
            <a:r>
              <a:rPr lang="en-US" sz="2000" dirty="0" smtClean="0"/>
              <a:t>-Ohlin</a:t>
            </a:r>
            <a:r>
              <a:rPr lang="cs-CZ" sz="2000" dirty="0" err="1" smtClean="0"/>
              <a:t>ův</a:t>
            </a:r>
            <a:r>
              <a:rPr lang="en-US" sz="2000" dirty="0" smtClean="0"/>
              <a:t> model </a:t>
            </a:r>
            <a:r>
              <a:rPr lang="cs-CZ" sz="2000" dirty="0" smtClean="0"/>
              <a:t>na datech 27 zemí a potvrdili </a:t>
            </a:r>
            <a:r>
              <a:rPr lang="en-US" sz="2000" dirty="0" smtClean="0"/>
              <a:t>Leontief</a:t>
            </a:r>
            <a:r>
              <a:rPr lang="cs-CZ" sz="2000" dirty="0" err="1" smtClean="0"/>
              <a:t>ův</a:t>
            </a:r>
            <a:r>
              <a:rPr lang="en-US" sz="2000" dirty="0" smtClean="0"/>
              <a:t> paradox </a:t>
            </a:r>
            <a:r>
              <a:rPr lang="cs-CZ" sz="2000" dirty="0" smtClean="0"/>
              <a:t>na mezinárodní úrovni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cs-CZ" sz="2400" dirty="0" smtClean="0"/>
              <a:t>Test na datech zahrnujících jen obchod průmyslových výrobků mezi nízko-/středně- příjmovými zeměmi na jedné straně a vysoko příjmovými zeměmi na </a:t>
            </a:r>
            <a:r>
              <a:rPr lang="cs-CZ" sz="2400" dirty="0" smtClean="0"/>
              <a:t>straně druhé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Tato data více podporují H-O teorii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AD42082-6B16-44F1-8AA6-9A2172418136}" type="slidenum">
              <a:rPr lang="en-US"/>
              <a:pPr>
                <a:defRPr/>
              </a:pPr>
              <a:t>74</a:t>
            </a:fld>
            <a:endParaRPr lang="en-CA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 smtClean="0"/>
              <a:t>Empirické důkazy o fungování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Heckscher</a:t>
            </a:r>
            <a:r>
              <a:rPr lang="en-US" sz="3200" dirty="0" smtClean="0"/>
              <a:t>-Ohlin</a:t>
            </a:r>
            <a:r>
              <a:rPr lang="cs-CZ" sz="3200" dirty="0" smtClean="0"/>
              <a:t>ova</a:t>
            </a:r>
            <a:r>
              <a:rPr lang="en-US" sz="3200" dirty="0" smtClean="0"/>
              <a:t> Model</a:t>
            </a:r>
            <a:r>
              <a:rPr lang="cs-CZ" sz="3200" dirty="0" smtClean="0"/>
              <a:t>u</a:t>
            </a:r>
            <a:r>
              <a:rPr lang="en-US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084398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657742" cy="4660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7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V základní formě je v gravitačním modelu zahrnuta pouze vzdálenost a obchod</a:t>
            </a:r>
            <a:r>
              <a:rPr lang="en-US" sz="2400" smtClean="0"/>
              <a:t>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T</a:t>
            </a:r>
            <a:r>
              <a:rPr lang="en-US" sz="2400" baseline="-25000" smtClean="0"/>
              <a:t>ij</a:t>
            </a:r>
            <a:r>
              <a:rPr lang="en-US" sz="2400" smtClean="0"/>
              <a:t> = A x Y</a:t>
            </a:r>
            <a:r>
              <a:rPr lang="en-US" sz="2400" baseline="-25000" smtClean="0"/>
              <a:t>i</a:t>
            </a:r>
            <a:r>
              <a:rPr lang="en-US" sz="2400" smtClean="0"/>
              <a:t> x Y</a:t>
            </a:r>
            <a:r>
              <a:rPr lang="en-US" sz="2400" baseline="-25000" smtClean="0"/>
              <a:t>j</a:t>
            </a:r>
            <a:r>
              <a:rPr lang="en-US" sz="2400" smtClean="0"/>
              <a:t> /D</a:t>
            </a:r>
            <a:r>
              <a:rPr lang="en-US" sz="2400" baseline="-25000" smtClean="0"/>
              <a:t>ij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kde</a:t>
            </a:r>
            <a:r>
              <a:rPr lang="en-US" sz="2400" smtClean="0"/>
              <a:t> 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2000" smtClean="0"/>
              <a:t>T</a:t>
            </a:r>
            <a:r>
              <a:rPr lang="en-US" sz="2000" baseline="-25000" smtClean="0"/>
              <a:t>ij</a:t>
            </a:r>
            <a:r>
              <a:rPr lang="en-US" sz="2000" smtClean="0"/>
              <a:t> </a:t>
            </a:r>
            <a:r>
              <a:rPr lang="cs-CZ" sz="2000" smtClean="0"/>
              <a:t>je hodnota obchodu mezi zeměmi </a:t>
            </a:r>
            <a:r>
              <a:rPr lang="en-US" sz="2000" i="1" smtClean="0"/>
              <a:t>i</a:t>
            </a:r>
            <a:r>
              <a:rPr lang="en-US" sz="2000" smtClean="0"/>
              <a:t> a </a:t>
            </a:r>
            <a:r>
              <a:rPr lang="en-US" sz="2000" i="1" smtClean="0"/>
              <a:t>j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A </a:t>
            </a:r>
            <a:r>
              <a:rPr lang="cs-CZ" sz="2000" smtClean="0"/>
              <a:t>je konstanta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  <a:r>
              <a:rPr lang="cs-CZ" sz="2000" smtClean="0"/>
              <a:t>je HDP země </a:t>
            </a:r>
            <a:r>
              <a:rPr lang="en-US" sz="2000" i="1" smtClean="0"/>
              <a:t>i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Y</a:t>
            </a:r>
            <a:r>
              <a:rPr lang="en-US" sz="2000" baseline="-25000" smtClean="0"/>
              <a:t>j</a:t>
            </a:r>
            <a:r>
              <a:rPr lang="en-US" sz="2000" smtClean="0"/>
              <a:t> </a:t>
            </a:r>
            <a:r>
              <a:rPr lang="cs-CZ" sz="2000" smtClean="0"/>
              <a:t>je HDP země </a:t>
            </a:r>
            <a:r>
              <a:rPr lang="en-US" sz="2000" i="1" smtClean="0"/>
              <a:t>j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D</a:t>
            </a:r>
            <a:r>
              <a:rPr lang="en-US" sz="2000" baseline="-25000" smtClean="0"/>
              <a:t>ij</a:t>
            </a:r>
            <a:r>
              <a:rPr lang="en-US" sz="2000" smtClean="0"/>
              <a:t> </a:t>
            </a:r>
            <a:r>
              <a:rPr lang="cs-CZ" sz="2000" smtClean="0"/>
              <a:t>je vzdálenost mezi</a:t>
            </a:r>
            <a:r>
              <a:rPr lang="en-US" sz="2000" smtClean="0"/>
              <a:t> </a:t>
            </a:r>
            <a:r>
              <a:rPr lang="en-US" sz="2000" i="1" smtClean="0"/>
              <a:t>i</a:t>
            </a:r>
            <a:r>
              <a:rPr lang="en-US" sz="2000" smtClean="0"/>
              <a:t> a </a:t>
            </a:r>
            <a:r>
              <a:rPr lang="en-US" sz="2000" i="1" smtClean="0"/>
              <a:t>j</a:t>
            </a:r>
            <a:endParaRPr lang="en-US" sz="20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C4B17BC1-CF7C-46E3-B5E7-69F29B2CE5F5}" type="slidenum">
              <a:rPr lang="en-US"/>
              <a:pPr>
                <a:defRPr/>
              </a:pPr>
              <a:t>8</a:t>
            </a:fld>
            <a:endParaRPr lang="en-CA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31651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Z gravitačního modelu plyne, že 1% nárůst vzdálenosti zemí snižuje objem obchodu o </a:t>
            </a:r>
            <a:r>
              <a:rPr lang="en-US" sz="2000" smtClean="0"/>
              <a:t>0.7% </a:t>
            </a:r>
            <a:r>
              <a:rPr lang="cs-CZ" sz="2000" smtClean="0"/>
              <a:t>až</a:t>
            </a:r>
            <a:r>
              <a:rPr lang="en-US" sz="2000" smtClean="0"/>
              <a:t> 1%.</a:t>
            </a:r>
            <a:endParaRPr lang="cs-CZ" sz="2000" smtClean="0"/>
          </a:p>
          <a:p>
            <a:pPr lvl="1" eaLnBrk="1" hangingPunct="1"/>
            <a:r>
              <a:rPr lang="cs-CZ" sz="1600" smtClean="0"/>
              <a:t>Hranice navíc zvyšují náklady a čas</a:t>
            </a:r>
            <a:endParaRPr lang="en-US" sz="1600" smtClean="0"/>
          </a:p>
          <a:p>
            <a:pPr eaLnBrk="1" hangingPunct="1">
              <a:spcBef>
                <a:spcPct val="50000"/>
              </a:spcBef>
            </a:pPr>
            <a:r>
              <a:rPr lang="cs-CZ" sz="2000" i="1" smtClean="0"/>
              <a:t>Obchodní dohody</a:t>
            </a:r>
            <a:r>
              <a:rPr lang="en-US" sz="2000" smtClean="0"/>
              <a:t> </a:t>
            </a:r>
            <a:r>
              <a:rPr lang="cs-CZ" sz="2000" smtClean="0"/>
              <a:t>jsou uzavírány s cílem omezit formality a cla při překračování hranic = podpořit obchod</a:t>
            </a:r>
            <a:r>
              <a:rPr lang="en-US" sz="2000" smtClean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cs-CZ" sz="2000" smtClean="0"/>
              <a:t>Gravitační model je schopen posoudit vliv obchodních dohod.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1600" smtClean="0"/>
              <a:t>Hrají obchodní dohody roli? Tj. je obchod mezi zeměmi, které mají obchodní dohodu, větší než by vyplývalo z odhadu na základě velikosti a vzdálenosti?</a:t>
            </a:r>
            <a:r>
              <a:rPr lang="en-US" sz="1600" smtClean="0"/>
              <a:t> </a:t>
            </a:r>
          </a:p>
          <a:p>
            <a:pPr eaLnBrk="1" hangingPunct="1"/>
            <a:endParaRPr lang="en-US" sz="16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F78A85D4-1CBF-4967-9154-C90B75E86421}" type="slidenum">
              <a:rPr lang="en-US"/>
              <a:pPr>
                <a:defRPr/>
              </a:pPr>
              <a:t>9</a:t>
            </a:fld>
            <a:endParaRPr lang="en-CA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Vzdálenost a hranice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06122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364</TotalTime>
  <Words>4453</Words>
  <Application>Microsoft Office PowerPoint</Application>
  <PresentationFormat>Předvádění na obrazovce (4:3)</PresentationFormat>
  <Paragraphs>459</Paragraphs>
  <Slides>75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75</vt:i4>
      </vt:variant>
    </vt:vector>
  </HeadingPairs>
  <TitlesOfParts>
    <vt:vector size="83" baseType="lpstr">
      <vt:lpstr>Arial</vt:lpstr>
      <vt:lpstr>Calibri</vt:lpstr>
      <vt:lpstr>Candara</vt:lpstr>
      <vt:lpstr>Symbol</vt:lpstr>
      <vt:lpstr>Times</vt:lpstr>
      <vt:lpstr>Times New Roman</vt:lpstr>
      <vt:lpstr>Wingdings</vt:lpstr>
      <vt:lpstr>Vlnění</vt:lpstr>
      <vt:lpstr>Vybrané teorie obchodu</vt:lpstr>
      <vt:lpstr>O čem to bude?</vt:lpstr>
      <vt:lpstr>Část 1 – Gravitační model obchodu</vt:lpstr>
      <vt:lpstr>Na velikosti záleží: gravitační model</vt:lpstr>
      <vt:lpstr>Gravitační model</vt:lpstr>
      <vt:lpstr>Gravitační model</vt:lpstr>
      <vt:lpstr>Fig. 2-2:  Velikost vybraných evropských ekonomik a hodnota jejich obchodu s USA</vt:lpstr>
      <vt:lpstr>Gravitační model</vt:lpstr>
      <vt:lpstr>Vzdálenost a hranice</vt:lpstr>
      <vt:lpstr>Fig. 2-3:  Velikost ekonomiky a obchod s USA</vt:lpstr>
      <vt:lpstr>Fig. 2-4: Kanadské provincie a státy USA, které obchodují s Britskou Kolumbií</vt:lpstr>
      <vt:lpstr>Tabulka 2-3: Obchod s Britskou Kolumbií, % HDP, 1996</vt:lpstr>
      <vt:lpstr>Část 2 – komparativní výhody</vt:lpstr>
      <vt:lpstr>Ricardiánský model</vt:lpstr>
      <vt:lpstr>Ricardiánský model</vt:lpstr>
      <vt:lpstr>Opakování matka moudrosti!</vt:lpstr>
      <vt:lpstr>Jednofaktorový ricardiánský model</vt:lpstr>
      <vt:lpstr>Jednofaktorový ricardiánský model</vt:lpstr>
      <vt:lpstr>Domácí PPF</vt:lpstr>
      <vt:lpstr>Produkční možnosti</vt:lpstr>
      <vt:lpstr>PRODUKCE, CENY, MZDY</vt:lpstr>
      <vt:lpstr>PRODUKCE, CENY, MZDY</vt:lpstr>
      <vt:lpstr>PRODUKCE, CENY, MZDY</vt:lpstr>
      <vt:lpstr>Obchod v ricardiánském modelu</vt:lpstr>
      <vt:lpstr>Relativní nabídka a relativní poptávka</vt:lpstr>
      <vt:lpstr>Relativní nabídka a relativní poptávka</vt:lpstr>
      <vt:lpstr>Relativní nabídka a relativní poptávka</vt:lpstr>
      <vt:lpstr>Relativní nabídka</vt:lpstr>
      <vt:lpstr>Relativní nabídka a relativní poptávka</vt:lpstr>
      <vt:lpstr>Relativní nabídka a relativní poptávka</vt:lpstr>
      <vt:lpstr>Příklad</vt:lpstr>
      <vt:lpstr>Příklad</vt:lpstr>
      <vt:lpstr>Příklad</vt:lpstr>
      <vt:lpstr>Příklad</vt:lpstr>
      <vt:lpstr>Přínosy z obchodu</vt:lpstr>
      <vt:lpstr>Přínosy z obchodu</vt:lpstr>
      <vt:lpstr>Relativní mzdy</vt:lpstr>
      <vt:lpstr>Relativní mzdy</vt:lpstr>
      <vt:lpstr>Relativní mzdy</vt:lpstr>
      <vt:lpstr>Relativní mzdy</vt:lpstr>
      <vt:lpstr>Odrážejí mzdy produktivitu?</vt:lpstr>
      <vt:lpstr>Produktivita a mzdy</vt:lpstr>
      <vt:lpstr>Odrážejí mzdy produktivitu</vt:lpstr>
      <vt:lpstr>Komparativní výhoda s více statky</vt:lpstr>
      <vt:lpstr>Komparativní výhoda s více statky</vt:lpstr>
      <vt:lpstr>Komparativní výhoda s více statky</vt:lpstr>
      <vt:lpstr>Dopravní náklady a neobchodovatelné zboží</vt:lpstr>
      <vt:lpstr>Část 3 – Hecksher-Ohlinův model</vt:lpstr>
      <vt:lpstr>Dvoufaktorový  Heckscher-Ohlinův model </vt:lpstr>
      <vt:lpstr>Produkční možnosti</vt:lpstr>
      <vt:lpstr>Fig. 4-1: Hranice výrobních možností bez substituce VF</vt:lpstr>
      <vt:lpstr>Produkční možnosti</vt:lpstr>
      <vt:lpstr>Produkční možnosti</vt:lpstr>
      <vt:lpstr>Fig. 4-4: možné kombinace vstupů (izokvanta) v produkci jídla</vt:lpstr>
      <vt:lpstr>Produkce a ceny</vt:lpstr>
      <vt:lpstr>Produkce a ceny</vt:lpstr>
      <vt:lpstr>Fig. 4-3: Produkce a ceny</vt:lpstr>
      <vt:lpstr>Produkce a ceny</vt:lpstr>
      <vt:lpstr>Ceny VF, ceny výstupu a množství VF</vt:lpstr>
      <vt:lpstr>Fig. 4-5: Ceny VF a volba vstupu</vt:lpstr>
      <vt:lpstr>Ceny VF, ceny výstupu a množství VF</vt:lpstr>
      <vt:lpstr>Fig. 4-7: Od ceny výstupu k volbě vstupů</vt:lpstr>
      <vt:lpstr>Ceny VF, ceny výstupu a množství VF</vt:lpstr>
      <vt:lpstr>Ceny VF, ceny výstupu, množství vstupů a množství výstupů</vt:lpstr>
      <vt:lpstr>Ceny VF, ceny výstupu, množství vstupů a množství výstupů</vt:lpstr>
      <vt:lpstr>Obchod v Heckscher-Ohlinově Modelu </vt:lpstr>
      <vt:lpstr>Fig. 4-11: Obchod vede ke konvergenci relativních cen</vt:lpstr>
      <vt:lpstr>Obchod v Heckscher-Ohlinově Modelu </vt:lpstr>
      <vt:lpstr>Obchod v Heckscher-Ohlinově Modelu </vt:lpstr>
      <vt:lpstr>Obchod v Heckscher-Ohlinově Modelu </vt:lpstr>
      <vt:lpstr>Srovnání cen VF</vt:lpstr>
      <vt:lpstr>Srovnání cen VF</vt:lpstr>
      <vt:lpstr>Srovnání cen VF</vt:lpstr>
      <vt:lpstr>Empirické důkazy o fungování Heckscher-Ohlinova Modelu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teorie obchodu</dc:title>
  <dc:creator>Momon</dc:creator>
  <cp:lastModifiedBy>Paleta Tomas</cp:lastModifiedBy>
  <cp:revision>25</cp:revision>
  <dcterms:created xsi:type="dcterms:W3CDTF">2015-10-04T18:23:21Z</dcterms:created>
  <dcterms:modified xsi:type="dcterms:W3CDTF">2016-10-24T10:39:25Z</dcterms:modified>
</cp:coreProperties>
</file>