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7" r:id="rId3"/>
    <p:sldId id="257" r:id="rId4"/>
    <p:sldId id="271" r:id="rId5"/>
    <p:sldId id="272" r:id="rId6"/>
    <p:sldId id="274" r:id="rId7"/>
    <p:sldId id="268" r:id="rId8"/>
    <p:sldId id="279" r:id="rId9"/>
    <p:sldId id="277" r:id="rId10"/>
    <p:sldId id="263" r:id="rId11"/>
    <p:sldId id="262" r:id="rId12"/>
    <p:sldId id="280" r:id="rId13"/>
    <p:sldId id="276" r:id="rId14"/>
    <p:sldId id="269" r:id="rId15"/>
    <p:sldId id="270" r:id="rId16"/>
    <p:sldId id="27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707" autoAdjust="0"/>
  </p:normalViewPr>
  <p:slideViewPr>
    <p:cSldViewPr snapToGrid="0">
      <p:cViewPr varScale="1">
        <p:scale>
          <a:sx n="76" d="100"/>
          <a:sy n="76" d="100"/>
        </p:scale>
        <p:origin x="-90" y="-6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List_aplikac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err="1" smtClean="0">
                <a:solidFill>
                  <a:schemeClr val="bg1"/>
                </a:solidFill>
              </a:rPr>
              <a:t>Unique</a:t>
            </a:r>
            <a:r>
              <a:rPr lang="cs-CZ" baseline="0" dirty="0" smtClean="0">
                <a:solidFill>
                  <a:schemeClr val="bg1"/>
                </a:solidFill>
              </a:rPr>
              <a:t> </a:t>
            </a:r>
            <a:r>
              <a:rPr lang="cs-CZ" baseline="0" dirty="0" err="1" smtClean="0">
                <a:solidFill>
                  <a:schemeClr val="bg1"/>
                </a:solidFill>
              </a:rPr>
              <a:t>visitors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4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4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5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5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4"/>
                <c:pt idx="0">
                  <c:v>One-time visitors</c:v>
                </c:pt>
                <c:pt idx="1">
                  <c:v>Returning visitors</c:v>
                </c:pt>
                <c:pt idx="2">
                  <c:v>2x</c:v>
                </c:pt>
                <c:pt idx="3">
                  <c:v>3x and more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88</c:v>
                </c:pt>
                <c:pt idx="2">
                  <c:v>27</c:v>
                </c:pt>
                <c:pt idx="3">
                  <c:v>31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List1!$C$1</c15:sqref>
                        </c15:formulaRef>
                      </c:ext>
                    </c:extLst>
                    <c:strCache>
                      <c:ptCount val="1"/>
                      <c:pt idx="0">
                        <c:v>Opakování</c:v>
                      </c:pt>
                    </c:strCache>
                  </c:strRef>
                </c:tx>
                <c:dPt>
                  <c:idx val="0"/>
                  <c:bubble3D val="0"/>
                  <c:spPr>
                    <a:gradFill rotWithShape="1">
                      <a:gsLst>
                        <a:gs pos="0">
                          <a:schemeClr val="accent1">
                            <a:tint val="94000"/>
                            <a:satMod val="103000"/>
                            <a:lumMod val="102000"/>
                          </a:schemeClr>
                        </a:gs>
                        <a:gs pos="50000">
                          <a:schemeClr val="accent1">
                            <a:shade val="100000"/>
                            <a:satMod val="110000"/>
                            <a:lumMod val="100000"/>
                          </a:schemeClr>
                        </a:gs>
                        <a:gs pos="100000">
                          <a:schemeClr val="accent1">
                            <a:shade val="78000"/>
                            <a:satMod val="120000"/>
                            <a:lumMod val="99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:spPr>
                </c:dPt>
                <c:dPt>
                  <c:idx val="1"/>
                  <c:bubble3D val="0"/>
                  <c:spPr>
                    <a:gradFill rotWithShape="1">
                      <a:gsLst>
                        <a:gs pos="0">
                          <a:schemeClr val="accent2">
                            <a:tint val="94000"/>
                            <a:satMod val="103000"/>
                            <a:lumMod val="102000"/>
                          </a:schemeClr>
                        </a:gs>
                        <a:gs pos="50000">
                          <a:schemeClr val="accent2">
                            <a:shade val="100000"/>
                            <a:satMod val="110000"/>
                            <a:lumMod val="100000"/>
                          </a:schemeClr>
                        </a:gs>
                        <a:gs pos="100000">
                          <a:schemeClr val="accent2">
                            <a:shade val="78000"/>
                            <a:satMod val="120000"/>
                            <a:lumMod val="99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:spPr>
                </c:dPt>
                <c:dPt>
                  <c:idx val="2"/>
                  <c:bubble3D val="0"/>
                  <c:spPr>
                    <a:gradFill rotWithShape="1">
                      <a:gsLst>
                        <a:gs pos="0">
                          <a:schemeClr val="accent3">
                            <a:tint val="94000"/>
                            <a:satMod val="103000"/>
                            <a:lumMod val="102000"/>
                          </a:schemeClr>
                        </a:gs>
                        <a:gs pos="50000">
                          <a:schemeClr val="accent3">
                            <a:shade val="100000"/>
                            <a:satMod val="110000"/>
                            <a:lumMod val="100000"/>
                          </a:schemeClr>
                        </a:gs>
                        <a:gs pos="100000">
                          <a:schemeClr val="accent3">
                            <a:shade val="78000"/>
                            <a:satMod val="120000"/>
                            <a:lumMod val="99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:spPr>
                </c:dPt>
                <c:dPt>
                  <c:idx val="3"/>
                  <c:bubble3D val="0"/>
                  <c:spPr>
                    <a:gradFill rotWithShape="1">
                      <a:gsLst>
                        <a:gs pos="0">
                          <a:schemeClr val="accent4">
                            <a:tint val="94000"/>
                            <a:satMod val="103000"/>
                            <a:lumMod val="102000"/>
                          </a:schemeClr>
                        </a:gs>
                        <a:gs pos="50000">
                          <a:schemeClr val="accent4">
                            <a:shade val="100000"/>
                            <a:satMod val="110000"/>
                            <a:lumMod val="100000"/>
                          </a:schemeClr>
                        </a:gs>
                        <a:gs pos="100000">
                          <a:schemeClr val="accent4">
                            <a:shade val="78000"/>
                            <a:satMod val="120000"/>
                            <a:lumMod val="99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:spPr>
                </c:dPt>
                <c:dPt>
                  <c:idx val="4"/>
                  <c:bubble3D val="0"/>
                  <c:spPr>
                    <a:gradFill rotWithShape="1">
                      <a:gsLst>
                        <a:gs pos="0">
                          <a:schemeClr val="accent5">
                            <a:tint val="94000"/>
                            <a:satMod val="103000"/>
                            <a:lumMod val="102000"/>
                          </a:schemeClr>
                        </a:gs>
                        <a:gs pos="50000">
                          <a:schemeClr val="accent5">
                            <a:shade val="100000"/>
                            <a:satMod val="110000"/>
                            <a:lumMod val="100000"/>
                          </a:schemeClr>
                        </a:gs>
                        <a:gs pos="100000">
                          <a:schemeClr val="accent5">
                            <a:shade val="78000"/>
                            <a:satMod val="120000"/>
                            <a:lumMod val="99000"/>
                          </a:schemeClr>
                        </a:gs>
                      </a:gsLst>
                      <a:lin ang="5400000" scaled="0"/>
                    </a:gra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List1!$A$2:$A$5</c15:sqref>
                        </c15:formulaRef>
                      </c:ext>
                    </c:extLst>
                    <c:strCache>
                      <c:ptCount val="4"/>
                      <c:pt idx="0">
                        <c:v>One-time visitors</c:v>
                      </c:pt>
                      <c:pt idx="1">
                        <c:v>Returning visitors</c:v>
                      </c:pt>
                      <c:pt idx="2">
                        <c:v>2x</c:v>
                      </c:pt>
                      <c:pt idx="3">
                        <c:v>3x and more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List1!$C$2:$C$5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2">
                        <c:v>27</c:v>
                      </c:pt>
                      <c:pt idx="3">
                        <c:v>12</c:v>
                      </c:pt>
                    </c:numCache>
                  </c:numRef>
                </c:val>
                <c:extLst/>
              </c15:ser>
            </c15:filteredPieSeries>
          </c:ext>
        </c:extLst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18549734822082"/>
          <c:y val="0.80923560839638042"/>
          <c:w val="0.75746592840953286"/>
          <c:h val="0.142080087627646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 smtClean="0"/>
              <a:t>Origin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Původ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</c:dPt>
          <c:dLbls>
            <c:dLbl>
              <c:idx val="0"/>
              <c:layout>
                <c:manualLayout>
                  <c:x val="-9.0497721434830685E-3"/>
                  <c:y val="-1.61884017002657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624430358707671E-3"/>
                  <c:y val="1.28503405228977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List1!$A$2:$A$11</c:f>
              <c:strCache>
                <c:ptCount val="10"/>
                <c:pt idx="0">
                  <c:v>ESF</c:v>
                </c:pt>
                <c:pt idx="1">
                  <c:v>FSS</c:v>
                </c:pt>
                <c:pt idx="2">
                  <c:v>LF</c:v>
                </c:pt>
                <c:pt idx="3">
                  <c:v>PřF</c:v>
                </c:pt>
                <c:pt idx="4">
                  <c:v>FI</c:v>
                </c:pt>
                <c:pt idx="5">
                  <c:v>FF</c:v>
                </c:pt>
                <c:pt idx="6">
                  <c:v>FSpS</c:v>
                </c:pt>
                <c:pt idx="7">
                  <c:v>PdF</c:v>
                </c:pt>
                <c:pt idx="8">
                  <c:v>MENDELU</c:v>
                </c:pt>
                <c:pt idx="9">
                  <c:v>VUT</c:v>
                </c:pt>
              </c:strCache>
            </c:strRef>
          </c:cat>
          <c:val>
            <c:numRef>
              <c:f>List1!$B$2:$B$11</c:f>
              <c:numCache>
                <c:formatCode>0</c:formatCode>
                <c:ptCount val="10"/>
                <c:pt idx="0">
                  <c:v>246</c:v>
                </c:pt>
                <c:pt idx="1">
                  <c:v>20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8</c:v>
                </c:pt>
                <c:pt idx="6">
                  <c:v>5</c:v>
                </c:pt>
                <c:pt idx="7">
                  <c:v>2</c:v>
                </c:pt>
                <c:pt idx="8">
                  <c:v>1</c:v>
                </c:pt>
                <c:pt idx="9">
                  <c:v>6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551040"/>
        <c:axId val="857036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List1!$C$1</c15:sqref>
                        </c15:formulaRef>
                      </c:ext>
                    </c:extLst>
                    <c:strCache>
                      <c:ptCount val="1"/>
                      <c:pt idx="0">
                        <c:v>Sloupec1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List1!$A$2:$A$11</c15:sqref>
                        </c15:formulaRef>
                      </c:ext>
                    </c:extLst>
                    <c:strCache>
                      <c:ptCount val="10"/>
                      <c:pt idx="0">
                        <c:v>ESF</c:v>
                      </c:pt>
                      <c:pt idx="1">
                        <c:v>FSS</c:v>
                      </c:pt>
                      <c:pt idx="2">
                        <c:v>LF</c:v>
                      </c:pt>
                      <c:pt idx="3">
                        <c:v>PřF</c:v>
                      </c:pt>
                      <c:pt idx="4">
                        <c:v>FI</c:v>
                      </c:pt>
                      <c:pt idx="5">
                        <c:v>FF</c:v>
                      </c:pt>
                      <c:pt idx="6">
                        <c:v>FSpS</c:v>
                      </c:pt>
                      <c:pt idx="7">
                        <c:v>PdF</c:v>
                      </c:pt>
                      <c:pt idx="8">
                        <c:v>MENDELU</c:v>
                      </c:pt>
                      <c:pt idx="9">
                        <c:v>VUT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List1!$C$2:$C$13</c15:sqref>
                        </c15:formulaRef>
                      </c:ext>
                    </c:extLst>
                    <c:numCache>
                      <c:formatCode>General</c:formatCode>
                      <c:ptCount val="12"/>
                    </c:numCache>
                  </c:numRef>
                </c:val>
              </c15:ser>
            </c15:filteredBarSeries>
          </c:ext>
        </c:extLst>
      </c:barChart>
      <c:catAx>
        <c:axId val="855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70368"/>
        <c:crosses val="autoZero"/>
        <c:auto val="1"/>
        <c:lblAlgn val="ctr"/>
        <c:lblOffset val="100"/>
        <c:noMultiLvlLbl val="0"/>
      </c:catAx>
      <c:valAx>
        <c:axId val="857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5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err="1" smtClean="0">
                <a:solidFill>
                  <a:schemeClr val="bg1"/>
                </a:solidFill>
              </a:rPr>
              <a:t>Final</a:t>
            </a:r>
            <a:r>
              <a:rPr lang="cs-CZ" baseline="0" dirty="0" smtClean="0">
                <a:solidFill>
                  <a:schemeClr val="bg1"/>
                </a:solidFill>
              </a:rPr>
              <a:t> </a:t>
            </a:r>
            <a:r>
              <a:rPr lang="cs-CZ" baseline="0" dirty="0" err="1" smtClean="0">
                <a:solidFill>
                  <a:schemeClr val="bg1"/>
                </a:solidFill>
              </a:rPr>
              <a:t>theses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0131768601601772"/>
          <c:y val="0.16975762175984035"/>
          <c:w val="0.39736444982284358"/>
          <c:h val="0.6127697941039032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Pomoc při závěrečných pracech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2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2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3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3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4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4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4"/>
                <c:pt idx="0">
                  <c:v>Bachelor's thesis</c:v>
                </c:pt>
                <c:pt idx="1">
                  <c:v>Master's thesis</c:v>
                </c:pt>
                <c:pt idx="2">
                  <c:v>Dissertations</c:v>
                </c:pt>
                <c:pt idx="3">
                  <c:v>Final projects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22</c:v>
                </c:pt>
                <c:pt idx="1">
                  <c:v>37</c:v>
                </c:pt>
                <c:pt idx="2">
                  <c:v>11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647054789066379"/>
          <c:y val="0.82667987496075013"/>
          <c:w val="0.59413678089272437"/>
          <c:h val="0.135831151409960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cs-CZ" sz="2400" dirty="0" err="1" smtClean="0">
                <a:solidFill>
                  <a:schemeClr val="bg2"/>
                </a:solidFill>
              </a:rPr>
              <a:t>Grades</a:t>
            </a:r>
            <a:r>
              <a:rPr lang="cs-CZ" sz="2400" baseline="0" dirty="0" smtClean="0">
                <a:solidFill>
                  <a:schemeClr val="bg2"/>
                </a:solidFill>
              </a:rPr>
              <a:t> </a:t>
            </a:r>
            <a:r>
              <a:rPr lang="cs-CZ" sz="2400" baseline="0" dirty="0" err="1" smtClean="0">
                <a:solidFill>
                  <a:schemeClr val="bg2"/>
                </a:solidFill>
              </a:rPr>
              <a:t>awarded</a:t>
            </a:r>
            <a:r>
              <a:rPr lang="cs-CZ" sz="2400" baseline="0" dirty="0" smtClean="0">
                <a:solidFill>
                  <a:schemeClr val="bg2"/>
                </a:solidFill>
              </a:rPr>
              <a:t> by </a:t>
            </a:r>
            <a:r>
              <a:rPr lang="cs-CZ" sz="2400" baseline="0" dirty="0" err="1" smtClean="0">
                <a:solidFill>
                  <a:schemeClr val="bg2"/>
                </a:solidFill>
              </a:rPr>
              <a:t>visitors</a:t>
            </a:r>
            <a:endParaRPr lang="en-US" sz="2400" dirty="0">
              <a:solidFill>
                <a:schemeClr val="bg2"/>
              </a:solidFill>
            </a:endParaRPr>
          </a:p>
        </c:rich>
      </c:tx>
      <c:layout>
        <c:manualLayout>
          <c:xMode val="edge"/>
          <c:yMode val="edge"/>
          <c:x val="0.24046424876558425"/>
          <c:y val="2.334913996568411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Grade (1 is the best 5 is the worst)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List1!$A$2:$A$6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27</c:v>
                </c:pt>
                <c:pt idx="1">
                  <c:v>10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62016"/>
        <c:axId val="8263552"/>
      </c:barChart>
      <c:catAx>
        <c:axId val="8262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263552"/>
        <c:crosses val="autoZero"/>
        <c:auto val="1"/>
        <c:lblAlgn val="ctr"/>
        <c:lblOffset val="100"/>
        <c:noMultiLvlLbl val="0"/>
      </c:catAx>
      <c:valAx>
        <c:axId val="826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26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53767954664305"/>
          <c:y val="0.92634403486927475"/>
          <c:w val="0.55500635256633946"/>
          <c:h val="5.61441101564622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D93DA-C617-44F1-8628-571F4E421F82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D9D73-6911-42B9-BA39-B350B5FE01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805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448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4170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489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ntserrat" panose="00000500000000000000" pitchFamily="50" charset="-18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ontserrat" panose="00000500000000000000" pitchFamily="50" charset="-18"/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5161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807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483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836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96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723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971947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45458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0CBFD6-CE77-45D7-9C45-1F3DF368901C}" type="datetimeFigureOut">
              <a:rPr lang="cs-CZ" smtClean="0"/>
              <a:t>31. 8. 2016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9B547-B0A7-41FF-BA3B-F2851B7F9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64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a.com/statistics/254266/global-big-data-market-forecast/" TargetMode="External"/><Relationship Id="rId2" Type="http://schemas.openxmlformats.org/officeDocument/2006/relationships/hyperlink" Target="http://archiv.ihned.cz/c1-65399490-ustup-maturity-z-matematik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thstat.econ.muni.cz/" TargetMode="External"/><Relationship Id="rId5" Type="http://schemas.openxmlformats.org/officeDocument/2006/relationships/hyperlink" Target="https://acadgild.com/blog/big-data-job-opportunities-in-2016-and-the-coming-years/" TargetMode="External"/><Relationship Id="rId4" Type="http://schemas.openxmlformats.org/officeDocument/2006/relationships/hyperlink" Target="https://www.oecd.org/pisa/keyfindings/pisa-2012-results-overview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18" y="1762686"/>
            <a:ext cx="10659963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74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// </a:t>
            </a:r>
            <a:r>
              <a:rPr lang="cs-CZ" dirty="0" err="1" smtClean="0"/>
              <a:t>Visitor</a:t>
            </a:r>
            <a:r>
              <a:rPr lang="cs-CZ" dirty="0" smtClean="0"/>
              <a:t> feedback (1/3)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527" y="1834040"/>
            <a:ext cx="10109200" cy="153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i="1" dirty="0" smtClean="0"/>
              <a:t>„ (…) </a:t>
            </a:r>
            <a:r>
              <a:rPr lang="cs-CZ" i="1" dirty="0" smtClean="0"/>
              <a:t>chci </a:t>
            </a:r>
            <a:r>
              <a:rPr lang="cs-CZ" i="1" dirty="0"/>
              <a:t>(znovu) projekt pochválit :) zatím jsem konzultaci nepotřebovala, ale to, že centrum funguje a že s ním můžu počítat je </a:t>
            </a:r>
            <a:r>
              <a:rPr lang="cs-CZ" i="1" dirty="0" smtClean="0"/>
              <a:t>skvělé“ – Respondent 3</a:t>
            </a:r>
            <a:endParaRPr lang="cs-CZ" b="1" i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403600" y="3373759"/>
            <a:ext cx="7957127" cy="139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i="1" dirty="0" smtClean="0">
                <a:solidFill>
                  <a:schemeClr val="bg2"/>
                </a:solidFill>
              </a:rPr>
              <a:t>„Pan Josef </a:t>
            </a:r>
            <a:r>
              <a:rPr lang="cs-CZ" i="1" dirty="0" err="1" smtClean="0">
                <a:solidFill>
                  <a:schemeClr val="bg2"/>
                </a:solidFill>
              </a:rPr>
              <a:t>Nešleha</a:t>
            </a:r>
            <a:r>
              <a:rPr lang="cs-CZ" i="1" dirty="0" smtClean="0">
                <a:solidFill>
                  <a:schemeClr val="bg2"/>
                </a:solidFill>
              </a:rPr>
              <a:t> vysvětluje opravdu dobře a vždy si našel čas </a:t>
            </a:r>
            <a:r>
              <a:rPr lang="cs-CZ" i="1" dirty="0" err="1" smtClean="0">
                <a:solidFill>
                  <a:schemeClr val="bg2"/>
                </a:solidFill>
              </a:rPr>
              <a:t>ikdyž</a:t>
            </a:r>
            <a:r>
              <a:rPr lang="cs-CZ" i="1" dirty="0" smtClean="0">
                <a:solidFill>
                  <a:schemeClr val="bg2"/>
                </a:solidFill>
              </a:rPr>
              <a:t> to vypadá, že jeho den má 40 hodin.“ – Respondent  14</a:t>
            </a:r>
          </a:p>
          <a:p>
            <a:pPr marL="0" indent="0" algn="r">
              <a:buNone/>
            </a:pPr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1251526" y="4979557"/>
            <a:ext cx="84266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i="1" dirty="0"/>
              <a:t>„Myslím si, že </a:t>
            </a:r>
            <a:r>
              <a:rPr lang="cs-CZ" sz="2800" i="1" dirty="0" err="1"/>
              <a:t>Maths</a:t>
            </a:r>
            <a:r>
              <a:rPr lang="cs-CZ" sz="2800" i="1" dirty="0"/>
              <a:t> and </a:t>
            </a:r>
            <a:r>
              <a:rPr lang="cs-CZ" sz="2800" i="1" dirty="0" err="1"/>
              <a:t>Stats</a:t>
            </a:r>
            <a:r>
              <a:rPr lang="cs-CZ" sz="2800" i="1" dirty="0"/>
              <a:t> Support Centre je skvělý nápad a budu moc rád, pokud jeho fungování bude pokračovat.“ – Respondent  76</a:t>
            </a:r>
          </a:p>
        </p:txBody>
      </p:sp>
    </p:spTree>
    <p:extLst>
      <p:ext uri="{BB962C8B-B14F-4D97-AF65-F5344CB8AC3E}">
        <p14:creationId xmlns:p14="http://schemas.microsoft.com/office/powerpoint/2010/main" val="314025590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 smtClean="0"/>
              <a:t>Visitor</a:t>
            </a:r>
            <a:r>
              <a:rPr lang="cs-CZ" dirty="0" smtClean="0"/>
              <a:t> feedback (2/3)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527" y="1834040"/>
            <a:ext cx="10109200" cy="15397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i="1" dirty="0" smtClean="0"/>
              <a:t>„(…) </a:t>
            </a:r>
            <a:r>
              <a:rPr lang="cs-CZ" sz="3000" i="1" dirty="0" err="1" smtClean="0"/>
              <a:t>veľmi</a:t>
            </a:r>
            <a:r>
              <a:rPr lang="cs-CZ" sz="3000" i="1" dirty="0" smtClean="0"/>
              <a:t> </a:t>
            </a:r>
            <a:r>
              <a:rPr lang="cs-CZ" sz="3000" i="1" dirty="0" err="1"/>
              <a:t>ma</a:t>
            </a:r>
            <a:r>
              <a:rPr lang="cs-CZ" sz="3000" i="1" dirty="0"/>
              <a:t> </a:t>
            </a:r>
            <a:r>
              <a:rPr lang="cs-CZ" sz="3000" i="1" dirty="0" err="1"/>
              <a:t>potešilo</a:t>
            </a:r>
            <a:r>
              <a:rPr lang="cs-CZ" sz="3000" i="1" dirty="0"/>
              <a:t>, že </a:t>
            </a:r>
            <a:r>
              <a:rPr lang="cs-CZ" sz="3000" i="1" dirty="0" err="1"/>
              <a:t>sa</a:t>
            </a:r>
            <a:r>
              <a:rPr lang="cs-CZ" sz="3000" i="1" dirty="0"/>
              <a:t> </a:t>
            </a:r>
            <a:r>
              <a:rPr lang="cs-CZ" sz="3000" i="1" dirty="0" err="1"/>
              <a:t>niečo</a:t>
            </a:r>
            <a:r>
              <a:rPr lang="cs-CZ" sz="3000" i="1" dirty="0"/>
              <a:t> také </a:t>
            </a:r>
            <a:r>
              <a:rPr lang="cs-CZ" sz="3000" i="1" dirty="0" err="1"/>
              <a:t>vytvorilo</a:t>
            </a:r>
            <a:r>
              <a:rPr lang="cs-CZ" sz="3000" i="1" dirty="0"/>
              <a:t>, je to super </a:t>
            </a:r>
            <a:r>
              <a:rPr lang="cs-CZ" sz="3000" i="1" dirty="0" err="1"/>
              <a:t>pre</a:t>
            </a:r>
            <a:r>
              <a:rPr lang="cs-CZ" sz="3000" i="1" dirty="0"/>
              <a:t> </a:t>
            </a:r>
            <a:r>
              <a:rPr lang="cs-CZ" sz="3000" i="1" dirty="0" err="1"/>
              <a:t>študentov</a:t>
            </a:r>
            <a:r>
              <a:rPr lang="cs-CZ" sz="3000" i="1" dirty="0"/>
              <a:t>. </a:t>
            </a:r>
            <a:r>
              <a:rPr lang="cs-CZ" sz="3000" i="1" dirty="0" err="1"/>
              <a:t>Našťastie</a:t>
            </a:r>
            <a:r>
              <a:rPr lang="cs-CZ" sz="3000" i="1" dirty="0"/>
              <a:t> </a:t>
            </a:r>
            <a:r>
              <a:rPr lang="cs-CZ" sz="3000" i="1" dirty="0" err="1"/>
              <a:t>som</a:t>
            </a:r>
            <a:r>
              <a:rPr lang="cs-CZ" sz="3000" i="1" dirty="0"/>
              <a:t> </a:t>
            </a:r>
            <a:r>
              <a:rPr lang="cs-CZ" sz="3000" i="1" dirty="0" err="1"/>
              <a:t>zatiaľ</a:t>
            </a:r>
            <a:r>
              <a:rPr lang="cs-CZ" sz="3000" i="1" dirty="0"/>
              <a:t> Vašu pomoc </a:t>
            </a:r>
            <a:r>
              <a:rPr lang="cs-CZ" sz="3000" i="1" dirty="0" err="1"/>
              <a:t>nepotreboval</a:t>
            </a:r>
            <a:r>
              <a:rPr lang="cs-CZ" sz="3000" i="1" dirty="0"/>
              <a:t> ale rád </a:t>
            </a:r>
            <a:r>
              <a:rPr lang="cs-CZ" sz="3000" i="1" dirty="0" err="1"/>
              <a:t>ju</a:t>
            </a:r>
            <a:r>
              <a:rPr lang="cs-CZ" sz="3000" i="1" dirty="0"/>
              <a:t> </a:t>
            </a:r>
            <a:r>
              <a:rPr lang="cs-CZ" sz="3000" i="1" dirty="0" err="1"/>
              <a:t>využijem</a:t>
            </a:r>
            <a:r>
              <a:rPr lang="cs-CZ" sz="3000" i="1" dirty="0"/>
              <a:t> v </a:t>
            </a:r>
            <a:r>
              <a:rPr lang="cs-CZ" sz="3000" i="1" dirty="0" err="1"/>
              <a:t>budúcnosti</a:t>
            </a:r>
            <a:r>
              <a:rPr lang="cs-CZ" sz="3000" i="1" dirty="0"/>
              <a:t> </a:t>
            </a:r>
            <a:r>
              <a:rPr lang="cs-CZ" sz="3000" i="1" dirty="0" err="1"/>
              <a:t>ak</a:t>
            </a:r>
            <a:r>
              <a:rPr lang="cs-CZ" sz="3000" i="1" dirty="0"/>
              <a:t> bude </a:t>
            </a:r>
            <a:r>
              <a:rPr lang="cs-CZ" sz="3000" i="1" dirty="0" err="1" smtClean="0"/>
              <a:t>príležitosť</a:t>
            </a:r>
            <a:r>
              <a:rPr lang="cs-CZ" sz="3000" i="1" dirty="0" smtClean="0"/>
              <a:t> “ – Respondent 65</a:t>
            </a:r>
          </a:p>
          <a:p>
            <a:pPr marL="0" indent="0">
              <a:buNone/>
            </a:pP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403600" y="3453377"/>
            <a:ext cx="7957127" cy="139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i="1" dirty="0" smtClean="0">
                <a:solidFill>
                  <a:schemeClr val="bg2"/>
                </a:solidFill>
              </a:rPr>
              <a:t>„Ačkoliv jsem nevyužil jeho služeb, tak jsem ho doporučil několika kamarádům (…) Ti</a:t>
            </a:r>
            <a:r>
              <a:rPr lang="cs-CZ" i="1" dirty="0">
                <a:solidFill>
                  <a:schemeClr val="bg2"/>
                </a:solidFill>
              </a:rPr>
              <a:t>, kteří služeb centra </a:t>
            </a:r>
            <a:r>
              <a:rPr lang="cs-CZ" i="1" dirty="0" smtClean="0">
                <a:solidFill>
                  <a:schemeClr val="bg2"/>
                </a:solidFill>
              </a:rPr>
              <a:t>využili </a:t>
            </a:r>
            <a:r>
              <a:rPr lang="cs-CZ" i="1" dirty="0">
                <a:solidFill>
                  <a:schemeClr val="bg2"/>
                </a:solidFill>
              </a:rPr>
              <a:t>si ho moc pochvalovali</a:t>
            </a:r>
            <a:r>
              <a:rPr lang="cs-CZ" i="1" dirty="0" smtClean="0">
                <a:solidFill>
                  <a:schemeClr val="bg2"/>
                </a:solidFill>
              </a:rPr>
              <a:t>.“  - Respondent 76</a:t>
            </a:r>
            <a:endParaRPr lang="cs-CZ" i="1" dirty="0">
              <a:solidFill>
                <a:schemeClr val="bg2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251527" y="4913478"/>
            <a:ext cx="8235373" cy="139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i="1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251527" y="4913478"/>
            <a:ext cx="8235373" cy="139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i="1" dirty="0" smtClean="0"/>
              <a:t>„Support Centre je super projekt, jsem hrozně rád, že se ho podařilo otevřít! Díky paní doktorce Králové i všem tutorům. :)“ – Respondent  23</a:t>
            </a:r>
          </a:p>
          <a:p>
            <a:pPr marL="0" indent="0">
              <a:buNone/>
            </a:pPr>
            <a:endParaRPr lang="cs-CZ" i="1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10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//</a:t>
            </a:r>
            <a:r>
              <a:rPr lang="cs-CZ" dirty="0" smtClean="0"/>
              <a:t> </a:t>
            </a:r>
            <a:r>
              <a:rPr lang="cs-CZ" dirty="0" err="1" smtClean="0"/>
              <a:t>Visitor</a:t>
            </a:r>
            <a:r>
              <a:rPr lang="cs-CZ" dirty="0" smtClean="0"/>
              <a:t> feedback (3/3) 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18568"/>
              </p:ext>
            </p:extLst>
          </p:nvPr>
        </p:nvGraphicFramePr>
        <p:xfrm>
          <a:off x="6642676" y="1691322"/>
          <a:ext cx="503497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845127" y="1876425"/>
            <a:ext cx="5095875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chemeClr val="bg2"/>
                </a:solidFill>
              </a:rPr>
              <a:t>Traits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liked</a:t>
            </a:r>
            <a:r>
              <a:rPr lang="cs-CZ" sz="2400" dirty="0" smtClean="0">
                <a:solidFill>
                  <a:schemeClr val="bg2"/>
                </a:solidFill>
              </a:rPr>
              <a:t> </a:t>
            </a:r>
            <a:r>
              <a:rPr lang="cs-CZ" sz="2400" dirty="0" err="1" smtClean="0">
                <a:solidFill>
                  <a:schemeClr val="bg2"/>
                </a:solidFill>
              </a:rPr>
              <a:t>the</a:t>
            </a:r>
            <a:r>
              <a:rPr lang="cs-CZ" sz="2400" dirty="0" smtClean="0">
                <a:solidFill>
                  <a:schemeClr val="bg2"/>
                </a:solidFill>
              </a:rPr>
              <a:t> most:</a:t>
            </a:r>
          </a:p>
          <a:p>
            <a:endParaRPr lang="cs-CZ" sz="2400" dirty="0"/>
          </a:p>
          <a:p>
            <a:pPr marL="457200" indent="-457200">
              <a:buAutoNum type="arabicParenR"/>
            </a:pPr>
            <a:r>
              <a:rPr lang="cs-CZ" sz="2400" dirty="0" err="1" smtClean="0"/>
              <a:t>Tutors</a:t>
            </a:r>
            <a:r>
              <a:rPr lang="cs-CZ" sz="2400" dirty="0" smtClean="0"/>
              <a:t>‘ </a:t>
            </a:r>
            <a:r>
              <a:rPr lang="cs-CZ" sz="2400" dirty="0" err="1" smtClean="0"/>
              <a:t>friendly</a:t>
            </a:r>
            <a:r>
              <a:rPr lang="cs-CZ" sz="2400" dirty="0" smtClean="0"/>
              <a:t> and non-</a:t>
            </a:r>
            <a:r>
              <a:rPr lang="cs-CZ" sz="2400" dirty="0" err="1" smtClean="0"/>
              <a:t>critical</a:t>
            </a:r>
            <a:r>
              <a:rPr lang="cs-CZ" sz="2400" dirty="0" smtClean="0"/>
              <a:t> </a:t>
            </a:r>
            <a:r>
              <a:rPr lang="cs-CZ" sz="2400" dirty="0" err="1" smtClean="0"/>
              <a:t>approach</a:t>
            </a:r>
            <a:endParaRPr lang="cs-CZ" sz="2400" dirty="0" smtClean="0"/>
          </a:p>
          <a:p>
            <a:pPr marL="457200" indent="-457200">
              <a:buAutoNum type="arabicParenR"/>
            </a:pPr>
            <a:endParaRPr lang="cs-CZ" sz="2400" dirty="0"/>
          </a:p>
          <a:p>
            <a:pPr marL="457200" indent="-457200">
              <a:buAutoNum type="arabicParenR"/>
            </a:pPr>
            <a:r>
              <a:rPr lang="cs-CZ" sz="2400" dirty="0" smtClean="0"/>
              <a:t>Tutor </a:t>
            </a:r>
            <a:r>
              <a:rPr lang="cs-CZ" sz="2400" dirty="0" err="1" smtClean="0"/>
              <a:t>explained</a:t>
            </a:r>
            <a:r>
              <a:rPr lang="cs-CZ" sz="2400" dirty="0" smtClean="0"/>
              <a:t> </a:t>
            </a:r>
            <a:r>
              <a:rPr lang="cs-CZ" sz="2400" dirty="0" err="1" smtClean="0"/>
              <a:t>all</a:t>
            </a:r>
            <a:r>
              <a:rPr lang="cs-CZ" sz="2400" dirty="0" smtClean="0"/>
              <a:t> </a:t>
            </a:r>
            <a:r>
              <a:rPr lang="cs-CZ" sz="2400" dirty="0" err="1" smtClean="0"/>
              <a:t>questions</a:t>
            </a:r>
            <a:endParaRPr lang="cs-CZ" sz="2400" dirty="0" smtClean="0"/>
          </a:p>
          <a:p>
            <a:pPr marL="457200" indent="-457200">
              <a:buAutoNum type="arabicParenR"/>
            </a:pPr>
            <a:endParaRPr lang="cs-CZ" sz="2400" dirty="0"/>
          </a:p>
          <a:p>
            <a:pPr marL="457200" indent="-457200">
              <a:buAutoNum type="arabicParenR"/>
            </a:pPr>
            <a:r>
              <a:rPr lang="cs-CZ" sz="2400" dirty="0" smtClean="0"/>
              <a:t>Tutor </a:t>
            </a:r>
            <a:r>
              <a:rPr lang="cs-CZ" sz="2400" dirty="0" err="1" smtClean="0"/>
              <a:t>was</a:t>
            </a:r>
            <a:r>
              <a:rPr lang="cs-CZ" sz="2400" dirty="0" smtClean="0"/>
              <a:t> </a:t>
            </a:r>
            <a:r>
              <a:rPr lang="cs-CZ" sz="2400" dirty="0" err="1" smtClean="0"/>
              <a:t>able</a:t>
            </a:r>
            <a:r>
              <a:rPr lang="cs-CZ" sz="2400" dirty="0" smtClean="0"/>
              <a:t> to </a:t>
            </a:r>
            <a:r>
              <a:rPr lang="cs-CZ" sz="2400" dirty="0" err="1" smtClean="0"/>
              <a:t>explain</a:t>
            </a:r>
            <a:r>
              <a:rPr lang="cs-CZ" sz="2400" dirty="0" smtClean="0"/>
              <a:t> </a:t>
            </a:r>
            <a:r>
              <a:rPr lang="cs-CZ" sz="2400" dirty="0" err="1" smtClean="0"/>
              <a:t>complicated</a:t>
            </a:r>
            <a:r>
              <a:rPr lang="cs-CZ" sz="2400" dirty="0" smtClean="0"/>
              <a:t> </a:t>
            </a:r>
            <a:r>
              <a:rPr lang="cs-CZ" sz="2400" dirty="0" err="1" smtClean="0"/>
              <a:t>issues</a:t>
            </a:r>
            <a:r>
              <a:rPr lang="cs-CZ" sz="2400" dirty="0" smtClean="0"/>
              <a:t> in </a:t>
            </a:r>
            <a:r>
              <a:rPr lang="cs-CZ" sz="2400" dirty="0" err="1" smtClean="0"/>
              <a:t>simple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r>
              <a:rPr lang="cs-CZ" sz="2400" dirty="0" smtClean="0"/>
              <a:t> (6)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  <p:cxnSp>
        <p:nvCxnSpPr>
          <p:cNvPr id="10" name="Přímá spojnice 9"/>
          <p:cNvCxnSpPr/>
          <p:nvPr/>
        </p:nvCxnSpPr>
        <p:spPr>
          <a:xfrm>
            <a:off x="6092982" y="2009869"/>
            <a:ext cx="0" cy="3996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753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30" y="3758267"/>
            <a:ext cx="873653" cy="87365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//</a:t>
            </a:r>
            <a:r>
              <a:rPr lang="cs-CZ" dirty="0" smtClean="0"/>
              <a:t> </a:t>
            </a:r>
            <a:r>
              <a:rPr lang="cs-CZ" dirty="0" err="1" smtClean="0"/>
              <a:t>Spreading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10861004" cy="4351337"/>
          </a:xfrm>
        </p:spPr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3 </a:t>
            </a:r>
            <a:r>
              <a:rPr lang="cs-CZ" dirty="0" err="1" smtClean="0">
                <a:solidFill>
                  <a:schemeClr val="bg2"/>
                </a:solidFill>
              </a:rPr>
              <a:t>other</a:t>
            </a:r>
            <a:r>
              <a:rPr lang="cs-CZ" dirty="0" smtClean="0">
                <a:solidFill>
                  <a:schemeClr val="bg2"/>
                </a:solidFill>
              </a:rPr>
              <a:t> support </a:t>
            </a:r>
            <a:r>
              <a:rPr lang="cs-CZ" dirty="0" err="1" smtClean="0">
                <a:solidFill>
                  <a:schemeClr val="bg2"/>
                </a:solidFill>
              </a:rPr>
              <a:t>centers</a:t>
            </a:r>
            <a:r>
              <a:rPr lang="cs-CZ" dirty="0" smtClean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2"/>
                </a:solidFill>
              </a:rPr>
              <a:t>were</a:t>
            </a:r>
            <a:r>
              <a:rPr lang="cs-CZ" dirty="0" smtClean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2"/>
                </a:solidFill>
              </a:rPr>
              <a:t>inspired</a:t>
            </a:r>
            <a:r>
              <a:rPr lang="cs-CZ" dirty="0" smtClean="0">
                <a:solidFill>
                  <a:schemeClr val="bg2"/>
                </a:solidFill>
              </a:rPr>
              <a:t> and are </a:t>
            </a:r>
            <a:r>
              <a:rPr lang="cs-CZ" dirty="0" err="1" smtClean="0">
                <a:solidFill>
                  <a:schemeClr val="bg2"/>
                </a:solidFill>
              </a:rPr>
              <a:t>taking</a:t>
            </a:r>
            <a:r>
              <a:rPr lang="cs-CZ" dirty="0" smtClean="0">
                <a:solidFill>
                  <a:schemeClr val="bg2"/>
                </a:solidFill>
              </a:rPr>
              <a:t> off</a:t>
            </a:r>
          </a:p>
          <a:p>
            <a:endParaRPr lang="cs-CZ" dirty="0"/>
          </a:p>
          <a:p>
            <a:pPr lvl="1"/>
            <a:r>
              <a:rPr lang="cs-CZ" b="1" dirty="0" smtClean="0">
                <a:solidFill>
                  <a:schemeClr val="bg2"/>
                </a:solidFill>
              </a:rPr>
              <a:t>VŠB</a:t>
            </a:r>
            <a:r>
              <a:rPr lang="cs-CZ" dirty="0" smtClean="0"/>
              <a:t>  	</a:t>
            </a:r>
            <a:r>
              <a:rPr lang="cs-CZ" dirty="0" err="1" smtClean="0"/>
              <a:t>Technical</a:t>
            </a:r>
            <a:r>
              <a:rPr lang="cs-CZ" dirty="0" smtClean="0"/>
              <a:t> University </a:t>
            </a:r>
            <a:r>
              <a:rPr lang="cs-CZ" dirty="0" err="1" smtClean="0"/>
              <a:t>of</a:t>
            </a:r>
            <a:r>
              <a:rPr lang="cs-CZ" dirty="0" smtClean="0"/>
              <a:t> Ostrava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/>
              <a:t>wants</a:t>
            </a:r>
            <a:r>
              <a:rPr lang="cs-CZ" dirty="0" smtClean="0"/>
              <a:t> to </a:t>
            </a:r>
            <a:r>
              <a:rPr lang="cs-CZ" dirty="0" err="1" smtClean="0"/>
              <a:t>cooperate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MSSC as much as </a:t>
            </a:r>
            <a:r>
              <a:rPr lang="cs-CZ" dirty="0" err="1" smtClean="0"/>
              <a:t>possible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b="1" dirty="0">
                <a:solidFill>
                  <a:schemeClr val="bg2"/>
                </a:solidFill>
              </a:rPr>
              <a:t> </a:t>
            </a:r>
            <a:r>
              <a:rPr lang="cs-CZ" b="1" dirty="0" smtClean="0">
                <a:solidFill>
                  <a:schemeClr val="bg2"/>
                </a:solidFill>
              </a:rPr>
              <a:t>  UTB</a:t>
            </a:r>
            <a:r>
              <a:rPr lang="cs-CZ" dirty="0" smtClean="0"/>
              <a:t>	Tomáš Baťa University in Zlín </a:t>
            </a:r>
            <a:r>
              <a:rPr lang="cs-CZ" dirty="0"/>
              <a:t>(Dr. Zuzana </a:t>
            </a:r>
            <a:r>
              <a:rPr lang="cs-CZ" dirty="0" err="1"/>
              <a:t>Pátiková</a:t>
            </a:r>
            <a:r>
              <a:rPr lang="cs-CZ" dirty="0"/>
              <a:t>)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/>
              <a:t>scheduled</a:t>
            </a:r>
            <a:r>
              <a:rPr lang="cs-CZ" dirty="0" smtClean="0"/>
              <a:t> </a:t>
            </a:r>
            <a:r>
              <a:rPr lang="cs-CZ" dirty="0" err="1" smtClean="0"/>
              <a:t>launch</a:t>
            </a:r>
            <a:r>
              <a:rPr lang="cs-CZ" dirty="0" smtClean="0"/>
              <a:t> in </a:t>
            </a:r>
            <a:r>
              <a:rPr lang="cs-CZ" dirty="0" err="1" smtClean="0"/>
              <a:t>September</a:t>
            </a:r>
            <a:r>
              <a:rPr lang="cs-CZ" dirty="0" smtClean="0"/>
              <a:t> 2016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b="1" dirty="0" smtClean="0">
                <a:solidFill>
                  <a:schemeClr val="bg2"/>
                </a:solidFill>
              </a:rPr>
              <a:t>VUT</a:t>
            </a:r>
            <a:r>
              <a:rPr lang="cs-CZ" dirty="0" smtClean="0"/>
              <a:t>	Brno </a:t>
            </a:r>
            <a:r>
              <a:rPr lang="cs-CZ" dirty="0" err="1" smtClean="0"/>
              <a:t>Technical</a:t>
            </a:r>
            <a:r>
              <a:rPr lang="cs-CZ" dirty="0" smtClean="0"/>
              <a:t> University (FME)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/>
              <a:t>launches</a:t>
            </a:r>
            <a:r>
              <a:rPr lang="cs-CZ" dirty="0" smtClean="0"/>
              <a:t> in </a:t>
            </a:r>
            <a:r>
              <a:rPr lang="cs-CZ" dirty="0" err="1" smtClean="0"/>
              <a:t>April</a:t>
            </a:r>
            <a:r>
              <a:rPr lang="cs-CZ" dirty="0" smtClean="0"/>
              <a:t> 2017 </a:t>
            </a:r>
            <a:r>
              <a:rPr lang="cs-CZ" dirty="0" err="1" smtClean="0"/>
              <a:t>with</a:t>
            </a:r>
            <a:r>
              <a:rPr lang="cs-CZ" dirty="0" smtClean="0"/>
              <a:t> support </a:t>
            </a:r>
            <a:r>
              <a:rPr lang="cs-CZ" dirty="0" err="1" smtClean="0"/>
              <a:t>from</a:t>
            </a:r>
            <a:r>
              <a:rPr lang="cs-CZ" dirty="0" smtClean="0"/>
              <a:t> OP VVV </a:t>
            </a:r>
            <a:r>
              <a:rPr lang="cs-CZ" dirty="0" err="1" smtClean="0"/>
              <a:t>project</a:t>
            </a:r>
            <a:endParaRPr lang="cs-CZ" dirty="0"/>
          </a:p>
        </p:txBody>
      </p:sp>
      <p:pic>
        <p:nvPicPr>
          <p:cNvPr id="1026" name="Picture 2" descr="Výsledek obrázku pro všb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987" y="2692219"/>
            <a:ext cx="551741" cy="63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encrypted-tbn1.gstatic.com/images?q=tbn:ANd9GcRS27Xe-AHEAKs02dBu3FAqLuF2_ieXgoFusDnTFARXEngKor5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329" y="5058512"/>
            <a:ext cx="555302" cy="55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007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//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Outlook (1/2)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Engage</a:t>
            </a:r>
            <a:r>
              <a:rPr lang="cs-CZ" dirty="0" smtClean="0">
                <a:solidFill>
                  <a:schemeClr val="bg1"/>
                </a:solidFill>
              </a:rPr>
              <a:t> more </a:t>
            </a:r>
            <a:r>
              <a:rPr lang="cs-CZ" dirty="0" err="1" smtClean="0">
                <a:solidFill>
                  <a:schemeClr val="bg1"/>
                </a:solidFill>
              </a:rPr>
              <a:t>people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- </a:t>
            </a:r>
            <a:r>
              <a:rPr lang="cs-CZ" dirty="0" err="1" smtClean="0">
                <a:solidFill>
                  <a:schemeClr val="bg1"/>
                </a:solidFill>
              </a:rPr>
              <a:t>spark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interest</a:t>
            </a:r>
            <a:r>
              <a:rPr lang="cs-CZ" dirty="0" smtClean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math</a:t>
            </a:r>
            <a:r>
              <a:rPr lang="cs-CZ" dirty="0" smtClean="0">
                <a:solidFill>
                  <a:schemeClr val="bg1"/>
                </a:solidFill>
              </a:rPr>
              <a:t> and </a:t>
            </a:r>
            <a:r>
              <a:rPr lang="cs-CZ" dirty="0" err="1" smtClean="0">
                <a:solidFill>
                  <a:schemeClr val="bg1"/>
                </a:solidFill>
              </a:rPr>
              <a:t>statistics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- </a:t>
            </a:r>
            <a:r>
              <a:rPr lang="cs-CZ" dirty="0" err="1" smtClean="0">
                <a:solidFill>
                  <a:schemeClr val="bg1"/>
                </a:solidFill>
              </a:rPr>
              <a:t>break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2"/>
                </a:solidFill>
              </a:rPr>
              <a:t>„</a:t>
            </a:r>
            <a:r>
              <a:rPr lang="cs-CZ" dirty="0" err="1" smtClean="0">
                <a:solidFill>
                  <a:schemeClr val="bg2"/>
                </a:solidFill>
              </a:rPr>
              <a:t>I‘m</a:t>
            </a:r>
            <a:r>
              <a:rPr lang="cs-CZ" dirty="0" smtClean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2"/>
                </a:solidFill>
              </a:rPr>
              <a:t>bad</a:t>
            </a:r>
            <a:r>
              <a:rPr lang="cs-CZ" dirty="0" smtClean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2"/>
                </a:solidFill>
              </a:rPr>
              <a:t>at</a:t>
            </a:r>
            <a:r>
              <a:rPr lang="cs-CZ" dirty="0" smtClean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2"/>
                </a:solidFill>
              </a:rPr>
              <a:t>math</a:t>
            </a:r>
            <a:r>
              <a:rPr lang="cs-CZ" dirty="0" smtClean="0">
                <a:solidFill>
                  <a:schemeClr val="bg2"/>
                </a:solidFill>
              </a:rPr>
              <a:t>“ </a:t>
            </a:r>
            <a:r>
              <a:rPr lang="cs-CZ" dirty="0" err="1" smtClean="0">
                <a:solidFill>
                  <a:schemeClr val="bg1"/>
                </a:solidFill>
              </a:rPr>
              <a:t>mindset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Improve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website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	- </a:t>
            </a:r>
            <a:r>
              <a:rPr lang="cs-CZ" dirty="0" err="1" smtClean="0">
                <a:solidFill>
                  <a:schemeClr val="bg1"/>
                </a:solidFill>
              </a:rPr>
              <a:t>reduce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bounce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rate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- </a:t>
            </a:r>
            <a:r>
              <a:rPr lang="cs-CZ" dirty="0" err="1" smtClean="0">
                <a:solidFill>
                  <a:schemeClr val="bg1"/>
                </a:solidFill>
              </a:rPr>
              <a:t>incentivise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visitors</a:t>
            </a:r>
            <a:r>
              <a:rPr lang="cs-CZ" dirty="0" smtClean="0">
                <a:solidFill>
                  <a:schemeClr val="bg1"/>
                </a:solidFill>
              </a:rPr>
              <a:t> to </a:t>
            </a:r>
            <a:r>
              <a:rPr lang="cs-CZ" dirty="0" err="1" smtClean="0">
                <a:solidFill>
                  <a:schemeClr val="bg1"/>
                </a:solidFill>
              </a:rPr>
              <a:t>browse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sylabi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- </a:t>
            </a:r>
            <a:r>
              <a:rPr lang="cs-CZ" dirty="0" err="1" smtClean="0">
                <a:solidFill>
                  <a:schemeClr val="bg1"/>
                </a:solidFill>
              </a:rPr>
              <a:t>create</a:t>
            </a:r>
            <a:r>
              <a:rPr lang="cs-CZ" dirty="0" smtClean="0">
                <a:solidFill>
                  <a:schemeClr val="bg1"/>
                </a:solidFill>
              </a:rPr>
              <a:t> a problém-</a:t>
            </a:r>
            <a:r>
              <a:rPr lang="cs-CZ" dirty="0" err="1" smtClean="0">
                <a:solidFill>
                  <a:schemeClr val="bg1"/>
                </a:solidFill>
              </a:rPr>
              <a:t>solving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platform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Reduce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math</a:t>
            </a:r>
            <a:r>
              <a:rPr lang="cs-CZ" dirty="0" smtClean="0">
                <a:solidFill>
                  <a:schemeClr val="bg1"/>
                </a:solidFill>
              </a:rPr>
              <a:t> and </a:t>
            </a:r>
            <a:r>
              <a:rPr lang="cs-CZ" dirty="0" err="1" smtClean="0">
                <a:solidFill>
                  <a:schemeClr val="bg1"/>
                </a:solidFill>
              </a:rPr>
              <a:t>stats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failing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grades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at</a:t>
            </a:r>
            <a:r>
              <a:rPr lang="cs-CZ" dirty="0" smtClean="0">
                <a:solidFill>
                  <a:schemeClr val="bg1"/>
                </a:solidFill>
              </a:rPr>
              <a:t> MU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AutoShape 2" descr="Hlavní strán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0" y="720090"/>
            <a:ext cx="2255520" cy="1280160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21086808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smtClean="0">
                <a:solidFill>
                  <a:schemeClr val="bg1"/>
                </a:solidFill>
              </a:rPr>
              <a:t>Outlook (2/2)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2155667"/>
            <a:ext cx="4946073" cy="4351337"/>
          </a:xfrm>
        </p:spPr>
        <p:txBody>
          <a:bodyPr>
            <a:normAutofit/>
          </a:bodyPr>
          <a:lstStyle/>
          <a:p>
            <a:r>
              <a:rPr lang="cs-CZ" sz="3200" dirty="0" err="1" smtClean="0">
                <a:solidFill>
                  <a:schemeClr val="bg1"/>
                </a:solidFill>
              </a:rPr>
              <a:t>Academic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year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bg1"/>
                </a:solidFill>
              </a:rPr>
              <a:t>2016/2017</a:t>
            </a:r>
            <a:r>
              <a:rPr lang="cs-CZ" sz="3200" dirty="0" smtClean="0">
                <a:solidFill>
                  <a:schemeClr val="bg2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target</a:t>
            </a:r>
            <a:r>
              <a:rPr lang="cs-CZ" sz="3200" dirty="0" smtClean="0">
                <a:solidFill>
                  <a:schemeClr val="bg1"/>
                </a:solidFill>
              </a:rPr>
              <a:t> budget</a:t>
            </a:r>
            <a:r>
              <a:rPr lang="cs-CZ" sz="3200" dirty="0">
                <a:solidFill>
                  <a:schemeClr val="bg1"/>
                </a:solidFill>
              </a:rPr>
              <a:t>: 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3200" dirty="0" smtClean="0">
                <a:solidFill>
                  <a:schemeClr val="bg2"/>
                </a:solidFill>
              </a:rPr>
              <a:t>				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5400" dirty="0" smtClean="0">
                <a:solidFill>
                  <a:schemeClr val="bg2"/>
                </a:solidFill>
              </a:rPr>
              <a:t>550 000 </a:t>
            </a:r>
            <a:r>
              <a:rPr lang="cs-CZ" sz="5400" dirty="0" smtClean="0">
                <a:solidFill>
                  <a:schemeClr val="bg1"/>
                </a:solidFill>
              </a:rPr>
              <a:t>CZK</a:t>
            </a:r>
            <a:r>
              <a:rPr lang="cs-CZ" sz="3200" dirty="0" smtClean="0">
                <a:solidFill>
                  <a:schemeClr val="bg1"/>
                </a:solidFill>
              </a:rPr>
              <a:t/>
            </a:r>
            <a:br>
              <a:rPr lang="cs-CZ" sz="3200" dirty="0" smtClean="0">
                <a:solidFill>
                  <a:schemeClr val="bg1"/>
                </a:solidFill>
              </a:rPr>
            </a:br>
            <a:endParaRPr lang="cs-CZ" sz="3200" dirty="0" smtClean="0">
              <a:solidFill>
                <a:schemeClr val="bg1"/>
              </a:solidFill>
            </a:endParaRPr>
          </a:p>
          <a:p>
            <a:pPr lvl="1"/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614997"/>
            <a:ext cx="2134082" cy="1143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181724" y="1992233"/>
            <a:ext cx="5915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dirty="0" err="1">
                <a:solidFill>
                  <a:schemeClr val="bg2"/>
                </a:solidFill>
              </a:rPr>
              <a:t>Labor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costs</a:t>
            </a:r>
            <a:r>
              <a:rPr lang="cs-CZ" sz="2800" dirty="0">
                <a:solidFill>
                  <a:schemeClr val="bg1"/>
                </a:solidFill>
              </a:rPr>
              <a:t/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	</a:t>
            </a:r>
            <a:r>
              <a:rPr lang="cs-CZ" sz="2800" dirty="0" smtClean="0">
                <a:solidFill>
                  <a:schemeClr val="bg1"/>
                </a:solidFill>
              </a:rPr>
              <a:t>-</a:t>
            </a:r>
            <a:r>
              <a:rPr lang="cs-CZ" sz="2800" dirty="0" err="1" smtClean="0">
                <a:solidFill>
                  <a:schemeClr val="bg1"/>
                </a:solidFill>
              </a:rPr>
              <a:t>two</a:t>
            </a:r>
            <a:r>
              <a:rPr lang="cs-CZ" sz="2800" dirty="0" smtClean="0">
                <a:solidFill>
                  <a:schemeClr val="bg1"/>
                </a:solidFill>
              </a:rPr>
              <a:t> </a:t>
            </a:r>
            <a:r>
              <a:rPr lang="cs-CZ" sz="2800" dirty="0">
                <a:solidFill>
                  <a:schemeClr val="bg1"/>
                </a:solidFill>
              </a:rPr>
              <a:t>part </a:t>
            </a:r>
            <a:r>
              <a:rPr lang="cs-CZ" sz="2800" dirty="0" err="1">
                <a:solidFill>
                  <a:schemeClr val="bg1"/>
                </a:solidFill>
              </a:rPr>
              <a:t>time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tutors</a:t>
            </a:r>
            <a:endParaRPr lang="cs-CZ" sz="2800" dirty="0">
              <a:solidFill>
                <a:schemeClr val="bg1"/>
              </a:solidFill>
            </a:endParaRPr>
          </a:p>
          <a:p>
            <a:pPr lvl="1"/>
            <a:r>
              <a:rPr lang="cs-CZ" sz="2800" dirty="0" err="1">
                <a:solidFill>
                  <a:schemeClr val="bg2"/>
                </a:solidFill>
              </a:rPr>
              <a:t>Technical</a:t>
            </a:r>
            <a:r>
              <a:rPr lang="cs-CZ" sz="2800" dirty="0">
                <a:solidFill>
                  <a:schemeClr val="bg2"/>
                </a:solidFill>
              </a:rPr>
              <a:t> background</a:t>
            </a:r>
            <a:r>
              <a:rPr lang="cs-CZ" sz="2800" dirty="0">
                <a:solidFill>
                  <a:schemeClr val="bg1"/>
                </a:solidFill>
              </a:rPr>
              <a:t/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	-</a:t>
            </a:r>
            <a:r>
              <a:rPr lang="cs-CZ" sz="2800" dirty="0" err="1">
                <a:solidFill>
                  <a:schemeClr val="bg1"/>
                </a:solidFill>
              </a:rPr>
              <a:t>projector</a:t>
            </a:r>
            <a:r>
              <a:rPr lang="cs-CZ" sz="2800" dirty="0">
                <a:solidFill>
                  <a:schemeClr val="bg1"/>
                </a:solidFill>
              </a:rPr>
              <a:t/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	-</a:t>
            </a:r>
            <a:r>
              <a:rPr lang="cs-CZ" sz="2800" dirty="0" err="1">
                <a:solidFill>
                  <a:schemeClr val="bg1"/>
                </a:solidFill>
              </a:rPr>
              <a:t>interactive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whiteboard</a:t>
            </a:r>
            <a:r>
              <a:rPr lang="cs-CZ" sz="2800" dirty="0">
                <a:solidFill>
                  <a:schemeClr val="bg1"/>
                </a:solidFill>
              </a:rPr>
              <a:t/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	-software and web </a:t>
            </a:r>
            <a:r>
              <a:rPr lang="cs-CZ" sz="2800" dirty="0" err="1">
                <a:solidFill>
                  <a:schemeClr val="bg1"/>
                </a:solidFill>
              </a:rPr>
              <a:t>development</a:t>
            </a:r>
            <a:endParaRPr lang="cs-CZ" sz="2800" dirty="0">
              <a:solidFill>
                <a:schemeClr val="bg1"/>
              </a:solidFill>
            </a:endParaRPr>
          </a:p>
          <a:p>
            <a:pPr lvl="1"/>
            <a:r>
              <a:rPr lang="cs-CZ" sz="2800" dirty="0">
                <a:solidFill>
                  <a:schemeClr val="bg2"/>
                </a:solidFill>
              </a:rPr>
              <a:t>Marketing</a:t>
            </a:r>
            <a:r>
              <a:rPr lang="cs-CZ" sz="2800" dirty="0">
                <a:solidFill>
                  <a:schemeClr val="bg1"/>
                </a:solidFill>
              </a:rPr>
              <a:t/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>
                <a:solidFill>
                  <a:schemeClr val="bg1"/>
                </a:solidFill>
              </a:rPr>
              <a:t>	</a:t>
            </a:r>
            <a:r>
              <a:rPr lang="cs-CZ" sz="2800" dirty="0" smtClean="0">
                <a:solidFill>
                  <a:schemeClr val="bg1"/>
                </a:solidFill>
              </a:rPr>
              <a:t>-</a:t>
            </a:r>
            <a:r>
              <a:rPr lang="cs-CZ" sz="2800" dirty="0" err="1" smtClean="0">
                <a:solidFill>
                  <a:schemeClr val="bg1"/>
                </a:solidFill>
              </a:rPr>
              <a:t>leaflets</a:t>
            </a:r>
            <a:r>
              <a:rPr lang="cs-CZ" sz="2800" dirty="0">
                <a:solidFill>
                  <a:schemeClr val="bg1"/>
                </a:solidFill>
              </a:rPr>
              <a:t>, </a:t>
            </a:r>
            <a:r>
              <a:rPr lang="cs-CZ" sz="2800" dirty="0" smtClean="0">
                <a:solidFill>
                  <a:schemeClr val="bg1"/>
                </a:solidFill>
              </a:rPr>
              <a:t>DTP </a:t>
            </a:r>
            <a:r>
              <a:rPr lang="cs-CZ" sz="2800" dirty="0" err="1" smtClean="0">
                <a:solidFill>
                  <a:schemeClr val="bg1"/>
                </a:solidFill>
              </a:rPr>
              <a:t>labor</a:t>
            </a:r>
            <a:r>
              <a:rPr lang="cs-CZ" sz="2800" dirty="0" smtClean="0">
                <a:solidFill>
                  <a:schemeClr val="bg1"/>
                </a:solidFill>
              </a:rPr>
              <a:t>, </a:t>
            </a:r>
            <a:r>
              <a:rPr lang="cs-CZ" sz="2800" dirty="0" err="1" smtClean="0">
                <a:solidFill>
                  <a:schemeClr val="bg1"/>
                </a:solidFill>
              </a:rPr>
              <a:t>print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6093095" y="2155667"/>
            <a:ext cx="9832" cy="39329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065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//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(1)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archiv.ihned.cz/c1-65399490-ustup-maturity-z-mate</a:t>
            </a:r>
            <a:r>
              <a:rPr lang="cs-CZ" sz="3200" dirty="0" smtClean="0">
                <a:hlinkClick r:id="rId2"/>
              </a:rPr>
              <a:t>matiky</a:t>
            </a:r>
            <a:endParaRPr lang="cs-CZ" sz="3200" dirty="0" smtClean="0"/>
          </a:p>
          <a:p>
            <a:r>
              <a:rPr lang="cs-CZ" dirty="0" smtClean="0"/>
              <a:t>(2) </a:t>
            </a:r>
            <a:r>
              <a:rPr lang="cs-CZ" dirty="0">
                <a:hlinkClick r:id="rId3"/>
              </a:rPr>
              <a:t>http://www.statista.com/statistics/254266/global-big-data-market-forecast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(3)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www.oecd.org/pisa/keyfindings/pisa-2012-results-overview.pdf</a:t>
            </a:r>
            <a:endParaRPr lang="cs-CZ" dirty="0" smtClean="0"/>
          </a:p>
          <a:p>
            <a:r>
              <a:rPr lang="cs-CZ" dirty="0" smtClean="0"/>
              <a:t>(4) </a:t>
            </a:r>
            <a:r>
              <a:rPr lang="cs-CZ" dirty="0">
                <a:hlinkClick r:id="rId5"/>
              </a:rPr>
              <a:t>https://acadgild.com/blog/big-data-job-opportunities-in-2016-and-the-coming-years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/>
              <a:t>(5) Google and Facebook </a:t>
            </a:r>
            <a:r>
              <a:rPr lang="cs-CZ" dirty="0" err="1" smtClean="0"/>
              <a:t>analytics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smtClean="0"/>
              <a:t>data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 smtClean="0">
                <a:hlinkClick r:id="rId6"/>
              </a:rPr>
              <a:t>http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mathstat.econ.muni.cz/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https://</a:t>
            </a:r>
            <a:r>
              <a:rPr lang="cs-CZ" dirty="0"/>
              <a:t>www.facebook.com/supportcentre/</a:t>
            </a:r>
          </a:p>
          <a:p>
            <a:r>
              <a:rPr lang="cs-CZ" dirty="0" smtClean="0"/>
              <a:t>(</a:t>
            </a:r>
            <a:r>
              <a:rPr lang="cs-CZ" dirty="0" smtClean="0"/>
              <a:t>6) Google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questionnare</a:t>
            </a:r>
            <a:r>
              <a:rPr lang="cs-CZ" dirty="0"/>
              <a:t> </a:t>
            </a:r>
            <a:r>
              <a:rPr lang="cs-CZ" dirty="0" err="1" smtClean="0"/>
              <a:t>survey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3591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/>
                </a:solidFill>
              </a:rPr>
              <a:t>// </a:t>
            </a:r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5088948" cy="4714875"/>
          </a:xfrm>
        </p:spPr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gap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highschool</a:t>
            </a:r>
            <a:r>
              <a:rPr lang="cs-CZ" dirty="0" smtClean="0"/>
              <a:t> and university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 in </a:t>
            </a:r>
            <a:r>
              <a:rPr lang="cs-CZ" dirty="0" err="1" smtClean="0"/>
              <a:t>math</a:t>
            </a:r>
            <a:r>
              <a:rPr lang="cs-CZ" dirty="0" smtClean="0"/>
              <a:t> </a:t>
            </a:r>
            <a:r>
              <a:rPr lang="cs-CZ" dirty="0" err="1" smtClean="0"/>
              <a:t>keeps</a:t>
            </a:r>
            <a:r>
              <a:rPr lang="cs-CZ" dirty="0" smtClean="0"/>
              <a:t> </a:t>
            </a:r>
            <a:r>
              <a:rPr lang="cs-CZ" dirty="0" err="1" smtClean="0"/>
              <a:t>getting</a:t>
            </a:r>
            <a:r>
              <a:rPr lang="cs-CZ" dirty="0" smtClean="0"/>
              <a:t> </a:t>
            </a:r>
            <a:r>
              <a:rPr lang="cs-CZ" dirty="0" err="1" smtClean="0"/>
              <a:t>bigger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bg2"/>
                </a:solidFill>
              </a:rPr>
              <a:t>(1)</a:t>
            </a:r>
          </a:p>
          <a:p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job</a:t>
            </a:r>
            <a:r>
              <a:rPr lang="cs-CZ" dirty="0" smtClean="0"/>
              <a:t> market </a:t>
            </a:r>
            <a:r>
              <a:rPr lang="cs-CZ" dirty="0" err="1" smtClean="0"/>
              <a:t>sorely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gratuates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ma</a:t>
            </a:r>
            <a:r>
              <a:rPr lang="cs-CZ" dirty="0" err="1"/>
              <a:t>t</a:t>
            </a:r>
            <a:r>
              <a:rPr lang="cs-CZ" dirty="0" err="1" smtClean="0"/>
              <a:t>h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bg2"/>
                </a:solidFill>
              </a:rPr>
              <a:t>(2)</a:t>
            </a:r>
          </a:p>
          <a:p>
            <a:endParaRPr lang="cs-CZ" dirty="0" smtClean="0"/>
          </a:p>
          <a:p>
            <a:r>
              <a:rPr lang="cs-CZ" dirty="0" smtClean="0"/>
              <a:t>Czech </a:t>
            </a:r>
            <a:r>
              <a:rPr lang="cs-CZ" dirty="0" err="1" smtClean="0"/>
              <a:t>republic</a:t>
            </a:r>
            <a:r>
              <a:rPr lang="cs-CZ" dirty="0" smtClean="0"/>
              <a:t> PISA </a:t>
            </a:r>
            <a:r>
              <a:rPr lang="cs-CZ" dirty="0" err="1" smtClean="0"/>
              <a:t>scores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getting</a:t>
            </a:r>
            <a:r>
              <a:rPr lang="cs-CZ" dirty="0" smtClean="0"/>
              <a:t> </a:t>
            </a:r>
            <a:r>
              <a:rPr lang="cs-CZ" dirty="0" err="1" smtClean="0"/>
              <a:t>worse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bg2"/>
                </a:solidFill>
              </a:rPr>
              <a:t>(3)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116" y="1249040"/>
            <a:ext cx="5262619" cy="5043605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6096000" y="1386348"/>
            <a:ext cx="15089" cy="4906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Ovál 6"/>
          <p:cNvSpPr/>
          <p:nvPr/>
        </p:nvSpPr>
        <p:spPr>
          <a:xfrm>
            <a:off x="9832063" y="5214796"/>
            <a:ext cx="226337" cy="2172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3896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5182" y="353234"/>
            <a:ext cx="10515600" cy="1325562"/>
          </a:xfrm>
        </p:spPr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 smtClean="0">
                <a:latin typeface="Montserrat" panose="00000500000000000000" pitchFamily="50" charset="-18"/>
              </a:rPr>
              <a:t>Why</a:t>
            </a:r>
            <a:r>
              <a:rPr lang="cs-CZ" dirty="0" smtClean="0">
                <a:latin typeface="Montserrat" panose="00000500000000000000" pitchFamily="50" charset="-18"/>
              </a:rPr>
              <a:t> </a:t>
            </a:r>
            <a:r>
              <a:rPr lang="cs-CZ" dirty="0" err="1" smtClean="0">
                <a:latin typeface="Montserrat" panose="00000500000000000000" pitchFamily="50" charset="-18"/>
              </a:rPr>
              <a:t>we</a:t>
            </a:r>
            <a:r>
              <a:rPr lang="cs-CZ" dirty="0" smtClean="0">
                <a:latin typeface="Montserrat" panose="00000500000000000000" pitchFamily="50" charset="-18"/>
              </a:rPr>
              <a:t> </a:t>
            </a:r>
            <a:r>
              <a:rPr lang="cs-CZ" dirty="0" err="1" smtClean="0">
                <a:latin typeface="Montserrat" panose="00000500000000000000" pitchFamily="50" charset="-18"/>
              </a:rPr>
              <a:t>need</a:t>
            </a:r>
            <a:r>
              <a:rPr lang="cs-CZ" dirty="0" smtClean="0">
                <a:latin typeface="Montserrat" panose="00000500000000000000" pitchFamily="50" charset="-18"/>
              </a:rPr>
              <a:t> it </a:t>
            </a:r>
            <a:endParaRPr lang="cs-CZ" dirty="0">
              <a:latin typeface="Montserrat" panose="00000500000000000000" pitchFamily="50" charset="-18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45" y="2345546"/>
            <a:ext cx="5503256" cy="3543904"/>
          </a:xfrm>
        </p:spPr>
      </p:pic>
      <p:cxnSp>
        <p:nvCxnSpPr>
          <p:cNvPr id="5" name="Přímá spojnice 4"/>
          <p:cNvCxnSpPr/>
          <p:nvPr/>
        </p:nvCxnSpPr>
        <p:spPr>
          <a:xfrm>
            <a:off x="6092982" y="2009869"/>
            <a:ext cx="0" cy="3996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213187" y="2499652"/>
            <a:ext cx="5088948" cy="3387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smtClean="0"/>
              <a:t>market </a:t>
            </a:r>
            <a:r>
              <a:rPr lang="cs-CZ" dirty="0" err="1" smtClean="0"/>
              <a:t>volume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big data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expected</a:t>
            </a:r>
            <a:r>
              <a:rPr lang="cs-CZ" dirty="0" smtClean="0"/>
              <a:t> to triple by 2026</a:t>
            </a:r>
          </a:p>
          <a:p>
            <a:endParaRPr lang="cs-CZ" dirty="0"/>
          </a:p>
          <a:p>
            <a:r>
              <a:rPr lang="cs-CZ" dirty="0" err="1" smtClean="0"/>
              <a:t>Significant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in </a:t>
            </a:r>
            <a:r>
              <a:rPr lang="cs-CZ" dirty="0" err="1" smtClean="0"/>
              <a:t>job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big data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vacancies</a:t>
            </a:r>
            <a:r>
              <a:rPr lang="cs-CZ" dirty="0" smtClean="0"/>
              <a:t> </a:t>
            </a:r>
            <a:r>
              <a:rPr lang="cs-CZ" sz="1400" dirty="0" smtClean="0">
                <a:solidFill>
                  <a:schemeClr val="tx2"/>
                </a:solidFill>
              </a:rPr>
              <a:t>(4)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749864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service</a:t>
            </a:r>
            <a:r>
              <a:rPr lang="cs-CZ" dirty="0" smtClean="0">
                <a:solidFill>
                  <a:schemeClr val="bg1"/>
                </a:solidFill>
              </a:rPr>
              <a:t> so far (1/4)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930900" y="2887663"/>
            <a:ext cx="494030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solidFill>
                  <a:schemeClr val="bg1"/>
                </a:solidFill>
              </a:rPr>
              <a:t>Timeframe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  (1 </a:t>
            </a:r>
            <a:r>
              <a:rPr lang="cs-CZ" dirty="0" err="1" smtClean="0">
                <a:solidFill>
                  <a:schemeClr val="bg1"/>
                </a:solidFill>
              </a:rPr>
              <a:t>semester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Total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visits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Unique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visitors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  <a:endParaRPr lang="cs-CZ" dirty="0">
              <a:solidFill>
                <a:schemeClr val="bg2"/>
              </a:solidFill>
            </a:endParaRPr>
          </a:p>
          <a:p>
            <a:endParaRPr lang="cs-CZ" dirty="0">
              <a:solidFill>
                <a:schemeClr val="bg2"/>
              </a:solidFill>
            </a:endParaRPr>
          </a:p>
        </p:txBody>
      </p:sp>
      <p:graphicFrame>
        <p:nvGraphicFramePr>
          <p:cNvPr id="17" name="Graf 16"/>
          <p:cNvGraphicFramePr/>
          <p:nvPr>
            <p:extLst>
              <p:ext uri="{D42A27DB-BD31-4B8C-83A1-F6EECF244321}">
                <p14:modId xmlns:p14="http://schemas.microsoft.com/office/powerpoint/2010/main" val="643043658"/>
              </p:ext>
            </p:extLst>
          </p:nvPr>
        </p:nvGraphicFramePr>
        <p:xfrm>
          <a:off x="317499" y="2197100"/>
          <a:ext cx="5613401" cy="364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Zástupný symbol pro obsah 2"/>
          <p:cNvSpPr txBox="1">
            <a:spLocks/>
          </p:cNvSpPr>
          <p:nvPr/>
        </p:nvSpPr>
        <p:spPr>
          <a:xfrm>
            <a:off x="7760508" y="2887663"/>
            <a:ext cx="395582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dirty="0">
                <a:solidFill>
                  <a:schemeClr val="bg2"/>
                </a:solidFill>
              </a:rPr>
              <a:t>od 22. 2. 2016 </a:t>
            </a:r>
            <a:endParaRPr lang="cs-CZ" dirty="0" smtClean="0">
              <a:solidFill>
                <a:schemeClr val="bg2"/>
              </a:solidFill>
            </a:endParaRPr>
          </a:p>
          <a:p>
            <a:pPr marL="0" indent="0" algn="r">
              <a:buNone/>
            </a:pPr>
            <a:r>
              <a:rPr lang="cs-CZ" dirty="0" smtClean="0">
                <a:solidFill>
                  <a:schemeClr val="bg2"/>
                </a:solidFill>
              </a:rPr>
              <a:t>do </a:t>
            </a:r>
            <a:r>
              <a:rPr lang="cs-CZ" dirty="0">
                <a:solidFill>
                  <a:schemeClr val="bg2"/>
                </a:solidFill>
              </a:rPr>
              <a:t>4. 7. </a:t>
            </a:r>
            <a:r>
              <a:rPr lang="cs-CZ" dirty="0" smtClean="0">
                <a:solidFill>
                  <a:schemeClr val="bg2"/>
                </a:solidFill>
              </a:rPr>
              <a:t>2016</a:t>
            </a:r>
          </a:p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>300</a:t>
            </a:r>
          </a:p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>146</a:t>
            </a: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530599" y="5221288"/>
            <a:ext cx="117475" cy="1127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9018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>
                <a:solidFill>
                  <a:schemeClr val="bg1"/>
                </a:solidFill>
              </a:rPr>
              <a:t>The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service</a:t>
            </a:r>
            <a:r>
              <a:rPr lang="cs-CZ" dirty="0">
                <a:solidFill>
                  <a:schemeClr val="bg1"/>
                </a:solidFill>
              </a:rPr>
              <a:t> so far </a:t>
            </a:r>
            <a:r>
              <a:rPr lang="cs-CZ" dirty="0" smtClean="0">
                <a:solidFill>
                  <a:schemeClr val="bg1"/>
                </a:solidFill>
              </a:rPr>
              <a:t>(2/4)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768119" y="2885439"/>
            <a:ext cx="494030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ESF </a:t>
            </a:r>
            <a:r>
              <a:rPr lang="cs-CZ" dirty="0" err="1" smtClean="0">
                <a:solidFill>
                  <a:schemeClr val="bg1"/>
                </a:solidFill>
              </a:rPr>
              <a:t>dominates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FSS </a:t>
            </a:r>
            <a:r>
              <a:rPr lang="cs-CZ" dirty="0" err="1" smtClean="0">
                <a:solidFill>
                  <a:schemeClr val="bg1"/>
                </a:solidFill>
              </a:rPr>
              <a:t>follows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bg1"/>
                </a:solidFill>
              </a:rPr>
              <a:t>Other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faculties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err="1" smtClean="0">
                <a:solidFill>
                  <a:schemeClr val="bg1"/>
                </a:solidFill>
              </a:rPr>
              <a:t>Outside</a:t>
            </a:r>
            <a:r>
              <a:rPr lang="cs-CZ" dirty="0" smtClean="0">
                <a:solidFill>
                  <a:schemeClr val="bg1"/>
                </a:solidFill>
              </a:rPr>
              <a:t> MUNI:</a:t>
            </a:r>
            <a:endParaRPr lang="cs-CZ" dirty="0">
              <a:solidFill>
                <a:schemeClr val="bg2"/>
              </a:solidFill>
            </a:endParaRPr>
          </a:p>
          <a:p>
            <a:endParaRPr lang="cs-CZ" dirty="0">
              <a:solidFill>
                <a:schemeClr val="bg2"/>
              </a:solidFill>
            </a:endParaRPr>
          </a:p>
        </p:txBody>
      </p:sp>
      <p:graphicFrame>
        <p:nvGraphicFramePr>
          <p:cNvPr id="17" name="Graf 16"/>
          <p:cNvGraphicFramePr/>
          <p:nvPr>
            <p:extLst>
              <p:ext uri="{D42A27DB-BD31-4B8C-83A1-F6EECF244321}">
                <p14:modId xmlns:p14="http://schemas.microsoft.com/office/powerpoint/2010/main" val="973547713"/>
              </p:ext>
            </p:extLst>
          </p:nvPr>
        </p:nvGraphicFramePr>
        <p:xfrm>
          <a:off x="775682" y="2349501"/>
          <a:ext cx="4966358" cy="353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Zástupný symbol pro obsah 2"/>
          <p:cNvSpPr txBox="1">
            <a:spLocks/>
          </p:cNvSpPr>
          <p:nvPr/>
        </p:nvSpPr>
        <p:spPr>
          <a:xfrm>
            <a:off x="6867696" y="2887663"/>
            <a:ext cx="395582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>246</a:t>
            </a:r>
          </a:p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>20</a:t>
            </a:r>
          </a:p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>24</a:t>
            </a:r>
          </a:p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>7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6093095" y="1976284"/>
            <a:ext cx="9832" cy="39329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4333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>
                <a:solidFill>
                  <a:schemeClr val="bg1"/>
                </a:solidFill>
              </a:rPr>
              <a:t>The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service</a:t>
            </a:r>
            <a:r>
              <a:rPr lang="cs-CZ" dirty="0">
                <a:solidFill>
                  <a:schemeClr val="bg1"/>
                </a:solidFill>
              </a:rPr>
              <a:t> so far </a:t>
            </a:r>
            <a:r>
              <a:rPr lang="cs-CZ" dirty="0" smtClean="0">
                <a:solidFill>
                  <a:schemeClr val="bg1"/>
                </a:solidFill>
              </a:rPr>
              <a:t>(3/4)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82543" y="2197100"/>
            <a:ext cx="494030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solidFill>
                  <a:schemeClr val="bg1"/>
                </a:solidFill>
              </a:rPr>
              <a:t>Percentage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visits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regarding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final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theses</a:t>
            </a:r>
            <a:r>
              <a:rPr lang="cs-CZ" dirty="0" smtClean="0">
                <a:solidFill>
                  <a:schemeClr val="bg1"/>
                </a:solidFill>
              </a:rPr>
              <a:t>: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2"/>
              </a:solidFill>
            </a:endParaRPr>
          </a:p>
        </p:txBody>
      </p:sp>
      <p:graphicFrame>
        <p:nvGraphicFramePr>
          <p:cNvPr id="17" name="Graf 16"/>
          <p:cNvGraphicFramePr/>
          <p:nvPr>
            <p:extLst>
              <p:ext uri="{D42A27DB-BD31-4B8C-83A1-F6EECF244321}">
                <p14:modId xmlns:p14="http://schemas.microsoft.com/office/powerpoint/2010/main" val="128350349"/>
              </p:ext>
            </p:extLst>
          </p:nvPr>
        </p:nvGraphicFramePr>
        <p:xfrm>
          <a:off x="317499" y="2197100"/>
          <a:ext cx="5613401" cy="364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Zástupný symbol pro obsah 2"/>
          <p:cNvSpPr txBox="1">
            <a:spLocks/>
          </p:cNvSpPr>
          <p:nvPr/>
        </p:nvSpPr>
        <p:spPr>
          <a:xfrm>
            <a:off x="7816644" y="3103177"/>
            <a:ext cx="2243971" cy="2158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Montserrat" panose="000005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cs-CZ" b="1" dirty="0" smtClean="0">
                <a:solidFill>
                  <a:schemeClr val="bg2"/>
                </a:solidFill>
              </a:rPr>
              <a:t/>
            </a:r>
            <a:br>
              <a:rPr lang="cs-CZ" b="1" dirty="0" smtClean="0">
                <a:solidFill>
                  <a:schemeClr val="bg2"/>
                </a:solidFill>
              </a:rPr>
            </a:br>
            <a:r>
              <a:rPr lang="cs-CZ" sz="6600" b="1" dirty="0" smtClean="0">
                <a:solidFill>
                  <a:schemeClr val="bg2"/>
                </a:solidFill>
              </a:rPr>
              <a:t>27%</a:t>
            </a:r>
            <a:endParaRPr lang="cs-CZ" b="1" dirty="0" smtClean="0">
              <a:solidFill>
                <a:schemeClr val="bg2"/>
              </a:solidFill>
            </a:endParaRPr>
          </a:p>
          <a:p>
            <a:pPr marL="0" indent="0" algn="r">
              <a:buNone/>
            </a:pPr>
            <a:endParaRPr lang="cs-CZ" b="1" dirty="0">
              <a:solidFill>
                <a:schemeClr val="bg2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6093095" y="1976284"/>
            <a:ext cx="9832" cy="39329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501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>
                <a:solidFill>
                  <a:schemeClr val="bg1"/>
                </a:solidFill>
              </a:rPr>
              <a:t>The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service</a:t>
            </a:r>
            <a:r>
              <a:rPr lang="cs-CZ" dirty="0">
                <a:solidFill>
                  <a:schemeClr val="bg1"/>
                </a:solidFill>
              </a:rPr>
              <a:t> so far </a:t>
            </a:r>
            <a:r>
              <a:rPr lang="cs-CZ" dirty="0" smtClean="0">
                <a:solidFill>
                  <a:schemeClr val="bg1"/>
                </a:solidFill>
              </a:rPr>
              <a:t>(4/4)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>
                <a:solidFill>
                  <a:schemeClr val="bg2"/>
                </a:solidFill>
              </a:rPr>
              <a:t>Stats</a:t>
            </a:r>
            <a:r>
              <a:rPr lang="cs-CZ" dirty="0" smtClean="0">
                <a:solidFill>
                  <a:schemeClr val="bg2"/>
                </a:solidFill>
              </a:rPr>
              <a:t> and </a:t>
            </a:r>
            <a:r>
              <a:rPr lang="cs-CZ" dirty="0" err="1" smtClean="0">
                <a:solidFill>
                  <a:schemeClr val="bg2"/>
                </a:solidFill>
              </a:rPr>
              <a:t>metrics</a:t>
            </a:r>
            <a:endParaRPr lang="cs-CZ" dirty="0" smtClean="0">
              <a:solidFill>
                <a:schemeClr val="bg2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Average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hits</a:t>
            </a:r>
            <a:r>
              <a:rPr lang="cs-CZ" dirty="0" smtClean="0">
                <a:solidFill>
                  <a:schemeClr val="bg1"/>
                </a:solidFill>
              </a:rPr>
              <a:t> per </a:t>
            </a:r>
            <a:r>
              <a:rPr lang="cs-CZ" dirty="0" err="1" smtClean="0">
                <a:solidFill>
                  <a:schemeClr val="bg1"/>
                </a:solidFill>
              </a:rPr>
              <a:t>month</a:t>
            </a:r>
            <a:r>
              <a:rPr lang="cs-CZ" dirty="0" smtClean="0">
                <a:solidFill>
                  <a:schemeClr val="bg1"/>
                </a:solidFill>
              </a:rPr>
              <a:t> (</a:t>
            </a:r>
            <a:r>
              <a:rPr lang="cs-CZ" dirty="0" err="1" smtClean="0">
                <a:solidFill>
                  <a:schemeClr val="bg1"/>
                </a:solidFill>
              </a:rPr>
              <a:t>website</a:t>
            </a:r>
            <a:r>
              <a:rPr lang="cs-CZ" dirty="0" smtClean="0">
                <a:solidFill>
                  <a:schemeClr val="bg1"/>
                </a:solidFill>
              </a:rPr>
              <a:t>) 		</a:t>
            </a:r>
            <a:r>
              <a:rPr lang="cs-CZ" dirty="0" smtClean="0">
                <a:solidFill>
                  <a:schemeClr val="bg2"/>
                </a:solidFill>
              </a:rPr>
              <a:t>1800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Average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time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visit (</a:t>
            </a:r>
            <a:r>
              <a:rPr lang="cs-CZ" dirty="0" err="1" smtClean="0">
                <a:solidFill>
                  <a:schemeClr val="bg1"/>
                </a:solidFill>
              </a:rPr>
              <a:t>website</a:t>
            </a:r>
            <a:r>
              <a:rPr lang="cs-CZ" dirty="0" smtClean="0">
                <a:solidFill>
                  <a:schemeClr val="bg1"/>
                </a:solidFill>
              </a:rPr>
              <a:t>) 		          </a:t>
            </a:r>
            <a:r>
              <a:rPr lang="cs-CZ" dirty="0" smtClean="0">
                <a:solidFill>
                  <a:schemeClr val="bg2"/>
                </a:solidFill>
              </a:rPr>
              <a:t>00:03:02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Peak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reach</a:t>
            </a:r>
            <a:r>
              <a:rPr lang="cs-CZ" dirty="0" smtClean="0">
                <a:solidFill>
                  <a:schemeClr val="bg1"/>
                </a:solidFill>
              </a:rPr>
              <a:t> (Facebook) 				</a:t>
            </a:r>
            <a:r>
              <a:rPr lang="cs-CZ" dirty="0" smtClean="0">
                <a:solidFill>
                  <a:schemeClr val="bg2"/>
                </a:solidFill>
              </a:rPr>
              <a:t>1105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Likes</a:t>
            </a:r>
            <a:r>
              <a:rPr lang="cs-CZ" dirty="0" smtClean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first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month</a:t>
            </a:r>
            <a:r>
              <a:rPr lang="cs-CZ" dirty="0" smtClean="0">
                <a:solidFill>
                  <a:schemeClr val="bg1"/>
                </a:solidFill>
              </a:rPr>
              <a:t> (Facebook)		</a:t>
            </a:r>
            <a:r>
              <a:rPr lang="cs-CZ" dirty="0" smtClean="0">
                <a:solidFill>
                  <a:schemeClr val="bg2"/>
                </a:solidFill>
              </a:rPr>
              <a:t>228</a:t>
            </a:r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7674245" y="2109634"/>
            <a:ext cx="9832" cy="39329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61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 smtClean="0">
                <a:solidFill>
                  <a:schemeClr val="bg1"/>
                </a:solidFill>
              </a:rPr>
              <a:t>Events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5752318" cy="4351337"/>
          </a:xfrm>
        </p:spPr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Support Centre </a:t>
            </a:r>
            <a:r>
              <a:rPr lang="cs-CZ" dirty="0" err="1" smtClean="0">
                <a:solidFill>
                  <a:schemeClr val="bg1"/>
                </a:solidFill>
              </a:rPr>
              <a:t>regularly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organizes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events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for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students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chemeClr val="bg2"/>
                </a:solidFill>
              </a:rPr>
              <a:t>„</a:t>
            </a:r>
            <a:r>
              <a:rPr lang="cs-CZ" i="1" dirty="0" err="1" smtClean="0">
                <a:solidFill>
                  <a:schemeClr val="bg2"/>
                </a:solidFill>
              </a:rPr>
              <a:t>Quantified</a:t>
            </a:r>
            <a:r>
              <a:rPr lang="cs-CZ" i="1" dirty="0" smtClean="0">
                <a:solidFill>
                  <a:schemeClr val="bg2"/>
                </a:solidFill>
              </a:rPr>
              <a:t> </a:t>
            </a:r>
            <a:r>
              <a:rPr lang="cs-CZ" i="1" dirty="0" err="1" smtClean="0">
                <a:solidFill>
                  <a:schemeClr val="bg2"/>
                </a:solidFill>
              </a:rPr>
              <a:t>Nature</a:t>
            </a:r>
            <a:r>
              <a:rPr lang="cs-CZ" i="1" dirty="0" smtClean="0">
                <a:solidFill>
                  <a:schemeClr val="bg2"/>
                </a:solidFill>
              </a:rPr>
              <a:t>“</a:t>
            </a:r>
            <a:r>
              <a:rPr lang="cs-CZ" dirty="0">
                <a:solidFill>
                  <a:schemeClr val="bg2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or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chemeClr val="bg2"/>
                </a:solidFill>
              </a:rPr>
              <a:t>„</a:t>
            </a:r>
            <a:r>
              <a:rPr lang="cs-CZ" i="1" dirty="0" err="1" smtClean="0">
                <a:solidFill>
                  <a:schemeClr val="bg2"/>
                </a:solidFill>
              </a:rPr>
              <a:t>The</a:t>
            </a:r>
            <a:r>
              <a:rPr lang="cs-CZ" i="1" dirty="0" smtClean="0">
                <a:solidFill>
                  <a:schemeClr val="bg2"/>
                </a:solidFill>
              </a:rPr>
              <a:t> </a:t>
            </a:r>
            <a:r>
              <a:rPr lang="cs-CZ" i="1" dirty="0" err="1" smtClean="0">
                <a:solidFill>
                  <a:schemeClr val="bg2"/>
                </a:solidFill>
              </a:rPr>
              <a:t>answer</a:t>
            </a:r>
            <a:r>
              <a:rPr lang="cs-CZ" i="1" dirty="0" smtClean="0">
                <a:solidFill>
                  <a:schemeClr val="bg2"/>
                </a:solidFill>
              </a:rPr>
              <a:t> </a:t>
            </a:r>
            <a:r>
              <a:rPr lang="cs-CZ" i="1" dirty="0" err="1" smtClean="0">
                <a:solidFill>
                  <a:schemeClr val="bg2"/>
                </a:solidFill>
              </a:rPr>
              <a:t>of</a:t>
            </a:r>
            <a:r>
              <a:rPr lang="cs-CZ" i="1" dirty="0" smtClean="0">
                <a:solidFill>
                  <a:schemeClr val="bg2"/>
                </a:solidFill>
              </a:rPr>
              <a:t> Kurt </a:t>
            </a:r>
            <a:r>
              <a:rPr lang="cs-CZ" i="1" dirty="0" err="1" smtClean="0">
                <a:solidFill>
                  <a:schemeClr val="bg2"/>
                </a:solidFill>
              </a:rPr>
              <a:t>Gödel</a:t>
            </a:r>
            <a:r>
              <a:rPr lang="cs-CZ" i="1" dirty="0" smtClean="0">
                <a:solidFill>
                  <a:schemeClr val="bg2"/>
                </a:solidFill>
              </a:rPr>
              <a:t> to Pontius </a:t>
            </a:r>
            <a:r>
              <a:rPr lang="cs-CZ" i="1" dirty="0" err="1" smtClean="0">
                <a:solidFill>
                  <a:schemeClr val="bg2"/>
                </a:solidFill>
              </a:rPr>
              <a:t>Pilate‘s</a:t>
            </a:r>
            <a:r>
              <a:rPr lang="cs-CZ" i="1" dirty="0" smtClean="0">
                <a:solidFill>
                  <a:schemeClr val="bg2"/>
                </a:solidFill>
              </a:rPr>
              <a:t> </a:t>
            </a:r>
            <a:r>
              <a:rPr lang="cs-CZ" i="1" dirty="0" err="1" smtClean="0">
                <a:solidFill>
                  <a:schemeClr val="bg2"/>
                </a:solidFill>
              </a:rPr>
              <a:t>question</a:t>
            </a:r>
            <a:r>
              <a:rPr lang="cs-CZ" i="1" dirty="0" smtClean="0">
                <a:solidFill>
                  <a:schemeClr val="bg2"/>
                </a:solidFill>
              </a:rPr>
              <a:t>“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bg1"/>
                </a:solidFill>
              </a:rPr>
              <a:t>	</a:t>
            </a:r>
            <a:r>
              <a:rPr lang="cs-CZ" dirty="0" smtClean="0">
                <a:solidFill>
                  <a:schemeClr val="bg1"/>
                </a:solidFill>
              </a:rPr>
              <a:t>are just a </a:t>
            </a:r>
            <a:r>
              <a:rPr lang="cs-CZ" dirty="0" err="1" smtClean="0">
                <a:solidFill>
                  <a:schemeClr val="bg1"/>
                </a:solidFill>
              </a:rPr>
              <a:t>few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them</a:t>
            </a:r>
            <a:endParaRPr lang="cs-CZ" i="1" dirty="0" smtClean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048" y="1828800"/>
            <a:ext cx="4272679" cy="4272679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5372850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// </a:t>
            </a:r>
            <a:r>
              <a:rPr lang="cs-CZ" dirty="0" err="1" smtClean="0">
                <a:solidFill>
                  <a:schemeClr val="bg1"/>
                </a:solidFill>
              </a:rPr>
              <a:t>Our</a:t>
            </a:r>
            <a:r>
              <a:rPr lang="cs-CZ" dirty="0" smtClean="0">
                <a:solidFill>
                  <a:schemeClr val="bg1"/>
                </a:solidFill>
              </a:rPr>
              <a:t> team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So far </a:t>
            </a:r>
            <a:r>
              <a:rPr lang="cs-CZ" dirty="0" err="1" smtClean="0">
                <a:solidFill>
                  <a:schemeClr val="bg1"/>
                </a:solidFill>
              </a:rPr>
              <a:t>the</a:t>
            </a:r>
            <a:r>
              <a:rPr lang="cs-CZ" dirty="0" smtClean="0">
                <a:solidFill>
                  <a:schemeClr val="bg1"/>
                </a:solidFill>
              </a:rPr>
              <a:t> Support Centre </a:t>
            </a:r>
            <a:r>
              <a:rPr lang="cs-CZ" dirty="0" err="1" smtClean="0">
                <a:solidFill>
                  <a:schemeClr val="bg1"/>
                </a:solidFill>
              </a:rPr>
              <a:t>operated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through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volunteers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Students</a:t>
            </a:r>
            <a:r>
              <a:rPr lang="cs-CZ" dirty="0" smtClean="0">
                <a:solidFill>
                  <a:schemeClr val="bg1"/>
                </a:solidFill>
              </a:rPr>
              <a:t> and </a:t>
            </a:r>
            <a:r>
              <a:rPr lang="cs-CZ" dirty="0" err="1" smtClean="0">
                <a:solidFill>
                  <a:schemeClr val="bg1"/>
                </a:solidFill>
              </a:rPr>
              <a:t>teachers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alike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offered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their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time</a:t>
            </a:r>
            <a:r>
              <a:rPr lang="cs-CZ" dirty="0" smtClean="0">
                <a:solidFill>
                  <a:schemeClr val="bg1"/>
                </a:solidFill>
              </a:rPr>
              <a:t> to </a:t>
            </a:r>
            <a:r>
              <a:rPr lang="cs-CZ" dirty="0" err="1" smtClean="0">
                <a:solidFill>
                  <a:schemeClr val="bg1"/>
                </a:solidFill>
              </a:rPr>
              <a:t>help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others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with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math</a:t>
            </a:r>
            <a:r>
              <a:rPr lang="cs-CZ" dirty="0" smtClean="0">
                <a:solidFill>
                  <a:schemeClr val="bg1"/>
                </a:solidFill>
              </a:rPr>
              <a:t> and </a:t>
            </a:r>
            <a:r>
              <a:rPr lang="cs-CZ" dirty="0" err="1" smtClean="0">
                <a:solidFill>
                  <a:schemeClr val="bg1"/>
                </a:solidFill>
              </a:rPr>
              <a:t>statistics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362" y="3934926"/>
            <a:ext cx="2701302" cy="2302966"/>
          </a:xfrm>
          <a:prstGeom prst="rect">
            <a:avLst/>
          </a:prstGeom>
          <a:effectLst>
            <a:softEdge rad="38100"/>
          </a:effectLst>
          <a:scene3d>
            <a:camera prst="perspectiveHeroicExtremeLeftFacing"/>
            <a:lightRig rig="threePt" dir="t"/>
          </a:scene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400" y="4022894"/>
            <a:ext cx="1847359" cy="2002830"/>
          </a:xfrm>
          <a:prstGeom prst="rect">
            <a:avLst/>
          </a:prstGeom>
          <a:effectLst>
            <a:softEdge rad="508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2" y="3950220"/>
            <a:ext cx="2238740" cy="2401287"/>
          </a:xfrm>
          <a:prstGeom prst="rect">
            <a:avLst/>
          </a:prstGeom>
          <a:effectLst>
            <a:softEdge rad="50800"/>
          </a:effectLst>
          <a:scene3d>
            <a:camera prst="perspectiveContrastingRightFacing"/>
            <a:lightRig rig="threePt" dir="t"/>
          </a:scene3d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067" y="3950220"/>
            <a:ext cx="2067316" cy="2075504"/>
          </a:xfrm>
          <a:prstGeom prst="rect">
            <a:avLst/>
          </a:prstGeom>
          <a:effectLst>
            <a:softEdge rad="50800"/>
          </a:effectLst>
          <a:scene3d>
            <a:camera prst="isometricOffAxis2Right">
              <a:rot lat="1080000" lon="6000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005499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SC">
  <a:themeElements>
    <a:clrScheme name="MSSC">
      <a:dk1>
        <a:srgbClr val="022169"/>
      </a:dk1>
      <a:lt1>
        <a:sysClr val="window" lastClr="FFFFFF"/>
      </a:lt1>
      <a:dk2>
        <a:srgbClr val="022169"/>
      </a:dk2>
      <a:lt2>
        <a:srgbClr val="A19809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19809"/>
      </a:hlink>
      <a:folHlink>
        <a:srgbClr val="A19809"/>
      </a:folHlink>
    </a:clrScheme>
    <a:fontScheme name="MSSC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TM02900743[[fn=Organika]]</Template>
  <TotalTime>539</TotalTime>
  <Words>541</Words>
  <Application>Microsoft Office PowerPoint</Application>
  <PresentationFormat>Vlastní</PresentationFormat>
  <Paragraphs>118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MSSC</vt:lpstr>
      <vt:lpstr>Prezentace aplikace PowerPoint</vt:lpstr>
      <vt:lpstr>// Introduction</vt:lpstr>
      <vt:lpstr>// Why we need it </vt:lpstr>
      <vt:lpstr>// The service so far (1/4)</vt:lpstr>
      <vt:lpstr>// The service so far (2/4)</vt:lpstr>
      <vt:lpstr>// The service so far (3/4)</vt:lpstr>
      <vt:lpstr>// The service so far (4/4)</vt:lpstr>
      <vt:lpstr>// Events</vt:lpstr>
      <vt:lpstr>// Our team </vt:lpstr>
      <vt:lpstr>// Visitor feedback (1/3)</vt:lpstr>
      <vt:lpstr>// Visitor feedback (2/3)</vt:lpstr>
      <vt:lpstr>// Visitor feedback (3/3) </vt:lpstr>
      <vt:lpstr>// Spreading the idea</vt:lpstr>
      <vt:lpstr>// Outlook (1/2)</vt:lpstr>
      <vt:lpstr>// Outlook (2/2)</vt:lpstr>
      <vt:lpstr>// 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Adam Měrka</dc:creator>
  <cp:lastModifiedBy>Kralova Maria</cp:lastModifiedBy>
  <cp:revision>49</cp:revision>
  <dcterms:created xsi:type="dcterms:W3CDTF">2016-08-14T19:45:39Z</dcterms:created>
  <dcterms:modified xsi:type="dcterms:W3CDTF">2016-08-31T19:35:37Z</dcterms:modified>
</cp:coreProperties>
</file>