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3" r:id="rId22"/>
    <p:sldId id="275" r:id="rId23"/>
    <p:sldId id="281" r:id="rId24"/>
    <p:sldId id="284"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AA281-517B-F84E-B654-D8EA4D0FDC1F}" type="datetimeFigureOut">
              <a:rPr lang="en-US" smtClean="0"/>
              <a:t>11/10/17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A2154-5FF7-0943-B74E-E1D68557380E}" type="slidenum">
              <a:rPr lang="en-US" smtClean="0"/>
              <a:t>‹#›</a:t>
            </a:fld>
            <a:endParaRPr lang="en-US"/>
          </a:p>
        </p:txBody>
      </p:sp>
    </p:spTree>
    <p:extLst>
      <p:ext uri="{BB962C8B-B14F-4D97-AF65-F5344CB8AC3E}">
        <p14:creationId xmlns:p14="http://schemas.microsoft.com/office/powerpoint/2010/main" val="123974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A2154-5FF7-0943-B74E-E1D68557380E}" type="slidenum">
              <a:rPr lang="en-US" smtClean="0"/>
              <a:t>1</a:t>
            </a:fld>
            <a:endParaRPr lang="en-US"/>
          </a:p>
        </p:txBody>
      </p:sp>
    </p:spTree>
    <p:extLst>
      <p:ext uri="{BB962C8B-B14F-4D97-AF65-F5344CB8AC3E}">
        <p14:creationId xmlns:p14="http://schemas.microsoft.com/office/powerpoint/2010/main" val="151333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79F32A0F-9017-0845-B28B-3F4413C02C84}"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2182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38EF9437-4FAC-9044-9131-BBA3D5CD5A50}"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8911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F3899F7-45D5-F04E-95D4-8A4ECB5F122B}"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53343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CB7B9A1E-9D53-B74D-84B8-D5A3820232D2}"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9884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8C89B659-E983-DC47-8EA3-80AC8E891E92}" type="datetime1">
              <a:rPr lang="cs-CZ" smtClean="0"/>
              <a:t>10.11.17</a:t>
            </a:fld>
            <a:endParaRPr lang="en-US"/>
          </a:p>
        </p:txBody>
      </p:sp>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38158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67B497AE-125B-7E49-8BA9-F554C68CE5E3}" type="datetime1">
              <a:rPr lang="cs-CZ" smtClean="0"/>
              <a:t>10.11.17</a:t>
            </a:fld>
            <a:endParaRPr lang="en-US"/>
          </a:p>
        </p:txBody>
      </p:sp>
      <p:sp>
        <p:nvSpPr>
          <p:cNvPr id="6" name="Footer Placeholder 5"/>
          <p:cNvSpPr>
            <a:spLocks noGrp="1"/>
          </p:cNvSpPr>
          <p:nvPr>
            <p:ph type="ftr" sz="quarter" idx="11"/>
          </p:nvPr>
        </p:nvSpPr>
        <p:spPr/>
        <p:txBody>
          <a:bodyPr/>
          <a:lstStyle/>
          <a:p>
            <a:r>
              <a:rPr lang="en-US" smtClean="0"/>
              <a:t>EP#1: The concept of economic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5809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893A854F-78C2-9E42-9EB2-C82436B6C1B3}" type="datetime1">
              <a:rPr lang="cs-CZ" smtClean="0"/>
              <a:t>10.11.17</a:t>
            </a:fld>
            <a:endParaRPr lang="en-US"/>
          </a:p>
        </p:txBody>
      </p:sp>
      <p:sp>
        <p:nvSpPr>
          <p:cNvPr id="8" name="Footer Placeholder 7"/>
          <p:cNvSpPr>
            <a:spLocks noGrp="1"/>
          </p:cNvSpPr>
          <p:nvPr>
            <p:ph type="ftr" sz="quarter" idx="11"/>
          </p:nvPr>
        </p:nvSpPr>
        <p:spPr/>
        <p:txBody>
          <a:bodyPr/>
          <a:lstStyle/>
          <a:p>
            <a:r>
              <a:rPr lang="en-US" smtClean="0"/>
              <a:t>EP#1: The concept of economic policy</a:t>
            </a:r>
            <a:endParaRPr lang="en-US"/>
          </a:p>
        </p:txBody>
      </p:sp>
      <p:sp>
        <p:nvSpPr>
          <p:cNvPr id="9" name="Slide Number Placeholder 8"/>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6889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A9797BD6-3BBE-5941-96DF-EEBF472AA053}" type="datetime1">
              <a:rPr lang="cs-CZ" smtClean="0"/>
              <a:t>10.11.17</a:t>
            </a:fld>
            <a:endParaRPr lang="en-US"/>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4365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94599-94AC-464C-B100-4220BBEDE0AD}" type="datetime1">
              <a:rPr lang="cs-CZ" smtClean="0"/>
              <a:t>10.11.17</a:t>
            </a:fld>
            <a:endParaRPr lang="en-US"/>
          </a:p>
        </p:txBody>
      </p:sp>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4" name="Slide Number Placeholder 3"/>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875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FB3D685-9454-E141-863A-2181908E4C04}" type="datetime1">
              <a:rPr lang="cs-CZ" smtClean="0"/>
              <a:t>10.11.17</a:t>
            </a:fld>
            <a:endParaRPr lang="en-US"/>
          </a:p>
        </p:txBody>
      </p:sp>
      <p:sp>
        <p:nvSpPr>
          <p:cNvPr id="6" name="Footer Placeholder 5"/>
          <p:cNvSpPr>
            <a:spLocks noGrp="1"/>
          </p:cNvSpPr>
          <p:nvPr>
            <p:ph type="ftr" sz="quarter" idx="11"/>
          </p:nvPr>
        </p:nvSpPr>
        <p:spPr/>
        <p:txBody>
          <a:bodyPr/>
          <a:lstStyle/>
          <a:p>
            <a:r>
              <a:rPr lang="en-US" smtClean="0"/>
              <a:t>EP#1: The concept of economic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84781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4C40B4FE-386C-8E4D-8F1A-978BCA1379AD}" type="datetime1">
              <a:rPr lang="cs-CZ" smtClean="0"/>
              <a:t>10.11.17</a:t>
            </a:fld>
            <a:endParaRPr lang="en-US"/>
          </a:p>
        </p:txBody>
      </p:sp>
      <p:sp>
        <p:nvSpPr>
          <p:cNvPr id="6" name="Footer Placeholder 5"/>
          <p:cNvSpPr>
            <a:spLocks noGrp="1"/>
          </p:cNvSpPr>
          <p:nvPr>
            <p:ph type="ftr" sz="quarter" idx="11"/>
          </p:nvPr>
        </p:nvSpPr>
        <p:spPr/>
        <p:txBody>
          <a:bodyPr/>
          <a:lstStyle/>
          <a:p>
            <a:r>
              <a:rPr lang="en-US" smtClean="0"/>
              <a:t>EP#1: The concept of economic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072311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FB8EF-D270-9C4A-A759-1E310BAEF612}" type="datetime1">
              <a:rPr lang="cs-CZ" smtClean="0"/>
              <a:t>10.11.17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EP#1: The concept of economic policy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5BDF6-E443-684C-AB29-F5C4ACFB9A50}" type="slidenum">
              <a:rPr lang="en-US" smtClean="0"/>
              <a:t>‹#›</a:t>
            </a:fld>
            <a:endParaRPr lang="en-US"/>
          </a:p>
        </p:txBody>
      </p:sp>
    </p:spTree>
    <p:extLst>
      <p:ext uri="{BB962C8B-B14F-4D97-AF65-F5344CB8AC3E}">
        <p14:creationId xmlns:p14="http://schemas.microsoft.com/office/powerpoint/2010/main" val="265863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Policy #1</a:t>
            </a:r>
            <a:endParaRPr lang="en-US" dirty="0"/>
          </a:p>
        </p:txBody>
      </p:sp>
      <p:sp>
        <p:nvSpPr>
          <p:cNvPr id="3" name="Subtitle 2"/>
          <p:cNvSpPr>
            <a:spLocks noGrp="1"/>
          </p:cNvSpPr>
          <p:nvPr>
            <p:ph type="subTitle" idx="1"/>
          </p:nvPr>
        </p:nvSpPr>
        <p:spPr/>
        <p:txBody>
          <a:bodyPr/>
          <a:lstStyle/>
          <a:p>
            <a:r>
              <a:rPr lang="en-US" dirty="0" smtClean="0">
                <a:solidFill>
                  <a:schemeClr val="tx1"/>
                </a:solidFill>
              </a:rPr>
              <a:t>The Concept of Economic Policy</a:t>
            </a:r>
            <a:endParaRPr lang="en-US" dirty="0">
              <a:solidFill>
                <a:schemeClr val="tx1"/>
              </a:solidFill>
            </a:endParaRPr>
          </a:p>
        </p:txBody>
      </p:sp>
    </p:spTree>
    <p:extLst>
      <p:ext uri="{BB962C8B-B14F-4D97-AF65-F5344CB8AC3E}">
        <p14:creationId xmlns:p14="http://schemas.microsoft.com/office/powerpoint/2010/main" val="228546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management vs. structural </a:t>
            </a:r>
            <a:r>
              <a:rPr lang="en-US" dirty="0" smtClean="0"/>
              <a:t>reform #1</a:t>
            </a:r>
            <a:endParaRPr lang="en-US" dirty="0"/>
          </a:p>
        </p:txBody>
      </p:sp>
      <p:pic>
        <p:nvPicPr>
          <p:cNvPr id="4" name="Picture 3"/>
          <p:cNvPicPr>
            <a:picLocks noChangeAspect="1"/>
          </p:cNvPicPr>
          <p:nvPr/>
        </p:nvPicPr>
        <p:blipFill>
          <a:blip r:embed="rId2"/>
          <a:stretch>
            <a:fillRect/>
          </a:stretch>
        </p:blipFill>
        <p:spPr>
          <a:xfrm>
            <a:off x="979469" y="1869897"/>
            <a:ext cx="7505726" cy="4597257"/>
          </a:xfrm>
          <a:prstGeom prst="rect">
            <a:avLst/>
          </a:prstGeom>
        </p:spPr>
      </p:pic>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10</a:t>
            </a:fld>
            <a:endParaRPr lang="en-US"/>
          </a:p>
        </p:txBody>
      </p:sp>
    </p:spTree>
    <p:extLst>
      <p:ext uri="{BB962C8B-B14F-4D97-AF65-F5344CB8AC3E}">
        <p14:creationId xmlns:p14="http://schemas.microsoft.com/office/powerpoint/2010/main" val="65850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management vs. structural </a:t>
            </a:r>
            <a:r>
              <a:rPr lang="en-US" dirty="0" smtClean="0"/>
              <a:t>reform </a:t>
            </a:r>
            <a:r>
              <a:rPr lang="en-US" dirty="0" smtClean="0"/>
              <a:t>#2</a:t>
            </a:r>
            <a:endParaRPr lang="en-US" dirty="0"/>
          </a:p>
        </p:txBody>
      </p:sp>
      <p:sp>
        <p:nvSpPr>
          <p:cNvPr id="3" name="Content Placeholder 2"/>
          <p:cNvSpPr>
            <a:spLocks noGrp="1"/>
          </p:cNvSpPr>
          <p:nvPr>
            <p:ph idx="1"/>
          </p:nvPr>
        </p:nvSpPr>
        <p:spPr/>
        <p:txBody>
          <a:bodyPr>
            <a:normAutofit/>
          </a:bodyPr>
          <a:lstStyle/>
          <a:p>
            <a:r>
              <a:rPr lang="en-US" sz="2600" i="1" dirty="0" smtClean="0"/>
              <a:t>Economic management </a:t>
            </a:r>
            <a:r>
              <a:rPr lang="en-US" sz="2600" dirty="0" smtClean="0"/>
              <a:t>contains various levers such as tax rates, interest rates and public spending.</a:t>
            </a:r>
          </a:p>
          <a:p>
            <a:endParaRPr lang="en-US" sz="2600" dirty="0" smtClean="0"/>
          </a:p>
          <a:p>
            <a:r>
              <a:rPr lang="en-US" sz="2600" i="1" dirty="0" smtClean="0"/>
              <a:t>Structural reforms</a:t>
            </a:r>
            <a:r>
              <a:rPr lang="en-US" sz="2600" dirty="0" smtClean="0"/>
              <a:t> aim to modify EP trade-offs by changing the institutions (CB independence, choosing a currency regime, adopting framework for budgetary policy etc.)</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11</a:t>
            </a:fld>
            <a:endParaRPr lang="en-US"/>
          </a:p>
        </p:txBody>
      </p:sp>
    </p:spTree>
    <p:extLst>
      <p:ext uri="{BB962C8B-B14F-4D97-AF65-F5344CB8AC3E}">
        <p14:creationId xmlns:p14="http://schemas.microsoft.com/office/powerpoint/2010/main" val="159014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employment-productivity trade-off</a:t>
            </a:r>
            <a:endParaRPr lang="en-US" dirty="0"/>
          </a:p>
        </p:txBody>
      </p:sp>
      <p:pic>
        <p:nvPicPr>
          <p:cNvPr id="4" name="Picture 3"/>
          <p:cNvPicPr>
            <a:picLocks noChangeAspect="1"/>
          </p:cNvPicPr>
          <p:nvPr/>
        </p:nvPicPr>
        <p:blipFill>
          <a:blip r:embed="rId2"/>
          <a:stretch>
            <a:fillRect/>
          </a:stretch>
        </p:blipFill>
        <p:spPr>
          <a:xfrm>
            <a:off x="1193800" y="1613400"/>
            <a:ext cx="6756400" cy="4864100"/>
          </a:xfrm>
          <a:prstGeom prst="rect">
            <a:avLst/>
          </a:prstGeom>
        </p:spPr>
      </p:pic>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12</a:t>
            </a:fld>
            <a:endParaRPr lang="en-US"/>
          </a:p>
        </p:txBody>
      </p:sp>
    </p:spTree>
    <p:extLst>
      <p:ext uri="{BB962C8B-B14F-4D97-AF65-F5344CB8AC3E}">
        <p14:creationId xmlns:p14="http://schemas.microsoft.com/office/powerpoint/2010/main" val="1346002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 </a:t>
            </a:r>
            <a:r>
              <a:rPr lang="en-US" dirty="0" smtClean="0"/>
              <a:t>reforms in post-communist countries</a:t>
            </a:r>
            <a:endParaRPr lang="en-US" dirty="0"/>
          </a:p>
        </p:txBody>
      </p:sp>
      <p:pic>
        <p:nvPicPr>
          <p:cNvPr id="4" name="Picture 3"/>
          <p:cNvPicPr>
            <a:picLocks noChangeAspect="1"/>
          </p:cNvPicPr>
          <p:nvPr/>
        </p:nvPicPr>
        <p:blipFill>
          <a:blip r:embed="rId2"/>
          <a:stretch>
            <a:fillRect/>
          </a:stretch>
        </p:blipFill>
        <p:spPr>
          <a:xfrm>
            <a:off x="1346377" y="1618537"/>
            <a:ext cx="5343812" cy="4073347"/>
          </a:xfrm>
          <a:prstGeom prst="rect">
            <a:avLst/>
          </a:prstGeom>
        </p:spPr>
      </p:pic>
      <p:sp>
        <p:nvSpPr>
          <p:cNvPr id="5" name="TextBox 4"/>
          <p:cNvSpPr txBox="1"/>
          <p:nvPr/>
        </p:nvSpPr>
        <p:spPr>
          <a:xfrm>
            <a:off x="852756" y="5892783"/>
            <a:ext cx="7090659" cy="892552"/>
          </a:xfrm>
          <a:prstGeom prst="rect">
            <a:avLst/>
          </a:prstGeom>
          <a:noFill/>
        </p:spPr>
        <p:txBody>
          <a:bodyPr wrap="none" rtlCol="0">
            <a:spAutoFit/>
          </a:bodyPr>
          <a:lstStyle/>
          <a:p>
            <a:r>
              <a:rPr lang="en-US" sz="2600" dirty="0" smtClean="0"/>
              <a:t>Structural reforms often have negative short-term, </a:t>
            </a:r>
          </a:p>
          <a:p>
            <a:r>
              <a:rPr lang="en-US" sz="2600" dirty="0" smtClean="0"/>
              <a:t>but positive long-term effects.</a:t>
            </a:r>
            <a:endParaRPr lang="en-US" sz="2600" dirty="0"/>
          </a:p>
        </p:txBody>
      </p:sp>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13</a:t>
            </a:fld>
            <a:endParaRPr lang="en-US"/>
          </a:p>
        </p:txBody>
      </p:sp>
    </p:spTree>
    <p:extLst>
      <p:ext uri="{BB962C8B-B14F-4D97-AF65-F5344CB8AC3E}">
        <p14:creationId xmlns:p14="http://schemas.microsoft.com/office/powerpoint/2010/main" val="184796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Whys and </a:t>
            </a:r>
            <a:r>
              <a:rPr lang="en-US" dirty="0" err="1" smtClean="0"/>
              <a:t>Hows</a:t>
            </a:r>
            <a:r>
              <a:rPr lang="en-US" dirty="0" smtClean="0"/>
              <a:t> of Public Intervention</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Three functions of economic policy (</a:t>
            </a:r>
            <a:r>
              <a:rPr lang="en-US" sz="2600" dirty="0" err="1" smtClean="0"/>
              <a:t>Musgrave&amp;Musgrave</a:t>
            </a:r>
            <a:r>
              <a:rPr lang="en-US" sz="2600" dirty="0" smtClean="0"/>
              <a:t>, 1989):</a:t>
            </a:r>
          </a:p>
          <a:p>
            <a:r>
              <a:rPr lang="en-US" sz="2600" b="1" i="1" dirty="0" smtClean="0"/>
              <a:t>Allocation</a:t>
            </a:r>
            <a:r>
              <a:rPr lang="en-US" sz="2600" dirty="0" smtClean="0"/>
              <a:t> </a:t>
            </a:r>
            <a:r>
              <a:rPr lang="en-US" sz="2600" dirty="0" smtClean="0">
                <a:sym typeface="Wingdings"/>
              </a:rPr>
              <a:t> market inefficiency (ex. competition, education, climate)</a:t>
            </a:r>
            <a:endParaRPr lang="en-US" sz="2600" dirty="0" smtClean="0"/>
          </a:p>
          <a:p>
            <a:r>
              <a:rPr lang="en-US" sz="2600" b="1" i="1" dirty="0" smtClean="0"/>
              <a:t>Macroeconomic stabilization </a:t>
            </a:r>
            <a:r>
              <a:rPr lang="en-US" sz="2600" dirty="0" smtClean="0">
                <a:sym typeface="Wingdings"/>
              </a:rPr>
              <a:t> nominal rigidities (ex. monetary and fiscal policies)</a:t>
            </a:r>
            <a:endParaRPr lang="en-US" sz="2600" dirty="0" smtClean="0"/>
          </a:p>
          <a:p>
            <a:r>
              <a:rPr lang="en-US" sz="2600" b="1" i="1" dirty="0" smtClean="0"/>
              <a:t>Income redistribution </a:t>
            </a:r>
            <a:r>
              <a:rPr lang="en-US" sz="2600" dirty="0" smtClean="0">
                <a:sym typeface="Wingdings"/>
              </a:rPr>
              <a:t> corrects the primary distribution of income (</a:t>
            </a:r>
            <a:r>
              <a:rPr lang="en-US" sz="2600" dirty="0" err="1" smtClean="0">
                <a:sym typeface="Wingdings"/>
              </a:rPr>
              <a:t>eg</a:t>
            </a:r>
            <a:r>
              <a:rPr lang="en-US" sz="2600" dirty="0" smtClean="0">
                <a:sym typeface="Wingdings"/>
              </a:rPr>
              <a:t>. taxation, social transfers, housing)</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14</a:t>
            </a:fld>
            <a:endParaRPr lang="en-US"/>
          </a:p>
        </p:txBody>
      </p:sp>
    </p:spTree>
    <p:extLst>
      <p:ext uri="{BB962C8B-B14F-4D97-AF65-F5344CB8AC3E}">
        <p14:creationId xmlns:p14="http://schemas.microsoft.com/office/powerpoint/2010/main" val="211069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vs. allocation policies</a:t>
            </a:r>
            <a:endParaRPr lang="en-US" dirty="0"/>
          </a:p>
        </p:txBody>
      </p:sp>
      <p:sp>
        <p:nvSpPr>
          <p:cNvPr id="3" name="Content Placeholder 2"/>
          <p:cNvSpPr>
            <a:spLocks noGrp="1"/>
          </p:cNvSpPr>
          <p:nvPr>
            <p:ph idx="1"/>
          </p:nvPr>
        </p:nvSpPr>
        <p:spPr>
          <a:xfrm>
            <a:off x="457200" y="4931596"/>
            <a:ext cx="8229600" cy="1194567"/>
          </a:xfrm>
        </p:spPr>
        <p:txBody>
          <a:bodyPr>
            <a:normAutofit/>
          </a:bodyPr>
          <a:lstStyle/>
          <a:p>
            <a:pPr marL="0" indent="0">
              <a:buNone/>
            </a:pPr>
            <a:r>
              <a:rPr lang="en-US" sz="2600" dirty="0" smtClean="0"/>
              <a:t>=&gt; Allocation policies impact potential output</a:t>
            </a:r>
          </a:p>
          <a:p>
            <a:pPr marL="0" indent="0">
              <a:buNone/>
            </a:pPr>
            <a:r>
              <a:rPr lang="en-US" sz="2600" dirty="0" smtClean="0"/>
              <a:t>=&gt; Stabilization policies impact the output gap</a:t>
            </a:r>
            <a:endParaRPr lang="en-US" sz="2600" dirty="0"/>
          </a:p>
        </p:txBody>
      </p:sp>
      <p:pic>
        <p:nvPicPr>
          <p:cNvPr id="4" name="Picture 3"/>
          <p:cNvPicPr>
            <a:picLocks noChangeAspect="1"/>
          </p:cNvPicPr>
          <p:nvPr/>
        </p:nvPicPr>
        <p:blipFill>
          <a:blip r:embed="rId2"/>
          <a:stretch>
            <a:fillRect/>
          </a:stretch>
        </p:blipFill>
        <p:spPr>
          <a:xfrm>
            <a:off x="1543620" y="1417638"/>
            <a:ext cx="5298968" cy="3309913"/>
          </a:xfrm>
          <a:prstGeom prst="rect">
            <a:avLst/>
          </a:prstGeom>
        </p:spPr>
      </p:pic>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15</a:t>
            </a:fld>
            <a:endParaRPr lang="en-US"/>
          </a:p>
        </p:txBody>
      </p:sp>
    </p:spTree>
    <p:extLst>
      <p:ext uri="{BB962C8B-B14F-4D97-AF65-F5344CB8AC3E}">
        <p14:creationId xmlns:p14="http://schemas.microsoft.com/office/powerpoint/2010/main" val="15819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Collateral </a:t>
            </a:r>
            <a:r>
              <a:rPr lang="en-US" dirty="0" err="1" smtClean="0"/>
              <a:t>efffects</a:t>
            </a:r>
            <a:endParaRPr lang="en-US" dirty="0"/>
          </a:p>
        </p:txBody>
      </p:sp>
      <p:pic>
        <p:nvPicPr>
          <p:cNvPr id="5" name="Picture 4"/>
          <p:cNvPicPr>
            <a:picLocks noChangeAspect="1"/>
          </p:cNvPicPr>
          <p:nvPr/>
        </p:nvPicPr>
        <p:blipFill>
          <a:blip r:embed="rId2"/>
          <a:stretch>
            <a:fillRect/>
          </a:stretch>
        </p:blipFill>
        <p:spPr>
          <a:xfrm>
            <a:off x="1217844" y="1417638"/>
            <a:ext cx="7103226" cy="4976598"/>
          </a:xfrm>
          <a:prstGeom prst="rect">
            <a:avLst/>
          </a:prstGeom>
        </p:spPr>
      </p:pic>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4" name="Slide Number Placeholder 3"/>
          <p:cNvSpPr>
            <a:spLocks noGrp="1"/>
          </p:cNvSpPr>
          <p:nvPr>
            <p:ph type="sldNum" sz="quarter" idx="12"/>
          </p:nvPr>
        </p:nvSpPr>
        <p:spPr/>
        <p:txBody>
          <a:bodyPr/>
          <a:lstStyle/>
          <a:p>
            <a:fld id="{0A75BDF6-E443-684C-AB29-F5C4ACFB9A50}" type="slidenum">
              <a:rPr lang="en-US" smtClean="0"/>
              <a:t>16</a:t>
            </a:fld>
            <a:endParaRPr lang="en-US"/>
          </a:p>
        </p:txBody>
      </p:sp>
    </p:spTree>
    <p:extLst>
      <p:ext uri="{BB962C8B-B14F-4D97-AF65-F5344CB8AC3E}">
        <p14:creationId xmlns:p14="http://schemas.microsoft.com/office/powerpoint/2010/main" val="484414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allocation</a:t>
            </a:r>
            <a:endParaRPr lang="en-US" dirty="0"/>
          </a:p>
        </p:txBody>
      </p:sp>
      <p:sp>
        <p:nvSpPr>
          <p:cNvPr id="3" name="Content Placeholder 2"/>
          <p:cNvSpPr>
            <a:spLocks noGrp="1"/>
          </p:cNvSpPr>
          <p:nvPr>
            <p:ph idx="1"/>
          </p:nvPr>
        </p:nvSpPr>
        <p:spPr>
          <a:xfrm>
            <a:off x="457200" y="1600200"/>
            <a:ext cx="8229600" cy="4923890"/>
          </a:xfrm>
        </p:spPr>
        <p:txBody>
          <a:bodyPr>
            <a:noAutofit/>
          </a:bodyPr>
          <a:lstStyle/>
          <a:p>
            <a:r>
              <a:rPr lang="en-US" sz="2400" b="1" i="1" dirty="0" smtClean="0"/>
              <a:t>Imperfect competition</a:t>
            </a:r>
            <a:r>
              <a:rPr lang="en-US" sz="2400" dirty="0" smtClean="0"/>
              <a:t>: fight market power, regulate innovation rents and natural monopolies</a:t>
            </a:r>
          </a:p>
          <a:p>
            <a:pPr lvl="1"/>
            <a:r>
              <a:rPr lang="en-US" sz="2400" dirty="0" smtClean="0"/>
              <a:t>Instruments: antitrust, intellectual property, regulation etc.</a:t>
            </a:r>
          </a:p>
          <a:p>
            <a:r>
              <a:rPr lang="en-US" sz="2400" b="1" i="1" dirty="0" smtClean="0"/>
              <a:t>Externalities</a:t>
            </a:r>
          </a:p>
          <a:p>
            <a:pPr lvl="1"/>
            <a:r>
              <a:rPr lang="en-US" sz="2400" dirty="0" smtClean="0"/>
              <a:t>Instruments: regulation, taxes or markets (</a:t>
            </a:r>
            <a:r>
              <a:rPr lang="en-US" sz="2400" dirty="0" err="1" smtClean="0"/>
              <a:t>Coase</a:t>
            </a:r>
            <a:r>
              <a:rPr lang="en-US" sz="2400" dirty="0" smtClean="0"/>
              <a:t> theorem)</a:t>
            </a:r>
          </a:p>
          <a:p>
            <a:r>
              <a:rPr lang="en-US" sz="2400" b="1" i="1" dirty="0" smtClean="0"/>
              <a:t>Imperfect information</a:t>
            </a:r>
            <a:r>
              <a:rPr lang="en-US" sz="2400" dirty="0" smtClean="0"/>
              <a:t>: innovation rents, consumer illiteracy, moral hazard, conflicts of interest</a:t>
            </a:r>
          </a:p>
          <a:p>
            <a:pPr lvl="1"/>
            <a:r>
              <a:rPr lang="en-US" sz="2400" dirty="0" smtClean="0"/>
              <a:t>Instruments: mandatory disclosure, financial regulation, etc.</a:t>
            </a:r>
          </a:p>
          <a:p>
            <a:r>
              <a:rPr lang="en-US" sz="2400" b="1" i="1" dirty="0" smtClean="0"/>
              <a:t>Incomplete markets</a:t>
            </a:r>
          </a:p>
          <a:p>
            <a:pPr lvl="1"/>
            <a:r>
              <a:rPr lang="en-US" sz="2400" dirty="0" smtClean="0"/>
              <a:t>Instruments: public education, credit enhancement</a:t>
            </a:r>
            <a:endParaRPr lang="en-US" sz="24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17</a:t>
            </a:fld>
            <a:endParaRPr lang="en-US"/>
          </a:p>
        </p:txBody>
      </p:sp>
    </p:spTree>
    <p:extLst>
      <p:ext uri="{BB962C8B-B14F-4D97-AF65-F5344CB8AC3E}">
        <p14:creationId xmlns:p14="http://schemas.microsoft.com/office/powerpoint/2010/main" val="1164176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smtClean="0"/>
              <a:t>stabilization #1</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J. M. Keynes (1883-1946):</a:t>
            </a:r>
          </a:p>
          <a:p>
            <a:pPr marL="0" indent="0">
              <a:buNone/>
            </a:pPr>
            <a:r>
              <a:rPr lang="en-US" sz="2600" dirty="0" smtClean="0"/>
              <a:t>private instability (</a:t>
            </a:r>
            <a:r>
              <a:rPr lang="cs-CZ" sz="2600" dirty="0" smtClean="0"/>
              <a:t>‘</a:t>
            </a:r>
            <a:r>
              <a:rPr lang="cs-CZ" sz="2600" i="1" dirty="0" smtClean="0"/>
              <a:t>animal </a:t>
            </a:r>
            <a:r>
              <a:rPr lang="cs-CZ" sz="2600" i="1" dirty="0" err="1" smtClean="0"/>
              <a:t>spirit</a:t>
            </a:r>
            <a:r>
              <a:rPr lang="cs-CZ" sz="2600" dirty="0" smtClean="0"/>
              <a:t>‘) + </a:t>
            </a:r>
            <a:r>
              <a:rPr lang="cs-CZ" sz="2600" dirty="0" err="1" smtClean="0"/>
              <a:t>ineffective</a:t>
            </a:r>
            <a:r>
              <a:rPr lang="cs-CZ" sz="2600" dirty="0" smtClean="0"/>
              <a:t> </a:t>
            </a:r>
            <a:r>
              <a:rPr lang="cs-CZ" sz="2600" dirty="0" err="1" smtClean="0"/>
              <a:t>self-correcting</a:t>
            </a:r>
            <a:r>
              <a:rPr lang="cs-CZ" sz="2600" dirty="0" smtClean="0"/>
              <a:t> </a:t>
            </a:r>
            <a:r>
              <a:rPr lang="cs-CZ" sz="2600" dirty="0" err="1" smtClean="0"/>
              <a:t>mechanisms</a:t>
            </a:r>
            <a:r>
              <a:rPr lang="cs-CZ" sz="2600" dirty="0" smtClean="0"/>
              <a:t> (</a:t>
            </a:r>
            <a:r>
              <a:rPr lang="cs-CZ" sz="2600" dirty="0" err="1" smtClean="0"/>
              <a:t>nominal</a:t>
            </a:r>
            <a:r>
              <a:rPr lang="cs-CZ" sz="2600" dirty="0" smtClean="0"/>
              <a:t> </a:t>
            </a:r>
            <a:r>
              <a:rPr lang="cs-CZ" sz="2600" dirty="0" err="1" smtClean="0"/>
              <a:t>rigidities</a:t>
            </a:r>
            <a:r>
              <a:rPr lang="cs-CZ" sz="2600" dirty="0" smtClean="0"/>
              <a:t>)</a:t>
            </a:r>
          </a:p>
          <a:p>
            <a:pPr marL="0" indent="0">
              <a:buNone/>
            </a:pPr>
            <a:endParaRPr lang="cs-CZ" sz="2600" dirty="0" smtClean="0"/>
          </a:p>
          <a:p>
            <a:pPr marL="0" indent="0">
              <a:buNone/>
            </a:pPr>
            <a:r>
              <a:rPr lang="cs-CZ" sz="2600" dirty="0" smtClean="0"/>
              <a:t>=&gt; </a:t>
            </a:r>
            <a:r>
              <a:rPr lang="cs-CZ" sz="2600" dirty="0" err="1" smtClean="0"/>
              <a:t>need</a:t>
            </a:r>
            <a:r>
              <a:rPr lang="cs-CZ" sz="2600" dirty="0" smtClean="0"/>
              <a:t> </a:t>
            </a:r>
            <a:r>
              <a:rPr lang="cs-CZ" sz="2600" dirty="0" err="1" smtClean="0"/>
              <a:t>for</a:t>
            </a:r>
            <a:r>
              <a:rPr lang="cs-CZ" sz="2600" dirty="0" smtClean="0"/>
              <a:t> </a:t>
            </a:r>
            <a:r>
              <a:rPr lang="cs-CZ" sz="2600" i="1" dirty="0" err="1" smtClean="0"/>
              <a:t>counter-cyclical</a:t>
            </a:r>
            <a:r>
              <a:rPr lang="cs-CZ" sz="2600" i="1" dirty="0" smtClean="0"/>
              <a:t> </a:t>
            </a:r>
            <a:r>
              <a:rPr lang="cs-CZ" sz="2600" i="1" dirty="0" err="1" smtClean="0"/>
              <a:t>policies</a:t>
            </a:r>
            <a:r>
              <a:rPr lang="cs-CZ" sz="2600" i="1" dirty="0" smtClean="0"/>
              <a:t> </a:t>
            </a:r>
            <a:r>
              <a:rPr lang="cs-CZ" sz="2600" dirty="0" smtClean="0"/>
              <a:t>to </a:t>
            </a:r>
            <a:r>
              <a:rPr lang="cs-CZ" sz="2600" dirty="0" err="1" smtClean="0"/>
              <a:t>smooth</a:t>
            </a:r>
            <a:r>
              <a:rPr lang="cs-CZ" sz="2600" dirty="0" smtClean="0"/>
              <a:t> </a:t>
            </a:r>
            <a:r>
              <a:rPr lang="cs-CZ" sz="2600" dirty="0" err="1" smtClean="0"/>
              <a:t>out</a:t>
            </a:r>
            <a:r>
              <a:rPr lang="cs-CZ" sz="2600" dirty="0" smtClean="0"/>
              <a:t> </a:t>
            </a:r>
            <a:r>
              <a:rPr lang="cs-CZ" sz="2600" dirty="0" err="1" smtClean="0"/>
              <a:t>economic</a:t>
            </a:r>
            <a:r>
              <a:rPr lang="cs-CZ" sz="2600" dirty="0" smtClean="0"/>
              <a:t> </a:t>
            </a:r>
            <a:r>
              <a:rPr lang="cs-CZ" sz="2600" dirty="0" err="1" smtClean="0"/>
              <a:t>fluctuations</a:t>
            </a:r>
            <a:r>
              <a:rPr lang="cs-CZ" sz="2600" dirty="0" smtClean="0"/>
              <a:t> and </a:t>
            </a:r>
            <a:r>
              <a:rPr lang="cs-CZ" sz="2600" dirty="0" err="1" smtClean="0"/>
              <a:t>prevent</a:t>
            </a:r>
            <a:r>
              <a:rPr lang="cs-CZ" sz="2600" dirty="0" smtClean="0"/>
              <a:t> </a:t>
            </a:r>
            <a:r>
              <a:rPr lang="cs-CZ" sz="2600" dirty="0" err="1" smtClean="0"/>
              <a:t>economic</a:t>
            </a:r>
            <a:r>
              <a:rPr lang="cs-CZ" sz="2600" dirty="0" smtClean="0"/>
              <a:t> </a:t>
            </a:r>
            <a:r>
              <a:rPr lang="cs-CZ" sz="2600" dirty="0" err="1" smtClean="0"/>
              <a:t>depressions</a:t>
            </a:r>
            <a:r>
              <a:rPr lang="cs-CZ" sz="2600" dirty="0" smtClean="0"/>
              <a:t>.</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18</a:t>
            </a:fld>
            <a:endParaRPr lang="en-US"/>
          </a:p>
        </p:txBody>
      </p:sp>
    </p:spTree>
    <p:extLst>
      <p:ext uri="{BB962C8B-B14F-4D97-AF65-F5344CB8AC3E}">
        <p14:creationId xmlns:p14="http://schemas.microsoft.com/office/powerpoint/2010/main" val="129690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stabilization </a:t>
            </a:r>
            <a:r>
              <a:rPr lang="en-US" dirty="0" smtClean="0"/>
              <a:t>#2</a:t>
            </a:r>
            <a:endParaRPr lang="en-US" dirty="0"/>
          </a:p>
        </p:txBody>
      </p:sp>
      <p:pic>
        <p:nvPicPr>
          <p:cNvPr id="4" name="Picture 3"/>
          <p:cNvPicPr>
            <a:picLocks noChangeAspect="1"/>
          </p:cNvPicPr>
          <p:nvPr/>
        </p:nvPicPr>
        <p:blipFill>
          <a:blip r:embed="rId2"/>
          <a:stretch>
            <a:fillRect/>
          </a:stretch>
        </p:blipFill>
        <p:spPr>
          <a:xfrm>
            <a:off x="1845923" y="1417638"/>
            <a:ext cx="5140503" cy="4886155"/>
          </a:xfrm>
          <a:prstGeom prst="rect">
            <a:avLst/>
          </a:prstGeom>
        </p:spPr>
      </p:pic>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19</a:t>
            </a:fld>
            <a:endParaRPr lang="en-US"/>
          </a:p>
        </p:txBody>
      </p:sp>
    </p:spTree>
    <p:extLst>
      <p:ext uri="{BB962C8B-B14F-4D97-AF65-F5344CB8AC3E}">
        <p14:creationId xmlns:p14="http://schemas.microsoft.com/office/powerpoint/2010/main" val="90274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Concept of Economic Policy</a:t>
            </a:r>
            <a:endParaRPr lang="en-US" dirty="0"/>
          </a:p>
        </p:txBody>
      </p:sp>
      <p:sp>
        <p:nvSpPr>
          <p:cNvPr id="3" name="Content Placeholder 2"/>
          <p:cNvSpPr>
            <a:spLocks noGrp="1"/>
          </p:cNvSpPr>
          <p:nvPr>
            <p:ph idx="1"/>
          </p:nvPr>
        </p:nvSpPr>
        <p:spPr/>
        <p:txBody>
          <a:bodyPr>
            <a:normAutofit/>
          </a:bodyPr>
          <a:lstStyle/>
          <a:p>
            <a:r>
              <a:rPr lang="en-US" sz="2800" dirty="0" smtClean="0"/>
              <a:t>Approaches to economic policy</a:t>
            </a:r>
          </a:p>
          <a:p>
            <a:r>
              <a:rPr lang="en-US" sz="2800" dirty="0" smtClean="0"/>
              <a:t>Objectives of economic policy</a:t>
            </a:r>
          </a:p>
          <a:p>
            <a:r>
              <a:rPr lang="en-US" sz="2800" dirty="0" smtClean="0"/>
              <a:t>The whys and </a:t>
            </a:r>
            <a:r>
              <a:rPr lang="en-US" sz="2800" dirty="0" err="1" smtClean="0"/>
              <a:t>hows</a:t>
            </a:r>
            <a:r>
              <a:rPr lang="en-US" sz="2800" dirty="0" smtClean="0"/>
              <a:t>  of public intervention</a:t>
            </a:r>
          </a:p>
          <a:p>
            <a:r>
              <a:rPr lang="en-US" sz="2800" dirty="0" smtClean="0"/>
              <a:t>Evaluation of economic policy</a:t>
            </a:r>
            <a:endParaRPr lang="en-US" sz="28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a:t>
            </a:fld>
            <a:endParaRPr lang="en-US"/>
          </a:p>
        </p:txBody>
      </p:sp>
    </p:spTree>
    <p:extLst>
      <p:ext uri="{BB962C8B-B14F-4D97-AF65-F5344CB8AC3E}">
        <p14:creationId xmlns:p14="http://schemas.microsoft.com/office/powerpoint/2010/main" val="595995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smtClean="0"/>
              <a:t>redistribution #1</a:t>
            </a:r>
            <a:endParaRPr lang="en-US" dirty="0"/>
          </a:p>
        </p:txBody>
      </p:sp>
      <p:sp>
        <p:nvSpPr>
          <p:cNvPr id="3" name="Content Placeholder 2"/>
          <p:cNvSpPr>
            <a:spLocks noGrp="1"/>
          </p:cNvSpPr>
          <p:nvPr>
            <p:ph idx="1"/>
          </p:nvPr>
        </p:nvSpPr>
        <p:spPr/>
        <p:txBody>
          <a:bodyPr>
            <a:noAutofit/>
          </a:bodyPr>
          <a:lstStyle/>
          <a:p>
            <a:r>
              <a:rPr lang="en-US" sz="2600" dirty="0" smtClean="0"/>
              <a:t>Two arguments:</a:t>
            </a:r>
          </a:p>
          <a:p>
            <a:pPr lvl="1"/>
            <a:r>
              <a:rPr lang="en-US" sz="2600" dirty="0" smtClean="0"/>
              <a:t>Pareto optimality (resulting from first welfare theorem) does not amount to social justice</a:t>
            </a:r>
          </a:p>
          <a:p>
            <a:pPr lvl="1"/>
            <a:r>
              <a:rPr lang="en-US" sz="2600" dirty="0" smtClean="0"/>
              <a:t>Efficiency-enhancing policies (e.g. trade) make winners and losers</a:t>
            </a:r>
          </a:p>
          <a:p>
            <a:r>
              <a:rPr lang="en-US" sz="2600" dirty="0" smtClean="0"/>
              <a:t>Income distribution can be corrected in a non-distortionary way through lump-sum </a:t>
            </a:r>
            <a:r>
              <a:rPr lang="en-US" sz="2600" dirty="0" smtClean="0"/>
              <a:t>transfers</a:t>
            </a:r>
            <a:endParaRPr lang="en-US" sz="2600" dirty="0" smtClean="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20</a:t>
            </a:fld>
            <a:endParaRPr lang="en-US"/>
          </a:p>
        </p:txBody>
      </p:sp>
    </p:spTree>
    <p:extLst>
      <p:ext uri="{BB962C8B-B14F-4D97-AF65-F5344CB8AC3E}">
        <p14:creationId xmlns:p14="http://schemas.microsoft.com/office/powerpoint/2010/main" val="2660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redistribution </a:t>
            </a:r>
            <a:r>
              <a:rPr lang="en-US" dirty="0" smtClean="0"/>
              <a:t>#2</a:t>
            </a:r>
            <a:endParaRPr lang="en-US" dirty="0"/>
          </a:p>
        </p:txBody>
      </p:sp>
      <p:sp>
        <p:nvSpPr>
          <p:cNvPr id="3" name="Content Placeholder 2"/>
          <p:cNvSpPr>
            <a:spLocks noGrp="1"/>
          </p:cNvSpPr>
          <p:nvPr>
            <p:ph idx="1"/>
          </p:nvPr>
        </p:nvSpPr>
        <p:spPr/>
        <p:txBody>
          <a:bodyPr/>
          <a:lstStyle/>
          <a:p>
            <a:r>
              <a:rPr lang="en-US" sz="2600" dirty="0"/>
              <a:t>Difficult to implement in practice =&gt; frequent </a:t>
            </a:r>
            <a:r>
              <a:rPr lang="en-US" sz="2600" i="1" dirty="0"/>
              <a:t>equity-efficiency trade-offs</a:t>
            </a:r>
          </a:p>
          <a:p>
            <a:r>
              <a:rPr lang="en-US" sz="2600" dirty="0"/>
              <a:t>Need for </a:t>
            </a:r>
            <a:r>
              <a:rPr lang="en-US" sz="2600" i="1" dirty="0"/>
              <a:t>social-welfare criteria</a:t>
            </a:r>
            <a:r>
              <a:rPr lang="en-US" sz="2600" dirty="0"/>
              <a:t>:</a:t>
            </a:r>
          </a:p>
          <a:p>
            <a:pPr lvl="1"/>
            <a:r>
              <a:rPr lang="en-US" sz="2600" dirty="0"/>
              <a:t>To compare gains and losses / Pareto optimum</a:t>
            </a:r>
          </a:p>
          <a:p>
            <a:pPr lvl="1"/>
            <a:r>
              <a:rPr lang="en-US" sz="2600" dirty="0"/>
              <a:t>To help address trade-offs</a:t>
            </a:r>
          </a:p>
          <a:p>
            <a:pPr lvl="1"/>
            <a:r>
              <a:rPr lang="en-US" sz="2600" dirty="0"/>
              <a:t>To act consistently</a:t>
            </a:r>
          </a:p>
          <a:p>
            <a:endParaRPr lang="en-US"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21</a:t>
            </a:fld>
            <a:endParaRPr lang="en-US"/>
          </a:p>
        </p:txBody>
      </p:sp>
    </p:spTree>
    <p:extLst>
      <p:ext uri="{BB962C8B-B14F-4D97-AF65-F5344CB8AC3E}">
        <p14:creationId xmlns:p14="http://schemas.microsoft.com/office/powerpoint/2010/main" val="80956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t>
            </a:r>
            <a:r>
              <a:rPr lang="en-US" dirty="0" smtClean="0"/>
              <a:t>EP: decision criteria</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Single criterion for efficiency, stabilization and equity is conceivable in theory.</a:t>
            </a:r>
          </a:p>
          <a:p>
            <a:pPr marL="0" marR="0" lvl="0" indent="0" defTabSz="914400" eaLnBrk="1" fontAlgn="auto" latinLnBrk="0" hangingPunct="1">
              <a:lnSpc>
                <a:spcPct val="100000"/>
              </a:lnSpc>
              <a:spcBef>
                <a:spcPts val="0"/>
              </a:spcBef>
              <a:spcAft>
                <a:spcPts val="0"/>
              </a:spcAft>
              <a:buClrTx/>
              <a:buSzTx/>
              <a:buFontTx/>
              <a:buNone/>
              <a:tabLst/>
              <a:defRPr/>
            </a:pPr>
            <a:endParaRPr lang="en-US" sz="2600"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In practice EP choices are generally represented as implying trade-offs between different dimensions.</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22</a:t>
            </a:fld>
            <a:endParaRPr lang="en-US"/>
          </a:p>
        </p:txBody>
      </p:sp>
    </p:spTree>
    <p:extLst>
      <p:ext uri="{BB962C8B-B14F-4D97-AF65-F5344CB8AC3E}">
        <p14:creationId xmlns:p14="http://schemas.microsoft.com/office/powerpoint/2010/main" val="174211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Ex-post policy evaluation</a:t>
            </a:r>
            <a:endParaRPr lang="en-US" dirty="0"/>
          </a:p>
        </p:txBody>
      </p:sp>
      <p:sp>
        <p:nvSpPr>
          <p:cNvPr id="3" name="Content Placeholder 2"/>
          <p:cNvSpPr>
            <a:spLocks noGrp="1"/>
          </p:cNvSpPr>
          <p:nvPr>
            <p:ph idx="1"/>
          </p:nvPr>
        </p:nvSpPr>
        <p:spPr/>
        <p:txBody>
          <a:bodyPr>
            <a:normAutofit/>
          </a:bodyPr>
          <a:lstStyle/>
          <a:p>
            <a:r>
              <a:rPr lang="en-US" sz="2600" i="1" dirty="0" smtClean="0"/>
              <a:t>Controlled experiments</a:t>
            </a:r>
          </a:p>
          <a:p>
            <a:pPr lvl="1"/>
            <a:r>
              <a:rPr lang="en-US" sz="2600" dirty="0" smtClean="0"/>
              <a:t>Individuals subject to a policy shock are compared with a pilot group</a:t>
            </a:r>
          </a:p>
          <a:p>
            <a:r>
              <a:rPr lang="en-US" sz="2600" i="1" dirty="0" smtClean="0"/>
              <a:t>Natural experiments</a:t>
            </a:r>
          </a:p>
          <a:p>
            <a:pPr lvl="1"/>
            <a:r>
              <a:rPr lang="en-US" sz="2600" dirty="0" smtClean="0"/>
              <a:t>Econometric technique developed to address heterogeneity and selection bias (</a:t>
            </a:r>
            <a:r>
              <a:rPr lang="en-US" sz="2600" i="1" dirty="0" smtClean="0"/>
              <a:t>difference in differences method</a:t>
            </a:r>
            <a:r>
              <a:rPr lang="en-US" sz="2600" dirty="0" smtClean="0"/>
              <a:t>)</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23</a:t>
            </a:fld>
            <a:endParaRPr lang="en-US"/>
          </a:p>
        </p:txBody>
      </p:sp>
    </p:spTree>
    <p:extLst>
      <p:ext uri="{BB962C8B-B14F-4D97-AF65-F5344CB8AC3E}">
        <p14:creationId xmlns:p14="http://schemas.microsoft.com/office/powerpoint/2010/main" val="149088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as a proxy of </a:t>
            </a:r>
            <a:r>
              <a:rPr lang="en-US" dirty="0" smtClean="0"/>
              <a:t>welfare #1</a:t>
            </a:r>
            <a:endParaRPr lang="en-US" dirty="0"/>
          </a:p>
        </p:txBody>
      </p:sp>
      <p:sp>
        <p:nvSpPr>
          <p:cNvPr id="3" name="Content Placeholder 2"/>
          <p:cNvSpPr>
            <a:spLocks noGrp="1"/>
          </p:cNvSpPr>
          <p:nvPr>
            <p:ph idx="1"/>
          </p:nvPr>
        </p:nvSpPr>
        <p:spPr/>
        <p:txBody>
          <a:bodyPr>
            <a:normAutofit/>
          </a:bodyPr>
          <a:lstStyle/>
          <a:p>
            <a:r>
              <a:rPr lang="en-US" sz="2600" dirty="0" smtClean="0"/>
              <a:t>widely </a:t>
            </a:r>
            <a:r>
              <a:rPr lang="en-US" sz="2600" dirty="0" smtClean="0"/>
              <a:t>used in practice</a:t>
            </a:r>
          </a:p>
          <a:p>
            <a:r>
              <a:rPr lang="en-US" sz="2600" dirty="0" smtClean="0"/>
              <a:t>misleading </a:t>
            </a:r>
            <a:r>
              <a:rPr lang="en-US" sz="2600" dirty="0" smtClean="0"/>
              <a:t>because overlooks leisure, depletion of natural resources, externalities</a:t>
            </a:r>
          </a:p>
          <a:p>
            <a:r>
              <a:rPr lang="en-US" sz="2600" dirty="0" smtClean="0"/>
              <a:t>need </a:t>
            </a:r>
            <a:r>
              <a:rPr lang="en-US" sz="2600" dirty="0" smtClean="0"/>
              <a:t>to promote alternative measures</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24</a:t>
            </a:fld>
            <a:endParaRPr lang="en-US"/>
          </a:p>
        </p:txBody>
      </p:sp>
    </p:spTree>
    <p:extLst>
      <p:ext uri="{BB962C8B-B14F-4D97-AF65-F5344CB8AC3E}">
        <p14:creationId xmlns:p14="http://schemas.microsoft.com/office/powerpoint/2010/main" val="1887981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as a proxy of welfare </a:t>
            </a:r>
            <a:r>
              <a:rPr lang="en-US" dirty="0" smtClean="0"/>
              <a:t>#2</a:t>
            </a:r>
            <a:endParaRPr lang="en-US" dirty="0"/>
          </a:p>
        </p:txBody>
      </p:sp>
      <p:pic>
        <p:nvPicPr>
          <p:cNvPr id="4" name="Picture 3"/>
          <p:cNvPicPr>
            <a:picLocks noChangeAspect="1"/>
          </p:cNvPicPr>
          <p:nvPr/>
        </p:nvPicPr>
        <p:blipFill>
          <a:blip r:embed="rId2"/>
          <a:stretch>
            <a:fillRect/>
          </a:stretch>
        </p:blipFill>
        <p:spPr>
          <a:xfrm>
            <a:off x="1943100" y="1417638"/>
            <a:ext cx="5257800" cy="5130800"/>
          </a:xfrm>
          <a:prstGeom prst="rect">
            <a:avLst/>
          </a:prstGeom>
        </p:spPr>
      </p:pic>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25</a:t>
            </a:fld>
            <a:endParaRPr lang="en-US"/>
          </a:p>
        </p:txBody>
      </p:sp>
    </p:spTree>
    <p:extLst>
      <p:ext uri="{BB962C8B-B14F-4D97-AF65-F5344CB8AC3E}">
        <p14:creationId xmlns:p14="http://schemas.microsoft.com/office/powerpoint/2010/main" val="8520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t>
            </a:r>
            <a:r>
              <a:rPr lang="en-US" dirty="0" smtClean="0"/>
              <a:t>approaches #1</a:t>
            </a:r>
            <a:endParaRPr lang="en-US" dirty="0"/>
          </a:p>
        </p:txBody>
      </p:sp>
      <p:sp>
        <p:nvSpPr>
          <p:cNvPr id="3" name="Content Placeholder 2"/>
          <p:cNvSpPr>
            <a:spLocks noGrp="1"/>
          </p:cNvSpPr>
          <p:nvPr>
            <p:ph idx="1"/>
          </p:nvPr>
        </p:nvSpPr>
        <p:spPr>
          <a:xfrm>
            <a:off x="457200" y="1600200"/>
            <a:ext cx="8229600" cy="5088276"/>
          </a:xfrm>
        </p:spPr>
        <p:txBody>
          <a:bodyPr>
            <a:normAutofit fontScale="77500" lnSpcReduction="20000"/>
          </a:bodyPr>
          <a:lstStyle/>
          <a:p>
            <a:r>
              <a:rPr lang="en-US" sz="3400" i="1" dirty="0" smtClean="0"/>
              <a:t>Positive economics</a:t>
            </a:r>
            <a:r>
              <a:rPr lang="en-US" sz="3400" dirty="0" smtClean="0"/>
              <a:t>:</a:t>
            </a:r>
          </a:p>
          <a:p>
            <a:pPr lvl="1"/>
            <a:r>
              <a:rPr lang="en-US" sz="3400" dirty="0" smtClean="0"/>
              <a:t>studying </a:t>
            </a:r>
            <a:r>
              <a:rPr lang="en-US" sz="3400" dirty="0" smtClean="0"/>
              <a:t>the effects of economy policy (EP) choices on the economy =&gt; EP is regarded as </a:t>
            </a:r>
            <a:r>
              <a:rPr lang="en-US" sz="3400" i="1" dirty="0" smtClean="0"/>
              <a:t>exogenous</a:t>
            </a:r>
          </a:p>
          <a:p>
            <a:pPr lvl="1"/>
            <a:r>
              <a:rPr lang="en-US" sz="3400" dirty="0" smtClean="0"/>
              <a:t>determining </a:t>
            </a:r>
            <a:r>
              <a:rPr lang="en-US" sz="3400" dirty="0" smtClean="0"/>
              <a:t>transmission channels (e.g. impact of an interest rate cut)</a:t>
            </a:r>
          </a:p>
          <a:p>
            <a:pPr lvl="1"/>
            <a:endParaRPr lang="en-US" sz="3400" dirty="0" smtClean="0"/>
          </a:p>
          <a:p>
            <a:r>
              <a:rPr lang="en-US" sz="3400" i="1" dirty="0" smtClean="0"/>
              <a:t>Normative economics</a:t>
            </a:r>
            <a:r>
              <a:rPr lang="en-US" sz="3400" dirty="0" smtClean="0"/>
              <a:t>:</a:t>
            </a:r>
          </a:p>
          <a:p>
            <a:pPr lvl="1"/>
            <a:r>
              <a:rPr lang="en-US" sz="3400" dirty="0" smtClean="0"/>
              <a:t>making </a:t>
            </a:r>
            <a:r>
              <a:rPr lang="en-US" sz="3400" dirty="0" smtClean="0"/>
              <a:t>recommendations to the Prince</a:t>
            </a:r>
          </a:p>
          <a:p>
            <a:pPr lvl="1"/>
            <a:r>
              <a:rPr lang="en-US" sz="3400" dirty="0" smtClean="0"/>
              <a:t>based </a:t>
            </a:r>
            <a:r>
              <a:rPr lang="en-US" sz="3400" dirty="0" smtClean="0"/>
              <a:t>on positive-economics results and on the Prince’s utility function</a:t>
            </a:r>
          </a:p>
          <a:p>
            <a:pPr lvl="1"/>
            <a:r>
              <a:rPr lang="en-US" sz="3400" dirty="0" smtClean="0"/>
              <a:t>political </a:t>
            </a:r>
            <a:r>
              <a:rPr lang="en-US" sz="3400" dirty="0" smtClean="0"/>
              <a:t>and social constraints (</a:t>
            </a:r>
            <a:r>
              <a:rPr lang="en-US" sz="3400" i="1" dirty="0" smtClean="0"/>
              <a:t>second</a:t>
            </a:r>
            <a:r>
              <a:rPr lang="en-US" sz="3400" dirty="0" smtClean="0"/>
              <a:t> best problem)</a:t>
            </a:r>
          </a:p>
          <a:p>
            <a:pPr lvl="1"/>
            <a:r>
              <a:rPr lang="en-US" sz="3400" dirty="0" smtClean="0"/>
              <a:t>information </a:t>
            </a:r>
            <a:r>
              <a:rPr lang="en-US" sz="3400" dirty="0" err="1" smtClean="0"/>
              <a:t>contraints</a:t>
            </a:r>
            <a:r>
              <a:rPr lang="en-US" sz="3400" dirty="0" smtClean="0"/>
              <a:t> (asymmetric information, communication failures)</a:t>
            </a:r>
          </a:p>
          <a:p>
            <a:pPr lvl="1"/>
            <a:endParaRPr lang="en-US"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a:t>
            </a:fld>
            <a:endParaRPr lang="en-US"/>
          </a:p>
        </p:txBody>
      </p:sp>
    </p:spTree>
    <p:extLst>
      <p:ext uri="{BB962C8B-B14F-4D97-AF65-F5344CB8AC3E}">
        <p14:creationId xmlns:p14="http://schemas.microsoft.com/office/powerpoint/2010/main" val="343414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approaches </a:t>
            </a:r>
            <a:r>
              <a:rPr lang="en-US" dirty="0" smtClean="0"/>
              <a:t>#2</a:t>
            </a:r>
            <a:endParaRPr lang="en-US" dirty="0"/>
          </a:p>
        </p:txBody>
      </p:sp>
      <p:sp>
        <p:nvSpPr>
          <p:cNvPr id="3" name="Content Placeholder 2"/>
          <p:cNvSpPr>
            <a:spLocks noGrp="1"/>
          </p:cNvSpPr>
          <p:nvPr>
            <p:ph idx="1"/>
          </p:nvPr>
        </p:nvSpPr>
        <p:spPr/>
        <p:txBody>
          <a:bodyPr>
            <a:normAutofit/>
          </a:bodyPr>
          <a:lstStyle/>
          <a:p>
            <a:r>
              <a:rPr lang="en-US" sz="2600" i="1" dirty="0" smtClean="0"/>
              <a:t>Political economics</a:t>
            </a:r>
          </a:p>
          <a:p>
            <a:pPr lvl="1"/>
            <a:r>
              <a:rPr lang="en-US" sz="2600" dirty="0" smtClean="0"/>
              <a:t>Agents ‘ </a:t>
            </a:r>
            <a:r>
              <a:rPr lang="en-US" sz="2600" dirty="0" err="1" smtClean="0"/>
              <a:t>behaviour</a:t>
            </a:r>
            <a:r>
              <a:rPr lang="en-US" sz="2600" dirty="0" smtClean="0"/>
              <a:t> is </a:t>
            </a:r>
            <a:r>
              <a:rPr lang="en-US" sz="2600" i="1" dirty="0" smtClean="0"/>
              <a:t>endogenous</a:t>
            </a:r>
          </a:p>
          <a:p>
            <a:pPr lvl="1"/>
            <a:r>
              <a:rPr lang="en-US" sz="2600" i="1" dirty="0"/>
              <a:t> </a:t>
            </a:r>
            <a:r>
              <a:rPr lang="en-US" sz="2600" dirty="0" smtClean="0"/>
              <a:t>Government is a machine directed by rational players with specific objectives and facing specific constraints</a:t>
            </a:r>
          </a:p>
          <a:p>
            <a:pPr lvl="1"/>
            <a:r>
              <a:rPr lang="en-US" sz="2600" dirty="0" smtClean="0"/>
              <a:t>EP is determined by </a:t>
            </a:r>
            <a:r>
              <a:rPr lang="en-US" sz="2600" i="1" dirty="0" smtClean="0"/>
              <a:t>policy regime</a:t>
            </a:r>
            <a:endParaRPr lang="en-US" sz="2600" i="1"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4</a:t>
            </a:fld>
            <a:endParaRPr lang="en-US"/>
          </a:p>
        </p:txBody>
      </p:sp>
    </p:spTree>
    <p:extLst>
      <p:ext uri="{BB962C8B-B14F-4D97-AF65-F5344CB8AC3E}">
        <p14:creationId xmlns:p14="http://schemas.microsoft.com/office/powerpoint/2010/main" val="387577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tasks of policymakers</a:t>
            </a:r>
            <a:endParaRPr lang="en-US" dirty="0"/>
          </a:p>
        </p:txBody>
      </p:sp>
      <p:sp>
        <p:nvSpPr>
          <p:cNvPr id="3" name="Content Placeholder 2"/>
          <p:cNvSpPr>
            <a:spLocks noGrp="1"/>
          </p:cNvSpPr>
          <p:nvPr>
            <p:ph idx="1"/>
          </p:nvPr>
        </p:nvSpPr>
        <p:spPr/>
        <p:txBody>
          <a:bodyPr>
            <a:normAutofit/>
          </a:bodyPr>
          <a:lstStyle/>
          <a:p>
            <a:r>
              <a:rPr lang="en-US" sz="2600" dirty="0" smtClean="0"/>
              <a:t>set </a:t>
            </a:r>
            <a:r>
              <a:rPr lang="en-US" sz="2600" dirty="0" smtClean="0"/>
              <a:t>and enforce the rules of the economic game</a:t>
            </a:r>
          </a:p>
          <a:p>
            <a:r>
              <a:rPr lang="en-US" sz="2600" dirty="0" smtClean="0"/>
              <a:t>tax </a:t>
            </a:r>
            <a:r>
              <a:rPr lang="en-US" sz="2600" dirty="0" smtClean="0"/>
              <a:t>and spend</a:t>
            </a:r>
          </a:p>
          <a:p>
            <a:r>
              <a:rPr lang="en-US" sz="2600" dirty="0" smtClean="0"/>
              <a:t>issue </a:t>
            </a:r>
            <a:r>
              <a:rPr lang="en-US" sz="2600" dirty="0" smtClean="0"/>
              <a:t>and manage the currency</a:t>
            </a:r>
          </a:p>
          <a:p>
            <a:r>
              <a:rPr lang="en-US" sz="2600" dirty="0" smtClean="0"/>
              <a:t>produce </a:t>
            </a:r>
            <a:r>
              <a:rPr lang="en-US" sz="2600" dirty="0" smtClean="0"/>
              <a:t>goods and services</a:t>
            </a:r>
          </a:p>
          <a:p>
            <a:r>
              <a:rPr lang="en-US" sz="2600" dirty="0" smtClean="0"/>
              <a:t>fix </a:t>
            </a:r>
            <a:r>
              <a:rPr lang="en-US" sz="2600" dirty="0" smtClean="0"/>
              <a:t>problems (or pretend to)</a:t>
            </a:r>
          </a:p>
          <a:p>
            <a:r>
              <a:rPr lang="en-US" sz="2600" dirty="0" smtClean="0"/>
              <a:t>negotiate </a:t>
            </a:r>
            <a:r>
              <a:rPr lang="en-US" sz="2600" dirty="0" smtClean="0"/>
              <a:t>with other countries</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5</a:t>
            </a:fld>
            <a:endParaRPr lang="en-US"/>
          </a:p>
        </p:txBody>
      </p:sp>
    </p:spTree>
    <p:extLst>
      <p:ext uri="{BB962C8B-B14F-4D97-AF65-F5344CB8AC3E}">
        <p14:creationId xmlns:p14="http://schemas.microsoft.com/office/powerpoint/2010/main" val="127890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general framework of EP making</a:t>
            </a:r>
            <a:endParaRPr lang="en-US" dirty="0"/>
          </a:p>
        </p:txBody>
      </p:sp>
      <p:pic>
        <p:nvPicPr>
          <p:cNvPr id="4" name="Content Placeholder 3"/>
          <p:cNvPicPr>
            <a:picLocks noGrp="1" noChangeAspect="1"/>
          </p:cNvPicPr>
          <p:nvPr>
            <p:ph idx="1"/>
          </p:nvPr>
        </p:nvPicPr>
        <p:blipFill>
          <a:blip r:embed="rId2"/>
          <a:stretch>
            <a:fillRect/>
          </a:stretch>
        </p:blipFill>
        <p:spPr>
          <a:xfrm>
            <a:off x="457200" y="2317787"/>
            <a:ext cx="8229600" cy="2392914"/>
          </a:xfrm>
          <a:prstGeom prst="rect">
            <a:avLst/>
          </a:prstGeom>
        </p:spPr>
      </p:pic>
      <p:sp>
        <p:nvSpPr>
          <p:cNvPr id="3" name="Footer Placeholder 2"/>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6</a:t>
            </a:fld>
            <a:endParaRPr lang="en-US"/>
          </a:p>
        </p:txBody>
      </p:sp>
    </p:spTree>
    <p:extLst>
      <p:ext uri="{BB962C8B-B14F-4D97-AF65-F5344CB8AC3E}">
        <p14:creationId xmlns:p14="http://schemas.microsoft.com/office/powerpoint/2010/main" val="152260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institutions</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Douglass North (1993): </a:t>
            </a:r>
            <a:r>
              <a:rPr lang="en-US" sz="2600" i="1" dirty="0" smtClean="0"/>
              <a:t>“Institutions are the humanly devised constraints that structure human interaction. They are made up of formal constraints (rules, laws, constitutions), informal constraints (norms of behavior, conventions, and self imposed codes of conduct), and their enforcement characteristics.”</a:t>
            </a:r>
          </a:p>
          <a:p>
            <a:pPr marL="0" marR="0" lvl="0" indent="0" defTabSz="914400" eaLnBrk="1" fontAlgn="auto" latinLnBrk="0" hangingPunct="1">
              <a:lnSpc>
                <a:spcPct val="100000"/>
              </a:lnSpc>
              <a:spcBef>
                <a:spcPts val="0"/>
              </a:spcBef>
              <a:spcAft>
                <a:spcPts val="0"/>
              </a:spcAft>
              <a:buClrTx/>
              <a:buSzTx/>
              <a:buFontTx/>
              <a:buNone/>
              <a:tabLst/>
              <a:defRPr/>
            </a:pPr>
            <a:endParaRPr lang="en-US" sz="2600" i="1"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Institutional framework affects directly market equilibriums and effectiveness of EP instruments.</a:t>
            </a:r>
            <a:endParaRPr lang="en-US" sz="2600" dirty="0"/>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7</a:t>
            </a:fld>
            <a:endParaRPr lang="en-US"/>
          </a:p>
        </p:txBody>
      </p:sp>
    </p:spTree>
    <p:extLst>
      <p:ext uri="{BB962C8B-B14F-4D97-AF65-F5344CB8AC3E}">
        <p14:creationId xmlns:p14="http://schemas.microsoft.com/office/powerpoint/2010/main" val="154642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r>
              <a:rPr lang="en-US" dirty="0" smtClean="0"/>
              <a:t>of EP (examples)</a:t>
            </a:r>
            <a:endParaRPr lang="en-US" dirty="0"/>
          </a:p>
        </p:txBody>
      </p:sp>
      <p:sp>
        <p:nvSpPr>
          <p:cNvPr id="3" name="Content Placeholder 2"/>
          <p:cNvSpPr>
            <a:spLocks noGrp="1"/>
          </p:cNvSpPr>
          <p:nvPr>
            <p:ph idx="1"/>
          </p:nvPr>
        </p:nvSpPr>
        <p:spPr>
          <a:xfrm>
            <a:off x="457200" y="1600200"/>
            <a:ext cx="8229600" cy="5067728"/>
          </a:xfrm>
        </p:spPr>
        <p:txBody>
          <a:bodyPr>
            <a:noAutofit/>
          </a:bodyPr>
          <a:lstStyle/>
          <a:p>
            <a:r>
              <a:rPr lang="en-US" sz="2600" dirty="0" smtClean="0"/>
              <a:t>Humphrey-Hawkins Act (USA):</a:t>
            </a:r>
          </a:p>
          <a:p>
            <a:pPr marL="457200" lvl="1" indent="0">
              <a:buNone/>
            </a:pPr>
            <a:r>
              <a:rPr lang="en-US" sz="2200" i="1" dirty="0" smtClean="0"/>
              <a:t>“promote full employment and production, increased real income, balanced growth, a balanced Federal budget, adequate productivity growth, proper attention to national priorities, achievement of an improved trade balance</a:t>
            </a:r>
            <a:r>
              <a:rPr lang="en-US" sz="2200" i="1" dirty="0" smtClean="0"/>
              <a:t>..”</a:t>
            </a:r>
            <a:endParaRPr lang="en-US" sz="2600" i="1" dirty="0"/>
          </a:p>
          <a:p>
            <a:pPr marL="514350" indent="-457200"/>
            <a:r>
              <a:rPr lang="en-US" sz="2600" dirty="0" smtClean="0"/>
              <a:t>Article 3 of the treaty on the EU:</a:t>
            </a:r>
          </a:p>
          <a:p>
            <a:pPr marL="457200" lvl="1" indent="0">
              <a:buNone/>
            </a:pPr>
            <a:r>
              <a:rPr lang="en-US" sz="2300" i="1" dirty="0" smtClean="0"/>
              <a:t>“work for the sustainable development of Europe based on balanced economic growth and price stability, a highly competitive social market economy, aiming at full employment and social progress, and a high level of protection and improvement the quality of the environment</a:t>
            </a:r>
            <a:r>
              <a:rPr lang="en-US" sz="2300" i="1" dirty="0" smtClean="0"/>
              <a:t>.”</a:t>
            </a:r>
            <a:endParaRPr lang="en-US" sz="2600" i="1" dirty="0"/>
          </a:p>
          <a:p>
            <a:pPr marL="57150" indent="0">
              <a:buNone/>
            </a:pPr>
            <a:r>
              <a:rPr lang="en-US" sz="2400" dirty="0" smtClean="0"/>
              <a:t>=&gt; Objectives of EP are numerous and sometimes contradictory.</a:t>
            </a:r>
          </a:p>
        </p:txBody>
      </p:sp>
      <p:sp>
        <p:nvSpPr>
          <p:cNvPr id="4" name="Footer Placeholder 3"/>
          <p:cNvSpPr>
            <a:spLocks noGrp="1"/>
          </p:cNvSpPr>
          <p:nvPr>
            <p:ph type="ftr" sz="quarter" idx="11"/>
          </p:nvPr>
        </p:nvSpPr>
        <p:spPr/>
        <p:txBody>
          <a:bodyPr/>
          <a:lstStyle/>
          <a:p>
            <a:r>
              <a:rPr lang="en-US" smtClean="0"/>
              <a:t>EP#1: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8</a:t>
            </a:fld>
            <a:endParaRPr lang="en-US"/>
          </a:p>
        </p:txBody>
      </p:sp>
    </p:spTree>
    <p:extLst>
      <p:ext uri="{BB962C8B-B14F-4D97-AF65-F5344CB8AC3E}">
        <p14:creationId xmlns:p14="http://schemas.microsoft.com/office/powerpoint/2010/main" val="751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 as a succession of trade-offs</a:t>
            </a:r>
            <a:endParaRPr lang="en-US" dirty="0"/>
          </a:p>
        </p:txBody>
      </p:sp>
      <p:sp>
        <p:nvSpPr>
          <p:cNvPr id="3" name="Content Placeholder 2"/>
          <p:cNvSpPr>
            <a:spLocks noGrp="1"/>
          </p:cNvSpPr>
          <p:nvPr>
            <p:ph idx="1"/>
          </p:nvPr>
        </p:nvSpPr>
        <p:spPr/>
        <p:txBody>
          <a:bodyPr>
            <a:normAutofit/>
          </a:bodyPr>
          <a:lstStyle/>
          <a:p>
            <a:r>
              <a:rPr lang="en-US" sz="2600" i="1" dirty="0" smtClean="0"/>
              <a:t>Tinbergen rule</a:t>
            </a:r>
            <a:r>
              <a:rPr lang="en-US" sz="2600" dirty="0" smtClean="0"/>
              <a:t>: to reach an </a:t>
            </a:r>
            <a:r>
              <a:rPr lang="en-US" sz="2600" dirty="0" err="1" smtClean="0"/>
              <a:t>indepedent</a:t>
            </a:r>
            <a:endParaRPr lang="en-US" sz="2600" dirty="0" smtClean="0"/>
          </a:p>
          <a:p>
            <a:pPr marL="400050" lvl="1" indent="0">
              <a:buNone/>
            </a:pPr>
            <a:r>
              <a:rPr lang="en-US" sz="2600" dirty="0" smtClean="0"/>
              <a:t>objectives </a:t>
            </a:r>
            <a:r>
              <a:rPr lang="en-US" sz="2600" dirty="0" err="1" smtClean="0"/>
              <a:t>governents</a:t>
            </a:r>
            <a:r>
              <a:rPr lang="en-US" sz="2600" dirty="0" smtClean="0"/>
              <a:t> needs at least</a:t>
            </a:r>
          </a:p>
          <a:p>
            <a:pPr marL="400050" lvl="1" indent="0">
              <a:buNone/>
            </a:pPr>
            <a:r>
              <a:rPr lang="en-US" sz="2600" dirty="0" smtClean="0"/>
              <a:t>an equal number of EP instruments.</a:t>
            </a:r>
          </a:p>
          <a:p>
            <a:endParaRPr lang="en-US" dirty="0" smtClean="0"/>
          </a:p>
          <a:p>
            <a:endParaRPr lang="en-US" dirty="0" smtClean="0"/>
          </a:p>
          <a:p>
            <a:endParaRPr lang="en-US" sz="2600" dirty="0" smtClean="0"/>
          </a:p>
          <a:p>
            <a:r>
              <a:rPr lang="en-US" sz="2600" dirty="0" smtClean="0"/>
              <a:t>In reality, number of instruments &lt; number of objectives</a:t>
            </a:r>
          </a:p>
          <a:p>
            <a:pPr marL="0" indent="0">
              <a:buNone/>
            </a:pPr>
            <a:r>
              <a:rPr lang="en-US" sz="2600" dirty="0"/>
              <a:t>	</a:t>
            </a:r>
            <a:r>
              <a:rPr lang="en-US" sz="2600" dirty="0" smtClean="0"/>
              <a:t>=&gt; there are inevitable </a:t>
            </a:r>
            <a:r>
              <a:rPr lang="en-US" sz="2600" b="1" i="1" dirty="0" smtClean="0"/>
              <a:t>trade-offs</a:t>
            </a:r>
            <a:r>
              <a:rPr lang="en-US" sz="2600" dirty="0" smtClean="0"/>
              <a:t> </a:t>
            </a:r>
            <a:endParaRPr lang="en-US" sz="2600" dirty="0"/>
          </a:p>
        </p:txBody>
      </p:sp>
      <p:pic>
        <p:nvPicPr>
          <p:cNvPr id="4" name="Picture 3"/>
          <p:cNvPicPr>
            <a:picLocks noChangeAspect="1"/>
          </p:cNvPicPr>
          <p:nvPr/>
        </p:nvPicPr>
        <p:blipFill>
          <a:blip r:embed="rId2"/>
          <a:stretch>
            <a:fillRect/>
          </a:stretch>
        </p:blipFill>
        <p:spPr>
          <a:xfrm>
            <a:off x="6896100" y="1600200"/>
            <a:ext cx="1790700" cy="2489200"/>
          </a:xfrm>
          <a:prstGeom prst="rect">
            <a:avLst/>
          </a:prstGeom>
        </p:spPr>
      </p:pic>
      <p:sp>
        <p:nvSpPr>
          <p:cNvPr id="5" name="Footer Placeholder 4"/>
          <p:cNvSpPr>
            <a:spLocks noGrp="1"/>
          </p:cNvSpPr>
          <p:nvPr>
            <p:ph type="ftr" sz="quarter" idx="11"/>
          </p:nvPr>
        </p:nvSpPr>
        <p:spPr/>
        <p:txBody>
          <a:bodyPr/>
          <a:lstStyle/>
          <a:p>
            <a:r>
              <a:rPr lang="en-US" smtClean="0"/>
              <a:t>EP#1: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9</a:t>
            </a:fld>
            <a:endParaRPr lang="en-US"/>
          </a:p>
        </p:txBody>
      </p:sp>
    </p:spTree>
    <p:extLst>
      <p:ext uri="{BB962C8B-B14F-4D97-AF65-F5344CB8AC3E}">
        <p14:creationId xmlns:p14="http://schemas.microsoft.com/office/powerpoint/2010/main" val="131938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1055</Words>
  <Application>Microsoft Macintosh PowerPoint</Application>
  <PresentationFormat>On-screen Show (4:3)</PresentationFormat>
  <Paragraphs>156</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Wingdings</vt:lpstr>
      <vt:lpstr>Arial</vt:lpstr>
      <vt:lpstr>Office Theme</vt:lpstr>
      <vt:lpstr>Economic Policy #1</vt:lpstr>
      <vt:lpstr> The Concept of Economic Policy</vt:lpstr>
      <vt:lpstr>Three approaches #1</vt:lpstr>
      <vt:lpstr>Three approaches #2</vt:lpstr>
      <vt:lpstr>The main tasks of policymakers</vt:lpstr>
      <vt:lpstr>A general framework of EP making</vt:lpstr>
      <vt:lpstr>Role of institutions</vt:lpstr>
      <vt:lpstr>Objectives of EP (examples)</vt:lpstr>
      <vt:lpstr>EP as a succession of trade-offs</vt:lpstr>
      <vt:lpstr>Economic management vs. structural reform #1</vt:lpstr>
      <vt:lpstr>Economic management vs. structural reform #2</vt:lpstr>
      <vt:lpstr>The employment-productivity trade-off</vt:lpstr>
      <vt:lpstr>Structural reforms in post-communist countries</vt:lpstr>
      <vt:lpstr>The Whys and Hows of Public Intervention</vt:lpstr>
      <vt:lpstr>Stabilization vs. allocation policies</vt:lpstr>
      <vt:lpstr>Collateral efffects</vt:lpstr>
      <vt:lpstr>More on allocation</vt:lpstr>
      <vt:lpstr>More on stabilization #1</vt:lpstr>
      <vt:lpstr>More on stabilization #2</vt:lpstr>
      <vt:lpstr>More on redistribution #1</vt:lpstr>
      <vt:lpstr>More on redistribution #2</vt:lpstr>
      <vt:lpstr>Evaluating EP: decision criteria</vt:lpstr>
      <vt:lpstr>Ex-post policy evaluation</vt:lpstr>
      <vt:lpstr>GDP as a proxy of welfare #1</vt:lpstr>
      <vt:lpstr>GDP as a proxy of welfare #2</vt:lpstr>
    </vt:vector>
  </TitlesOfParts>
  <Company>Masaryk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Economic Policy</dc:title>
  <dc:creator>Aleš Franc</dc:creator>
  <cp:lastModifiedBy>Microsoft Office User</cp:lastModifiedBy>
  <cp:revision>25</cp:revision>
  <dcterms:created xsi:type="dcterms:W3CDTF">2017-08-10T13:05:45Z</dcterms:created>
  <dcterms:modified xsi:type="dcterms:W3CDTF">2017-11-10T14:19:27Z</dcterms:modified>
</cp:coreProperties>
</file>