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66" r:id="rId4"/>
    <p:sldId id="257" r:id="rId5"/>
    <p:sldId id="277" r:id="rId6"/>
    <p:sldId id="259" r:id="rId7"/>
    <p:sldId id="276" r:id="rId8"/>
    <p:sldId id="278" r:id="rId9"/>
    <p:sldId id="268" r:id="rId10"/>
    <p:sldId id="267" r:id="rId11"/>
    <p:sldId id="269" r:id="rId12"/>
    <p:sldId id="260" r:id="rId13"/>
    <p:sldId id="270" r:id="rId14"/>
    <p:sldId id="261" r:id="rId15"/>
    <p:sldId id="272" r:id="rId16"/>
    <p:sldId id="271" r:id="rId17"/>
    <p:sldId id="262" r:id="rId18"/>
    <p:sldId id="263" r:id="rId19"/>
    <p:sldId id="273" r:id="rId20"/>
    <p:sldId id="264" r:id="rId21"/>
    <p:sldId id="265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51AF4-3975-A148-B621-4DBE36D1961D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0EC61-2641-8D43-A468-70C08FB9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C61-2641-8D43-A468-70C08FB9C4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7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05D7-CC0C-7341-8F5B-C3E804E30C9B}" type="datetime1">
              <a:rPr lang="cs-CZ" smtClean="0"/>
              <a:t>10.11.17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9079-6D41-764F-A4AD-8D6E8DF7DB63}" type="datetime1">
              <a:rPr lang="cs-CZ" smtClean="0"/>
              <a:t>10.11.17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A636-5D1B-934C-BF36-7E2E285E9F2E}" type="datetime1">
              <a:rPr lang="cs-CZ" smtClean="0"/>
              <a:t>10.11.17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3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343E-EA9A-ED4A-B7FC-B2230D32CD40}" type="datetime1">
              <a:rPr lang="cs-CZ" smtClean="0"/>
              <a:t>10.11.17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5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AAB-6016-FC4D-BCC6-3B64F65B41FF}" type="datetime1">
              <a:rPr lang="cs-CZ" smtClean="0"/>
              <a:t>10.11.17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52C-B5F6-C141-8F56-5C1D044ADF0F}" type="datetime1">
              <a:rPr lang="cs-CZ" smtClean="0"/>
              <a:t>10.11.17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D11C-877C-4144-878D-CBD08EC3686E}" type="datetime1">
              <a:rPr lang="cs-CZ" smtClean="0"/>
              <a:t>10.11.17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DC45-ED46-504C-999E-09D364415B8D}" type="datetime1">
              <a:rPr lang="cs-CZ" smtClean="0"/>
              <a:t>10.11.17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FD93-7D40-DF4D-9B14-3A09E6978393}" type="datetime1">
              <a:rPr lang="cs-CZ" smtClean="0"/>
              <a:t>10.11.17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B539-F3DB-3848-8C89-D0DEC3EB9E4F}" type="datetime1">
              <a:rPr lang="cs-CZ" smtClean="0"/>
              <a:t>10.11.17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D89B-7C47-E247-A5EB-0873ACE2564C}" type="datetime1">
              <a:rPr lang="cs-CZ" smtClean="0"/>
              <a:t>10.11.17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BE14-8811-6349-A381-054C0286F7DC}" type="datetime1">
              <a:rPr lang="cs-CZ" smtClean="0"/>
              <a:t>10.11.17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Policy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Limits of Economic Policy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6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limits of confidence: credibility problems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sz="2600" dirty="0" smtClean="0"/>
              <a:t>Solutions:</a:t>
            </a:r>
          </a:p>
          <a:p>
            <a:pPr lvl="1"/>
            <a:r>
              <a:rPr lang="en-US" sz="2600" dirty="0" smtClean="0"/>
              <a:t>Delegation to independent agencies: central banks, regulatory agencies,…</a:t>
            </a:r>
          </a:p>
          <a:p>
            <a:pPr lvl="1"/>
            <a:r>
              <a:rPr lang="en-US" sz="2600" dirty="0" smtClean="0"/>
              <a:t>Banish </a:t>
            </a:r>
            <a:r>
              <a:rPr lang="en-US" sz="2600" i="1" dirty="0" smtClean="0"/>
              <a:t>discretionary policies </a:t>
            </a:r>
            <a:r>
              <a:rPr lang="en-US" sz="2600" dirty="0" smtClean="0"/>
              <a:t>and follow fixed </a:t>
            </a:r>
            <a:r>
              <a:rPr lang="en-US" sz="2600" i="1" dirty="0" smtClean="0"/>
              <a:t>policy rules</a:t>
            </a:r>
            <a:r>
              <a:rPr lang="en-US" sz="2600" dirty="0" smtClean="0"/>
              <a:t>: inflation targeting, fiscal rules, currency boards…</a:t>
            </a:r>
          </a:p>
          <a:p>
            <a:pPr lvl="1"/>
            <a:r>
              <a:rPr lang="en-US" sz="2600" dirty="0" smtClean="0"/>
              <a:t>Transparency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limits of confidence: 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Moral hazard </a:t>
            </a:r>
            <a:r>
              <a:rPr lang="en-US" sz="2600" dirty="0" smtClean="0"/>
              <a:t>problems arise when likelihood of government intervention alters private </a:t>
            </a:r>
            <a:r>
              <a:rPr lang="en-US" sz="2600" dirty="0" err="1" smtClean="0"/>
              <a:t>behaviour</a:t>
            </a:r>
            <a:r>
              <a:rPr lang="en-US" sz="2600" dirty="0"/>
              <a:t> </a:t>
            </a:r>
            <a:r>
              <a:rPr lang="en-US" sz="2600" dirty="0" smtClean="0"/>
              <a:t>and induces more risk taking.</a:t>
            </a:r>
          </a:p>
          <a:p>
            <a:pPr marL="0" indent="0">
              <a:buNone/>
            </a:pPr>
            <a:r>
              <a:rPr lang="en-US" sz="2600" i="1" dirty="0" smtClean="0"/>
              <a:t>Examples: </a:t>
            </a:r>
            <a:r>
              <a:rPr lang="en-US" sz="2600" dirty="0" smtClean="0"/>
              <a:t>IMF interventions in emerging countries, role of lender of last resort of the central bank, public insurance schemes…</a:t>
            </a:r>
          </a:p>
          <a:p>
            <a:pPr marL="0" indent="0">
              <a:buNone/>
            </a:pPr>
            <a:r>
              <a:rPr lang="en-US" sz="2600" dirty="0" smtClean="0"/>
              <a:t>Solution:</a:t>
            </a:r>
          </a:p>
          <a:p>
            <a:pPr lvl="1"/>
            <a:r>
              <a:rPr lang="en-US" sz="2600" dirty="0" smtClean="0"/>
              <a:t>make public intervention rare and costly (e.g. lender-of-last resort doctrine)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limits of </a:t>
            </a:r>
            <a:r>
              <a:rPr lang="en-US" dirty="0" smtClean="0"/>
              <a:t>information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Policymakers do not have full access to information and it is used strategically by those with access to it</a:t>
            </a:r>
          </a:p>
          <a:p>
            <a:r>
              <a:rPr lang="en-US" sz="2600" dirty="0" smtClean="0"/>
              <a:t>Risk of </a:t>
            </a:r>
            <a:r>
              <a:rPr lang="en-US" sz="2600" i="1" dirty="0" smtClean="0"/>
              <a:t>regulatory capture</a:t>
            </a:r>
          </a:p>
          <a:p>
            <a:r>
              <a:rPr lang="en-US" sz="2600" dirty="0" smtClean="0"/>
              <a:t>Major issue for</a:t>
            </a:r>
          </a:p>
          <a:p>
            <a:pPr lvl="1"/>
            <a:r>
              <a:rPr lang="en-US" sz="2600" dirty="0" smtClean="0"/>
              <a:t>regulation </a:t>
            </a:r>
            <a:r>
              <a:rPr lang="en-US" sz="2600" dirty="0" smtClean="0"/>
              <a:t>and supervision in technical areas (telecom, energy, finance…)</a:t>
            </a:r>
          </a:p>
          <a:p>
            <a:pPr lvl="1"/>
            <a:r>
              <a:rPr lang="en-US" sz="2600" dirty="0" smtClean="0"/>
              <a:t>contracts </a:t>
            </a:r>
            <a:r>
              <a:rPr lang="en-US" sz="2600" dirty="0" smtClean="0"/>
              <a:t>(e. g. for provision of government-financed services such as health care)</a:t>
            </a:r>
          </a:p>
          <a:p>
            <a:pPr lvl="1"/>
            <a:r>
              <a:rPr lang="en-US" sz="2600" dirty="0" smtClean="0"/>
              <a:t>internal </a:t>
            </a:r>
            <a:r>
              <a:rPr lang="en-US" sz="2600" dirty="0" smtClean="0"/>
              <a:t>organization of government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5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limits of </a:t>
            </a:r>
            <a:r>
              <a:rPr lang="en-US" dirty="0" smtClean="0"/>
              <a:t>information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Theory: </a:t>
            </a:r>
            <a:endParaRPr lang="en-US" sz="2600" dirty="0" smtClean="0"/>
          </a:p>
          <a:p>
            <a:pPr lvl="1"/>
            <a:r>
              <a:rPr lang="en-US" sz="2600" b="1" i="1" dirty="0" smtClean="0"/>
              <a:t>principal-agent model: </a:t>
            </a:r>
            <a:r>
              <a:rPr lang="en-US" sz="2600" dirty="0" smtClean="0"/>
              <a:t>the principal, who delegates a task to the agent, does not have full info about agent</a:t>
            </a:r>
            <a:r>
              <a:rPr lang="cs-CZ" sz="2600" dirty="0" smtClean="0"/>
              <a:t>’s </a:t>
            </a:r>
            <a:r>
              <a:rPr lang="cs-CZ" sz="2600" dirty="0" err="1" smtClean="0"/>
              <a:t>capabilities</a:t>
            </a:r>
            <a:r>
              <a:rPr lang="cs-CZ" sz="2600" dirty="0" smtClean="0"/>
              <a:t> and performance =&gt; </a:t>
            </a:r>
            <a:r>
              <a:rPr lang="cs-CZ" sz="2600" dirty="0" err="1" smtClean="0"/>
              <a:t>suboptimal</a:t>
            </a:r>
            <a:r>
              <a:rPr lang="cs-CZ" sz="2600" dirty="0" smtClean="0"/>
              <a:t> </a:t>
            </a:r>
            <a:r>
              <a:rPr lang="cs-CZ" sz="2600" dirty="0" err="1" smtClean="0"/>
              <a:t>results</a:t>
            </a:r>
            <a:endParaRPr lang="en-US" sz="2600" b="1" i="1" dirty="0" smtClean="0"/>
          </a:p>
          <a:p>
            <a:pPr marL="514350" indent="-457200"/>
            <a:endParaRPr lang="en-US" sz="2600" dirty="0" smtClean="0"/>
          </a:p>
          <a:p>
            <a:pPr marL="514350" indent="-457200"/>
            <a:r>
              <a:rPr lang="en-US" sz="2600" dirty="0" smtClean="0"/>
              <a:t>Solution</a:t>
            </a:r>
            <a:r>
              <a:rPr lang="en-US" sz="2600" dirty="0"/>
              <a:t>: </a:t>
            </a:r>
            <a:endParaRPr lang="en-US" sz="2600" dirty="0" smtClean="0"/>
          </a:p>
          <a:p>
            <a:pPr marL="914400" lvl="1" indent="-457200"/>
            <a:r>
              <a:rPr lang="en-US" sz="2600" dirty="0" smtClean="0"/>
              <a:t>incentive contracts, possibly within the government (such as performance-related compensation and promotion, e.g. </a:t>
            </a:r>
            <a:r>
              <a:rPr lang="en-US" sz="2600" i="1" dirty="0" smtClean="0"/>
              <a:t>Walsh contract </a:t>
            </a:r>
            <a:r>
              <a:rPr lang="en-US" sz="2600" dirty="0" smtClean="0"/>
              <a:t>for central bankers)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</a:t>
            </a:r>
            <a:r>
              <a:rPr lang="en-US" dirty="0" smtClean="0"/>
              <a:t>interests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Why politicians may deviate from general interest</a:t>
            </a:r>
            <a:r>
              <a:rPr lang="en-US" sz="2600" dirty="0" smtClean="0"/>
              <a:t>?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shortsightedness </a:t>
            </a:r>
            <a:r>
              <a:rPr lang="en-US" sz="2600" dirty="0" smtClean="0"/>
              <a:t>(electoral cycles)</a:t>
            </a:r>
          </a:p>
          <a:p>
            <a:r>
              <a:rPr lang="en-US" sz="2600" dirty="0" smtClean="0"/>
              <a:t>pressures </a:t>
            </a:r>
            <a:r>
              <a:rPr lang="en-US" sz="2600" dirty="0" smtClean="0"/>
              <a:t>from interest groups (“pork-barrel politics”)</a:t>
            </a:r>
          </a:p>
          <a:p>
            <a:r>
              <a:rPr lang="en-US" sz="2600" dirty="0" smtClean="0"/>
              <a:t>reelection </a:t>
            </a:r>
            <a:r>
              <a:rPr lang="en-US" sz="2600" dirty="0" smtClean="0"/>
              <a:t>motivation (political business cycles)</a:t>
            </a:r>
          </a:p>
          <a:p>
            <a:r>
              <a:rPr lang="en-US" sz="2600" dirty="0" smtClean="0"/>
              <a:t>partisan </a:t>
            </a:r>
            <a:r>
              <a:rPr lang="en-US" sz="2600" dirty="0" err="1" smtClean="0"/>
              <a:t>behaviour</a:t>
            </a:r>
            <a:endParaRPr lang="en-US" sz="2600" dirty="0" smtClean="0"/>
          </a:p>
          <a:p>
            <a:r>
              <a:rPr lang="en-US" sz="2600" dirty="0" smtClean="0"/>
              <a:t>divided </a:t>
            </a:r>
            <a:r>
              <a:rPr lang="en-US" sz="2600" dirty="0" smtClean="0"/>
              <a:t>electorate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interests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Models: </a:t>
            </a:r>
          </a:p>
          <a:p>
            <a:r>
              <a:rPr lang="en-US" sz="2600" dirty="0" smtClean="0"/>
              <a:t>attrition wars, vote theory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Solutions:</a:t>
            </a:r>
          </a:p>
          <a:p>
            <a:r>
              <a:rPr lang="en-US" sz="2600" dirty="0" smtClean="0"/>
              <a:t>Incentive contracts for politicians, procurement rules, </a:t>
            </a:r>
            <a:r>
              <a:rPr lang="en-US" sz="2600" dirty="0" err="1" smtClean="0"/>
              <a:t>antibribery</a:t>
            </a:r>
            <a:r>
              <a:rPr lang="en-US" sz="2600" dirty="0" smtClean="0"/>
              <a:t>, delegation to independent agencies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</a:t>
            </a:r>
            <a:r>
              <a:rPr lang="en-US" dirty="0" smtClean="0"/>
              <a:t>of politically-motivated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94" y="1683943"/>
            <a:ext cx="5413125" cy="45969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7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median voter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Voter chooses the party whose preferences are close to his or her own: voters V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to V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 will for example vote for candidate C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and voters V</a:t>
            </a:r>
            <a:r>
              <a:rPr lang="en-US" sz="2600" baseline="-25000" dirty="0" smtClean="0"/>
              <a:t>5</a:t>
            </a:r>
            <a:r>
              <a:rPr lang="en-US" sz="2600" dirty="0" smtClean="0"/>
              <a:t> to V</a:t>
            </a:r>
            <a:r>
              <a:rPr lang="en-US" sz="2600" baseline="-25000" dirty="0" smtClean="0"/>
              <a:t>9</a:t>
            </a:r>
            <a:r>
              <a:rPr lang="en-US" sz="2600" dirty="0" smtClean="0"/>
              <a:t> to candidate C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If there are only two parties (left-wing and right-wing), they will converge on the preference of the median voter V</a:t>
            </a:r>
            <a:r>
              <a:rPr lang="en-US" sz="2600" baseline="-25000" dirty="0" smtClean="0"/>
              <a:t>5</a:t>
            </a:r>
            <a:r>
              <a:rPr lang="en-US" sz="2600" dirty="0" smtClean="0"/>
              <a:t> =&gt; </a:t>
            </a:r>
            <a:r>
              <a:rPr lang="en-US" sz="2600" b="1" i="1" dirty="0" smtClean="0"/>
              <a:t>limited program differentiation</a:t>
            </a:r>
            <a:endParaRPr lang="en-US" sz="2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8" y="2979505"/>
            <a:ext cx="7557162" cy="14815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policymaking be delegated?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Technocrats are better in presence of:</a:t>
            </a:r>
          </a:p>
          <a:p>
            <a:pPr lvl="1"/>
            <a:r>
              <a:rPr lang="en-US" sz="2600" dirty="0" smtClean="0"/>
              <a:t>technical </a:t>
            </a:r>
            <a:r>
              <a:rPr lang="en-US" sz="2600" dirty="0" smtClean="0"/>
              <a:t>complexity (e.g. financial/safety regulation)</a:t>
            </a:r>
          </a:p>
          <a:p>
            <a:pPr lvl="1"/>
            <a:r>
              <a:rPr lang="en-US" sz="2600" dirty="0" smtClean="0"/>
              <a:t>judicial </a:t>
            </a:r>
            <a:r>
              <a:rPr lang="en-US" sz="2600" dirty="0" smtClean="0"/>
              <a:t>nature of decisions (merger control)</a:t>
            </a:r>
          </a:p>
          <a:p>
            <a:pPr lvl="1"/>
            <a:r>
              <a:rPr lang="en-US" sz="2600" dirty="0" smtClean="0"/>
              <a:t>undesirable </a:t>
            </a:r>
            <a:r>
              <a:rPr lang="en-US" sz="2600" dirty="0" smtClean="0"/>
              <a:t>trade-offs (public health and safety)</a:t>
            </a:r>
          </a:p>
          <a:p>
            <a:pPr lvl="1"/>
            <a:r>
              <a:rPr lang="en-US" sz="2600" dirty="0" err="1" smtClean="0"/>
              <a:t>intertemporal</a:t>
            </a:r>
            <a:r>
              <a:rPr lang="en-US" sz="2600" dirty="0" smtClean="0"/>
              <a:t> </a:t>
            </a:r>
            <a:r>
              <a:rPr lang="en-US" sz="2600" dirty="0" smtClean="0"/>
              <a:t>concerns (distributions across generations)</a:t>
            </a:r>
          </a:p>
          <a:p>
            <a:pPr lvl="1"/>
            <a:r>
              <a:rPr lang="en-US" sz="2600" dirty="0" smtClean="0"/>
              <a:t>significant </a:t>
            </a:r>
            <a:r>
              <a:rPr lang="en-US" sz="2600" dirty="0" smtClean="0"/>
              <a:t>international independence</a:t>
            </a:r>
          </a:p>
          <a:p>
            <a:pPr lvl="1"/>
            <a:r>
              <a:rPr lang="en-US" sz="2600" dirty="0" smtClean="0"/>
              <a:t>benefits </a:t>
            </a:r>
            <a:r>
              <a:rPr lang="en-US" sz="2600" dirty="0" smtClean="0"/>
              <a:t>to groups likely to engage into political lobbying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policymaking be delegated?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But decision needs to remain political when:</a:t>
            </a:r>
          </a:p>
          <a:p>
            <a:pPr lvl="1"/>
            <a:r>
              <a:rPr lang="en-US" sz="2600" dirty="0" smtClean="0"/>
              <a:t>social </a:t>
            </a:r>
            <a:r>
              <a:rPr lang="en-US" sz="2600" dirty="0" smtClean="0"/>
              <a:t>preferences are unstable</a:t>
            </a:r>
          </a:p>
          <a:p>
            <a:pPr lvl="1"/>
            <a:r>
              <a:rPr lang="en-US" sz="2600" dirty="0" smtClean="0"/>
              <a:t>policy </a:t>
            </a:r>
            <a:r>
              <a:rPr lang="en-US" sz="2600" dirty="0" smtClean="0"/>
              <a:t>involves unavoidable trade-offs</a:t>
            </a:r>
          </a:p>
          <a:p>
            <a:pPr lvl="1"/>
            <a:r>
              <a:rPr lang="en-US" sz="2600" dirty="0" smtClean="0"/>
              <a:t>policy </a:t>
            </a:r>
            <a:r>
              <a:rPr lang="en-US" sz="2600" dirty="0" smtClean="0"/>
              <a:t>involves significant redistributions within generations</a:t>
            </a:r>
          </a:p>
          <a:p>
            <a:pPr marL="0" indent="0">
              <a:buNone/>
            </a:pPr>
            <a:endParaRPr lang="en-US" sz="2600" dirty="0"/>
          </a:p>
          <a:p>
            <a:pPr marL="400050" lvl="1" indent="0">
              <a:buNone/>
            </a:pPr>
            <a:r>
              <a:rPr lang="en-US" sz="2600" dirty="0" smtClean="0"/>
              <a:t>=&gt; Toda</a:t>
            </a:r>
            <a:r>
              <a:rPr lang="cs-CZ" sz="2600" dirty="0" err="1" smtClean="0"/>
              <a:t>y’s</a:t>
            </a:r>
            <a:r>
              <a:rPr lang="cs-CZ" sz="2600" dirty="0" smtClean="0"/>
              <a:t> hot </a:t>
            </a:r>
            <a:r>
              <a:rPr lang="cs-CZ" sz="2600" dirty="0" err="1" smtClean="0"/>
              <a:t>topics</a:t>
            </a:r>
            <a:r>
              <a:rPr lang="cs-CZ" sz="2600" dirty="0" smtClean="0"/>
              <a:t>: </a:t>
            </a:r>
            <a:r>
              <a:rPr lang="cs-CZ" sz="2600" dirty="0" err="1" smtClean="0"/>
              <a:t>balanced</a:t>
            </a:r>
            <a:r>
              <a:rPr lang="cs-CZ" sz="2600" dirty="0" smtClean="0"/>
              <a:t> budget </a:t>
            </a:r>
            <a:r>
              <a:rPr lang="cs-CZ" sz="2600" dirty="0" err="1" smtClean="0"/>
              <a:t>rules</a:t>
            </a:r>
            <a:r>
              <a:rPr lang="cs-CZ" sz="2600" dirty="0" smtClean="0"/>
              <a:t>, </a:t>
            </a:r>
            <a:r>
              <a:rPr lang="cs-CZ" sz="2600" dirty="0" err="1" smtClean="0"/>
              <a:t>fiscal</a:t>
            </a:r>
            <a:r>
              <a:rPr lang="cs-CZ" sz="2600" dirty="0" smtClean="0"/>
              <a:t> </a:t>
            </a:r>
            <a:r>
              <a:rPr lang="cs-CZ" sz="2600" dirty="0" err="1" smtClean="0"/>
              <a:t>councils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7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Economic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Uncertainty and risk</a:t>
            </a:r>
          </a:p>
          <a:p>
            <a:r>
              <a:rPr lang="en-US" sz="2800" dirty="0" smtClean="0"/>
              <a:t>The limits of confidence</a:t>
            </a:r>
          </a:p>
          <a:p>
            <a:r>
              <a:rPr lang="en-US" sz="2800" dirty="0" smtClean="0"/>
              <a:t>The limits of information</a:t>
            </a:r>
          </a:p>
          <a:p>
            <a:r>
              <a:rPr lang="en-US" sz="2800" dirty="0" smtClean="0"/>
              <a:t>Conflicts of interests</a:t>
            </a:r>
          </a:p>
          <a:p>
            <a:r>
              <a:rPr lang="en-US" sz="2800" dirty="0" smtClean="0"/>
              <a:t>Solution</a:t>
            </a:r>
          </a:p>
          <a:p>
            <a:r>
              <a:rPr lang="en-US" sz="2800" dirty="0" smtClean="0"/>
              <a:t>External limits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with interdependences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64" y="1417638"/>
            <a:ext cx="6108700" cy="410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32980"/>
            <a:ext cx="808253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Some indicators of international integration exceed level before </a:t>
            </a:r>
            <a:r>
              <a:rPr lang="en-US" sz="2200" dirty="0" smtClean="0"/>
              <a:t>WWI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(e.g. trade openness), others do not (international migration flows</a:t>
            </a:r>
            <a:r>
              <a:rPr lang="en-US" sz="2200" dirty="0" smtClean="0"/>
              <a:t>).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pros and cons of </a:t>
            </a:r>
            <a:r>
              <a:rPr lang="en-US" dirty="0" smtClean="0"/>
              <a:t>coordination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8825"/>
          </a:xfrm>
        </p:spPr>
        <p:txBody>
          <a:bodyPr>
            <a:noAutofit/>
          </a:bodyPr>
          <a:lstStyle/>
          <a:p>
            <a:r>
              <a:rPr lang="en-US" sz="2600" b="1" i="1" dirty="0" smtClean="0"/>
              <a:t>Arguments for coordination</a:t>
            </a:r>
          </a:p>
          <a:p>
            <a:pPr lvl="1"/>
            <a:r>
              <a:rPr lang="en-US" sz="2400" dirty="0" smtClean="0"/>
              <a:t>Global public goods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Policy spillovers</a:t>
            </a:r>
          </a:p>
          <a:p>
            <a:pPr lvl="2"/>
            <a:r>
              <a:rPr lang="en-US" dirty="0" smtClean="0"/>
              <a:t>Demand, price and interest rate spillover</a:t>
            </a:r>
          </a:p>
          <a:p>
            <a:pPr lvl="2"/>
            <a:r>
              <a:rPr lang="en-US" dirty="0" smtClean="0"/>
              <a:t>Competitiveness and the </a:t>
            </a:r>
            <a:r>
              <a:rPr lang="cs-CZ" dirty="0" smtClean="0"/>
              <a:t>’</a:t>
            </a:r>
            <a:r>
              <a:rPr lang="cs-CZ" i="1" dirty="0" smtClean="0"/>
              <a:t>n</a:t>
            </a:r>
            <a:r>
              <a:rPr lang="cs-CZ" dirty="0" smtClean="0"/>
              <a:t>-1’ </a:t>
            </a:r>
            <a:r>
              <a:rPr lang="cs-CZ" dirty="0" err="1" smtClean="0"/>
              <a:t>problem</a:t>
            </a:r>
            <a:r>
              <a:rPr lang="cs-CZ" dirty="0" smtClean="0"/>
              <a:t> (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n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behave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indicator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exchange</a:t>
            </a:r>
            <a:r>
              <a:rPr lang="cs-CZ" dirty="0" smtClean="0"/>
              <a:t> </a:t>
            </a:r>
            <a:r>
              <a:rPr lang="cs-CZ" dirty="0" err="1" smtClean="0"/>
              <a:t>rates</a:t>
            </a:r>
            <a:r>
              <a:rPr lang="cs-CZ" dirty="0" smtClean="0"/>
              <a:t>)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remain</a:t>
            </a:r>
            <a:r>
              <a:rPr lang="cs-CZ" dirty="0" smtClean="0"/>
              <a:t> </a:t>
            </a:r>
            <a:r>
              <a:rPr lang="cs-CZ" dirty="0" err="1" smtClean="0"/>
              <a:t>unchanged</a:t>
            </a:r>
            <a:endParaRPr lang="cs-CZ" dirty="0" smtClean="0"/>
          </a:p>
          <a:p>
            <a:pPr marL="1371600" lvl="3" indent="0">
              <a:buNone/>
            </a:pPr>
            <a:r>
              <a:rPr lang="cs-CZ" sz="2400" dirty="0" smtClean="0"/>
              <a:t>=&gt; </a:t>
            </a:r>
            <a:r>
              <a:rPr lang="cs-CZ" sz="2200" dirty="0" err="1" smtClean="0"/>
              <a:t>beggar-thy-neighbor</a:t>
            </a:r>
            <a:r>
              <a:rPr lang="cs-CZ" sz="2200" dirty="0" smtClean="0"/>
              <a:t> </a:t>
            </a:r>
            <a:r>
              <a:rPr lang="cs-CZ" sz="2200" dirty="0" err="1" smtClean="0"/>
              <a:t>policies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37" y="2363056"/>
            <a:ext cx="6501925" cy="172056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pros and cons of </a:t>
            </a:r>
            <a:r>
              <a:rPr lang="en-US" dirty="0" smtClean="0"/>
              <a:t>coordination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i="1" dirty="0" smtClean="0"/>
              <a:t>Arguments against coordination</a:t>
            </a:r>
          </a:p>
          <a:p>
            <a:pPr lvl="1"/>
            <a:r>
              <a:rPr lang="en-US" sz="2600" dirty="0" smtClean="0"/>
              <a:t>Commitments not followed by actual policy decision</a:t>
            </a:r>
          </a:p>
          <a:p>
            <a:pPr lvl="1"/>
            <a:r>
              <a:rPr lang="en-US" sz="2600" dirty="0" smtClean="0"/>
              <a:t>Model and parameter uncertainty: imperfect information may lead to wrong choices</a:t>
            </a:r>
          </a:p>
          <a:p>
            <a:pPr lvl="1"/>
            <a:r>
              <a:rPr lang="en-US" sz="2600" dirty="0" smtClean="0"/>
              <a:t>Coordination as a form of collusion when seen as a coalition among policymakers to weaken market discipline</a:t>
            </a:r>
          </a:p>
          <a:p>
            <a:pPr lvl="1"/>
            <a:r>
              <a:rPr lang="en-US" sz="2600" dirty="0" smtClean="0"/>
              <a:t>Partial coordination (e.g. within a subset of countries) may worsen policy outcome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Governments are not as omniscient and omnipotent as was </a:t>
            </a:r>
            <a:r>
              <a:rPr lang="en-US" sz="2600" dirty="0" err="1" smtClean="0"/>
              <a:t>implicitally</a:t>
            </a:r>
            <a:r>
              <a:rPr lang="en-US" sz="2600" dirty="0" smtClean="0"/>
              <a:t> assumed after WWII till 1970s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Government interact with other players in imperfect information world and their EP have been deeply affected by the rise of international interdependence.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and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Government </a:t>
            </a:r>
            <a:r>
              <a:rPr lang="en-US" sz="2600" dirty="0" err="1" smtClean="0"/>
              <a:t>doesn</a:t>
            </a:r>
            <a:r>
              <a:rPr lang="cs-CZ" sz="2600" dirty="0" smtClean="0"/>
              <a:t>’t </a:t>
            </a:r>
            <a:r>
              <a:rPr lang="cs-CZ" sz="2600" dirty="0" err="1" smtClean="0"/>
              <a:t>have</a:t>
            </a:r>
            <a:r>
              <a:rPr lang="cs-CZ" sz="2600" dirty="0" smtClean="0"/>
              <a:t> </a:t>
            </a:r>
            <a:r>
              <a:rPr lang="cs-CZ" sz="2600" dirty="0" err="1" smtClean="0"/>
              <a:t>extensive</a:t>
            </a:r>
            <a:r>
              <a:rPr lang="cs-CZ" sz="2600" dirty="0" smtClean="0"/>
              <a:t> </a:t>
            </a:r>
            <a:r>
              <a:rPr lang="cs-CZ" sz="2600" dirty="0" err="1" smtClean="0"/>
              <a:t>knowledge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preferences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economic</a:t>
            </a:r>
            <a:r>
              <a:rPr lang="cs-CZ" sz="2600" dirty="0" smtClean="0"/>
              <a:t> </a:t>
            </a:r>
            <a:r>
              <a:rPr lang="cs-CZ" sz="2600" dirty="0" err="1" smtClean="0"/>
              <a:t>agents</a:t>
            </a:r>
            <a:r>
              <a:rPr lang="cs-CZ" sz="2600" dirty="0" smtClean="0"/>
              <a:t> and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economic</a:t>
            </a:r>
            <a:r>
              <a:rPr lang="cs-CZ" sz="2600" dirty="0" smtClean="0"/>
              <a:t> </a:t>
            </a:r>
            <a:r>
              <a:rPr lang="cs-CZ" sz="2600" dirty="0" err="1" smtClean="0"/>
              <a:t>structure</a:t>
            </a:r>
            <a:endParaRPr lang="cs-CZ" sz="2600" dirty="0" smtClean="0"/>
          </a:p>
          <a:p>
            <a:pPr marL="0" indent="0">
              <a:buNone/>
            </a:pPr>
            <a:r>
              <a:rPr lang="en-US" sz="2600" dirty="0" smtClean="0"/>
              <a:t>=&gt; uncertainty about adequate choice of policy tools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Many </a:t>
            </a:r>
            <a:r>
              <a:rPr lang="en-US" sz="2600" dirty="0" smtClean="0"/>
              <a:t>policy decisions have irreversible consequences</a:t>
            </a:r>
          </a:p>
          <a:p>
            <a:pPr marL="0" indent="0">
              <a:buNone/>
            </a:pPr>
            <a:r>
              <a:rPr lang="en-US" sz="2600" dirty="0" smtClean="0"/>
              <a:t>=&gt; </a:t>
            </a:r>
            <a:r>
              <a:rPr lang="cs-CZ" sz="2600" dirty="0" smtClean="0"/>
              <a:t>‘</a:t>
            </a:r>
            <a:r>
              <a:rPr lang="cs-CZ" sz="2600" i="1" dirty="0" err="1" smtClean="0"/>
              <a:t>precautionary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principle</a:t>
            </a:r>
            <a:r>
              <a:rPr lang="cs-CZ" sz="2600" dirty="0" smtClean="0"/>
              <a:t>‘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economic</a:t>
            </a:r>
            <a:r>
              <a:rPr lang="cs-CZ" sz="2600" dirty="0" smtClean="0"/>
              <a:t> </a:t>
            </a:r>
            <a:r>
              <a:rPr lang="cs-CZ" sz="2600" dirty="0" err="1" smtClean="0"/>
              <a:t>policymaking</a:t>
            </a:r>
            <a:r>
              <a:rPr lang="cs-CZ" sz="2600" dirty="0" smtClean="0"/>
              <a:t> (</a:t>
            </a:r>
            <a:r>
              <a:rPr lang="cs-CZ" sz="2600" dirty="0" err="1" smtClean="0"/>
              <a:t>e.g</a:t>
            </a:r>
            <a:r>
              <a:rPr lang="cs-CZ" sz="2600" dirty="0" smtClean="0"/>
              <a:t>. </a:t>
            </a:r>
            <a:r>
              <a:rPr lang="cs-CZ" sz="2600" dirty="0" err="1" smtClean="0"/>
              <a:t>joining</a:t>
            </a:r>
            <a:r>
              <a:rPr lang="cs-CZ" sz="2600" dirty="0" smtClean="0"/>
              <a:t> </a:t>
            </a:r>
            <a:r>
              <a:rPr lang="cs-CZ" sz="2600" dirty="0" err="1" smtClean="0"/>
              <a:t>eurozone</a:t>
            </a:r>
            <a:r>
              <a:rPr lang="cs-CZ" sz="2600" dirty="0" smtClean="0"/>
              <a:t>), </a:t>
            </a:r>
            <a:r>
              <a:rPr lang="cs-CZ" sz="2600" dirty="0" err="1" smtClean="0"/>
              <a:t>creating</a:t>
            </a:r>
            <a:r>
              <a:rPr lang="cs-CZ" sz="2600" dirty="0" smtClean="0"/>
              <a:t> a </a:t>
            </a:r>
            <a:r>
              <a:rPr lang="cs-CZ" sz="2600" dirty="0" err="1" smtClean="0"/>
              <a:t>decision-under-uncertainty</a:t>
            </a:r>
            <a:r>
              <a:rPr lang="cs-CZ" sz="2600" dirty="0" smtClean="0"/>
              <a:t> </a:t>
            </a:r>
            <a:r>
              <a:rPr lang="cs-CZ" sz="2600" dirty="0" err="1" smtClean="0"/>
              <a:t>framework</a:t>
            </a:r>
            <a:endParaRPr lang="cs-CZ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Surprises and outturns in 15 EU budgetary plans, </a:t>
            </a:r>
            <a:r>
              <a:rPr lang="en-US" dirty="0" smtClean="0"/>
              <a:t>1998-2006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31202"/>
              </p:ext>
            </p:extLst>
          </p:nvPr>
        </p:nvGraphicFramePr>
        <p:xfrm>
          <a:off x="457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Nominal GDP growth,</a:t>
                      </a:r>
                      <a:r>
                        <a:rPr lang="en-US" sz="2200" baseline="0" dirty="0" smtClean="0"/>
                        <a:t> 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Nominal government revenue growth, 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Nominal government expenditure</a:t>
                      </a:r>
                      <a:r>
                        <a:rPr lang="en-US" sz="2200" baseline="0" dirty="0" smtClean="0"/>
                        <a:t> growth, 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Nominal government balance as percentage of GDP, %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“Positive” surprises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36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“Negative” surprises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64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074602"/>
            <a:ext cx="83169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spite of higher-than-expected revenues, frequent expenditures overruns often have </a:t>
            </a:r>
            <a:r>
              <a:rPr lang="en-US" sz="2200" dirty="0" smtClean="0"/>
              <a:t>resulted </a:t>
            </a:r>
            <a:r>
              <a:rPr lang="en-US" sz="2200" dirty="0"/>
              <a:t>in the deficit exceeding target =&gt; governments do not manage public finances </a:t>
            </a:r>
            <a:r>
              <a:rPr lang="en-US" sz="2200" dirty="0" smtClean="0"/>
              <a:t>in </a:t>
            </a:r>
            <a:r>
              <a:rPr lang="en-US" sz="2200" dirty="0"/>
              <a:t>a way to take into account risks to revenues and </a:t>
            </a:r>
            <a:r>
              <a:rPr lang="en-US" sz="2200" dirty="0" smtClean="0"/>
              <a:t>expenditures.</a:t>
            </a:r>
            <a:endParaRPr lang="en-US" sz="2200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limits of confidence: credibility </a:t>
            </a:r>
            <a:r>
              <a:rPr lang="en-US" dirty="0" smtClean="0"/>
              <a:t>problems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600" b="1" i="1" dirty="0" smtClean="0"/>
          </a:p>
          <a:p>
            <a:pPr marL="0" indent="0">
              <a:buNone/>
            </a:pPr>
            <a:r>
              <a:rPr lang="en-US" sz="2600" b="1" i="1" dirty="0" smtClean="0"/>
              <a:t>Credibility </a:t>
            </a:r>
            <a:r>
              <a:rPr lang="en-US" sz="2600" b="1" i="1" dirty="0" smtClean="0"/>
              <a:t>problems </a:t>
            </a:r>
            <a:r>
              <a:rPr lang="en-US" sz="2600" dirty="0" smtClean="0"/>
              <a:t>arise from </a:t>
            </a:r>
            <a:r>
              <a:rPr lang="en-US" sz="2600" dirty="0" err="1" smtClean="0"/>
              <a:t>intertemporal</a:t>
            </a:r>
            <a:r>
              <a:rPr lang="en-US" sz="2600" dirty="0" smtClean="0"/>
              <a:t> inconsistency (often called </a:t>
            </a:r>
            <a:r>
              <a:rPr lang="en-US" sz="2600" b="1" i="1" dirty="0" smtClean="0"/>
              <a:t>time inconsistency</a:t>
            </a:r>
            <a:r>
              <a:rPr lang="en-US" sz="2600" dirty="0" smtClean="0"/>
              <a:t>), </a:t>
            </a:r>
            <a:r>
              <a:rPr lang="en-US" sz="2600" dirty="0" err="1" smtClean="0"/>
              <a:t>i</a:t>
            </a:r>
            <a:r>
              <a:rPr lang="en-US" sz="2600" dirty="0" smtClean="0"/>
              <a:t>. e. temptation for government to mislead private agents in the name of general interest =&gt; </a:t>
            </a:r>
            <a:r>
              <a:rPr lang="en-US" sz="2600" i="1" dirty="0" smtClean="0"/>
              <a:t>ex post </a:t>
            </a:r>
            <a:r>
              <a:rPr lang="en-US" sz="2600" dirty="0" smtClean="0"/>
              <a:t>and </a:t>
            </a:r>
            <a:r>
              <a:rPr lang="en-US" sz="2600" i="1" dirty="0" smtClean="0"/>
              <a:t>ex ante </a:t>
            </a:r>
            <a:r>
              <a:rPr lang="en-US" sz="2600" dirty="0" smtClean="0"/>
              <a:t>optimal policies do not coincide</a:t>
            </a:r>
            <a:r>
              <a:rPr lang="en-US" sz="2600" dirty="0" smtClean="0"/>
              <a:t>.</a:t>
            </a:r>
            <a:endParaRPr lang="en-US" sz="26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limits of confidence: credibility </a:t>
            </a:r>
            <a:r>
              <a:rPr lang="en-US" dirty="0" smtClean="0"/>
              <a:t>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i="1" dirty="0"/>
              <a:t>Example:</a:t>
            </a:r>
          </a:p>
          <a:p>
            <a:pPr marL="0" indent="0">
              <a:buNone/>
            </a:pPr>
            <a:r>
              <a:rPr lang="en-US" sz="2600" dirty="0"/>
              <a:t>Government announces it will scrap taxes on fixed capital to encourage investment. Then reneges on its promise because it is socially optimal </a:t>
            </a:r>
            <a:r>
              <a:rPr lang="en-US" sz="2600" i="1" dirty="0"/>
              <a:t>ex post </a:t>
            </a:r>
            <a:r>
              <a:rPr lang="en-US" sz="2600" dirty="0"/>
              <a:t>to finance public goods by taxing capital. What will be the result?</a:t>
            </a:r>
          </a:p>
          <a:p>
            <a:pPr marL="57150" indent="0">
              <a:buNone/>
            </a:pPr>
            <a:endParaRPr lang="en-US" sz="2600" dirty="0"/>
          </a:p>
          <a:p>
            <a:pPr marL="57150" indent="0">
              <a:buNone/>
            </a:pPr>
            <a:r>
              <a:rPr lang="en-US" sz="2600" dirty="0"/>
              <a:t>Another application to monetary policy, exchange-rate policy, ..</a:t>
            </a:r>
          </a:p>
          <a:p>
            <a:pPr marL="57150" indent="0">
              <a:buNone/>
            </a:pPr>
            <a:r>
              <a:rPr lang="en-US" sz="2600" dirty="0" smtClean="0"/>
              <a:t>Unfulfilled </a:t>
            </a:r>
            <a:r>
              <a:rPr lang="en-US" sz="2600" dirty="0"/>
              <a:t>promises undermine confidence in EP and hamper its </a:t>
            </a:r>
            <a:r>
              <a:rPr lang="en-US" sz="2600" dirty="0" smtClean="0"/>
              <a:t>effectiveness.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Responsible </a:t>
            </a:r>
            <a:r>
              <a:rPr lang="en-US" dirty="0"/>
              <a:t>and </a:t>
            </a:r>
            <a:r>
              <a:rPr lang="en-US" dirty="0" smtClean="0"/>
              <a:t>irresponsible credible </a:t>
            </a:r>
            <a:r>
              <a:rPr lang="en-US" dirty="0" err="1" smtClean="0"/>
              <a:t>behaviour</a:t>
            </a:r>
            <a:r>
              <a:rPr lang="en-US" dirty="0" smtClean="0"/>
              <a:t> #1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7" y="1547043"/>
            <a:ext cx="6521503" cy="516544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6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Responsible </a:t>
            </a:r>
            <a:r>
              <a:rPr lang="en-US" dirty="0" smtClean="0"/>
              <a:t>and </a:t>
            </a:r>
            <a:r>
              <a:rPr lang="en-US" dirty="0" smtClean="0"/>
              <a:t>irresponsible credible </a:t>
            </a:r>
            <a:r>
              <a:rPr lang="en-US" dirty="0" err="1" smtClean="0"/>
              <a:t>behaviour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Shorter-term </a:t>
            </a:r>
            <a:r>
              <a:rPr lang="en-US" sz="2600" dirty="0" smtClean="0"/>
              <a:t>expectations are more volatile, but volatility decreases as the expectation horizon </a:t>
            </a:r>
            <a:r>
              <a:rPr lang="en-US" sz="2600" dirty="0" err="1" smtClean="0"/>
              <a:t>lenghtens</a:t>
            </a:r>
            <a:r>
              <a:rPr lang="en-US" sz="2600" dirty="0" smtClean="0"/>
              <a:t> &gt; ECB has achieved a high degree of credibility.</a:t>
            </a:r>
          </a:p>
          <a:p>
            <a:r>
              <a:rPr lang="en-US" sz="2600" dirty="0" smtClean="0"/>
              <a:t>But sometimes it may be important to be </a:t>
            </a:r>
            <a:r>
              <a:rPr lang="en-US" sz="2600" i="1" dirty="0" smtClean="0"/>
              <a:t>credibly irresponsible </a:t>
            </a:r>
            <a:r>
              <a:rPr lang="en-US" sz="2600" dirty="0" smtClean="0"/>
              <a:t>(e.g. deflationary crisis)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EP#02: Limits of Economic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6450</TotalTime>
  <Words>1131</Words>
  <Application>Microsoft Macintosh PowerPoint</Application>
  <PresentationFormat>On-screen Show (4:3)</PresentationFormat>
  <Paragraphs>172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Economic Policy #2</vt:lpstr>
      <vt:lpstr>Limits of Economic Policy</vt:lpstr>
      <vt:lpstr>Motivation</vt:lpstr>
      <vt:lpstr>Uncertainty and risk</vt:lpstr>
      <vt:lpstr>Surprises and outturns in 15 EU budgetary plans, 1998-2006 </vt:lpstr>
      <vt:lpstr>The limits of confidence: credibility problems #1</vt:lpstr>
      <vt:lpstr>The limits of confidence: credibility problems </vt:lpstr>
      <vt:lpstr>Responsible and irresponsible credible behaviour #1</vt:lpstr>
      <vt:lpstr>Responsible and irresponsible credible behaviour #2</vt:lpstr>
      <vt:lpstr>The limits of confidence: credibility problems (cont.)</vt:lpstr>
      <vt:lpstr>The limits of confidence: moral hazard</vt:lpstr>
      <vt:lpstr>The limits of information #1</vt:lpstr>
      <vt:lpstr>The limits of information #2</vt:lpstr>
      <vt:lpstr>Conflict of interests #1</vt:lpstr>
      <vt:lpstr>Conflict of interests #2</vt:lpstr>
      <vt:lpstr>Evidence of politically-motivated decisions</vt:lpstr>
      <vt:lpstr>The median voter</vt:lpstr>
      <vt:lpstr>Should policymaking be delegated?</vt:lpstr>
      <vt:lpstr>Should policymaking be delegated? </vt:lpstr>
      <vt:lpstr>Living with interdependences</vt:lpstr>
      <vt:lpstr>The pros and cons of coordination #1</vt:lpstr>
      <vt:lpstr>The pros and cons of coordination #2</vt:lpstr>
    </vt:vector>
  </TitlesOfParts>
  <Company>Masaryk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Economic Policy</dc:title>
  <dc:creator>Aleš Franc</dc:creator>
  <cp:lastModifiedBy>Microsoft Office User</cp:lastModifiedBy>
  <cp:revision>53</cp:revision>
  <dcterms:created xsi:type="dcterms:W3CDTF">2017-08-10T13:05:45Z</dcterms:created>
  <dcterms:modified xsi:type="dcterms:W3CDTF">2017-11-10T15:22:54Z</dcterms:modified>
</cp:coreProperties>
</file>