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308" r:id="rId3"/>
    <p:sldId id="257" r:id="rId4"/>
    <p:sldId id="258" r:id="rId5"/>
    <p:sldId id="259" r:id="rId6"/>
    <p:sldId id="260" r:id="rId7"/>
    <p:sldId id="261" r:id="rId8"/>
    <p:sldId id="299" r:id="rId9"/>
    <p:sldId id="300" r:id="rId10"/>
    <p:sldId id="301" r:id="rId11"/>
    <p:sldId id="302" r:id="rId12"/>
    <p:sldId id="262" r:id="rId13"/>
    <p:sldId id="303" r:id="rId14"/>
    <p:sldId id="304" r:id="rId15"/>
    <p:sldId id="305" r:id="rId16"/>
    <p:sldId id="306" r:id="rId17"/>
    <p:sldId id="263" r:id="rId18"/>
    <p:sldId id="266" r:id="rId19"/>
    <p:sldId id="265" r:id="rId20"/>
    <p:sldId id="267" r:id="rId21"/>
    <p:sldId id="268" r:id="rId22"/>
    <p:sldId id="269" r:id="rId23"/>
    <p:sldId id="270" r:id="rId24"/>
    <p:sldId id="264" r:id="rId25"/>
    <p:sldId id="271" r:id="rId26"/>
    <p:sldId id="272" r:id="rId27"/>
    <p:sldId id="273" r:id="rId28"/>
    <p:sldId id="274" r:id="rId29"/>
    <p:sldId id="275" r:id="rId30"/>
    <p:sldId id="276" r:id="rId31"/>
    <p:sldId id="307" r:id="rId32"/>
    <p:sldId id="281" r:id="rId33"/>
    <p:sldId id="282" r:id="rId34"/>
    <p:sldId id="283" r:id="rId35"/>
    <p:sldId id="284" r:id="rId36"/>
    <p:sldId id="285" r:id="rId37"/>
    <p:sldId id="286" r:id="rId38"/>
    <p:sldId id="296" r:id="rId39"/>
    <p:sldId id="297" r:id="rId40"/>
    <p:sldId id="287" r:id="rId41"/>
    <p:sldId id="298" r:id="rId42"/>
    <p:sldId id="288" r:id="rId43"/>
    <p:sldId id="289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80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5A4E7-A43B-A04F-A400-D8E043362902}" type="datetimeFigureOut">
              <a:rPr lang="en-US" smtClean="0"/>
              <a:t>11/9/17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235BE-BB76-E34D-9914-7400F0C51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12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35BE-BB76-E34D-9914-7400F0C517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56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235BE-BB76-E34D-9914-7400F0C517F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2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CD339-3698-C949-8C47-A8F5A3A1BE08}" type="datetime1">
              <a:rPr lang="cs-CZ" smtClean="0"/>
              <a:t>10.11.17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2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ED4E0-3D45-164D-A4CA-55B61856688F}" type="datetime1">
              <a:rPr lang="cs-CZ" smtClean="0"/>
              <a:t>10.11.17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34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65EFF-8DFA-C84E-A02E-59D131F22081}" type="datetime1">
              <a:rPr lang="cs-CZ" smtClean="0"/>
              <a:t>10.11.17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3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DD24-F2AF-DB4C-92E1-CD36E0FD74A3}" type="datetime1">
              <a:rPr lang="cs-CZ" smtClean="0"/>
              <a:t>10.11.17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58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42D6E-D3C9-F240-A7F5-879AB8BE8583}" type="datetime1">
              <a:rPr lang="cs-CZ" smtClean="0"/>
              <a:t>10.11.17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82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88A5F-E90E-B145-89CF-276F931064E1}" type="datetime1">
              <a:rPr lang="cs-CZ" smtClean="0"/>
              <a:t>10.11.17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6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41550-5F52-4D4B-8970-C78A5511305B}" type="datetime1">
              <a:rPr lang="cs-CZ" smtClean="0"/>
              <a:t>10.11.17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64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9B5E-C74F-764D-8EAA-DEE4BF1C6D2E}" type="datetime1">
              <a:rPr lang="cs-CZ" smtClean="0"/>
              <a:t>10.11.17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38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299-BD51-6A47-BBF4-E43C6767DF98}" type="datetime1">
              <a:rPr lang="cs-CZ" smtClean="0"/>
              <a:t>10.11.17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1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ED76-7027-E240-946B-AAF90A184F7B}" type="datetime1">
              <a:rPr lang="cs-CZ" smtClean="0"/>
              <a:t>10.11.17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16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8DB08-EBFA-F240-8657-1EB33B13663A}" type="datetime1">
              <a:rPr lang="cs-CZ" smtClean="0"/>
              <a:t>10.11.17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11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D49F9-D4E8-5744-BE5C-BAB34FAD2F64}" type="datetime1">
              <a:rPr lang="cs-CZ" smtClean="0"/>
              <a:t>10.11.17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5BDF6-E443-684C-AB29-F5C4ACFB9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3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Economic Policy #03-04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Fiscal Policy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6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Supply-side effects of FP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Directs: positive for (most) tax cuts, negative for (some) spending cuts </a:t>
            </a:r>
          </a:p>
          <a:p>
            <a:r>
              <a:rPr lang="en-US" sz="2600" dirty="0" smtClean="0"/>
              <a:t>Permanent </a:t>
            </a:r>
            <a:r>
              <a:rPr lang="en-US" sz="2600" dirty="0"/>
              <a:t>spending cuts also signal lower taxes in the future, thereby they have supply-side effects </a:t>
            </a:r>
          </a:p>
          <a:p>
            <a:r>
              <a:rPr lang="en-US" sz="2600" dirty="0" smtClean="0"/>
              <a:t>Composition </a:t>
            </a:r>
            <a:r>
              <a:rPr lang="en-US" sz="2600" dirty="0"/>
              <a:t>of fiscal adjustments </a:t>
            </a:r>
            <a:r>
              <a:rPr lang="en-US" sz="2600" dirty="0" smtClean="0"/>
              <a:t>matters</a:t>
            </a:r>
            <a:endParaRPr lang="en-US" sz="26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651" y="3924728"/>
            <a:ext cx="3476471" cy="293327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3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Threshold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When the budgetary situation is perceived as unsustainable, further fiscal expansion makes fiscal retrenchment more </a:t>
            </a:r>
            <a:r>
              <a:rPr lang="en-US" sz="2800" dirty="0" smtClean="0"/>
              <a:t>likely. </a:t>
            </a:r>
            <a:endParaRPr lang="en-US" sz="2800" dirty="0"/>
          </a:p>
          <a:p>
            <a:r>
              <a:rPr lang="en-US" sz="2800" dirty="0" smtClean="0"/>
              <a:t>Therefore </a:t>
            </a:r>
            <a:r>
              <a:rPr lang="en-US" sz="2800" dirty="0"/>
              <a:t>fiscal expansion can provide a stimulus </a:t>
            </a:r>
            <a:r>
              <a:rPr lang="en-US" sz="2800" i="1" dirty="0"/>
              <a:t>below </a:t>
            </a:r>
            <a:r>
              <a:rPr lang="en-US" sz="2800" dirty="0"/>
              <a:t>a certain deficit/debt threshold, and be contractionary </a:t>
            </a:r>
            <a:r>
              <a:rPr lang="en-US" sz="2800" i="1" dirty="0"/>
              <a:t>above </a:t>
            </a:r>
            <a:r>
              <a:rPr lang="en-US" sz="2800" dirty="0"/>
              <a:t>that </a:t>
            </a:r>
            <a:r>
              <a:rPr lang="en-US" sz="2800" dirty="0" smtClean="0"/>
              <a:t>threshold. </a:t>
            </a:r>
            <a:endParaRPr lang="en-US" sz="2800" dirty="0"/>
          </a:p>
          <a:p>
            <a:r>
              <a:rPr lang="en-US" sz="2800" dirty="0" smtClean="0"/>
              <a:t>Conversely</a:t>
            </a:r>
            <a:r>
              <a:rPr lang="en-US" sz="2800" dirty="0"/>
              <a:t>, there is some evidence of expansionary or neutral fiscal contractions: Denmark (1983‐86), Ireland (1987‐89), Finland (1992‐98) and Sweden (1993‐98) . But context of expansion abroad, fall in interest rates, currency depreciation.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3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Discretionary FP vs. automatic </a:t>
            </a:r>
            <a:r>
              <a:rPr lang="en-US" dirty="0" smtClean="0"/>
              <a:t>stabilizers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i="1" dirty="0" smtClean="0"/>
              <a:t>Discretionary FP </a:t>
            </a:r>
            <a:r>
              <a:rPr lang="en-US" sz="2600" dirty="0" smtClean="0"/>
              <a:t>includes changes in government spending and taxation that need specific approval (usually requires legislative action) =&gt; risk of time lags.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 smtClean="0"/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600" b="1" i="1" dirty="0" smtClean="0"/>
              <a:t>Automatic stabilizers </a:t>
            </a:r>
            <a:r>
              <a:rPr lang="en-US" sz="2600" dirty="0" smtClean="0"/>
              <a:t>increase (decrease) budget deficits during times of recessions (booms) </a:t>
            </a:r>
            <a:r>
              <a:rPr lang="en-US" sz="2600" dirty="0"/>
              <a:t>without specific new </a:t>
            </a:r>
            <a:r>
              <a:rPr lang="en-US" sz="2600" dirty="0" smtClean="0"/>
              <a:t>legislation =&gt; no time lags: e.g. unemployment insurance program, progressive income taxes.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end of discretionary fiscal stabilization?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229" y="2135888"/>
            <a:ext cx="4686233" cy="44736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6782" y="1417638"/>
            <a:ext cx="7790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Fig. </a:t>
            </a:r>
            <a:r>
              <a:rPr lang="en-US" dirty="0" smtClean="0"/>
              <a:t>Changes from 2008 to 2010 in actual and cyclically adjusted budget balances,</a:t>
            </a:r>
          </a:p>
          <a:p>
            <a:r>
              <a:rPr lang="en-US" dirty="0" smtClean="0"/>
              <a:t>20 OECD countries (% of GDP)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95917" y="5741151"/>
            <a:ext cx="2997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Source: </a:t>
            </a:r>
            <a:r>
              <a:rPr lang="en-US" dirty="0" err="1" smtClean="0"/>
              <a:t>Burda&amp;Wyplosz</a:t>
            </a:r>
            <a:r>
              <a:rPr lang="en-US" dirty="0" smtClean="0"/>
              <a:t>,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9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FP during the 2008-09 crisis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0206"/>
          </a:xfrm>
        </p:spPr>
        <p:txBody>
          <a:bodyPr>
            <a:noAutofit/>
          </a:bodyPr>
          <a:lstStyle/>
          <a:p>
            <a:r>
              <a:rPr lang="en-US" sz="2400" dirty="0" smtClean="0"/>
              <a:t>Arguments in favor of 2009 stimulus:</a:t>
            </a:r>
          </a:p>
          <a:p>
            <a:pPr lvl="1"/>
            <a:r>
              <a:rPr lang="en-US" sz="2400" dirty="0" smtClean="0"/>
              <a:t>risk </a:t>
            </a:r>
            <a:r>
              <a:rPr lang="en-US" sz="2400" dirty="0"/>
              <a:t>of </a:t>
            </a:r>
            <a:r>
              <a:rPr lang="en-US" sz="2400" dirty="0" smtClean="0"/>
              <a:t>depression</a:t>
            </a:r>
          </a:p>
          <a:p>
            <a:pPr lvl="1"/>
            <a:r>
              <a:rPr lang="en-US" sz="2400" dirty="0" smtClean="0"/>
              <a:t>ineffectiveness </a:t>
            </a:r>
            <a:r>
              <a:rPr lang="en-US" sz="2400" dirty="0"/>
              <a:t>of monetary policy (transmission through financial system clogged, in addition to zero bound)</a:t>
            </a:r>
          </a:p>
          <a:p>
            <a:r>
              <a:rPr lang="en-US" sz="2400" dirty="0" smtClean="0"/>
              <a:t>Exceptional effectiveness of fiscal policy because of:</a:t>
            </a:r>
          </a:p>
          <a:p>
            <a:pPr lvl="1"/>
            <a:r>
              <a:rPr lang="en-US" sz="2400" dirty="0" err="1" smtClean="0"/>
              <a:t>generalised</a:t>
            </a:r>
            <a:r>
              <a:rPr lang="en-US" sz="2400" dirty="0" smtClean="0"/>
              <a:t> </a:t>
            </a:r>
            <a:r>
              <a:rPr lang="en-US" sz="2400" dirty="0"/>
              <a:t>excess </a:t>
            </a:r>
            <a:r>
              <a:rPr lang="en-US" sz="2400" dirty="0" smtClean="0"/>
              <a:t>supply</a:t>
            </a:r>
          </a:p>
          <a:p>
            <a:pPr lvl="1"/>
            <a:r>
              <a:rPr lang="en-US" sz="2400" dirty="0" smtClean="0"/>
              <a:t>excess </a:t>
            </a:r>
            <a:r>
              <a:rPr lang="en-US" sz="2400" dirty="0"/>
              <a:t>savings and flight to safety resulting in ultra-low bond </a:t>
            </a:r>
            <a:r>
              <a:rPr lang="en-US" sz="2400" dirty="0" smtClean="0"/>
              <a:t>rates</a:t>
            </a:r>
          </a:p>
          <a:p>
            <a:pPr lvl="1"/>
            <a:r>
              <a:rPr lang="en-US" sz="2400" dirty="0" smtClean="0"/>
              <a:t>focus </a:t>
            </a:r>
            <a:r>
              <a:rPr lang="en-US" sz="2400" dirty="0"/>
              <a:t>of agents on short-term horizon, credit </a:t>
            </a:r>
            <a:r>
              <a:rPr lang="en-US" sz="2400" dirty="0" smtClean="0"/>
              <a:t>constraints</a:t>
            </a:r>
          </a:p>
          <a:p>
            <a:pPr lvl="1"/>
            <a:r>
              <a:rPr lang="en-US" sz="2400" dirty="0" smtClean="0"/>
              <a:t>symmetric </a:t>
            </a:r>
            <a:r>
              <a:rPr lang="en-US" sz="2400" dirty="0"/>
              <a:t>character of shocks, therefore gains from coordinated action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2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FP after the crisis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348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Fiscal </a:t>
            </a:r>
            <a:r>
              <a:rPr lang="en-US" sz="2400" dirty="0"/>
              <a:t>space dramatically reduced in several Euro area countries because of concerns </a:t>
            </a:r>
            <a:r>
              <a:rPr lang="en-US" sz="2400" dirty="0" smtClean="0"/>
              <a:t>over:</a:t>
            </a:r>
            <a:endParaRPr lang="en-US" sz="2400" dirty="0"/>
          </a:p>
          <a:p>
            <a:pPr lvl="1"/>
            <a:r>
              <a:rPr lang="en-US" sz="2400" dirty="0" smtClean="0"/>
              <a:t>sustainability </a:t>
            </a:r>
            <a:r>
              <a:rPr lang="en-US" sz="2400" dirty="0"/>
              <a:t>(Portugal, Greece) </a:t>
            </a:r>
            <a:endParaRPr lang="en-US" sz="2400" dirty="0" smtClean="0"/>
          </a:p>
          <a:p>
            <a:pPr lvl="1"/>
            <a:r>
              <a:rPr lang="en-US" sz="2400" dirty="0" smtClean="0"/>
              <a:t>implicit </a:t>
            </a:r>
            <a:r>
              <a:rPr lang="en-US" sz="2400" dirty="0"/>
              <a:t>liabilities (Ireland) </a:t>
            </a:r>
            <a:endParaRPr lang="en-US" sz="2400" dirty="0" smtClean="0"/>
          </a:p>
          <a:p>
            <a:pPr lvl="1"/>
            <a:r>
              <a:rPr lang="en-US" sz="2400" dirty="0" smtClean="0"/>
              <a:t>transparency </a:t>
            </a:r>
            <a:r>
              <a:rPr lang="en-US" sz="2400" dirty="0"/>
              <a:t>(Greece) </a:t>
            </a:r>
            <a:endParaRPr lang="en-US" sz="2400" dirty="0" smtClean="0"/>
          </a:p>
          <a:p>
            <a:pPr lvl="1"/>
            <a:r>
              <a:rPr lang="en-US" sz="2400" dirty="0" smtClean="0"/>
              <a:t>macro </a:t>
            </a:r>
            <a:r>
              <a:rPr lang="en-US" sz="2400" dirty="0"/>
              <a:t>conditions (Spain)</a:t>
            </a:r>
          </a:p>
          <a:p>
            <a:r>
              <a:rPr lang="en-US" sz="2400" dirty="0" smtClean="0"/>
              <a:t>Most </a:t>
            </a:r>
            <a:r>
              <a:rPr lang="en-US" sz="2400" dirty="0"/>
              <a:t>countries moving towards budgetary consolidation in 2011</a:t>
            </a:r>
          </a:p>
          <a:p>
            <a:r>
              <a:rPr lang="en-US" sz="2400" dirty="0" smtClean="0"/>
              <a:t>Ideal </a:t>
            </a:r>
            <a:r>
              <a:rPr lang="en-US" sz="2400" dirty="0"/>
              <a:t>policy combines improvement of </a:t>
            </a:r>
            <a:r>
              <a:rPr lang="en-US" sz="2400" dirty="0" err="1"/>
              <a:t>intertemporal</a:t>
            </a:r>
            <a:r>
              <a:rPr lang="en-US" sz="2400" dirty="0"/>
              <a:t> balance through reforms (e.g. pensions) and limited fiscal contraction in the short term</a:t>
            </a:r>
          </a:p>
          <a:p>
            <a:r>
              <a:rPr lang="en-US" sz="2400" dirty="0" smtClean="0"/>
              <a:t>However </a:t>
            </a:r>
            <a:r>
              <a:rPr lang="en-US" sz="2400" dirty="0"/>
              <a:t>many </a:t>
            </a:r>
            <a:r>
              <a:rPr lang="en-US" sz="2400" dirty="0" smtClean="0"/>
              <a:t>countries had no </a:t>
            </a:r>
            <a:r>
              <a:rPr lang="en-US" sz="2400" dirty="0"/>
              <a:t>choice but to consolidate </a:t>
            </a:r>
            <a:r>
              <a:rPr lang="en-US" sz="2400" dirty="0" smtClean="0"/>
              <a:t>aggressively.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97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Debt </a:t>
            </a:r>
            <a:r>
              <a:rPr lang="en-US" dirty="0" smtClean="0"/>
              <a:t>and foreign spreads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655" y="2229106"/>
            <a:ext cx="6236415" cy="38848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257" y="1623317"/>
            <a:ext cx="8375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Fig</a:t>
            </a:r>
            <a:r>
              <a:rPr lang="en-US" sz="2000" dirty="0" smtClean="0"/>
              <a:t>. Long-term sovereign bond spread in Ireland, Portugal and Greece, 2010-11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330504" y="6135014"/>
            <a:ext cx="3045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Source: </a:t>
            </a:r>
            <a:r>
              <a:rPr lang="en-US" dirty="0" smtClean="0"/>
              <a:t>Blanchard et al. (2013)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08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debt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dirty="0" smtClean="0"/>
              <a:t>Public debt = the total of all bonds and other debt owed by a government. Usually cumulated deficits.</a:t>
            </a:r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r>
              <a:rPr lang="en-US" sz="2600" b="1" i="1" dirty="0" smtClean="0"/>
              <a:t>Debt-to-GDP ratio </a:t>
            </a:r>
            <a:r>
              <a:rPr lang="en-US" sz="2600" dirty="0" smtClean="0"/>
              <a:t>=&gt; ability to repay the debt. But the public debt needs not be repaid.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b="1" i="1" dirty="0" smtClean="0"/>
              <a:t>Net public debt </a:t>
            </a:r>
            <a:r>
              <a:rPr lang="en-US" sz="2600" dirty="0" smtClean="0"/>
              <a:t>= gross public debt – value of public assets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 smtClean="0"/>
              <a:t>Problem of </a:t>
            </a:r>
            <a:r>
              <a:rPr lang="en-US" sz="2600" i="1" dirty="0" smtClean="0"/>
              <a:t>off-balance-sheet liabilities </a:t>
            </a:r>
            <a:r>
              <a:rPr lang="en-US" sz="2600" dirty="0" smtClean="0"/>
              <a:t>(ageing, too-big-to fail banks)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3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Off-balance sheet </a:t>
            </a:r>
            <a:r>
              <a:rPr lang="en-US" dirty="0" err="1" smtClean="0"/>
              <a:t>liabilites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44" y="2075379"/>
            <a:ext cx="8309461" cy="302581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01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Gross vs. net debt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7024" y="1294478"/>
            <a:ext cx="5034337" cy="53108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9565" y="6482189"/>
            <a:ext cx="17475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Source: </a:t>
            </a:r>
            <a:r>
              <a:rPr lang="en-US" sz="1000" dirty="0" err="1" smtClean="0"/>
              <a:t>Bénassy-Quéré</a:t>
            </a:r>
            <a:r>
              <a:rPr lang="en-US" sz="1000" dirty="0" smtClean="0"/>
              <a:t> (2012)</a:t>
            </a:r>
            <a:endParaRPr lang="en-US" sz="1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06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Fiscal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Concepts and measurements</a:t>
            </a:r>
          </a:p>
          <a:p>
            <a:r>
              <a:rPr lang="en-US" sz="2800" dirty="0" smtClean="0"/>
              <a:t>Theories: </a:t>
            </a:r>
            <a:r>
              <a:rPr lang="en-US" sz="2800" dirty="0" err="1" smtClean="0"/>
              <a:t>keynesian</a:t>
            </a:r>
            <a:r>
              <a:rPr lang="en-US" sz="2800" dirty="0" smtClean="0"/>
              <a:t> vs. neo-classical view</a:t>
            </a:r>
          </a:p>
          <a:p>
            <a:r>
              <a:rPr lang="en-US" sz="2800" dirty="0" smtClean="0"/>
              <a:t>Forms of fiscal policy: automatic stabilizers vs. discretion</a:t>
            </a:r>
          </a:p>
          <a:p>
            <a:r>
              <a:rPr lang="en-US" sz="2800" dirty="0" smtClean="0"/>
              <a:t>FP during crisis</a:t>
            </a:r>
          </a:p>
          <a:p>
            <a:r>
              <a:rPr lang="en-US" sz="2800" dirty="0" smtClean="0"/>
              <a:t>Public debt</a:t>
            </a:r>
          </a:p>
          <a:p>
            <a:pPr lvl="1"/>
            <a:r>
              <a:rPr lang="en-US" sz="2600" dirty="0" smtClean="0"/>
              <a:t>measurement</a:t>
            </a:r>
          </a:p>
          <a:p>
            <a:pPr lvl="1"/>
            <a:r>
              <a:rPr lang="en-US" sz="2600" dirty="0" smtClean="0"/>
              <a:t>debt and deficit dynamics</a:t>
            </a:r>
          </a:p>
          <a:p>
            <a:pPr lvl="1"/>
            <a:r>
              <a:rPr lang="en-US" sz="2600" dirty="0" smtClean="0"/>
              <a:t>how to reduce the debt burden</a:t>
            </a:r>
          </a:p>
          <a:p>
            <a:r>
              <a:rPr lang="en-US" sz="2800" dirty="0" smtClean="0"/>
              <a:t>Fiscal rules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30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Debt and deficit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Stock-flow equation: </a:t>
            </a:r>
            <a:r>
              <a:rPr lang="en-US" sz="2600" i="1" dirty="0"/>
              <a:t>B = (1+i) B-1 + D </a:t>
            </a:r>
            <a:r>
              <a:rPr lang="en-US" sz="2600" dirty="0"/>
              <a:t>where </a:t>
            </a:r>
            <a:r>
              <a:rPr lang="en-US" sz="2600" i="1" dirty="0"/>
              <a:t>D </a:t>
            </a:r>
            <a:r>
              <a:rPr lang="en-US" sz="2600" dirty="0"/>
              <a:t>is the primary deficit, </a:t>
            </a:r>
            <a:r>
              <a:rPr lang="en-US" sz="2600" i="1" dirty="0"/>
              <a:t>B </a:t>
            </a:r>
            <a:r>
              <a:rPr lang="en-US" sz="2600" dirty="0"/>
              <a:t>is the public debt and </a:t>
            </a:r>
            <a:r>
              <a:rPr lang="en-US" sz="2600" i="1" dirty="0" err="1"/>
              <a:t>i</a:t>
            </a:r>
            <a:r>
              <a:rPr lang="en-US" sz="2600" i="1" dirty="0"/>
              <a:t> </a:t>
            </a:r>
            <a:r>
              <a:rPr lang="en-US" sz="2600" dirty="0"/>
              <a:t>is the nominal interest rate. </a:t>
            </a:r>
          </a:p>
          <a:p>
            <a:r>
              <a:rPr lang="en-US" sz="2600" dirty="0"/>
              <a:t>In percentage of nominal GDP: </a:t>
            </a:r>
            <a:endParaRPr lang="en-US" sz="2600" dirty="0" smtClean="0"/>
          </a:p>
          <a:p>
            <a:endParaRPr lang="en-US" sz="2600" dirty="0"/>
          </a:p>
          <a:p>
            <a:endParaRPr lang="en-US" sz="2600" dirty="0" smtClean="0"/>
          </a:p>
          <a:p>
            <a:r>
              <a:rPr lang="en-US" sz="2600" dirty="0"/>
              <a:t>Denoting by </a:t>
            </a:r>
            <a:r>
              <a:rPr lang="en-US" sz="2600" i="1" dirty="0"/>
              <a:t>n </a:t>
            </a:r>
            <a:r>
              <a:rPr lang="en-US" sz="2600" dirty="0"/>
              <a:t>nominal GDP growth, </a:t>
            </a:r>
            <a:r>
              <a:rPr lang="en-US" sz="2600" i="1" dirty="0"/>
              <a:t>g </a:t>
            </a:r>
            <a:r>
              <a:rPr lang="en-US" sz="2600" dirty="0"/>
              <a:t>real GDP growth and </a:t>
            </a:r>
            <a:r>
              <a:rPr lang="en-US" sz="2600" i="1" dirty="0"/>
              <a:t>r </a:t>
            </a:r>
            <a:r>
              <a:rPr lang="en-US" sz="2600" dirty="0"/>
              <a:t>the real interest rate: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938" y="3380697"/>
            <a:ext cx="4051300" cy="774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5250094"/>
            <a:ext cx="5613400" cy="6858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28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Debt and deficit </a:t>
            </a:r>
            <a:r>
              <a:rPr lang="en-US" dirty="0" smtClean="0"/>
              <a:t>dynamics: 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sz="2600" i="1" dirty="0" smtClean="0"/>
          </a:p>
          <a:p>
            <a:r>
              <a:rPr lang="nl-NL" sz="2600" i="1" dirty="0" smtClean="0"/>
              <a:t>Maastricht </a:t>
            </a:r>
            <a:r>
              <a:rPr lang="nl-NL" sz="2600" i="1" dirty="0"/>
              <a:t>criteria</a:t>
            </a:r>
            <a:r>
              <a:rPr lang="nl-NL" sz="2600" dirty="0"/>
              <a:t>: </a:t>
            </a:r>
            <a:r>
              <a:rPr lang="nl-NL" sz="2600" i="1" dirty="0"/>
              <a:t>d + ib = </a:t>
            </a:r>
            <a:r>
              <a:rPr lang="nl-NL" sz="2600" dirty="0"/>
              <a:t>3% ; π </a:t>
            </a:r>
            <a:r>
              <a:rPr lang="nl-NL" sz="2600" i="1" dirty="0"/>
              <a:t>+ g = </a:t>
            </a:r>
            <a:r>
              <a:rPr lang="nl-NL" sz="2600" dirty="0"/>
              <a:t>5% </a:t>
            </a:r>
            <a:r>
              <a:rPr lang="nl-NL" sz="2600" i="1" dirty="0"/>
              <a:t>; b = </a:t>
            </a:r>
            <a:r>
              <a:rPr lang="nl-NL" sz="2600" dirty="0"/>
              <a:t>60%</a:t>
            </a:r>
            <a:br>
              <a:rPr lang="nl-NL" sz="2600" dirty="0"/>
            </a:br>
            <a:endParaRPr lang="nl-NL" sz="2600" dirty="0"/>
          </a:p>
          <a:p>
            <a:r>
              <a:rPr lang="nl-NL" sz="2600" dirty="0"/>
              <a:t>The </a:t>
            </a:r>
            <a:r>
              <a:rPr lang="nl-NL" sz="2600" dirty="0" err="1"/>
              <a:t>debt</a:t>
            </a:r>
            <a:r>
              <a:rPr lang="nl-NL" sz="2600" dirty="0"/>
              <a:t> ratio </a:t>
            </a:r>
            <a:r>
              <a:rPr lang="nl-NL" sz="2600" dirty="0" err="1"/>
              <a:t>can</a:t>
            </a:r>
            <a:r>
              <a:rPr lang="nl-NL" sz="2600" dirty="0"/>
              <a:t> </a:t>
            </a:r>
            <a:r>
              <a:rPr lang="nl-NL" sz="2600" dirty="0" err="1"/>
              <a:t>remain</a:t>
            </a:r>
            <a:r>
              <a:rPr lang="nl-NL" sz="2600" dirty="0"/>
              <a:t> constant </a:t>
            </a:r>
            <a:r>
              <a:rPr lang="nl-NL" sz="2600" dirty="0" err="1"/>
              <a:t>despite</a:t>
            </a:r>
            <a:r>
              <a:rPr lang="nl-NL" sz="2600" dirty="0"/>
              <a:t> permanent deficits (ex. </a:t>
            </a:r>
            <a:r>
              <a:rPr lang="nl-NL" sz="2600" i="1" dirty="0"/>
              <a:t>b </a:t>
            </a:r>
            <a:r>
              <a:rPr lang="nl-NL" sz="2600" dirty="0"/>
              <a:t>= 80%, </a:t>
            </a:r>
            <a:r>
              <a:rPr lang="nl-NL" sz="2600" i="1" dirty="0"/>
              <a:t>g </a:t>
            </a:r>
            <a:r>
              <a:rPr lang="nl-NL" sz="2600" dirty="0"/>
              <a:t>= 2%, π=2%, </a:t>
            </a:r>
            <a:r>
              <a:rPr lang="nl-NL" sz="2600" i="1" dirty="0" err="1"/>
              <a:t>d</a:t>
            </a:r>
            <a:r>
              <a:rPr lang="nl-NL" sz="2600" dirty="0" err="1"/>
              <a:t>+</a:t>
            </a:r>
            <a:r>
              <a:rPr lang="nl-NL" sz="2600" i="1" dirty="0" err="1"/>
              <a:t>ib</a:t>
            </a:r>
            <a:r>
              <a:rPr lang="nl-NL" sz="2600" dirty="0"/>
              <a:t>=3.2%)</a:t>
            </a:r>
            <a:br>
              <a:rPr lang="nl-NL" sz="2600" dirty="0"/>
            </a:br>
            <a:endParaRPr lang="nl-NL" sz="2600" dirty="0"/>
          </a:p>
          <a:p>
            <a:r>
              <a:rPr lang="nl-NL" sz="2600" dirty="0" err="1"/>
              <a:t>If</a:t>
            </a:r>
            <a:r>
              <a:rPr lang="nl-NL" sz="2600" dirty="0"/>
              <a:t> </a:t>
            </a:r>
            <a:r>
              <a:rPr lang="nl-NL" sz="2600" i="1" dirty="0"/>
              <a:t>r </a:t>
            </a:r>
            <a:r>
              <a:rPr lang="nl-NL" sz="2600" dirty="0"/>
              <a:t>&gt; </a:t>
            </a:r>
            <a:r>
              <a:rPr lang="nl-NL" sz="2600" i="1" dirty="0"/>
              <a:t>g</a:t>
            </a:r>
            <a:r>
              <a:rPr lang="nl-NL" sz="2600" dirty="0"/>
              <a:t>, </a:t>
            </a:r>
            <a:r>
              <a:rPr lang="nl-NL" sz="2600" dirty="0" err="1"/>
              <a:t>debt</a:t>
            </a:r>
            <a:r>
              <a:rPr lang="nl-NL" sz="2600" dirty="0"/>
              <a:t> </a:t>
            </a:r>
            <a:r>
              <a:rPr lang="nl-NL" sz="2600" dirty="0" err="1"/>
              <a:t>stabilization</a:t>
            </a:r>
            <a:r>
              <a:rPr lang="nl-NL" sz="2600" dirty="0"/>
              <a:t> </a:t>
            </a:r>
            <a:r>
              <a:rPr lang="nl-NL" sz="2600" dirty="0" err="1"/>
              <a:t>requires</a:t>
            </a:r>
            <a:r>
              <a:rPr lang="nl-NL" sz="2600" dirty="0"/>
              <a:t> a </a:t>
            </a:r>
            <a:r>
              <a:rPr lang="nl-NL" sz="2600" dirty="0" err="1"/>
              <a:t>primary</a:t>
            </a:r>
            <a:r>
              <a:rPr lang="nl-NL" sz="2600" dirty="0"/>
              <a:t> surplus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2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Net government indebtedness and primary budget balances, 2010 (% of GDP)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6983939"/>
              </p:ext>
            </p:extLst>
          </p:nvPr>
        </p:nvGraphicFramePr>
        <p:xfrm>
          <a:off x="457200" y="1898150"/>
          <a:ext cx="8229600" cy="322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457200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Net debt in 2010</a:t>
                      </a:r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Primary budget surplus in 2010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Required primary surplus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 stabilize</a:t>
                      </a:r>
                      <a:r>
                        <a:rPr lang="en-US" baseline="0" dirty="0" smtClean="0"/>
                        <a:t> the absolute debt stock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 stabilize the debt/GDP ratio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Belgium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Germany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Ireland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-30.0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Italy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99.1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Netherlands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-4.1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5123950"/>
            <a:ext cx="3011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Source: </a:t>
            </a:r>
            <a:r>
              <a:rPr lang="en-US" dirty="0" err="1" smtClean="0"/>
              <a:t>Burda&amp;Wyplosz</a:t>
            </a:r>
            <a:r>
              <a:rPr lang="en-US" dirty="0" smtClean="0"/>
              <a:t>, 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from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100" dirty="0"/>
              <a:t>No economic </a:t>
            </a:r>
            <a:r>
              <a:rPr lang="en-US" sz="3100" i="1" dirty="0"/>
              <a:t>limit to public debt </a:t>
            </a:r>
            <a:r>
              <a:rPr lang="en-US" sz="3100" dirty="0"/>
              <a:t>(provided citizens are willing to pay for a high primary surplus) </a:t>
            </a:r>
          </a:p>
          <a:p>
            <a:r>
              <a:rPr lang="en-US" sz="3100" dirty="0"/>
              <a:t>History</a:t>
            </a:r>
            <a:r>
              <a:rPr lang="en-US" sz="3100" b="1" i="1" dirty="0"/>
              <a:t> </a:t>
            </a:r>
            <a:r>
              <a:rPr lang="en-US" sz="3100" dirty="0"/>
              <a:t>does not provide a clear answer either. Debt ratios have reached 200% of GDP or more. However defaults at lower debt levels were common before the 19th century and still occur in developing and emerging countries. </a:t>
            </a:r>
          </a:p>
          <a:p>
            <a:r>
              <a:rPr lang="en-US" sz="3100" dirty="0"/>
              <a:t>Reinhart, </a:t>
            </a:r>
            <a:r>
              <a:rPr lang="en-US" sz="3100" dirty="0" err="1"/>
              <a:t>Rogoff</a:t>
            </a:r>
            <a:r>
              <a:rPr lang="en-US" sz="3100" dirty="0"/>
              <a:t> and </a:t>
            </a:r>
            <a:r>
              <a:rPr lang="en-US" sz="3100" dirty="0" err="1"/>
              <a:t>Savastano</a:t>
            </a:r>
            <a:r>
              <a:rPr lang="en-US" sz="3100" dirty="0"/>
              <a:t> (2003) and Reinhart and </a:t>
            </a:r>
            <a:r>
              <a:rPr lang="en-US" sz="3100" dirty="0" err="1"/>
              <a:t>Rogoff</a:t>
            </a:r>
            <a:r>
              <a:rPr lang="en-US" sz="3100" dirty="0"/>
              <a:t> (2010) claim that ‘</a:t>
            </a:r>
            <a:r>
              <a:rPr lang="en-US" sz="3100" i="1" dirty="0"/>
              <a:t>debt intolerance</a:t>
            </a:r>
            <a:r>
              <a:rPr lang="en-US" sz="3100" dirty="0"/>
              <a:t>’ can set in at low debt-to-GDP ratios and that debt has negative consequences on growth already when the debt ratio reaches 90% (60% in emerging economies</a:t>
            </a:r>
            <a:r>
              <a:rPr lang="en-US" sz="3100" dirty="0" smtClean="0"/>
              <a:t>).</a:t>
            </a:r>
            <a:endParaRPr lang="en-US" sz="31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64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Large deficits are mostly the results of wars (e.g. USA)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538127"/>
            <a:ext cx="7886700" cy="495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232" y="6426950"/>
            <a:ext cx="2990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Source: </a:t>
            </a:r>
            <a:r>
              <a:rPr lang="en-US" dirty="0" err="1" smtClean="0"/>
              <a:t>Bénassy-Quéré</a:t>
            </a:r>
            <a:r>
              <a:rPr lang="en-US" smtClean="0"/>
              <a:t> (2012)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7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Advanced countries have been in deficit since 1970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i="1" dirty="0" smtClean="0"/>
              <a:t>Fig. </a:t>
            </a:r>
            <a:r>
              <a:rPr lang="en-US" sz="2600" dirty="0" smtClean="0"/>
              <a:t>Public expenditure and receipts in OECD countries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95" y="2219325"/>
            <a:ext cx="6426200" cy="408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0647" y="6308725"/>
            <a:ext cx="2990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Source: </a:t>
            </a:r>
            <a:r>
              <a:rPr lang="en-US" dirty="0" err="1" smtClean="0"/>
              <a:t>Bénassy-Quéré</a:t>
            </a:r>
            <a:r>
              <a:rPr lang="en-US" smtClean="0"/>
              <a:t> (2012)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4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Public debt ratios have reached very high levels in the past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i="1" dirty="0" smtClean="0"/>
              <a:t>Fig. </a:t>
            </a:r>
            <a:r>
              <a:rPr lang="en-US" sz="2600" dirty="0" smtClean="0"/>
              <a:t>Gross debt (as % of GDP)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2397125"/>
            <a:ext cx="5765800" cy="391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3533" y="6308725"/>
            <a:ext cx="2990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Source: </a:t>
            </a:r>
            <a:r>
              <a:rPr lang="en-US" dirty="0" err="1" smtClean="0"/>
              <a:t>Bénassy-Quéré</a:t>
            </a:r>
            <a:r>
              <a:rPr lang="en-US" smtClean="0"/>
              <a:t> (2012)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8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reduce the debt burden?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492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/>
              <a:t>#1. </a:t>
            </a:r>
            <a:r>
              <a:rPr lang="en-US" sz="2600" b="1" i="1" dirty="0" smtClean="0"/>
              <a:t>Fiscal adjustment</a:t>
            </a:r>
            <a:r>
              <a:rPr lang="en-US" sz="2600" dirty="0" smtClean="0"/>
              <a:t>: cut spending, raise taxes</a:t>
            </a:r>
          </a:p>
          <a:p>
            <a:pPr lvl="1"/>
            <a:r>
              <a:rPr lang="en-US" sz="2600" dirty="0" smtClean="0"/>
              <a:t>the most virtuous but also most difficult way</a:t>
            </a:r>
            <a:endParaRPr lang="en-US" sz="2600" dirty="0"/>
          </a:p>
          <a:p>
            <a:pPr lvl="1"/>
            <a:endParaRPr lang="en-US" sz="2600" dirty="0" smtClean="0"/>
          </a:p>
          <a:p>
            <a:pPr lvl="1"/>
            <a:endParaRPr lang="en-US" sz="2600" dirty="0"/>
          </a:p>
          <a:p>
            <a:pPr lvl="1"/>
            <a:endParaRPr lang="en-US" sz="2600" dirty="0" smtClean="0"/>
          </a:p>
          <a:p>
            <a:pPr lvl="1"/>
            <a:endParaRPr lang="en-US" sz="2600" dirty="0"/>
          </a:p>
          <a:p>
            <a:pPr lvl="1"/>
            <a:endParaRPr lang="en-US" sz="2600" dirty="0" smtClean="0"/>
          </a:p>
          <a:p>
            <a:pPr marL="57150" indent="0">
              <a:buNone/>
            </a:pPr>
            <a:endParaRPr lang="en-US" sz="2600" dirty="0" smtClean="0"/>
          </a:p>
          <a:p>
            <a:pPr marL="57150" indent="0">
              <a:buNone/>
            </a:pPr>
            <a:r>
              <a:rPr lang="en-US" sz="2600" dirty="0" smtClean="0"/>
              <a:t>As difficult as it is, deficit reduction had been successfully implemented in many European countries.</a:t>
            </a:r>
            <a:endParaRPr lang="en-US" sz="2600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2298356"/>
              </p:ext>
            </p:extLst>
          </p:nvPr>
        </p:nvGraphicFramePr>
        <p:xfrm>
          <a:off x="457200" y="2627615"/>
          <a:ext cx="8419670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2810"/>
                <a:gridCol w="1202810"/>
                <a:gridCol w="1202810"/>
                <a:gridCol w="1202810"/>
                <a:gridCol w="1202810"/>
                <a:gridCol w="1202810"/>
                <a:gridCol w="1202810"/>
              </a:tblGrid>
              <a:tr h="29831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1981-85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1986-90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1991-95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1996-2000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2001-05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2006-10</a:t>
                      </a:r>
                      <a:endParaRPr lang="en-US" sz="1600" dirty="0"/>
                    </a:p>
                  </a:txBody>
                  <a:tcPr/>
                </a:tc>
              </a:tr>
              <a:tr h="29831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Greece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0.8</a:t>
                      </a:r>
                      <a:endParaRPr lang="en-US" sz="1600" dirty="0"/>
                    </a:p>
                  </a:txBody>
                  <a:tcPr/>
                </a:tc>
              </a:tr>
              <a:tr h="29831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Italy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-0.3</a:t>
                      </a:r>
                      <a:endParaRPr lang="en-US" sz="1600" dirty="0"/>
                    </a:p>
                  </a:txBody>
                  <a:tcPr/>
                </a:tc>
              </a:tr>
              <a:tr h="29831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Portugal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0.5</a:t>
                      </a:r>
                      <a:endParaRPr lang="en-US" sz="1600" dirty="0"/>
                    </a:p>
                  </a:txBody>
                  <a:tcPr/>
                </a:tc>
              </a:tr>
              <a:tr h="29831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Spain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0.9</a:t>
                      </a:r>
                      <a:endParaRPr lang="en-US" sz="1600" dirty="0"/>
                    </a:p>
                  </a:txBody>
                  <a:tcPr/>
                </a:tc>
              </a:tr>
              <a:tr h="29831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Euro Area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n.a</a:t>
                      </a:r>
                      <a:r>
                        <a:rPr lang="en-US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n.a</a:t>
                      </a:r>
                      <a:r>
                        <a:rPr lang="en-US" sz="1600" dirty="0" smtClean="0"/>
                        <a:t>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0.8</a:t>
                      </a:r>
                      <a:endParaRPr lang="en-US" sz="1600" dirty="0"/>
                    </a:p>
                  </a:txBody>
                  <a:tcPr/>
                </a:tc>
              </a:tr>
              <a:tr h="29831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EU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1.0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4972471"/>
            <a:ext cx="309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Source: </a:t>
            </a:r>
            <a:r>
              <a:rPr lang="en-US" dirty="0" err="1" smtClean="0"/>
              <a:t>Burda&amp;Wyplosz</a:t>
            </a:r>
            <a:r>
              <a:rPr lang="en-US" dirty="0" smtClean="0"/>
              <a:t> (2013)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7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reduce the debt burden?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/>
              <a:t>#2. </a:t>
            </a:r>
            <a:r>
              <a:rPr lang="en-US" sz="2600" b="1" i="1" dirty="0" smtClean="0"/>
              <a:t>Raising economic growth</a:t>
            </a:r>
          </a:p>
          <a:p>
            <a:pPr lvl="1"/>
            <a:r>
              <a:rPr lang="en-US" sz="2600" dirty="0" smtClean="0"/>
              <a:t>is possible in medium to long run</a:t>
            </a:r>
            <a:endParaRPr lang="en-US" sz="2600" dirty="0"/>
          </a:p>
          <a:p>
            <a:pPr lvl="1"/>
            <a:r>
              <a:rPr lang="en-US" sz="2600" dirty="0" smtClean="0"/>
              <a:t>factors determining the attainable rate of growth will be spelled out later (Growth policy)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70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reduce the debt burden?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/>
              <a:t>#3 </a:t>
            </a:r>
            <a:r>
              <a:rPr lang="en-US" sz="2600" b="1" i="1" dirty="0" smtClean="0"/>
              <a:t>Monetization (inflation tax)</a:t>
            </a:r>
          </a:p>
          <a:p>
            <a:pPr lvl="1"/>
            <a:r>
              <a:rPr lang="en-US" sz="2600" dirty="0" smtClean="0"/>
              <a:t>reducing the value of the money base (the central bank</a:t>
            </a:r>
            <a:r>
              <a:rPr lang="cs-CZ" sz="2600" dirty="0" smtClean="0"/>
              <a:t>’s </a:t>
            </a:r>
            <a:r>
              <a:rPr lang="cs-CZ" sz="2600" dirty="0" err="1" smtClean="0"/>
              <a:t>liability</a:t>
            </a:r>
            <a:r>
              <a:rPr lang="cs-CZ" sz="2600" dirty="0" smtClean="0"/>
              <a:t>) and </a:t>
            </a:r>
            <a:r>
              <a:rPr lang="cs-CZ" sz="2600" dirty="0" err="1" smtClean="0"/>
              <a:t>of</a:t>
            </a:r>
            <a:r>
              <a:rPr lang="cs-CZ" sz="2600" dirty="0" smtClean="0"/>
              <a:t> </a:t>
            </a:r>
            <a:r>
              <a:rPr lang="cs-CZ" sz="2600" dirty="0" err="1" smtClean="0"/>
              <a:t>the</a:t>
            </a:r>
            <a:r>
              <a:rPr lang="cs-CZ" sz="2600" dirty="0" smtClean="0"/>
              <a:t> public </a:t>
            </a:r>
            <a:r>
              <a:rPr lang="cs-CZ" sz="2600" dirty="0" err="1" smtClean="0"/>
              <a:t>debt</a:t>
            </a:r>
            <a:r>
              <a:rPr lang="cs-CZ" sz="2600" dirty="0" smtClean="0"/>
              <a:t> (</a:t>
            </a:r>
            <a:r>
              <a:rPr lang="cs-CZ" sz="2600" dirty="0" err="1" smtClean="0"/>
              <a:t>the</a:t>
            </a:r>
            <a:r>
              <a:rPr lang="cs-CZ" sz="2600" dirty="0" smtClean="0"/>
              <a:t> </a:t>
            </a:r>
            <a:r>
              <a:rPr lang="cs-CZ" sz="2600" dirty="0" err="1" smtClean="0"/>
              <a:t>Treasury’s</a:t>
            </a:r>
            <a:r>
              <a:rPr lang="cs-CZ" sz="2600" dirty="0" smtClean="0"/>
              <a:t> </a:t>
            </a:r>
            <a:r>
              <a:rPr lang="cs-CZ" sz="2600" dirty="0" err="1" smtClean="0"/>
              <a:t>liability</a:t>
            </a:r>
            <a:r>
              <a:rPr lang="cs-CZ" sz="2600" dirty="0" smtClean="0"/>
              <a:t>) =&gt; tax on </a:t>
            </a:r>
            <a:r>
              <a:rPr lang="cs-CZ" sz="2600" dirty="0" err="1" smtClean="0"/>
              <a:t>money</a:t>
            </a:r>
            <a:r>
              <a:rPr lang="cs-CZ" sz="2600" dirty="0" smtClean="0"/>
              <a:t> and </a:t>
            </a:r>
            <a:r>
              <a:rPr lang="cs-CZ" sz="2600" dirty="0" err="1" smtClean="0"/>
              <a:t>bondholders</a:t>
            </a:r>
            <a:r>
              <a:rPr lang="cs-CZ" sz="2600" dirty="0" smtClean="0"/>
              <a:t>.</a:t>
            </a:r>
          </a:p>
          <a:p>
            <a:pPr lvl="1"/>
            <a:r>
              <a:rPr lang="cs-CZ" sz="2600" dirty="0" err="1" smtClean="0"/>
              <a:t>inflation</a:t>
            </a:r>
            <a:r>
              <a:rPr lang="cs-CZ" sz="2600" dirty="0" smtClean="0"/>
              <a:t> </a:t>
            </a:r>
            <a:r>
              <a:rPr lang="cs-CZ" sz="2600" dirty="0" err="1" smtClean="0"/>
              <a:t>must</a:t>
            </a:r>
            <a:r>
              <a:rPr lang="cs-CZ" sz="2600" dirty="0" smtClean="0"/>
              <a:t> </a:t>
            </a:r>
            <a:r>
              <a:rPr lang="cs-CZ" sz="2600" dirty="0" err="1" smtClean="0"/>
              <a:t>rise</a:t>
            </a:r>
            <a:r>
              <a:rPr lang="cs-CZ" sz="2600" dirty="0" smtClean="0"/>
              <a:t> </a:t>
            </a:r>
            <a:r>
              <a:rPr lang="cs-CZ" sz="2600" dirty="0" err="1" smtClean="0"/>
              <a:t>unexpectedly</a:t>
            </a:r>
            <a:r>
              <a:rPr lang="cs-CZ" sz="2600" dirty="0" smtClean="0"/>
              <a:t> and </a:t>
            </a:r>
            <a:r>
              <a:rPr lang="cs-CZ" sz="2600" dirty="0" err="1" smtClean="0"/>
              <a:t>quickly</a:t>
            </a:r>
            <a:r>
              <a:rPr lang="cs-CZ" sz="2600" dirty="0" smtClean="0"/>
              <a:t> </a:t>
            </a:r>
            <a:r>
              <a:rPr lang="cs-CZ" sz="2600" dirty="0" err="1" smtClean="0"/>
              <a:t>enough</a:t>
            </a:r>
            <a:r>
              <a:rPr lang="cs-CZ" sz="2600" dirty="0" smtClean="0"/>
              <a:t> </a:t>
            </a:r>
          </a:p>
          <a:p>
            <a:pPr lvl="1"/>
            <a:r>
              <a:rPr lang="cs-CZ" sz="2600" dirty="0" err="1" smtClean="0"/>
              <a:t>temporary</a:t>
            </a:r>
            <a:r>
              <a:rPr lang="cs-CZ" sz="2600" dirty="0" smtClean="0"/>
              <a:t> </a:t>
            </a:r>
            <a:r>
              <a:rPr lang="cs-CZ" sz="2600" dirty="0" err="1" smtClean="0"/>
              <a:t>solution</a:t>
            </a:r>
            <a:r>
              <a:rPr lang="cs-CZ" sz="2600" dirty="0" smtClean="0"/>
              <a:t>: </a:t>
            </a:r>
            <a:r>
              <a:rPr lang="cs-CZ" sz="2600" dirty="0" err="1" smtClean="0"/>
              <a:t>lenders</a:t>
            </a:r>
            <a:r>
              <a:rPr lang="cs-CZ" sz="2600" dirty="0" smtClean="0"/>
              <a:t> </a:t>
            </a:r>
            <a:r>
              <a:rPr lang="cs-CZ" sz="2600" dirty="0" err="1" smtClean="0"/>
              <a:t>will</a:t>
            </a:r>
            <a:r>
              <a:rPr lang="cs-CZ" sz="2600" dirty="0" smtClean="0"/>
              <a:t> </a:t>
            </a:r>
            <a:r>
              <a:rPr lang="cs-CZ" sz="2600" dirty="0" err="1" smtClean="0"/>
              <a:t>demand</a:t>
            </a:r>
            <a:r>
              <a:rPr lang="cs-CZ" sz="2600" dirty="0" smtClean="0"/>
              <a:t> </a:t>
            </a:r>
            <a:r>
              <a:rPr lang="cs-CZ" sz="2600" dirty="0" err="1" smtClean="0"/>
              <a:t>higher</a:t>
            </a:r>
            <a:r>
              <a:rPr lang="cs-CZ" sz="2600" dirty="0" smtClean="0"/>
              <a:t> </a:t>
            </a:r>
            <a:r>
              <a:rPr lang="cs-CZ" sz="2600" dirty="0" err="1" smtClean="0"/>
              <a:t>interest</a:t>
            </a:r>
            <a:r>
              <a:rPr lang="cs-CZ" sz="2600" dirty="0" smtClean="0"/>
              <a:t> </a:t>
            </a:r>
            <a:r>
              <a:rPr lang="cs-CZ" sz="2600" dirty="0" err="1" smtClean="0"/>
              <a:t>rates</a:t>
            </a:r>
            <a:r>
              <a:rPr lang="cs-CZ" sz="2600" dirty="0" smtClean="0"/>
              <a:t> and </a:t>
            </a:r>
            <a:r>
              <a:rPr lang="cs-CZ" sz="2600" dirty="0" err="1" smtClean="0"/>
              <a:t>will</a:t>
            </a:r>
            <a:r>
              <a:rPr lang="cs-CZ" sz="2600" dirty="0" smtClean="0"/>
              <a:t> </a:t>
            </a:r>
            <a:r>
              <a:rPr lang="cs-CZ" sz="2600" dirty="0" err="1" smtClean="0"/>
              <a:t>be</a:t>
            </a:r>
            <a:r>
              <a:rPr lang="cs-CZ" sz="2600" dirty="0" smtClean="0"/>
              <a:t> </a:t>
            </a:r>
            <a:r>
              <a:rPr lang="cs-CZ" sz="2600" dirty="0" err="1" smtClean="0"/>
              <a:t>less</a:t>
            </a:r>
            <a:r>
              <a:rPr lang="cs-CZ" sz="2600" dirty="0" smtClean="0"/>
              <a:t> </a:t>
            </a:r>
            <a:r>
              <a:rPr lang="cs-CZ" sz="2600" dirty="0" err="1" smtClean="0"/>
              <a:t>willing</a:t>
            </a:r>
            <a:r>
              <a:rPr lang="cs-CZ" sz="2600" dirty="0" smtClean="0"/>
              <a:t> to </a:t>
            </a:r>
            <a:r>
              <a:rPr lang="cs-CZ" sz="2600" dirty="0" err="1" smtClean="0"/>
              <a:t>agree</a:t>
            </a:r>
            <a:r>
              <a:rPr lang="cs-CZ" sz="2600" dirty="0" smtClean="0"/>
              <a:t> to long-term </a:t>
            </a:r>
            <a:r>
              <a:rPr lang="cs-CZ" sz="2600" dirty="0" err="1" smtClean="0"/>
              <a:t>loans</a:t>
            </a:r>
            <a:endParaRPr lang="cs-CZ" sz="2600" dirty="0" smtClean="0"/>
          </a:p>
          <a:p>
            <a:pPr lvl="1"/>
            <a:r>
              <a:rPr lang="cs-CZ" sz="2600" dirty="0" smtClean="0"/>
              <a:t>risk </a:t>
            </a:r>
            <a:r>
              <a:rPr lang="cs-CZ" sz="2600" dirty="0" err="1" smtClean="0"/>
              <a:t>of</a:t>
            </a:r>
            <a:r>
              <a:rPr lang="cs-CZ" sz="2600" dirty="0" smtClean="0"/>
              <a:t> </a:t>
            </a:r>
            <a:r>
              <a:rPr lang="cs-CZ" sz="2600" dirty="0" err="1" smtClean="0"/>
              <a:t>hyperinflation</a:t>
            </a:r>
            <a:r>
              <a:rPr lang="cs-CZ" sz="2600" dirty="0" smtClean="0"/>
              <a:t> </a:t>
            </a:r>
            <a:r>
              <a:rPr lang="cs-CZ" sz="2600" dirty="0" err="1" smtClean="0"/>
              <a:t>if</a:t>
            </a:r>
            <a:r>
              <a:rPr lang="cs-CZ" sz="2600" dirty="0" smtClean="0"/>
              <a:t> </a:t>
            </a:r>
            <a:r>
              <a:rPr lang="cs-CZ" sz="2600" dirty="0" err="1" smtClean="0"/>
              <a:t>the</a:t>
            </a:r>
            <a:r>
              <a:rPr lang="cs-CZ" sz="2600" dirty="0" smtClean="0"/>
              <a:t> </a:t>
            </a:r>
            <a:r>
              <a:rPr lang="cs-CZ" sz="2600" dirty="0" err="1" smtClean="0"/>
              <a:t>government</a:t>
            </a:r>
            <a:r>
              <a:rPr lang="cs-CZ" sz="2600" dirty="0" smtClean="0"/>
              <a:t> </a:t>
            </a:r>
            <a:r>
              <a:rPr lang="cs-CZ" sz="2600" dirty="0" err="1" smtClean="0"/>
              <a:t>will</a:t>
            </a:r>
            <a:r>
              <a:rPr lang="cs-CZ" sz="2600" dirty="0" smtClean="0"/>
              <a:t> </a:t>
            </a:r>
            <a:r>
              <a:rPr lang="cs-CZ" sz="2600" dirty="0" err="1" smtClean="0"/>
              <a:t>be</a:t>
            </a:r>
            <a:r>
              <a:rPr lang="cs-CZ" sz="2600" dirty="0" smtClean="0"/>
              <a:t> </a:t>
            </a:r>
            <a:r>
              <a:rPr lang="cs-CZ" sz="2600" dirty="0" err="1" smtClean="0"/>
              <a:t>forced</a:t>
            </a:r>
            <a:r>
              <a:rPr lang="cs-CZ" sz="2600" dirty="0" smtClean="0"/>
              <a:t> to </a:t>
            </a:r>
            <a:r>
              <a:rPr lang="cs-CZ" sz="2600" dirty="0" err="1" smtClean="0"/>
              <a:t>create</a:t>
            </a:r>
            <a:r>
              <a:rPr lang="cs-CZ" sz="2600" dirty="0" smtClean="0"/>
              <a:t> more </a:t>
            </a:r>
            <a:r>
              <a:rPr lang="cs-CZ" sz="2600" dirty="0" err="1" smtClean="0"/>
              <a:t>money</a:t>
            </a:r>
            <a:r>
              <a:rPr lang="cs-CZ" sz="2600" dirty="0" smtClean="0"/>
              <a:t> to </a:t>
            </a:r>
            <a:r>
              <a:rPr lang="cs-CZ" sz="2600" dirty="0" err="1" smtClean="0"/>
              <a:t>pay</a:t>
            </a:r>
            <a:r>
              <a:rPr lang="cs-CZ" sz="2600" dirty="0" smtClean="0"/>
              <a:t> </a:t>
            </a:r>
            <a:r>
              <a:rPr lang="cs-CZ" sz="2600" dirty="0" err="1" smtClean="0"/>
              <a:t>back</a:t>
            </a:r>
            <a:r>
              <a:rPr lang="cs-CZ" sz="2600" dirty="0" smtClean="0"/>
              <a:t> </a:t>
            </a:r>
            <a:r>
              <a:rPr lang="cs-CZ" sz="2600" dirty="0" err="1" smtClean="0"/>
              <a:t>maturing</a:t>
            </a:r>
            <a:r>
              <a:rPr lang="cs-CZ" sz="2600" dirty="0" smtClean="0"/>
              <a:t> </a:t>
            </a:r>
            <a:r>
              <a:rPr lang="cs-CZ" sz="2600" dirty="0" err="1" smtClean="0"/>
              <a:t>debt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63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Concepts and </a:t>
            </a:r>
            <a:r>
              <a:rPr lang="en-US" dirty="0" smtClean="0"/>
              <a:t>measurements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5535"/>
          </a:xfrm>
        </p:spPr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 smtClean="0"/>
              <a:t>Fiscal policy (FP) contains decisions regarding taxes and public spending.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 smtClean="0"/>
              <a:t>The notion of FP usually refers to its </a:t>
            </a:r>
            <a:r>
              <a:rPr lang="en-US" sz="2600" i="1" dirty="0" smtClean="0"/>
              <a:t>stabilization function </a:t>
            </a:r>
            <a:r>
              <a:rPr lang="en-US" sz="2600" dirty="0" smtClean="0"/>
              <a:t>– changes in taxes and public expenditures for purposes of dampening the fluctuations of the economic cycle – theoretically inspired by J.M. Keynes.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 smtClean="0"/>
              <a:t>Toward the end of the 20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century theoretical and empirical doubts about the effectiveness of FP.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 smtClean="0"/>
              <a:t>Now in many countries the key point of FP is public debt sustainability.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3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reduce the debt burden?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600" dirty="0" smtClean="0"/>
              <a:t>#4. </a:t>
            </a:r>
            <a:r>
              <a:rPr lang="en-US" sz="2600" b="1" i="1" dirty="0" smtClean="0"/>
              <a:t>Default</a:t>
            </a:r>
            <a:r>
              <a:rPr lang="en-US" sz="2600" dirty="0" smtClean="0"/>
              <a:t> </a:t>
            </a:r>
            <a:endParaRPr lang="en-US" sz="2600" dirty="0"/>
          </a:p>
          <a:p>
            <a:pPr lvl="1"/>
            <a:r>
              <a:rPr lang="en-US" sz="2600" dirty="0" smtClean="0"/>
              <a:t>not rare in Europe before 20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century</a:t>
            </a:r>
          </a:p>
          <a:p>
            <a:pPr lvl="1"/>
            <a:r>
              <a:rPr lang="en-US" sz="2600" dirty="0" smtClean="0"/>
              <a:t>restructuring</a:t>
            </a:r>
            <a:r>
              <a:rPr lang="en-US" sz="2600" dirty="0"/>
              <a:t>: rescheduling, write-downs, haircuts, debt conversions (Brady plan, 1989), interest reductions... </a:t>
            </a:r>
          </a:p>
          <a:p>
            <a:pPr lvl="1"/>
            <a:r>
              <a:rPr lang="en-US" sz="2600" dirty="0" smtClean="0"/>
              <a:t>voluntary/compulsory </a:t>
            </a:r>
          </a:p>
          <a:p>
            <a:pPr lvl="1"/>
            <a:r>
              <a:rPr lang="en-US" sz="2600" dirty="0" smtClean="0"/>
              <a:t>coordination</a:t>
            </a:r>
            <a:r>
              <a:rPr lang="en-US" sz="2600" dirty="0"/>
              <a:t>: Paris club (public creditors); London club (private creditors); IMF, World Bank.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87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Political theory of debt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The choice of who should pay for the reduction of a high debt is a problem of redistribution.</a:t>
            </a:r>
          </a:p>
          <a:p>
            <a:r>
              <a:rPr lang="en-US" sz="2600" dirty="0" smtClean="0"/>
              <a:t>Suppose that society can be divided into three groups: </a:t>
            </a:r>
            <a:r>
              <a:rPr lang="en-US" sz="2600" dirty="0" err="1" smtClean="0"/>
              <a:t>rentiers</a:t>
            </a:r>
            <a:r>
              <a:rPr lang="en-US" sz="2600" dirty="0" smtClean="0"/>
              <a:t>, entrepreneurs and workers.</a:t>
            </a:r>
          </a:p>
          <a:p>
            <a:r>
              <a:rPr lang="en-US" sz="2600" dirty="0" smtClean="0"/>
              <a:t>Each of these interest groups will seek to avoid the burden of adjustment and shift onto someone else.</a:t>
            </a:r>
          </a:p>
          <a:p>
            <a:pPr lvl="1"/>
            <a:r>
              <a:rPr lang="en-US" sz="2600" dirty="0" err="1" smtClean="0"/>
              <a:t>rentiers</a:t>
            </a:r>
            <a:r>
              <a:rPr lang="en-US" sz="2600" dirty="0" smtClean="0"/>
              <a:t> are opposed to default and inflation tax</a:t>
            </a:r>
          </a:p>
          <a:p>
            <a:pPr lvl="1"/>
            <a:r>
              <a:rPr lang="en-US" sz="2600" dirty="0" smtClean="0"/>
              <a:t>entrepreneurs are opposed to taxes on capital</a:t>
            </a:r>
          </a:p>
          <a:p>
            <a:pPr lvl="1"/>
            <a:r>
              <a:rPr lang="en-US" sz="2600" dirty="0" smtClean="0"/>
              <a:t>workers prefer taxes on wealth and capital and the </a:t>
            </a:r>
            <a:r>
              <a:rPr lang="en-US" sz="2600" dirty="0" err="1" smtClean="0"/>
              <a:t>repudation</a:t>
            </a:r>
            <a:r>
              <a:rPr lang="en-US" sz="2600" dirty="0" smtClean="0"/>
              <a:t> of debt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12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 and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30447"/>
          </a:xfrm>
        </p:spPr>
        <p:txBody>
          <a:bodyPr>
            <a:normAutofit/>
          </a:bodyPr>
          <a:lstStyle/>
          <a:p>
            <a:r>
              <a:rPr lang="en-US" sz="2600" dirty="0"/>
              <a:t>Fiscal policy is traditionally discretionary</a:t>
            </a:r>
          </a:p>
          <a:p>
            <a:r>
              <a:rPr lang="en-US" sz="2600" dirty="0"/>
              <a:t>However increasing reliance on rules to: </a:t>
            </a:r>
            <a:endParaRPr lang="en-US" sz="2600" dirty="0" smtClean="0"/>
          </a:p>
          <a:p>
            <a:pPr lvl="1"/>
            <a:r>
              <a:rPr lang="en-US" sz="2600" dirty="0" smtClean="0"/>
              <a:t>improve predictability</a:t>
            </a:r>
          </a:p>
          <a:p>
            <a:pPr lvl="1"/>
            <a:r>
              <a:rPr lang="en-US" sz="2600" dirty="0" smtClean="0"/>
              <a:t>address </a:t>
            </a:r>
            <a:r>
              <a:rPr lang="en-US" sz="2600" dirty="0"/>
              <a:t>political </a:t>
            </a:r>
            <a:r>
              <a:rPr lang="en-US" sz="2600" dirty="0" smtClean="0"/>
              <a:t>failures</a:t>
            </a:r>
          </a:p>
          <a:p>
            <a:pPr lvl="1"/>
            <a:r>
              <a:rPr lang="en-US" sz="2600" dirty="0" smtClean="0"/>
              <a:t>improve credibility</a:t>
            </a:r>
          </a:p>
          <a:p>
            <a:pPr lvl="1"/>
            <a:r>
              <a:rPr lang="en-US" sz="2600" dirty="0" smtClean="0"/>
              <a:t>enforce </a:t>
            </a:r>
            <a:r>
              <a:rPr lang="en-US" sz="2600" dirty="0"/>
              <a:t>coordination</a:t>
            </a:r>
          </a:p>
          <a:p>
            <a:r>
              <a:rPr lang="en-US" sz="2600" dirty="0"/>
              <a:t>European Stability and Growth Pact (1997)</a:t>
            </a:r>
          </a:p>
          <a:p>
            <a:r>
              <a:rPr lang="en-US" sz="2600" dirty="0"/>
              <a:t>Current discussions in </a:t>
            </a:r>
            <a:r>
              <a:rPr lang="en-US" sz="2600" dirty="0" smtClean="0"/>
              <a:t>Europe:</a:t>
            </a:r>
          </a:p>
          <a:p>
            <a:pPr lvl="1"/>
            <a:r>
              <a:rPr lang="en-US" sz="2600" dirty="0" smtClean="0"/>
              <a:t>strengthening </a:t>
            </a:r>
            <a:r>
              <a:rPr lang="en-US" sz="2600" dirty="0"/>
              <a:t>fiscal </a:t>
            </a:r>
            <a:r>
              <a:rPr lang="en-US" sz="2600" dirty="0" smtClean="0"/>
              <a:t>discipline</a:t>
            </a:r>
          </a:p>
          <a:p>
            <a:pPr lvl="1"/>
            <a:r>
              <a:rPr lang="en-US" sz="2600" dirty="0" smtClean="0"/>
              <a:t>national </a:t>
            </a:r>
            <a:r>
              <a:rPr lang="en-US" sz="2600" dirty="0"/>
              <a:t>fiscal rules and institutions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5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and more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i="1" dirty="0" smtClean="0"/>
              <a:t>Fig. </a:t>
            </a:r>
            <a:r>
              <a:rPr lang="en-US" sz="2600" dirty="0" smtClean="0"/>
              <a:t>Fiscal rules in EU member states, by sub-sector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868" y="2488084"/>
            <a:ext cx="6045200" cy="378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1117" y="6272684"/>
            <a:ext cx="2990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Source: </a:t>
            </a:r>
            <a:r>
              <a:rPr lang="en-US" dirty="0" err="1" smtClean="0"/>
              <a:t>Bénassy-Quéré</a:t>
            </a:r>
            <a:r>
              <a:rPr lang="en-US" dirty="0" smtClean="0"/>
              <a:t> (2012)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7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good rule?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69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/>
              <a:t>The ‘good rule’ according to </a:t>
            </a:r>
            <a:r>
              <a:rPr lang="en-US" sz="2600" dirty="0" err="1"/>
              <a:t>Kopits</a:t>
            </a:r>
            <a:r>
              <a:rPr lang="en-US" sz="2600" dirty="0"/>
              <a:t> and </a:t>
            </a:r>
            <a:r>
              <a:rPr lang="en-US" sz="2600" dirty="0" err="1"/>
              <a:t>Symansky</a:t>
            </a:r>
            <a:r>
              <a:rPr lang="en-US" sz="2600" dirty="0"/>
              <a:t> (1998):</a:t>
            </a:r>
          </a:p>
          <a:p>
            <a:r>
              <a:rPr lang="en-US" sz="2300" i="1" dirty="0" smtClean="0"/>
              <a:t>clear </a:t>
            </a:r>
            <a:r>
              <a:rPr lang="en-US" sz="2300" i="1" dirty="0"/>
              <a:t>definition,</a:t>
            </a:r>
          </a:p>
          <a:p>
            <a:r>
              <a:rPr lang="en-US" sz="2300" i="1" dirty="0" smtClean="0"/>
              <a:t>transparent </a:t>
            </a:r>
            <a:r>
              <a:rPr lang="en-US" sz="2300" i="1" dirty="0"/>
              <a:t>public accounts,</a:t>
            </a:r>
          </a:p>
          <a:p>
            <a:r>
              <a:rPr lang="en-US" sz="2300" i="1" dirty="0" smtClean="0"/>
              <a:t>simplicity</a:t>
            </a:r>
            <a:r>
              <a:rPr lang="en-US" sz="2300" i="1" dirty="0"/>
              <a:t>,</a:t>
            </a:r>
          </a:p>
          <a:p>
            <a:r>
              <a:rPr lang="en-US" sz="2300" i="1" dirty="0" smtClean="0"/>
              <a:t>flexibility </a:t>
            </a:r>
            <a:r>
              <a:rPr lang="en-US" sz="2300" i="1" dirty="0"/>
              <a:t>– in particular regarding the capacity to react to exogenous </a:t>
            </a:r>
            <a:r>
              <a:rPr lang="en-US" sz="2300" i="1" dirty="0" smtClean="0"/>
              <a:t>shocks,</a:t>
            </a:r>
            <a:endParaRPr lang="en-US" sz="2300" i="1" dirty="0"/>
          </a:p>
          <a:p>
            <a:r>
              <a:rPr lang="en-US" sz="2300" i="1" dirty="0" smtClean="0"/>
              <a:t>policy </a:t>
            </a:r>
            <a:r>
              <a:rPr lang="en-US" sz="2300" i="1" dirty="0"/>
              <a:t>relevance in view of the objectives pursued</a:t>
            </a:r>
            <a:r>
              <a:rPr lang="en-US" sz="2300" i="1" dirty="0" smtClean="0"/>
              <a:t>,</a:t>
            </a:r>
          </a:p>
          <a:p>
            <a:r>
              <a:rPr lang="en-US" sz="2300" i="1" dirty="0" smtClean="0"/>
              <a:t>capacity </a:t>
            </a:r>
            <a:r>
              <a:rPr lang="en-US" sz="2300" i="1" dirty="0"/>
              <a:t>of implementation with possibility of sanctioning non-observance</a:t>
            </a:r>
            <a:r>
              <a:rPr lang="en-US" sz="2300" i="1" dirty="0" smtClean="0"/>
              <a:t>,</a:t>
            </a:r>
          </a:p>
          <a:p>
            <a:r>
              <a:rPr lang="en-US" sz="2300" i="1" dirty="0" smtClean="0"/>
              <a:t>consistency </a:t>
            </a:r>
            <a:r>
              <a:rPr lang="en-US" sz="2300" i="1" dirty="0"/>
              <a:t>with the other objectives and rules of public policies</a:t>
            </a:r>
            <a:r>
              <a:rPr lang="en-US" sz="2300" i="1" dirty="0" smtClean="0"/>
              <a:t>,</a:t>
            </a:r>
          </a:p>
          <a:p>
            <a:r>
              <a:rPr lang="en-US" sz="2300" i="1" dirty="0" smtClean="0"/>
              <a:t>accompanied </a:t>
            </a:r>
            <a:r>
              <a:rPr lang="en-US" sz="2300" i="1" dirty="0"/>
              <a:t>by other effective policies</a:t>
            </a:r>
            <a:endParaRPr lang="en-US" sz="23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2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rules in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Headline </a:t>
            </a:r>
            <a:r>
              <a:rPr lang="en-US" sz="2600" dirty="0"/>
              <a:t>deficit rules (SGP</a:t>
            </a:r>
            <a:r>
              <a:rPr lang="en-US" sz="2600" dirty="0" smtClean="0"/>
              <a:t>)</a:t>
            </a:r>
          </a:p>
          <a:p>
            <a:r>
              <a:rPr lang="en-US" sz="2600" dirty="0" smtClean="0"/>
              <a:t>Structural </a:t>
            </a:r>
            <a:r>
              <a:rPr lang="en-US" sz="2600" dirty="0"/>
              <a:t>deficit rules (Germany after </a:t>
            </a:r>
            <a:r>
              <a:rPr lang="en-US" sz="2600" dirty="0" smtClean="0"/>
              <a:t>reform</a:t>
            </a:r>
            <a:endParaRPr lang="en-US" sz="2600" dirty="0"/>
          </a:p>
          <a:p>
            <a:r>
              <a:rPr lang="en-US" sz="2600" dirty="0" smtClean="0"/>
              <a:t>Golden </a:t>
            </a:r>
            <a:r>
              <a:rPr lang="en-US" sz="2600" dirty="0"/>
              <a:t>rule (Germany before reform, UK 1998</a:t>
            </a:r>
            <a:r>
              <a:rPr lang="en-US" sz="2600" dirty="0" smtClean="0"/>
              <a:t>)</a:t>
            </a:r>
          </a:p>
          <a:p>
            <a:r>
              <a:rPr lang="en-US" sz="2600" dirty="0" smtClean="0"/>
              <a:t>Debt </a:t>
            </a:r>
            <a:r>
              <a:rPr lang="en-US" sz="2600" dirty="0"/>
              <a:t>rules (UK under Blair/Brown</a:t>
            </a:r>
            <a:r>
              <a:rPr lang="en-US" sz="2600" dirty="0" smtClean="0"/>
              <a:t>)</a:t>
            </a:r>
          </a:p>
          <a:p>
            <a:r>
              <a:rPr lang="en-US" sz="2600" dirty="0" smtClean="0"/>
              <a:t>Spending </a:t>
            </a:r>
            <a:r>
              <a:rPr lang="en-US" sz="2600" dirty="0"/>
              <a:t>/receipts </a:t>
            </a:r>
            <a:r>
              <a:rPr lang="en-US" sz="2600" dirty="0" smtClean="0"/>
              <a:t>rules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 smtClean="0"/>
              <a:t>=&gt; </a:t>
            </a:r>
            <a:r>
              <a:rPr lang="en-US" sz="2600" b="1" i="1" dirty="0"/>
              <a:t>Enforcement is very uneven and difficult to check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752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#1. The UK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 </a:t>
            </a:r>
            <a:r>
              <a:rPr lang="en-US" b="1" dirty="0"/>
              <a:t>1998-2008</a:t>
            </a:r>
          </a:p>
          <a:p>
            <a:r>
              <a:rPr lang="en-US" sz="2600" i="1" dirty="0" smtClean="0"/>
              <a:t>Golden </a:t>
            </a:r>
            <a:r>
              <a:rPr lang="en-US" sz="2600" i="1" dirty="0"/>
              <a:t>rule </a:t>
            </a:r>
            <a:r>
              <a:rPr lang="en-US" sz="2600" dirty="0"/>
              <a:t>(no borrowing for current spending)</a:t>
            </a:r>
          </a:p>
          <a:p>
            <a:r>
              <a:rPr lang="en-US" sz="2600" i="1" dirty="0"/>
              <a:t>Sustainable investment rule </a:t>
            </a:r>
            <a:r>
              <a:rPr lang="en-US" sz="2600" dirty="0"/>
              <a:t>(debt ratio 40% over the cycle</a:t>
            </a:r>
            <a:r>
              <a:rPr lang="en-US" sz="2600" dirty="0" smtClean="0"/>
              <a:t>)</a:t>
            </a:r>
          </a:p>
          <a:p>
            <a:endParaRPr lang="en-US" sz="2600" dirty="0"/>
          </a:p>
          <a:p>
            <a:pPr marL="0" indent="0">
              <a:buNone/>
            </a:pPr>
            <a:r>
              <a:rPr lang="en-US" sz="2600" dirty="0" smtClean="0"/>
              <a:t>Two problems:</a:t>
            </a:r>
            <a:endParaRPr lang="en-US" sz="2600" dirty="0"/>
          </a:p>
          <a:p>
            <a:r>
              <a:rPr lang="en-US" sz="2600" dirty="0"/>
              <a:t>Who determines what is the cycle?</a:t>
            </a:r>
          </a:p>
          <a:p>
            <a:r>
              <a:rPr lang="en-US" sz="2600" dirty="0"/>
              <a:t>How to take contingent liabilities into account?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85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#1. The </a:t>
            </a:r>
            <a:r>
              <a:rPr lang="en-US" dirty="0" smtClean="0"/>
              <a:t>UK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2010</a:t>
            </a:r>
          </a:p>
          <a:p>
            <a:r>
              <a:rPr lang="en-US" i="1" dirty="0"/>
              <a:t>Fiscal mandate</a:t>
            </a:r>
            <a:r>
              <a:rPr lang="en-US" dirty="0"/>
              <a:t>: structural deficit &lt; 1 % of GDP over 5 years</a:t>
            </a:r>
          </a:p>
          <a:p>
            <a:r>
              <a:rPr lang="en-US" i="1" dirty="0"/>
              <a:t>Office for budget responsibility: </a:t>
            </a:r>
            <a:r>
              <a:rPr lang="en-US" dirty="0"/>
              <a:t>independent fiscal council in charge of forecasts and assessment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0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#2. Germany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b="1" dirty="0" smtClean="0"/>
              <a:t>Since late 1960s</a:t>
            </a:r>
            <a:endParaRPr lang="en-US" sz="2600" b="1" dirty="0"/>
          </a:p>
          <a:p>
            <a:r>
              <a:rPr lang="en-US" sz="2600" b="1" i="1" dirty="0"/>
              <a:t>Golden rule </a:t>
            </a:r>
            <a:r>
              <a:rPr lang="en-US" sz="2600" dirty="0"/>
              <a:t>of public finances ‘except macroeconomic disturbance</a:t>
            </a:r>
            <a:r>
              <a:rPr lang="en-US" sz="2600" dirty="0" smtClean="0"/>
              <a:t>’</a:t>
            </a:r>
          </a:p>
          <a:p>
            <a:endParaRPr lang="en-US" sz="2600" dirty="0" smtClean="0"/>
          </a:p>
          <a:p>
            <a:pPr marL="0" indent="0">
              <a:buNone/>
            </a:pPr>
            <a:r>
              <a:rPr lang="en-US" sz="2600" dirty="0"/>
              <a:t>Two problems:</a:t>
            </a:r>
          </a:p>
          <a:p>
            <a:r>
              <a:rPr lang="en-US" sz="2600" dirty="0" smtClean="0"/>
              <a:t>extensive </a:t>
            </a:r>
            <a:r>
              <a:rPr lang="en-US" sz="2600" dirty="0"/>
              <a:t>notion of ‘macroeconomic disturbance</a:t>
            </a:r>
            <a:r>
              <a:rPr lang="en-US" sz="2600" dirty="0" smtClean="0"/>
              <a:t>’</a:t>
            </a:r>
          </a:p>
          <a:p>
            <a:r>
              <a:rPr lang="en-US" sz="2600" dirty="0" smtClean="0"/>
              <a:t>no </a:t>
            </a:r>
            <a:r>
              <a:rPr lang="en-US" sz="2600" dirty="0"/>
              <a:t>correction </a:t>
            </a:r>
            <a:r>
              <a:rPr lang="en-US" sz="2600" dirty="0" smtClean="0"/>
              <a:t>mechanism</a:t>
            </a:r>
          </a:p>
          <a:p>
            <a:r>
              <a:rPr lang="en-US" sz="2600" dirty="0" smtClean="0"/>
              <a:t>inconsistency </a:t>
            </a:r>
            <a:r>
              <a:rPr lang="en-US" sz="2600" dirty="0"/>
              <a:t>with SGP (that does not distinguish between current and investment spending)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5514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smtClean="0"/>
              <a:t>#2. </a:t>
            </a:r>
            <a:r>
              <a:rPr lang="en-US" dirty="0" smtClean="0"/>
              <a:t>Germany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b="1" dirty="0" smtClean="0"/>
              <a:t>2009 -  (Debt brake)</a:t>
            </a:r>
            <a:endParaRPr lang="en-US" sz="2600" b="1" dirty="0"/>
          </a:p>
          <a:p>
            <a:r>
              <a:rPr lang="en-US" sz="2600" i="1" dirty="0"/>
              <a:t>Fiscal rule</a:t>
            </a:r>
            <a:r>
              <a:rPr lang="en-US" sz="2600" dirty="0"/>
              <a:t>: structural deficit </a:t>
            </a:r>
            <a:r>
              <a:rPr lang="en-US" sz="2600" dirty="0" smtClean="0"/>
              <a:t>&lt; 0.35 % </a:t>
            </a:r>
            <a:r>
              <a:rPr lang="en-US" sz="2600" dirty="0"/>
              <a:t>(Federal government) and </a:t>
            </a:r>
            <a:r>
              <a:rPr lang="en-US" sz="2600" dirty="0" smtClean="0"/>
              <a:t>&lt; 0 % </a:t>
            </a:r>
            <a:r>
              <a:rPr lang="en-US" sz="2600" dirty="0"/>
              <a:t>(</a:t>
            </a:r>
            <a:r>
              <a:rPr lang="en-US" sz="2600" dirty="0" err="1"/>
              <a:t>länder</a:t>
            </a:r>
            <a:r>
              <a:rPr lang="en-US" sz="2600" dirty="0" smtClean="0"/>
              <a:t>)</a:t>
            </a:r>
          </a:p>
          <a:p>
            <a:r>
              <a:rPr lang="en-US" sz="2600" i="1" dirty="0"/>
              <a:t>Control account</a:t>
            </a:r>
            <a:r>
              <a:rPr lang="en-US" sz="2600" dirty="0"/>
              <a:t>: deficit </a:t>
            </a:r>
            <a:r>
              <a:rPr lang="en-US" sz="2600" dirty="0" smtClean="0"/>
              <a:t>&lt; 1 % </a:t>
            </a:r>
            <a:r>
              <a:rPr lang="en-US" sz="2600" dirty="0"/>
              <a:t>at any time</a:t>
            </a:r>
            <a:r>
              <a:rPr lang="en-US" sz="2600" dirty="0" smtClean="0"/>
              <a:t>.</a:t>
            </a:r>
          </a:p>
          <a:p>
            <a:r>
              <a:rPr lang="en-US" sz="2600" i="1" dirty="0"/>
              <a:t>Exceptional circumstances</a:t>
            </a:r>
          </a:p>
          <a:p>
            <a:pPr lvl="1"/>
            <a:r>
              <a:rPr lang="en-US" sz="2600" dirty="0" smtClean="0"/>
              <a:t>natural disaster: </a:t>
            </a:r>
            <a:r>
              <a:rPr lang="en-US" sz="2600" dirty="0"/>
              <a:t>more deficit allowed but amortization </a:t>
            </a:r>
            <a:r>
              <a:rPr lang="en-US" sz="2600" dirty="0" smtClean="0"/>
              <a:t>plan</a:t>
            </a:r>
          </a:p>
          <a:p>
            <a:r>
              <a:rPr lang="en-US" sz="2600" i="1" dirty="0" smtClean="0"/>
              <a:t>Progressive </a:t>
            </a:r>
            <a:r>
              <a:rPr lang="en-US" sz="2600" i="1" dirty="0"/>
              <a:t>phase-in </a:t>
            </a:r>
            <a:r>
              <a:rPr lang="en-US" sz="2600" dirty="0"/>
              <a:t>(2016)</a:t>
            </a:r>
            <a:endParaRPr lang="en-US" sz="26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85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Concepts and </a:t>
            </a:r>
            <a:r>
              <a:rPr lang="en-US" dirty="0" smtClean="0"/>
              <a:t>measurements </a:t>
            </a:r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41697"/>
          </a:xfrm>
        </p:spPr>
        <p:txBody>
          <a:bodyPr>
            <a:normAutofit lnSpcReduction="10000"/>
          </a:bodyPr>
          <a:lstStyle/>
          <a:p>
            <a:pPr marL="0" indent="0" defTabSz="914400">
              <a:spcBef>
                <a:spcPts val="0"/>
              </a:spcBef>
              <a:buNone/>
            </a:pPr>
            <a:r>
              <a:rPr lang="en-US" sz="2600" dirty="0" smtClean="0"/>
              <a:t>Public budget is </a:t>
            </a:r>
            <a:r>
              <a:rPr lang="en-US" sz="2600" dirty="0"/>
              <a:t>a document that specifies the origin and volume of both income ("receipts") and intended spending over a certain horizon (usually a year). </a:t>
            </a:r>
            <a:endParaRPr lang="en-US" sz="2600" dirty="0" smtClean="0"/>
          </a:p>
          <a:p>
            <a:pPr marL="0" indent="0" defTabSz="914400">
              <a:spcBef>
                <a:spcPts val="0"/>
              </a:spcBef>
              <a:buNone/>
            </a:pPr>
            <a:endParaRPr lang="en-US" sz="2600" dirty="0"/>
          </a:p>
          <a:p>
            <a:pPr defTabSz="914400">
              <a:spcBef>
                <a:spcPts val="0"/>
              </a:spcBef>
            </a:pPr>
            <a:r>
              <a:rPr lang="en-US" sz="2600" b="1" i="1" dirty="0"/>
              <a:t>Receipts</a:t>
            </a:r>
            <a:r>
              <a:rPr lang="en-US" sz="2600" dirty="0"/>
              <a:t>: income from direct and indirect taxation, social contributions, income from public assets or from provision of public services and, possibly, disposal of public </a:t>
            </a:r>
            <a:r>
              <a:rPr lang="en-US" sz="2600" dirty="0" smtClean="0"/>
              <a:t>assets.</a:t>
            </a:r>
          </a:p>
          <a:p>
            <a:pPr defTabSz="914400">
              <a:spcBef>
                <a:spcPts val="0"/>
              </a:spcBef>
            </a:pPr>
            <a:r>
              <a:rPr lang="en-US" sz="2600" b="1" i="1" dirty="0" smtClean="0"/>
              <a:t>Spending</a:t>
            </a:r>
            <a:r>
              <a:rPr lang="en-US" sz="2600" dirty="0"/>
              <a:t>: defense, police, justice, education, research, support to the economy, social policy, health, foreign policy, development assistance, etc. </a:t>
            </a:r>
            <a:endParaRPr lang="en-US" sz="2600" dirty="0" smtClean="0"/>
          </a:p>
          <a:p>
            <a:pPr defTabSz="914400">
              <a:spcBef>
                <a:spcPts val="0"/>
              </a:spcBef>
            </a:pPr>
            <a:r>
              <a:rPr lang="en-US" sz="2600" dirty="0"/>
              <a:t>Budgets for different </a:t>
            </a:r>
            <a:r>
              <a:rPr lang="en-US" sz="2600" b="1" i="1" dirty="0"/>
              <a:t>levels </a:t>
            </a:r>
            <a:r>
              <a:rPr lang="en-US" sz="2600" dirty="0"/>
              <a:t>of government, cities to central government.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4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Stability and Growth </a:t>
            </a:r>
            <a:r>
              <a:rPr lang="en-US" dirty="0" smtClean="0"/>
              <a:t>Pact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Two </a:t>
            </a:r>
            <a:r>
              <a:rPr lang="en-US" sz="2400" dirty="0" smtClean="0"/>
              <a:t>planks</a:t>
            </a:r>
            <a:endParaRPr lang="en-US" sz="2400" dirty="0"/>
          </a:p>
          <a:p>
            <a:pPr lvl="1"/>
            <a:r>
              <a:rPr lang="en-US" sz="2400" dirty="0" smtClean="0"/>
              <a:t>Preventive arm</a:t>
            </a:r>
          </a:p>
          <a:p>
            <a:pPr lvl="2"/>
            <a:r>
              <a:rPr lang="en-US" dirty="0" smtClean="0"/>
              <a:t>Medium </a:t>
            </a:r>
            <a:r>
              <a:rPr lang="en-US" dirty="0"/>
              <a:t>term objective (MTO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‘</a:t>
            </a:r>
            <a:r>
              <a:rPr lang="en-US" dirty="0"/>
              <a:t>Stability’ (Eurozone) and ‘convergence’ (non-Eurozone) </a:t>
            </a:r>
            <a:r>
              <a:rPr lang="en-US" dirty="0" smtClean="0"/>
              <a:t>programs</a:t>
            </a:r>
          </a:p>
          <a:p>
            <a:pPr lvl="1"/>
            <a:r>
              <a:rPr lang="en-US" sz="2400" dirty="0" smtClean="0"/>
              <a:t>Dissuasive arm (</a:t>
            </a:r>
            <a:r>
              <a:rPr lang="en-US" sz="2400" dirty="0"/>
              <a:t>‘Excessive Deficit Procedure’ – EDP) allows </a:t>
            </a:r>
            <a:r>
              <a:rPr lang="en-US" sz="2400" dirty="0" smtClean="0"/>
              <a:t>for:</a:t>
            </a:r>
          </a:p>
          <a:p>
            <a:pPr lvl="2"/>
            <a:r>
              <a:rPr lang="en-US" dirty="0" smtClean="0"/>
              <a:t>Advance warning</a:t>
            </a:r>
          </a:p>
          <a:p>
            <a:pPr lvl="2"/>
            <a:r>
              <a:rPr lang="en-US" dirty="0" smtClean="0"/>
              <a:t>Recommendation </a:t>
            </a:r>
            <a:r>
              <a:rPr lang="en-US" dirty="0"/>
              <a:t>to correct excessive deficit within given </a:t>
            </a:r>
            <a:r>
              <a:rPr lang="en-US" dirty="0" smtClean="0"/>
              <a:t>timeframe</a:t>
            </a:r>
          </a:p>
          <a:p>
            <a:pPr lvl="2"/>
            <a:r>
              <a:rPr lang="en-US" dirty="0" smtClean="0"/>
              <a:t>Eventual </a:t>
            </a:r>
            <a:r>
              <a:rPr lang="en-US" dirty="0"/>
              <a:t>sanctions</a:t>
            </a:r>
          </a:p>
          <a:p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1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Stability and Growth Pact </a:t>
            </a:r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Recent reforms (</a:t>
            </a:r>
            <a:r>
              <a:rPr lang="en-US" sz="2600" dirty="0"/>
              <a:t>six-pack</a:t>
            </a:r>
            <a:r>
              <a:rPr lang="en-US" sz="2600" dirty="0" smtClean="0"/>
              <a:t>, fiscal compact)</a:t>
            </a:r>
          </a:p>
          <a:p>
            <a:pPr lvl="1"/>
            <a:r>
              <a:rPr lang="en-US" sz="2600" dirty="0" smtClean="0"/>
              <a:t>Earlier sanctions</a:t>
            </a:r>
          </a:p>
          <a:p>
            <a:pPr lvl="1"/>
            <a:r>
              <a:rPr lang="en-US" sz="2600" dirty="0" smtClean="0"/>
              <a:t>Reverse</a:t>
            </a:r>
            <a:r>
              <a:rPr lang="en-US" sz="2600" dirty="0"/>
              <a:t>-majority </a:t>
            </a:r>
            <a:r>
              <a:rPr lang="en-US" sz="2600" dirty="0" smtClean="0"/>
              <a:t>voting</a:t>
            </a:r>
            <a:endParaRPr lang="en-US" sz="2600" dirty="0"/>
          </a:p>
          <a:p>
            <a:pPr lvl="1"/>
            <a:r>
              <a:rPr lang="en-US" sz="2600" dirty="0" smtClean="0"/>
              <a:t>Debt rule</a:t>
            </a:r>
          </a:p>
          <a:p>
            <a:pPr lvl="1"/>
            <a:r>
              <a:rPr lang="en-US" sz="2600" dirty="0" smtClean="0"/>
              <a:t>Broadened </a:t>
            </a:r>
            <a:r>
              <a:rPr lang="en-US" sz="2600" dirty="0"/>
              <a:t>surveillance (scoreboard</a:t>
            </a:r>
            <a:r>
              <a:rPr lang="en-US" sz="2600" dirty="0" smtClean="0"/>
              <a:t>)</a:t>
            </a:r>
          </a:p>
          <a:p>
            <a:pPr lvl="1"/>
            <a:r>
              <a:rPr lang="en-US" sz="2600" dirty="0" smtClean="0"/>
              <a:t>National rules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22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cs-CZ" dirty="0" smtClean="0"/>
              <a:t>’s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rationale</a:t>
            </a:r>
            <a:r>
              <a:rPr lang="cs-CZ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Externalities</a:t>
            </a:r>
          </a:p>
          <a:p>
            <a:pPr lvl="1"/>
            <a:r>
              <a:rPr lang="en-US" sz="2600" dirty="0" smtClean="0"/>
              <a:t>Incentive </a:t>
            </a:r>
            <a:r>
              <a:rPr lang="en-US" sz="2600" dirty="0"/>
              <a:t>to deficits in a fixed-exchange rate </a:t>
            </a:r>
            <a:r>
              <a:rPr lang="en-US" sz="2600" dirty="0" smtClean="0"/>
              <a:t>environment</a:t>
            </a:r>
          </a:p>
          <a:p>
            <a:pPr lvl="1"/>
            <a:r>
              <a:rPr lang="en-US" sz="2600" dirty="0" smtClean="0"/>
              <a:t>Financial </a:t>
            </a:r>
            <a:r>
              <a:rPr lang="en-US" sz="2600" dirty="0"/>
              <a:t>cost of a debt default (banks, bail </a:t>
            </a:r>
            <a:r>
              <a:rPr lang="en-US" sz="2600" dirty="0" smtClean="0"/>
              <a:t>out)</a:t>
            </a:r>
            <a:endParaRPr lang="en-US" sz="2600" dirty="0"/>
          </a:p>
          <a:p>
            <a:pPr lvl="1"/>
            <a:r>
              <a:rPr lang="en-US" sz="2600" dirty="0" smtClean="0"/>
              <a:t>Economic </a:t>
            </a:r>
            <a:r>
              <a:rPr lang="en-US" sz="2600" dirty="0"/>
              <a:t>cost of a debt default (pressure on the ECB to inflate away, risk of contagion and disruption)</a:t>
            </a:r>
          </a:p>
          <a:p>
            <a:r>
              <a:rPr lang="en-US" sz="2600" dirty="0" smtClean="0"/>
              <a:t>Political economy</a:t>
            </a:r>
            <a:endParaRPr lang="en-US" sz="2600" dirty="0"/>
          </a:p>
          <a:p>
            <a:pPr lvl="1"/>
            <a:r>
              <a:rPr lang="en-US" sz="2600" dirty="0" smtClean="0"/>
              <a:t>External </a:t>
            </a:r>
            <a:r>
              <a:rPr lang="en-US" sz="2600" dirty="0"/>
              <a:t>discipline as a substitute or complement to domestic discipline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448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Box. Difficult implementation</a:t>
            </a:r>
            <a:br>
              <a:rPr lang="en-US" dirty="0" smtClean="0"/>
            </a:br>
            <a:r>
              <a:rPr lang="en-US" sz="3300" dirty="0" smtClean="0"/>
              <a:t>French stability </a:t>
            </a:r>
            <a:r>
              <a:rPr lang="en-US" sz="3300" dirty="0" err="1" smtClean="0"/>
              <a:t>programmes</a:t>
            </a:r>
            <a:r>
              <a:rPr lang="en-US" sz="3300" dirty="0" smtClean="0"/>
              <a:t>: objectives and outturns</a:t>
            </a:r>
            <a:endParaRPr lang="en-US" sz="3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685" y="1859540"/>
            <a:ext cx="6217757" cy="4656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8685" y="6488668"/>
            <a:ext cx="2990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Source: </a:t>
            </a:r>
            <a:r>
              <a:rPr lang="en-US" dirty="0" err="1" smtClean="0"/>
              <a:t>Bénassy-Quéré</a:t>
            </a:r>
            <a:r>
              <a:rPr lang="en-US" smtClean="0"/>
              <a:t> (2012)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5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Various </a:t>
            </a:r>
            <a:r>
              <a:rPr lang="en-US" dirty="0" smtClean="0"/>
              <a:t>degrees of centralization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i="1" dirty="0" smtClean="0"/>
              <a:t>Fig. </a:t>
            </a:r>
            <a:r>
              <a:rPr lang="en-US" sz="2200" dirty="0" smtClean="0"/>
              <a:t>Ratio of local to general government expenses and revenues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42519"/>
            <a:ext cx="7679029" cy="38706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1587" y="5884990"/>
            <a:ext cx="2990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Source: </a:t>
            </a:r>
            <a:r>
              <a:rPr lang="en-US" dirty="0" err="1" smtClean="0"/>
              <a:t>Bénassy-Quéré</a:t>
            </a:r>
            <a:r>
              <a:rPr lang="en-US" dirty="0" smtClean="0"/>
              <a:t> (2012)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7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imbalance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 smtClean="0"/>
              <a:t>Budget balance = income – expenditures: surplus (+) or deficit (-)</a:t>
            </a:r>
          </a:p>
          <a:p>
            <a:pPr defTabSz="914400">
              <a:spcBef>
                <a:spcPts val="0"/>
              </a:spcBef>
            </a:pPr>
            <a:r>
              <a:rPr lang="en-US" sz="2600" b="1" i="1" dirty="0"/>
              <a:t>Financial</a:t>
            </a:r>
            <a:r>
              <a:rPr lang="en-US" sz="2600" dirty="0"/>
              <a:t> </a:t>
            </a:r>
            <a:r>
              <a:rPr lang="en-US" sz="2600" dirty="0" smtClean="0"/>
              <a:t>(overall) </a:t>
            </a:r>
            <a:r>
              <a:rPr lang="en-US" sz="2600" dirty="0"/>
              <a:t>balance (= net lending): including net interest </a:t>
            </a:r>
            <a:r>
              <a:rPr lang="en-US" sz="2600" dirty="0" smtClean="0"/>
              <a:t>payments</a:t>
            </a:r>
            <a:endParaRPr lang="en-US" sz="2600" dirty="0"/>
          </a:p>
          <a:p>
            <a:pPr defTabSz="914400">
              <a:spcBef>
                <a:spcPts val="0"/>
              </a:spcBef>
            </a:pPr>
            <a:r>
              <a:rPr lang="en-US" sz="2600" b="1" i="1" dirty="0" smtClean="0"/>
              <a:t>Primary </a:t>
            </a:r>
            <a:r>
              <a:rPr lang="en-US" sz="2600" b="1" i="1" dirty="0"/>
              <a:t>balance</a:t>
            </a:r>
            <a:r>
              <a:rPr lang="en-US" sz="2600" dirty="0"/>
              <a:t>: excluding net interest </a:t>
            </a:r>
            <a:r>
              <a:rPr lang="en-US" sz="2600" dirty="0" smtClean="0"/>
              <a:t>payments</a:t>
            </a:r>
            <a:endParaRPr lang="en-US" sz="2600" dirty="0"/>
          </a:p>
          <a:p>
            <a:pPr defTabSz="914400">
              <a:spcBef>
                <a:spcPts val="0"/>
              </a:spcBef>
            </a:pPr>
            <a:r>
              <a:rPr lang="en-US" sz="2600" b="1" i="1" dirty="0" smtClean="0"/>
              <a:t>‘Underlying</a:t>
            </a:r>
            <a:r>
              <a:rPr lang="en-US" sz="2600" b="1" i="1" dirty="0"/>
              <a:t>’ primary balance</a:t>
            </a:r>
            <a:r>
              <a:rPr lang="en-US" sz="2600" dirty="0"/>
              <a:t>: excluding net interest payments and one-off </a:t>
            </a:r>
            <a:r>
              <a:rPr lang="en-US" sz="2600" dirty="0" smtClean="0"/>
              <a:t>operations</a:t>
            </a:r>
          </a:p>
          <a:p>
            <a:pPr defTabSz="914400">
              <a:spcBef>
                <a:spcPts val="0"/>
              </a:spcBef>
            </a:pPr>
            <a:r>
              <a:rPr lang="en-US" sz="2600" b="1" i="1" dirty="0" smtClean="0"/>
              <a:t>Cyclically-adjusted (structural</a:t>
            </a:r>
            <a:r>
              <a:rPr lang="en-US" sz="2600" b="1" i="1" dirty="0"/>
              <a:t>) balance</a:t>
            </a:r>
            <a:r>
              <a:rPr lang="en-US" sz="2600" dirty="0"/>
              <a:t>: excluding cyclical balance </a:t>
            </a:r>
            <a:r>
              <a:rPr lang="en-US" sz="2600" dirty="0" smtClean="0"/>
              <a:t>=&gt; FP stance</a:t>
            </a:r>
            <a:endParaRPr lang="en-US" sz="26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3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Financial </a:t>
            </a:r>
            <a:r>
              <a:rPr lang="en-US" dirty="0" smtClean="0"/>
              <a:t>(overall) vs primary deficit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i="1" dirty="0" smtClean="0"/>
              <a:t>Financial balance</a:t>
            </a:r>
            <a:r>
              <a:rPr lang="en-US" sz="2600" dirty="0" smtClean="0"/>
              <a:t> (net lending) = primary balance – net interest </a:t>
            </a:r>
            <a:r>
              <a:rPr lang="en-US" sz="2600" dirty="0" smtClean="0"/>
              <a:t>payments</a:t>
            </a:r>
            <a:endParaRPr lang="en-US" sz="2600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i="1" dirty="0" smtClean="0"/>
              <a:t>Fig.</a:t>
            </a:r>
            <a:r>
              <a:rPr lang="en-US" sz="2200" dirty="0" smtClean="0"/>
              <a:t> Financial and primary balance, Euro area and USA (% of GDP)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251" y="3037944"/>
            <a:ext cx="5968429" cy="35901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4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Keynesian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b="1" i="1" dirty="0"/>
              <a:t>Keynesian multiplier </a:t>
            </a:r>
            <a:endParaRPr lang="en-US" sz="2600" dirty="0"/>
          </a:p>
          <a:p>
            <a:r>
              <a:rPr lang="en-US" sz="2600" dirty="0" smtClean="0"/>
              <a:t>Limitations:</a:t>
            </a:r>
          </a:p>
          <a:p>
            <a:pPr lvl="1"/>
            <a:r>
              <a:rPr lang="en-US" sz="2600" dirty="0" smtClean="0"/>
              <a:t>slope </a:t>
            </a:r>
            <a:r>
              <a:rPr lang="en-US" sz="2600" dirty="0"/>
              <a:t>of supply curve </a:t>
            </a:r>
            <a:endParaRPr lang="en-US" sz="2600" dirty="0" smtClean="0"/>
          </a:p>
          <a:p>
            <a:pPr lvl="1"/>
            <a:r>
              <a:rPr lang="en-US" sz="2600" dirty="0" smtClean="0"/>
              <a:t>crowding-out </a:t>
            </a:r>
            <a:r>
              <a:rPr lang="en-US" sz="2600" dirty="0"/>
              <a:t>(interest rate</a:t>
            </a:r>
            <a:r>
              <a:rPr lang="en-US" sz="2600" dirty="0" smtClean="0"/>
              <a:t>, </a:t>
            </a:r>
            <a:r>
              <a:rPr lang="en-US" sz="2600" dirty="0"/>
              <a:t>exchange rate) </a:t>
            </a:r>
          </a:p>
          <a:p>
            <a:pPr lvl="1"/>
            <a:r>
              <a:rPr lang="en-US" sz="2600" dirty="0" err="1" smtClean="0"/>
              <a:t>Ricardian</a:t>
            </a:r>
            <a:r>
              <a:rPr lang="en-US" sz="2600" dirty="0" smtClean="0"/>
              <a:t> </a:t>
            </a:r>
            <a:r>
              <a:rPr lang="en-US" sz="2600" dirty="0"/>
              <a:t>equivalence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436" y="3758173"/>
            <a:ext cx="3154166" cy="287379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95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Neo-classical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complete </a:t>
            </a:r>
            <a:r>
              <a:rPr lang="en-US" sz="2600" i="1" dirty="0" smtClean="0"/>
              <a:t>crowding out </a:t>
            </a:r>
            <a:r>
              <a:rPr lang="en-US" sz="2600" dirty="0" smtClean="0"/>
              <a:t>or </a:t>
            </a:r>
            <a:r>
              <a:rPr lang="en-US" sz="2600" dirty="0" err="1" smtClean="0"/>
              <a:t>ricardian</a:t>
            </a:r>
            <a:r>
              <a:rPr lang="en-US" sz="2600" dirty="0" smtClean="0"/>
              <a:t> equivalence</a:t>
            </a:r>
          </a:p>
          <a:p>
            <a:r>
              <a:rPr lang="en-US" sz="2600" dirty="0" smtClean="0"/>
              <a:t>supply rigidity: price flexibility,  rational expectations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895" y="3603625"/>
            <a:ext cx="3530600" cy="2705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895" y="3059113"/>
            <a:ext cx="3543300" cy="7239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EP#03-04: Fiscal Policy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5BDF6-E443-684C-AB29-F5C4ACFB9A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7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18507</TotalTime>
  <Words>2320</Words>
  <Application>Microsoft Macintosh PowerPoint</Application>
  <PresentationFormat>On-screen Show (4:3)</PresentationFormat>
  <Paragraphs>403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Calibri</vt:lpstr>
      <vt:lpstr>Arial</vt:lpstr>
      <vt:lpstr>Office Theme</vt:lpstr>
      <vt:lpstr>Economic Policy #03-04</vt:lpstr>
      <vt:lpstr>Fiscal Policy</vt:lpstr>
      <vt:lpstr>Concepts and measurements #1</vt:lpstr>
      <vt:lpstr>Concepts and measurements #2</vt:lpstr>
      <vt:lpstr>Various degrees of centralization</vt:lpstr>
      <vt:lpstr>Budget imbalance</vt:lpstr>
      <vt:lpstr>Financial (overall) vs primary deficit</vt:lpstr>
      <vt:lpstr>Keynesian view</vt:lpstr>
      <vt:lpstr>Neo-classical view</vt:lpstr>
      <vt:lpstr>Supply-side effects of FP</vt:lpstr>
      <vt:lpstr>Threshold effects</vt:lpstr>
      <vt:lpstr>Discretionary FP vs. automatic stabilizers</vt:lpstr>
      <vt:lpstr>The end of discretionary fiscal stabilization?</vt:lpstr>
      <vt:lpstr>FP during the 2008-09 crisis</vt:lpstr>
      <vt:lpstr>FP after the crisis</vt:lpstr>
      <vt:lpstr>Debt and foreign spreads</vt:lpstr>
      <vt:lpstr>Public debt</vt:lpstr>
      <vt:lpstr>Off-balance sheet liabilites</vt:lpstr>
      <vt:lpstr>Gross vs. net debt</vt:lpstr>
      <vt:lpstr>Debt and deficit dynamics</vt:lpstr>
      <vt:lpstr>Debt and deficit dynamics: implications</vt:lpstr>
      <vt:lpstr>Net government indebtedness and primary budget balances, 2010 (% of GDP)</vt:lpstr>
      <vt:lpstr>Lessons from history</vt:lpstr>
      <vt:lpstr>Large deficits are mostly the results of wars (e.g. USA)</vt:lpstr>
      <vt:lpstr>Advanced countries have been in deficit since 1970</vt:lpstr>
      <vt:lpstr>Public debt ratios have reached very high levels in the past</vt:lpstr>
      <vt:lpstr>How to reduce the debt burden?</vt:lpstr>
      <vt:lpstr>How to reduce the debt burden?</vt:lpstr>
      <vt:lpstr>How to reduce the debt burden?</vt:lpstr>
      <vt:lpstr>How to reduce the debt burden?</vt:lpstr>
      <vt:lpstr>Political theory of debt</vt:lpstr>
      <vt:lpstr>Rules and principles</vt:lpstr>
      <vt:lpstr>More and more rules</vt:lpstr>
      <vt:lpstr>What is a good rule?</vt:lpstr>
      <vt:lpstr>Many rules in practice</vt:lpstr>
      <vt:lpstr>Example #1. The UK</vt:lpstr>
      <vt:lpstr>Example #1. The UK (cont.)</vt:lpstr>
      <vt:lpstr>Example #2. Germany</vt:lpstr>
      <vt:lpstr>Example #2. Germany (cont.)</vt:lpstr>
      <vt:lpstr>The Stability and Growth Pact #1</vt:lpstr>
      <vt:lpstr>The Stability and Growth Pact #2</vt:lpstr>
      <vt:lpstr>What’s the rationale?</vt:lpstr>
      <vt:lpstr>Box. Difficult implementation French stability programmes: objectives and outturns</vt:lpstr>
    </vt:vector>
  </TitlesOfParts>
  <Company>Masaryk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 of Economic Policy</dc:title>
  <dc:creator>Aleš Franc</dc:creator>
  <cp:lastModifiedBy>Microsoft Office User</cp:lastModifiedBy>
  <cp:revision>81</cp:revision>
  <dcterms:created xsi:type="dcterms:W3CDTF">2017-08-10T13:05:45Z</dcterms:created>
  <dcterms:modified xsi:type="dcterms:W3CDTF">2017-11-10T17:02:11Z</dcterms:modified>
</cp:coreProperties>
</file>