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sldIdLst>
    <p:sldId id="256" r:id="rId2"/>
    <p:sldId id="328" r:id="rId3"/>
    <p:sldId id="257" r:id="rId4"/>
    <p:sldId id="258" r:id="rId5"/>
    <p:sldId id="264" r:id="rId6"/>
    <p:sldId id="259" r:id="rId7"/>
    <p:sldId id="304" r:id="rId8"/>
    <p:sldId id="305" r:id="rId9"/>
    <p:sldId id="306" r:id="rId10"/>
    <p:sldId id="325" r:id="rId11"/>
    <p:sldId id="307" r:id="rId12"/>
    <p:sldId id="308" r:id="rId13"/>
    <p:sldId id="309" r:id="rId14"/>
    <p:sldId id="310" r:id="rId15"/>
    <p:sldId id="311" r:id="rId16"/>
    <p:sldId id="312" r:id="rId17"/>
    <p:sldId id="313" r:id="rId18"/>
    <p:sldId id="314" r:id="rId19"/>
    <p:sldId id="277" r:id="rId20"/>
    <p:sldId id="278" r:id="rId21"/>
    <p:sldId id="296" r:id="rId22"/>
    <p:sldId id="297" r:id="rId23"/>
    <p:sldId id="289" r:id="rId24"/>
    <p:sldId id="299" r:id="rId25"/>
    <p:sldId id="300" r:id="rId26"/>
    <p:sldId id="301" r:id="rId27"/>
    <p:sldId id="326" r:id="rId28"/>
    <p:sldId id="287" r:id="rId29"/>
    <p:sldId id="291" r:id="rId30"/>
    <p:sldId id="288" r:id="rId31"/>
    <p:sldId id="321" r:id="rId32"/>
    <p:sldId id="322" r:id="rId33"/>
    <p:sldId id="323" r:id="rId34"/>
    <p:sldId id="324" r:id="rId35"/>
    <p:sldId id="315" r:id="rId36"/>
    <p:sldId id="316" r:id="rId37"/>
    <p:sldId id="317" r:id="rId38"/>
    <p:sldId id="318" r:id="rId39"/>
    <p:sldId id="319" r:id="rId40"/>
    <p:sldId id="320" r:id="rId41"/>
    <p:sldId id="327" r:id="rId42"/>
    <p:sldId id="293" r:id="rId43"/>
    <p:sldId id="29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p:scale>
          <a:sx n="135" d="100"/>
          <a:sy n="135" d="100"/>
        </p:scale>
        <p:origin x="15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F2608-3650-7149-AF36-26E450F79A22}" type="datetimeFigureOut">
              <a:rPr lang="en-US" smtClean="0"/>
              <a:t>11/10/17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6F746-E4BC-0449-AE6E-10D4B5C83D28}" type="slidenum">
              <a:rPr lang="en-US" smtClean="0"/>
              <a:t>‹#›</a:t>
            </a:fld>
            <a:endParaRPr lang="en-US"/>
          </a:p>
        </p:txBody>
      </p:sp>
    </p:spTree>
    <p:extLst>
      <p:ext uri="{BB962C8B-B14F-4D97-AF65-F5344CB8AC3E}">
        <p14:creationId xmlns:p14="http://schemas.microsoft.com/office/powerpoint/2010/main" val="141413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76F746-E4BC-0449-AE6E-10D4B5C83D28}" type="slidenum">
              <a:rPr lang="en-US" smtClean="0"/>
              <a:t>1</a:t>
            </a:fld>
            <a:endParaRPr lang="en-US"/>
          </a:p>
        </p:txBody>
      </p:sp>
    </p:spTree>
    <p:extLst>
      <p:ext uri="{BB962C8B-B14F-4D97-AF65-F5344CB8AC3E}">
        <p14:creationId xmlns:p14="http://schemas.microsoft.com/office/powerpoint/2010/main" val="116671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76F746-E4BC-0449-AE6E-10D4B5C83D28}" type="slidenum">
              <a:rPr lang="en-US" smtClean="0"/>
              <a:t>2</a:t>
            </a:fld>
            <a:endParaRPr lang="en-US"/>
          </a:p>
        </p:txBody>
      </p:sp>
    </p:spTree>
    <p:extLst>
      <p:ext uri="{BB962C8B-B14F-4D97-AF65-F5344CB8AC3E}">
        <p14:creationId xmlns:p14="http://schemas.microsoft.com/office/powerpoint/2010/main" val="157203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31A7279E-99EE-D14E-9BDD-444C3AF8AE97}" type="datetime1">
              <a:rPr lang="cs-CZ" smtClean="0"/>
              <a:t>10.11.17</a:t>
            </a:fld>
            <a:endParaRPr lang="en-US"/>
          </a:p>
        </p:txBody>
      </p:sp>
      <p:sp>
        <p:nvSpPr>
          <p:cNvPr id="5" name="Footer Placeholder 4"/>
          <p:cNvSpPr>
            <a:spLocks noGrp="1"/>
          </p:cNvSpPr>
          <p:nvPr>
            <p:ph type="ftr" sz="quarter" idx="11"/>
          </p:nvPr>
        </p:nvSpPr>
        <p:spPr/>
        <p:txBody>
          <a:bodyPr/>
          <a:lstStyle/>
          <a:p>
            <a:r>
              <a:rPr lang="en-US" smtClean="0"/>
              <a:t>EP#05_06: Monetary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62182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09F889A6-6B13-E742-B541-07A06FE124BC}" type="datetime1">
              <a:rPr lang="cs-CZ" smtClean="0"/>
              <a:t>10.11.17</a:t>
            </a:fld>
            <a:endParaRPr lang="en-US"/>
          </a:p>
        </p:txBody>
      </p:sp>
      <p:sp>
        <p:nvSpPr>
          <p:cNvPr id="5" name="Footer Placeholder 4"/>
          <p:cNvSpPr>
            <a:spLocks noGrp="1"/>
          </p:cNvSpPr>
          <p:nvPr>
            <p:ph type="ftr" sz="quarter" idx="11"/>
          </p:nvPr>
        </p:nvSpPr>
        <p:spPr/>
        <p:txBody>
          <a:bodyPr/>
          <a:lstStyle/>
          <a:p>
            <a:r>
              <a:rPr lang="en-US" smtClean="0"/>
              <a:t>EP#05_06: Monetary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89113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5E41433A-0B3B-F742-9F0C-2E81D8DF27F7}" type="datetime1">
              <a:rPr lang="cs-CZ" smtClean="0"/>
              <a:t>10.11.17</a:t>
            </a:fld>
            <a:endParaRPr lang="en-US"/>
          </a:p>
        </p:txBody>
      </p:sp>
      <p:sp>
        <p:nvSpPr>
          <p:cNvPr id="5" name="Footer Placeholder 4"/>
          <p:cNvSpPr>
            <a:spLocks noGrp="1"/>
          </p:cNvSpPr>
          <p:nvPr>
            <p:ph type="ftr" sz="quarter" idx="11"/>
          </p:nvPr>
        </p:nvSpPr>
        <p:spPr/>
        <p:txBody>
          <a:bodyPr/>
          <a:lstStyle/>
          <a:p>
            <a:r>
              <a:rPr lang="en-US" smtClean="0"/>
              <a:t>EP#05_06: Monetary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53343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D2D2598C-4A4B-B34C-85ED-97B334EECFE3}" type="datetime1">
              <a:rPr lang="cs-CZ" smtClean="0"/>
              <a:t>10.11.17</a:t>
            </a:fld>
            <a:endParaRPr lang="en-US"/>
          </a:p>
        </p:txBody>
      </p:sp>
      <p:sp>
        <p:nvSpPr>
          <p:cNvPr id="5" name="Footer Placeholder 4"/>
          <p:cNvSpPr>
            <a:spLocks noGrp="1"/>
          </p:cNvSpPr>
          <p:nvPr>
            <p:ph type="ftr" sz="quarter" idx="11"/>
          </p:nvPr>
        </p:nvSpPr>
        <p:spPr/>
        <p:txBody>
          <a:bodyPr/>
          <a:lstStyle/>
          <a:p>
            <a:r>
              <a:rPr lang="en-US" smtClean="0"/>
              <a:t>EP#05_06: Monetary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98845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B33C13B8-97E3-D445-AF83-9F47A454AEC3}" type="datetime1">
              <a:rPr lang="cs-CZ" smtClean="0"/>
              <a:t>10.11.17</a:t>
            </a:fld>
            <a:endParaRPr lang="en-US"/>
          </a:p>
        </p:txBody>
      </p:sp>
      <p:sp>
        <p:nvSpPr>
          <p:cNvPr id="5" name="Footer Placeholder 4"/>
          <p:cNvSpPr>
            <a:spLocks noGrp="1"/>
          </p:cNvSpPr>
          <p:nvPr>
            <p:ph type="ftr" sz="quarter" idx="11"/>
          </p:nvPr>
        </p:nvSpPr>
        <p:spPr/>
        <p:txBody>
          <a:bodyPr/>
          <a:lstStyle/>
          <a:p>
            <a:r>
              <a:rPr lang="en-US" smtClean="0"/>
              <a:t>EP#05_06: Monetary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38158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98980632-298B-BF4D-B94E-4906AB7DCCF1}" type="datetime1">
              <a:rPr lang="cs-CZ" smtClean="0"/>
              <a:t>10.11.17</a:t>
            </a:fld>
            <a:endParaRPr lang="en-US"/>
          </a:p>
        </p:txBody>
      </p:sp>
      <p:sp>
        <p:nvSpPr>
          <p:cNvPr id="6" name="Footer Placeholder 5"/>
          <p:cNvSpPr>
            <a:spLocks noGrp="1"/>
          </p:cNvSpPr>
          <p:nvPr>
            <p:ph type="ftr" sz="quarter" idx="11"/>
          </p:nvPr>
        </p:nvSpPr>
        <p:spPr/>
        <p:txBody>
          <a:bodyPr/>
          <a:lstStyle/>
          <a:p>
            <a:r>
              <a:rPr lang="en-US" smtClean="0"/>
              <a:t>EP#05_06: Monetary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5809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9D9602FD-0F5F-7446-B6F9-3B26C8FA8C16}" type="datetime1">
              <a:rPr lang="cs-CZ" smtClean="0"/>
              <a:t>10.11.17</a:t>
            </a:fld>
            <a:endParaRPr lang="en-US"/>
          </a:p>
        </p:txBody>
      </p:sp>
      <p:sp>
        <p:nvSpPr>
          <p:cNvPr id="8" name="Footer Placeholder 7"/>
          <p:cNvSpPr>
            <a:spLocks noGrp="1"/>
          </p:cNvSpPr>
          <p:nvPr>
            <p:ph type="ftr" sz="quarter" idx="11"/>
          </p:nvPr>
        </p:nvSpPr>
        <p:spPr/>
        <p:txBody>
          <a:bodyPr/>
          <a:lstStyle/>
          <a:p>
            <a:r>
              <a:rPr lang="en-US" smtClean="0"/>
              <a:t>EP#05_06: Monetary policy</a:t>
            </a:r>
            <a:endParaRPr lang="en-US"/>
          </a:p>
        </p:txBody>
      </p:sp>
      <p:sp>
        <p:nvSpPr>
          <p:cNvPr id="9" name="Slide Number Placeholder 8"/>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68896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88173F65-2838-2947-9D05-4EDDF3A6901A}" type="datetime1">
              <a:rPr lang="cs-CZ" smtClean="0"/>
              <a:t>10.11.17</a:t>
            </a:fld>
            <a:endParaRPr lang="en-US"/>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43653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0AFFC-B489-AC47-880D-239EC5C8B698}" type="datetime1">
              <a:rPr lang="cs-CZ" smtClean="0"/>
              <a:t>10.11.17</a:t>
            </a:fld>
            <a:endParaRPr lang="en-US"/>
          </a:p>
        </p:txBody>
      </p:sp>
      <p:sp>
        <p:nvSpPr>
          <p:cNvPr id="3" name="Footer Placeholder 2"/>
          <p:cNvSpPr>
            <a:spLocks noGrp="1"/>
          </p:cNvSpPr>
          <p:nvPr>
            <p:ph type="ftr" sz="quarter" idx="11"/>
          </p:nvPr>
        </p:nvSpPr>
        <p:spPr/>
        <p:txBody>
          <a:bodyPr/>
          <a:lstStyle/>
          <a:p>
            <a:r>
              <a:rPr lang="en-US" smtClean="0"/>
              <a:t>EP#05_06: Monetary policy</a:t>
            </a:r>
            <a:endParaRPr lang="en-US"/>
          </a:p>
        </p:txBody>
      </p:sp>
      <p:sp>
        <p:nvSpPr>
          <p:cNvPr id="4" name="Slide Number Placeholder 3"/>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6875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BBBFCCF3-22E0-A74C-BB62-3C6044BE122F}" type="datetime1">
              <a:rPr lang="cs-CZ" smtClean="0"/>
              <a:t>10.11.17</a:t>
            </a:fld>
            <a:endParaRPr lang="en-US"/>
          </a:p>
        </p:txBody>
      </p:sp>
      <p:sp>
        <p:nvSpPr>
          <p:cNvPr id="6" name="Footer Placeholder 5"/>
          <p:cNvSpPr>
            <a:spLocks noGrp="1"/>
          </p:cNvSpPr>
          <p:nvPr>
            <p:ph type="ftr" sz="quarter" idx="11"/>
          </p:nvPr>
        </p:nvSpPr>
        <p:spPr/>
        <p:txBody>
          <a:bodyPr/>
          <a:lstStyle/>
          <a:p>
            <a:r>
              <a:rPr lang="en-US" smtClean="0"/>
              <a:t>EP#05_06: Monetary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84781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C522116-0ED0-B345-9A1D-818CCEECA07E}" type="datetime1">
              <a:rPr lang="cs-CZ" smtClean="0"/>
              <a:t>10.11.17</a:t>
            </a:fld>
            <a:endParaRPr lang="en-US"/>
          </a:p>
        </p:txBody>
      </p:sp>
      <p:sp>
        <p:nvSpPr>
          <p:cNvPr id="6" name="Footer Placeholder 5"/>
          <p:cNvSpPr>
            <a:spLocks noGrp="1"/>
          </p:cNvSpPr>
          <p:nvPr>
            <p:ph type="ftr" sz="quarter" idx="11"/>
          </p:nvPr>
        </p:nvSpPr>
        <p:spPr/>
        <p:txBody>
          <a:bodyPr/>
          <a:lstStyle/>
          <a:p>
            <a:r>
              <a:rPr lang="en-US" smtClean="0"/>
              <a:t>EP#05_06: Monetary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072311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F15E4-0E95-914B-9C7F-0AA9DF242EEF}" type="datetime1">
              <a:rPr lang="cs-CZ" smtClean="0"/>
              <a:t>10.11.17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EP#05_06: Monetary policy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5BDF6-E443-684C-AB29-F5C4ACFB9A50}" type="slidenum">
              <a:rPr lang="en-US" smtClean="0"/>
              <a:t>‹#›</a:t>
            </a:fld>
            <a:endParaRPr lang="en-US"/>
          </a:p>
        </p:txBody>
      </p:sp>
    </p:spTree>
    <p:extLst>
      <p:ext uri="{BB962C8B-B14F-4D97-AF65-F5344CB8AC3E}">
        <p14:creationId xmlns:p14="http://schemas.microsoft.com/office/powerpoint/2010/main" val="265863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Policy #05_06</a:t>
            </a:r>
            <a:endParaRPr lang="en-US" dirty="0"/>
          </a:p>
        </p:txBody>
      </p:sp>
      <p:sp>
        <p:nvSpPr>
          <p:cNvPr id="3" name="Subtitle 2"/>
          <p:cNvSpPr>
            <a:spLocks noGrp="1"/>
          </p:cNvSpPr>
          <p:nvPr>
            <p:ph type="subTitle" idx="1"/>
          </p:nvPr>
        </p:nvSpPr>
        <p:spPr/>
        <p:txBody>
          <a:bodyPr/>
          <a:lstStyle/>
          <a:p>
            <a:r>
              <a:rPr lang="en-US" dirty="0" smtClean="0">
                <a:solidFill>
                  <a:schemeClr val="tx1"/>
                </a:solidFill>
              </a:rPr>
              <a:t>Monetary Policy</a:t>
            </a:r>
            <a:endParaRPr lang="en-US" dirty="0">
              <a:solidFill>
                <a:schemeClr val="tx1"/>
              </a:solidFill>
            </a:endParaRPr>
          </a:p>
        </p:txBody>
      </p:sp>
    </p:spTree>
    <p:extLst>
      <p:ext uri="{BB962C8B-B14F-4D97-AF65-F5344CB8AC3E}">
        <p14:creationId xmlns:p14="http://schemas.microsoft.com/office/powerpoint/2010/main" val="2285466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pros and cons of stabilizing asset prices</a:t>
            </a:r>
            <a:endParaRPr lang="en-US" dirty="0"/>
          </a:p>
        </p:txBody>
      </p:sp>
      <p:pic>
        <p:nvPicPr>
          <p:cNvPr id="4" name="Picture 3"/>
          <p:cNvPicPr>
            <a:picLocks noChangeAspect="1"/>
          </p:cNvPicPr>
          <p:nvPr/>
        </p:nvPicPr>
        <p:blipFill>
          <a:blip r:embed="rId2"/>
          <a:stretch>
            <a:fillRect/>
          </a:stretch>
        </p:blipFill>
        <p:spPr>
          <a:xfrm>
            <a:off x="457200" y="1651570"/>
            <a:ext cx="8394700" cy="2501900"/>
          </a:xfrm>
          <a:prstGeom prst="rect">
            <a:avLst/>
          </a:prstGeom>
        </p:spPr>
      </p:pic>
      <p:sp>
        <p:nvSpPr>
          <p:cNvPr id="6" name="TextBox 5"/>
          <p:cNvSpPr txBox="1"/>
          <p:nvPr/>
        </p:nvSpPr>
        <p:spPr>
          <a:xfrm>
            <a:off x="457200" y="4582275"/>
            <a:ext cx="8306656" cy="1938992"/>
          </a:xfrm>
          <a:prstGeom prst="rect">
            <a:avLst/>
          </a:prstGeom>
          <a:noFill/>
        </p:spPr>
        <p:txBody>
          <a:bodyPr wrap="square" rtlCol="0">
            <a:spAutoFit/>
          </a:bodyPr>
          <a:lstStyle/>
          <a:p>
            <a:r>
              <a:rPr lang="en-US" sz="2400" dirty="0"/>
              <a:t>Central banks have traditionally been reluctant to target asset prices, but: </a:t>
            </a:r>
            <a:endParaRPr lang="en-US" sz="2400" dirty="0"/>
          </a:p>
          <a:p>
            <a:r>
              <a:rPr lang="en-US" sz="2400" dirty="0"/>
              <a:t>• </a:t>
            </a:r>
            <a:r>
              <a:rPr lang="en-US" sz="2400" dirty="0" smtClean="0"/>
              <a:t>there </a:t>
            </a:r>
            <a:r>
              <a:rPr lang="en-US" sz="2400" dirty="0"/>
              <a:t>are other instruments than the policy rate to promote financial stability (counter- cyclical capital buffers, taxes)</a:t>
            </a:r>
            <a:br>
              <a:rPr lang="en-US" sz="2400" dirty="0"/>
            </a:br>
            <a:r>
              <a:rPr lang="en-US" sz="2400" dirty="0"/>
              <a:t>• </a:t>
            </a:r>
            <a:r>
              <a:rPr lang="en-US" sz="2400" dirty="0" smtClean="0"/>
              <a:t>the </a:t>
            </a:r>
            <a:r>
              <a:rPr lang="en-US" sz="2400" dirty="0"/>
              <a:t>debate has been revived by the crisis </a:t>
            </a:r>
            <a:endParaRPr lang="en-US" sz="2400" dirty="0">
              <a:effectLst/>
            </a:endParaRPr>
          </a:p>
        </p:txBody>
      </p:sp>
      <p:sp>
        <p:nvSpPr>
          <p:cNvPr id="3" name="Footer Placeholder 2"/>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10</a:t>
            </a:fld>
            <a:endParaRPr lang="en-US"/>
          </a:p>
        </p:txBody>
      </p:sp>
    </p:spTree>
    <p:extLst>
      <p:ext uri="{BB962C8B-B14F-4D97-AF65-F5344CB8AC3E}">
        <p14:creationId xmlns:p14="http://schemas.microsoft.com/office/powerpoint/2010/main" val="137095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objectives of MP: </a:t>
            </a:r>
            <a:r>
              <a:rPr lang="en-US" dirty="0" smtClean="0"/>
              <a:t>exchange rate stability</a:t>
            </a:r>
            <a:endParaRPr lang="en-US" dirty="0"/>
          </a:p>
        </p:txBody>
      </p:sp>
      <p:sp>
        <p:nvSpPr>
          <p:cNvPr id="3" name="Content Placeholder 2"/>
          <p:cNvSpPr>
            <a:spLocks noGrp="1"/>
          </p:cNvSpPr>
          <p:nvPr>
            <p:ph idx="1"/>
          </p:nvPr>
        </p:nvSpPr>
        <p:spPr/>
        <p:txBody>
          <a:bodyPr/>
          <a:lstStyle/>
          <a:p>
            <a:r>
              <a:rPr lang="en-US" sz="2600" dirty="0" smtClean="0"/>
              <a:t>Until 90s transition countries relied on a fixed exchange rates as a means of controlling inflation</a:t>
            </a:r>
          </a:p>
          <a:p>
            <a:r>
              <a:rPr lang="en-US" sz="2600" dirty="0" smtClean="0"/>
              <a:t>MP of many European countries was geared toward maintaining the external value of the </a:t>
            </a:r>
            <a:r>
              <a:rPr lang="en-US" sz="2600" dirty="0" err="1" smtClean="0"/>
              <a:t>currrency</a:t>
            </a:r>
            <a:r>
              <a:rPr lang="en-US" sz="2600" dirty="0" smtClean="0"/>
              <a:t> vis-à-vis some larger country</a:t>
            </a:r>
          </a:p>
          <a:p>
            <a:r>
              <a:rPr lang="en-US" sz="2600" dirty="0" smtClean="0"/>
              <a:t>The attraction of fixed exchange rates has faded away in recent years</a:t>
            </a:r>
          </a:p>
          <a:p>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11</a:t>
            </a:fld>
            <a:endParaRPr lang="en-US"/>
          </a:p>
        </p:txBody>
      </p:sp>
    </p:spTree>
    <p:extLst>
      <p:ext uri="{BB962C8B-B14F-4D97-AF65-F5344CB8AC3E}">
        <p14:creationId xmlns:p14="http://schemas.microsoft.com/office/powerpoint/2010/main" val="918652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objectives of MP</a:t>
            </a:r>
            <a:r>
              <a:rPr lang="en-US" dirty="0" smtClean="0"/>
              <a:t>: output stabilization</a:t>
            </a:r>
            <a:endParaRPr lang="en-US" dirty="0"/>
          </a:p>
        </p:txBody>
      </p:sp>
      <p:sp>
        <p:nvSpPr>
          <p:cNvPr id="3" name="Content Placeholder 2"/>
          <p:cNvSpPr>
            <a:spLocks noGrp="1"/>
          </p:cNvSpPr>
          <p:nvPr>
            <p:ph idx="1"/>
          </p:nvPr>
        </p:nvSpPr>
        <p:spPr/>
        <p:txBody>
          <a:bodyPr>
            <a:normAutofit/>
          </a:bodyPr>
          <a:lstStyle/>
          <a:p>
            <a:r>
              <a:rPr lang="en-US" sz="2600" dirty="0" smtClean="0"/>
              <a:t>MP can be used to stabilize aggregate demand, i.e. support demand through an </a:t>
            </a:r>
            <a:r>
              <a:rPr lang="en-US" sz="2600" i="1" dirty="0" smtClean="0"/>
              <a:t>expansionary MP </a:t>
            </a:r>
            <a:r>
              <a:rPr lang="en-US" sz="2600" dirty="0" smtClean="0"/>
              <a:t>in recession and a </a:t>
            </a:r>
            <a:r>
              <a:rPr lang="en-US" sz="2600" i="1" dirty="0" smtClean="0"/>
              <a:t>restrictive MP </a:t>
            </a:r>
            <a:r>
              <a:rPr lang="en-US" sz="2600" dirty="0" smtClean="0"/>
              <a:t>when demand is ballooning.</a:t>
            </a:r>
          </a:p>
          <a:p>
            <a:r>
              <a:rPr lang="en-US" sz="2600" dirty="0" smtClean="0"/>
              <a:t>The rationale for </a:t>
            </a:r>
            <a:r>
              <a:rPr lang="en-US" sz="2600" i="1" dirty="0" smtClean="0"/>
              <a:t>counter-cyclical MP </a:t>
            </a:r>
            <a:r>
              <a:rPr lang="en-US" sz="2600" dirty="0" smtClean="0"/>
              <a:t>goes back to the Great Depression in 1930s.</a:t>
            </a:r>
          </a:p>
          <a:p>
            <a:r>
              <a:rPr lang="en-US" sz="2600" dirty="0" smtClean="0"/>
              <a:t>But desirability and effectiveness of counter-cyclical MP are debated because of variable time lags involved in the transmission mechanism which can transform MP into a </a:t>
            </a:r>
            <a:r>
              <a:rPr lang="en-US" sz="2600" i="1" dirty="0" err="1" smtClean="0"/>
              <a:t>procyclical</a:t>
            </a:r>
            <a:r>
              <a:rPr lang="en-US" sz="2600" i="1" dirty="0" smtClean="0"/>
              <a:t> policy</a:t>
            </a:r>
            <a:r>
              <a:rPr lang="en-US" sz="2600" dirty="0" smtClean="0"/>
              <a:t>.</a:t>
            </a:r>
            <a:endParaRPr lang="en-US" sz="26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12</a:t>
            </a:fld>
            <a:endParaRPr lang="en-US"/>
          </a:p>
        </p:txBody>
      </p:sp>
    </p:spTree>
    <p:extLst>
      <p:ext uri="{BB962C8B-B14F-4D97-AF65-F5344CB8AC3E}">
        <p14:creationId xmlns:p14="http://schemas.microsoft.com/office/powerpoint/2010/main" val="1537251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objectives of MP: </a:t>
            </a:r>
            <a:r>
              <a:rPr lang="en-US" dirty="0" smtClean="0"/>
              <a:t>financial stability</a:t>
            </a:r>
            <a:endParaRPr lang="en-US" dirty="0"/>
          </a:p>
        </p:txBody>
      </p:sp>
      <p:sp>
        <p:nvSpPr>
          <p:cNvPr id="3" name="Content Placeholder 2"/>
          <p:cNvSpPr>
            <a:spLocks noGrp="1"/>
          </p:cNvSpPr>
          <p:nvPr>
            <p:ph idx="1"/>
          </p:nvPr>
        </p:nvSpPr>
        <p:spPr/>
        <p:txBody>
          <a:bodyPr>
            <a:normAutofit/>
          </a:bodyPr>
          <a:lstStyle/>
          <a:p>
            <a:r>
              <a:rPr lang="en-US" sz="2600" dirty="0" smtClean="0"/>
              <a:t>Usually not a formal objective, but in the </a:t>
            </a:r>
            <a:r>
              <a:rPr lang="cs-CZ" sz="2600" dirty="0" smtClean="0"/>
              <a:t>’</a:t>
            </a:r>
            <a:r>
              <a:rPr lang="cs-CZ" sz="2600" dirty="0" err="1" smtClean="0"/>
              <a:t>genetic</a:t>
            </a:r>
            <a:r>
              <a:rPr lang="cs-CZ" sz="2600" dirty="0" smtClean="0"/>
              <a:t> </a:t>
            </a:r>
            <a:r>
              <a:rPr lang="cs-CZ" sz="2600" dirty="0" err="1" smtClean="0"/>
              <a:t>code</a:t>
            </a:r>
            <a:r>
              <a:rPr lang="cs-CZ" sz="2600" dirty="0" smtClean="0"/>
              <a:t>’ </a:t>
            </a:r>
            <a:r>
              <a:rPr lang="cs-CZ" sz="2600" dirty="0" err="1" smtClean="0"/>
              <a:t>of</a:t>
            </a:r>
            <a:r>
              <a:rPr lang="cs-CZ" sz="2600" dirty="0" smtClean="0"/>
              <a:t> CB</a:t>
            </a:r>
          </a:p>
          <a:p>
            <a:r>
              <a:rPr lang="cs-CZ" sz="2600" dirty="0" err="1" smtClean="0"/>
              <a:t>Responsibility</a:t>
            </a:r>
            <a:r>
              <a:rPr lang="cs-CZ" sz="2600" dirty="0" smtClean="0"/>
              <a:t> </a:t>
            </a:r>
            <a:r>
              <a:rPr lang="cs-CZ" sz="2600" dirty="0" err="1" smtClean="0"/>
              <a:t>of</a:t>
            </a:r>
            <a:r>
              <a:rPr lang="cs-CZ" sz="2600" dirty="0" smtClean="0"/>
              <a:t> </a:t>
            </a:r>
            <a:r>
              <a:rPr lang="cs-CZ" sz="2600" dirty="0" err="1" smtClean="0"/>
              <a:t>the</a:t>
            </a:r>
            <a:r>
              <a:rPr lang="cs-CZ" sz="2600" dirty="0" smtClean="0"/>
              <a:t> CB as a </a:t>
            </a:r>
            <a:r>
              <a:rPr lang="cs-CZ" sz="2600" dirty="0" err="1" smtClean="0"/>
              <a:t>lender</a:t>
            </a:r>
            <a:r>
              <a:rPr lang="cs-CZ" sz="2600" dirty="0" smtClean="0"/>
              <a:t> </a:t>
            </a:r>
            <a:r>
              <a:rPr lang="cs-CZ" sz="2600" dirty="0" err="1" smtClean="0"/>
              <a:t>of</a:t>
            </a:r>
            <a:r>
              <a:rPr lang="cs-CZ" sz="2600" dirty="0" smtClean="0"/>
              <a:t> last-resort to </a:t>
            </a:r>
            <a:r>
              <a:rPr lang="cs-CZ" sz="2600" dirty="0" err="1" smtClean="0"/>
              <a:t>banks</a:t>
            </a:r>
            <a:r>
              <a:rPr lang="cs-CZ" sz="2600" dirty="0" smtClean="0"/>
              <a:t> </a:t>
            </a:r>
            <a:r>
              <a:rPr lang="cs-CZ" sz="2600" dirty="0" err="1" smtClean="0"/>
              <a:t>is</a:t>
            </a:r>
            <a:r>
              <a:rPr lang="cs-CZ" sz="2600" dirty="0" smtClean="0"/>
              <a:t> </a:t>
            </a:r>
            <a:r>
              <a:rPr lang="cs-CZ" sz="2600" dirty="0" err="1" smtClean="0"/>
              <a:t>inevitable</a:t>
            </a:r>
            <a:r>
              <a:rPr lang="cs-CZ" sz="2600" dirty="0" smtClean="0"/>
              <a:t>, but </a:t>
            </a:r>
            <a:r>
              <a:rPr lang="cs-CZ" sz="2600" dirty="0" err="1" smtClean="0"/>
              <a:t>should</a:t>
            </a:r>
            <a:r>
              <a:rPr lang="cs-CZ" sz="2600" dirty="0" smtClean="0"/>
              <a:t> </a:t>
            </a:r>
            <a:r>
              <a:rPr lang="cs-CZ" sz="2600" dirty="0" err="1" smtClean="0"/>
              <a:t>be</a:t>
            </a:r>
            <a:r>
              <a:rPr lang="cs-CZ" sz="2600" dirty="0" smtClean="0"/>
              <a:t> </a:t>
            </a:r>
            <a:r>
              <a:rPr lang="cs-CZ" sz="2600" dirty="0" err="1" smtClean="0"/>
              <a:t>exerted</a:t>
            </a:r>
            <a:r>
              <a:rPr lang="cs-CZ" sz="2600" dirty="0" smtClean="0"/>
              <a:t> </a:t>
            </a:r>
            <a:r>
              <a:rPr lang="cs-CZ" sz="2600" dirty="0" err="1" smtClean="0"/>
              <a:t>with</a:t>
            </a:r>
            <a:r>
              <a:rPr lang="cs-CZ" sz="2600" dirty="0" smtClean="0"/>
              <a:t> </a:t>
            </a:r>
            <a:r>
              <a:rPr lang="cs-CZ" sz="2600" dirty="0" err="1" smtClean="0"/>
              <a:t>great</a:t>
            </a:r>
            <a:r>
              <a:rPr lang="cs-CZ" sz="2600" dirty="0" smtClean="0"/>
              <a:t> </a:t>
            </a:r>
            <a:r>
              <a:rPr lang="cs-CZ" sz="2600" dirty="0" err="1" smtClean="0"/>
              <a:t>caution</a:t>
            </a:r>
            <a:r>
              <a:rPr lang="cs-CZ" sz="2600" dirty="0" smtClean="0"/>
              <a:t> by:</a:t>
            </a:r>
          </a:p>
          <a:p>
            <a:pPr lvl="1"/>
            <a:r>
              <a:rPr lang="cs-CZ" sz="2600" dirty="0" err="1" smtClean="0"/>
              <a:t>Limiting</a:t>
            </a:r>
            <a:r>
              <a:rPr lang="cs-CZ" sz="2600" dirty="0" smtClean="0"/>
              <a:t> </a:t>
            </a:r>
            <a:r>
              <a:rPr lang="cs-CZ" sz="2600" dirty="0" err="1" smtClean="0"/>
              <a:t>moral</a:t>
            </a:r>
            <a:r>
              <a:rPr lang="cs-CZ" sz="2600" dirty="0" smtClean="0"/>
              <a:t> hazard</a:t>
            </a:r>
          </a:p>
          <a:p>
            <a:pPr lvl="1"/>
            <a:r>
              <a:rPr lang="cs-CZ" sz="2600" dirty="0" err="1" smtClean="0"/>
              <a:t>Being</a:t>
            </a:r>
            <a:r>
              <a:rPr lang="cs-CZ" sz="2600" dirty="0" smtClean="0"/>
              <a:t> </a:t>
            </a:r>
            <a:r>
              <a:rPr lang="cs-CZ" sz="2600" dirty="0" err="1" smtClean="0"/>
              <a:t>closely</a:t>
            </a:r>
            <a:r>
              <a:rPr lang="cs-CZ" sz="2600" dirty="0" smtClean="0"/>
              <a:t> </a:t>
            </a:r>
            <a:r>
              <a:rPr lang="cs-CZ" sz="2600" dirty="0" err="1" smtClean="0"/>
              <a:t>connected</a:t>
            </a:r>
            <a:r>
              <a:rPr lang="cs-CZ" sz="2600" dirty="0" smtClean="0"/>
              <a:t> </a:t>
            </a:r>
            <a:r>
              <a:rPr lang="cs-CZ" sz="2600" dirty="0" err="1" smtClean="0"/>
              <a:t>with</a:t>
            </a:r>
            <a:r>
              <a:rPr lang="cs-CZ" sz="2600" dirty="0" smtClean="0"/>
              <a:t> </a:t>
            </a:r>
            <a:r>
              <a:rPr lang="cs-CZ" sz="2600" dirty="0" err="1" smtClean="0"/>
              <a:t>banking</a:t>
            </a:r>
            <a:r>
              <a:rPr lang="cs-CZ" sz="2600" dirty="0" smtClean="0"/>
              <a:t> </a:t>
            </a:r>
            <a:r>
              <a:rPr lang="cs-CZ" sz="2600" dirty="0" err="1" smtClean="0"/>
              <a:t>supervisors</a:t>
            </a:r>
            <a:endParaRPr lang="cs-CZ" sz="2600" dirty="0" smtClean="0"/>
          </a:p>
          <a:p>
            <a:pPr lvl="1"/>
            <a:r>
              <a:rPr lang="cs-CZ" sz="2600" dirty="0" err="1" smtClean="0"/>
              <a:t>Coordinating</a:t>
            </a:r>
            <a:r>
              <a:rPr lang="cs-CZ" sz="2600" dirty="0" smtClean="0"/>
              <a:t> </a:t>
            </a:r>
            <a:r>
              <a:rPr lang="cs-CZ" sz="2600" dirty="0" err="1" smtClean="0"/>
              <a:t>with</a:t>
            </a:r>
            <a:r>
              <a:rPr lang="cs-CZ" sz="2600" dirty="0" smtClean="0"/>
              <a:t> </a:t>
            </a:r>
            <a:r>
              <a:rPr lang="cs-CZ" sz="2600" dirty="0" err="1" smtClean="0"/>
              <a:t>fiscal</a:t>
            </a:r>
            <a:r>
              <a:rPr lang="cs-CZ" sz="2600" dirty="0" smtClean="0"/>
              <a:t> </a:t>
            </a:r>
            <a:r>
              <a:rPr lang="cs-CZ" sz="2600" dirty="0" err="1" smtClean="0"/>
              <a:t>authority</a:t>
            </a:r>
            <a:r>
              <a:rPr lang="cs-CZ" sz="2600" dirty="0" smtClean="0"/>
              <a:t> (</a:t>
            </a:r>
            <a:r>
              <a:rPr lang="cs-CZ" sz="2600" dirty="0" err="1" smtClean="0"/>
              <a:t>because</a:t>
            </a:r>
            <a:r>
              <a:rPr lang="cs-CZ" sz="2600" dirty="0" smtClean="0"/>
              <a:t> </a:t>
            </a:r>
            <a:r>
              <a:rPr lang="cs-CZ" sz="2600" dirty="0" err="1" smtClean="0"/>
              <a:t>losses</a:t>
            </a:r>
            <a:r>
              <a:rPr lang="cs-CZ" sz="2600" dirty="0" smtClean="0"/>
              <a:t> </a:t>
            </a:r>
            <a:r>
              <a:rPr lang="cs-CZ" sz="2600" dirty="0" err="1" smtClean="0"/>
              <a:t>should</a:t>
            </a:r>
            <a:r>
              <a:rPr lang="cs-CZ" sz="2600" dirty="0" smtClean="0"/>
              <a:t> </a:t>
            </a:r>
            <a:r>
              <a:rPr lang="cs-CZ" sz="2600" dirty="0" err="1" smtClean="0"/>
              <a:t>be</a:t>
            </a:r>
            <a:r>
              <a:rPr lang="cs-CZ" sz="2600" dirty="0" smtClean="0"/>
              <a:t> </a:t>
            </a:r>
            <a:r>
              <a:rPr lang="cs-CZ" sz="2600" dirty="0" err="1" smtClean="0"/>
              <a:t>ultimately</a:t>
            </a:r>
            <a:r>
              <a:rPr lang="cs-CZ" sz="2600" dirty="0" smtClean="0"/>
              <a:t> </a:t>
            </a:r>
            <a:r>
              <a:rPr lang="cs-CZ" sz="2600" dirty="0" err="1" smtClean="0"/>
              <a:t>borne</a:t>
            </a:r>
            <a:r>
              <a:rPr lang="cs-CZ" sz="2600" dirty="0" smtClean="0"/>
              <a:t> by </a:t>
            </a:r>
            <a:r>
              <a:rPr lang="cs-CZ" sz="2600" dirty="0" err="1" smtClean="0"/>
              <a:t>taxpayers</a:t>
            </a:r>
            <a:r>
              <a:rPr lang="cs-CZ" sz="2600" dirty="0" smtClean="0"/>
              <a:t>)</a:t>
            </a:r>
          </a:p>
          <a:p>
            <a:r>
              <a:rPr lang="cs-CZ" sz="2600" dirty="0" err="1" smtClean="0"/>
              <a:t>Asset-price</a:t>
            </a:r>
            <a:r>
              <a:rPr lang="cs-CZ" sz="2600" dirty="0" smtClean="0"/>
              <a:t> </a:t>
            </a:r>
            <a:r>
              <a:rPr lang="cs-CZ" sz="2600" dirty="0" err="1" smtClean="0"/>
              <a:t>targeting</a:t>
            </a:r>
            <a:r>
              <a:rPr lang="cs-CZ" sz="2600" dirty="0" smtClean="0"/>
              <a:t> as part </a:t>
            </a:r>
            <a:r>
              <a:rPr lang="cs-CZ" sz="2600" dirty="0" err="1" smtClean="0"/>
              <a:t>of</a:t>
            </a:r>
            <a:r>
              <a:rPr lang="cs-CZ" sz="2600" dirty="0" smtClean="0"/>
              <a:t> </a:t>
            </a:r>
            <a:r>
              <a:rPr lang="cs-CZ" sz="2600" dirty="0" err="1" smtClean="0"/>
              <a:t>the</a:t>
            </a:r>
            <a:r>
              <a:rPr lang="cs-CZ" sz="2600" dirty="0" smtClean="0"/>
              <a:t> </a:t>
            </a:r>
            <a:r>
              <a:rPr lang="cs-CZ" sz="2600" dirty="0" err="1" smtClean="0"/>
              <a:t>central</a:t>
            </a:r>
            <a:r>
              <a:rPr lang="cs-CZ" sz="2600" dirty="0" smtClean="0"/>
              <a:t> bank </a:t>
            </a:r>
            <a:r>
              <a:rPr lang="cs-CZ" sz="2600" dirty="0" err="1" smtClean="0"/>
              <a:t>mandate</a:t>
            </a:r>
            <a:r>
              <a:rPr lang="cs-CZ" sz="2600" dirty="0" smtClean="0"/>
              <a:t>?</a:t>
            </a:r>
            <a:endParaRPr lang="en-US" sz="26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13</a:t>
            </a:fld>
            <a:endParaRPr lang="en-US"/>
          </a:p>
        </p:txBody>
      </p:sp>
    </p:spTree>
    <p:extLst>
      <p:ext uri="{BB962C8B-B14F-4D97-AF65-F5344CB8AC3E}">
        <p14:creationId xmlns:p14="http://schemas.microsoft.com/office/powerpoint/2010/main" val="20418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mandates of four central banks (US Fed)</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Legal vehicle</a:t>
            </a:r>
          </a:p>
          <a:p>
            <a:pPr lvl="1"/>
            <a:r>
              <a:rPr lang="en-US" dirty="0" smtClean="0"/>
              <a:t>Full Employment and Balanced Growth Act (“Humphrey Hawkins Act”)</a:t>
            </a:r>
          </a:p>
          <a:p>
            <a:r>
              <a:rPr lang="en-US" i="1" dirty="0" smtClean="0"/>
              <a:t>Price stability</a:t>
            </a:r>
          </a:p>
          <a:p>
            <a:pPr lvl="1"/>
            <a:r>
              <a:rPr lang="en-US" dirty="0" smtClean="0"/>
              <a:t>Yes</a:t>
            </a:r>
          </a:p>
          <a:p>
            <a:r>
              <a:rPr lang="en-US" i="1" dirty="0" smtClean="0"/>
              <a:t>Exchange-rate stability</a:t>
            </a:r>
          </a:p>
          <a:p>
            <a:pPr lvl="1"/>
            <a:r>
              <a:rPr lang="en-US" dirty="0" smtClean="0"/>
              <a:t>No, but may intervene on exchange markets, at the request of the US Treasury</a:t>
            </a:r>
          </a:p>
          <a:p>
            <a:r>
              <a:rPr lang="en-US" i="1" dirty="0" smtClean="0"/>
              <a:t>Output stabilization</a:t>
            </a:r>
          </a:p>
          <a:p>
            <a:pPr lvl="1"/>
            <a:r>
              <a:rPr lang="en-US" dirty="0" smtClean="0"/>
              <a:t>Yes, on an equal footing with price stability</a:t>
            </a:r>
          </a:p>
          <a:p>
            <a:r>
              <a:rPr lang="en-US" i="1" dirty="0" smtClean="0"/>
              <a:t>Financial stability</a:t>
            </a:r>
          </a:p>
          <a:p>
            <a:pPr lvl="1"/>
            <a:r>
              <a:rPr lang="en-US" dirty="0" smtClean="0"/>
              <a:t>Yes</a:t>
            </a:r>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14</a:t>
            </a:fld>
            <a:endParaRPr lang="en-US"/>
          </a:p>
        </p:txBody>
      </p:sp>
    </p:spTree>
    <p:extLst>
      <p:ext uri="{BB962C8B-B14F-4D97-AF65-F5344CB8AC3E}">
        <p14:creationId xmlns:p14="http://schemas.microsoft.com/office/powerpoint/2010/main" val="8425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mandates of four central banks (ECB)</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Legal vehicle</a:t>
            </a:r>
          </a:p>
          <a:p>
            <a:pPr lvl="1"/>
            <a:r>
              <a:rPr lang="en-US" dirty="0" smtClean="0"/>
              <a:t>EU Treaty (since Maastricht Treaty of 1992)</a:t>
            </a:r>
          </a:p>
          <a:p>
            <a:r>
              <a:rPr lang="en-US" i="1" dirty="0" smtClean="0"/>
              <a:t>Price stability</a:t>
            </a:r>
          </a:p>
          <a:p>
            <a:pPr lvl="1"/>
            <a:r>
              <a:rPr lang="en-US" dirty="0" smtClean="0"/>
              <a:t>Yes</a:t>
            </a:r>
          </a:p>
          <a:p>
            <a:r>
              <a:rPr lang="en-US" i="1" dirty="0" smtClean="0"/>
              <a:t>Exchange-rate stability</a:t>
            </a:r>
          </a:p>
          <a:p>
            <a:pPr lvl="1"/>
            <a:r>
              <a:rPr lang="en-US" dirty="0" smtClean="0"/>
              <a:t>No, but exchange rates are part of the second pillar of the monetary-policy strategy, and the ECB has the sole right to conduct foreign-exchange operations</a:t>
            </a:r>
          </a:p>
          <a:p>
            <a:r>
              <a:rPr lang="en-US" i="1" dirty="0" smtClean="0"/>
              <a:t>Output stabilization</a:t>
            </a:r>
          </a:p>
          <a:p>
            <a:pPr lvl="1"/>
            <a:r>
              <a:rPr lang="en-US" dirty="0" smtClean="0"/>
              <a:t>No, but may intervene on exchange markets</a:t>
            </a:r>
          </a:p>
          <a:p>
            <a:r>
              <a:rPr lang="en-US" i="1" dirty="0" smtClean="0"/>
              <a:t>Financial stability</a:t>
            </a:r>
          </a:p>
          <a:p>
            <a:pPr lvl="1"/>
            <a:r>
              <a:rPr lang="en-US" dirty="0" smtClean="0"/>
              <a:t>Not explicitly</a:t>
            </a:r>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15</a:t>
            </a:fld>
            <a:endParaRPr lang="en-US"/>
          </a:p>
        </p:txBody>
      </p:sp>
    </p:spTree>
    <p:extLst>
      <p:ext uri="{BB962C8B-B14F-4D97-AF65-F5344CB8AC3E}">
        <p14:creationId xmlns:p14="http://schemas.microsoft.com/office/powerpoint/2010/main" val="95690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mandates of four central banks (Bank of England)</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Legal vehicle</a:t>
            </a:r>
          </a:p>
          <a:p>
            <a:pPr lvl="1"/>
            <a:r>
              <a:rPr lang="en-US" dirty="0" smtClean="0"/>
              <a:t>Bank of England Act, 1998</a:t>
            </a:r>
          </a:p>
          <a:p>
            <a:r>
              <a:rPr lang="en-US" i="1" dirty="0" smtClean="0"/>
              <a:t>Price stability</a:t>
            </a:r>
          </a:p>
          <a:p>
            <a:pPr lvl="1"/>
            <a:r>
              <a:rPr lang="en-US" dirty="0" smtClean="0"/>
              <a:t>Yes, definition of price stability belongs to government</a:t>
            </a:r>
          </a:p>
          <a:p>
            <a:r>
              <a:rPr lang="en-US" i="1" dirty="0" smtClean="0"/>
              <a:t>Exchange-rate stability</a:t>
            </a:r>
          </a:p>
          <a:p>
            <a:pPr lvl="1"/>
            <a:r>
              <a:rPr lang="en-US" dirty="0" smtClean="0"/>
              <a:t>No</a:t>
            </a:r>
          </a:p>
          <a:p>
            <a:r>
              <a:rPr lang="en-US" i="1" dirty="0" smtClean="0"/>
              <a:t>Output stabilization</a:t>
            </a:r>
          </a:p>
          <a:p>
            <a:pPr lvl="1"/>
            <a:r>
              <a:rPr lang="en-US" dirty="0" smtClean="0"/>
              <a:t>Yes, secondary to price stability</a:t>
            </a:r>
          </a:p>
          <a:p>
            <a:r>
              <a:rPr lang="en-US" i="1" dirty="0" smtClean="0"/>
              <a:t>Financial stability</a:t>
            </a:r>
          </a:p>
          <a:p>
            <a:pPr lvl="1"/>
            <a:r>
              <a:rPr lang="en-US" dirty="0" smtClean="0"/>
              <a:t>Yes</a:t>
            </a:r>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16</a:t>
            </a:fld>
            <a:endParaRPr lang="en-US"/>
          </a:p>
        </p:txBody>
      </p:sp>
    </p:spTree>
    <p:extLst>
      <p:ext uri="{BB962C8B-B14F-4D97-AF65-F5344CB8AC3E}">
        <p14:creationId xmlns:p14="http://schemas.microsoft.com/office/powerpoint/2010/main" val="16701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mandates of four central banks (Bank of Japan)</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Legal vehicle</a:t>
            </a:r>
          </a:p>
          <a:p>
            <a:pPr lvl="1"/>
            <a:r>
              <a:rPr lang="en-US" dirty="0" smtClean="0"/>
              <a:t>Bank of Japan Law, 1997</a:t>
            </a:r>
          </a:p>
          <a:p>
            <a:r>
              <a:rPr lang="en-US" i="1" dirty="0" smtClean="0"/>
              <a:t>Price stability</a:t>
            </a:r>
          </a:p>
          <a:p>
            <a:pPr lvl="1"/>
            <a:r>
              <a:rPr lang="en-US" dirty="0" smtClean="0"/>
              <a:t>Yes</a:t>
            </a:r>
          </a:p>
          <a:p>
            <a:r>
              <a:rPr lang="en-US" i="1" dirty="0" smtClean="0"/>
              <a:t>Exchange-rate stability</a:t>
            </a:r>
          </a:p>
          <a:p>
            <a:pPr lvl="1"/>
            <a:r>
              <a:rPr lang="en-US" dirty="0" smtClean="0"/>
              <a:t>No, but may be instructed to intervene to exchange markets</a:t>
            </a:r>
          </a:p>
          <a:p>
            <a:r>
              <a:rPr lang="en-US" i="1" dirty="0" smtClean="0"/>
              <a:t>Output stabilization</a:t>
            </a:r>
          </a:p>
          <a:p>
            <a:pPr lvl="1"/>
            <a:r>
              <a:rPr lang="en-US" dirty="0" smtClean="0"/>
              <a:t>No, only as a consequence of price stability</a:t>
            </a:r>
          </a:p>
          <a:p>
            <a:r>
              <a:rPr lang="en-US" i="1" dirty="0" smtClean="0"/>
              <a:t>Financial stability</a:t>
            </a:r>
          </a:p>
          <a:p>
            <a:pPr lvl="1"/>
            <a:r>
              <a:rPr lang="en-US" dirty="0" smtClean="0"/>
              <a:t>Yes</a:t>
            </a:r>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17</a:t>
            </a:fld>
            <a:endParaRPr lang="en-US"/>
          </a:p>
        </p:txBody>
      </p:sp>
    </p:spTree>
    <p:extLst>
      <p:ext uri="{BB962C8B-B14F-4D97-AF65-F5344CB8AC3E}">
        <p14:creationId xmlns:p14="http://schemas.microsoft.com/office/powerpoint/2010/main" val="28355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Mandates of CB: key differences</a:t>
            </a:r>
            <a:endParaRPr lang="en-US" dirty="0"/>
          </a:p>
        </p:txBody>
      </p:sp>
      <p:sp>
        <p:nvSpPr>
          <p:cNvPr id="3" name="Content Placeholder 2"/>
          <p:cNvSpPr>
            <a:spLocks noGrp="1"/>
          </p:cNvSpPr>
          <p:nvPr>
            <p:ph idx="1"/>
          </p:nvPr>
        </p:nvSpPr>
        <p:spPr/>
        <p:txBody>
          <a:bodyPr/>
          <a:lstStyle/>
          <a:p>
            <a:r>
              <a:rPr lang="en-US" sz="2600" dirty="0"/>
              <a:t>US Fed has dual mandate of full employment and price stability, while ECB has not </a:t>
            </a:r>
            <a:endParaRPr lang="en-US" sz="2600" dirty="0"/>
          </a:p>
          <a:p>
            <a:r>
              <a:rPr lang="en-US" sz="2600" dirty="0" smtClean="0"/>
              <a:t>ECB </a:t>
            </a:r>
            <a:r>
              <a:rPr lang="en-US" sz="2600" dirty="0"/>
              <a:t>decides on objectives, while BoE and RBNZ do not </a:t>
            </a:r>
            <a:endParaRPr lang="en-US" sz="2600" dirty="0"/>
          </a:p>
          <a:p>
            <a:r>
              <a:rPr lang="en-US" sz="2600" dirty="0"/>
              <a:t>Crisis has prompted fresh discussion on the central bank role in financial stability </a:t>
            </a:r>
            <a:endParaRPr lang="en-US" sz="2600" dirty="0"/>
          </a:p>
          <a:p>
            <a:r>
              <a:rPr lang="en-US" sz="2600" dirty="0" smtClean="0"/>
              <a:t>Example: </a:t>
            </a:r>
            <a:r>
              <a:rPr lang="en-US" sz="2600" dirty="0"/>
              <a:t>creation in 2011 of European Systemic Risk Board chaired by ECB </a:t>
            </a:r>
            <a:r>
              <a:rPr lang="en-US" sz="2600" dirty="0" smtClean="0"/>
              <a:t>President.</a:t>
            </a:r>
            <a:endParaRPr lang="en-US" sz="2600" dirty="0"/>
          </a:p>
          <a:p>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18</a:t>
            </a:fld>
            <a:endParaRPr lang="en-US"/>
          </a:p>
        </p:txBody>
      </p:sp>
    </p:spTree>
    <p:extLst>
      <p:ext uri="{BB962C8B-B14F-4D97-AF65-F5344CB8AC3E}">
        <p14:creationId xmlns:p14="http://schemas.microsoft.com/office/powerpoint/2010/main" val="50304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 credibility</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CB </a:t>
            </a:r>
            <a:r>
              <a:rPr lang="en-US" sz="2600" b="1" i="1" dirty="0" smtClean="0"/>
              <a:t>credibility</a:t>
            </a:r>
            <a:r>
              <a:rPr lang="en-US" sz="2600" dirty="0" smtClean="0"/>
              <a:t> is very important  for effective MP.</a:t>
            </a:r>
          </a:p>
          <a:p>
            <a:pPr marL="0" marR="0" lvl="0" indent="0" defTabSz="914400" eaLnBrk="1" fontAlgn="auto" latinLnBrk="0" hangingPunct="1">
              <a:lnSpc>
                <a:spcPct val="100000"/>
              </a:lnSpc>
              <a:spcBef>
                <a:spcPts val="0"/>
              </a:spcBef>
              <a:spcAft>
                <a:spcPts val="0"/>
              </a:spcAft>
              <a:buClrTx/>
              <a:buSzTx/>
              <a:buFontTx/>
              <a:buNone/>
              <a:tabLst/>
              <a:defRPr/>
            </a:pPr>
            <a:endParaRPr lang="en-US" sz="2600" dirty="0"/>
          </a:p>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If the CB exploits expectation errors of economic agents and targets a higher level of output (i.e. output above its natural level) in order  to reduce unemployment, the outcome is bound to be inflationary because only structural policies can lower structural unemployment. The other result is a lack of credibility.</a:t>
            </a:r>
            <a:endParaRPr lang="en-US" sz="26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19</a:t>
            </a:fld>
            <a:endParaRPr lang="en-US"/>
          </a:p>
        </p:txBody>
      </p:sp>
    </p:spTree>
    <p:extLst>
      <p:ext uri="{BB962C8B-B14F-4D97-AF65-F5344CB8AC3E}">
        <p14:creationId xmlns:p14="http://schemas.microsoft.com/office/powerpoint/2010/main" val="139972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Policy</a:t>
            </a:r>
            <a:endParaRPr lang="en-US" dirty="0"/>
          </a:p>
        </p:txBody>
      </p:sp>
      <p:sp>
        <p:nvSpPr>
          <p:cNvPr id="3" name="Content Placeholder 2"/>
          <p:cNvSpPr>
            <a:spLocks noGrp="1"/>
          </p:cNvSpPr>
          <p:nvPr>
            <p:ph idx="1"/>
          </p:nvPr>
        </p:nvSpPr>
        <p:spPr/>
        <p:txBody>
          <a:bodyPr>
            <a:normAutofit/>
          </a:bodyPr>
          <a:lstStyle/>
          <a:p>
            <a:r>
              <a:rPr lang="en-US" sz="2800" dirty="0" smtClean="0"/>
              <a:t>Objectives</a:t>
            </a:r>
          </a:p>
          <a:p>
            <a:r>
              <a:rPr lang="en-US" sz="2800" dirty="0" smtClean="0"/>
              <a:t>Institutions</a:t>
            </a:r>
          </a:p>
          <a:p>
            <a:r>
              <a:rPr lang="en-US" sz="2800" dirty="0" smtClean="0"/>
              <a:t>Instruments</a:t>
            </a:r>
          </a:p>
          <a:p>
            <a:r>
              <a:rPr lang="en-US" sz="2800" dirty="0" smtClean="0"/>
              <a:t>Transmission channels</a:t>
            </a:r>
          </a:p>
          <a:p>
            <a:r>
              <a:rPr lang="en-US" sz="2800" dirty="0" smtClean="0"/>
              <a:t>Rules in monetary policy</a:t>
            </a:r>
            <a:endParaRPr lang="en-US" sz="28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a:t>
            </a:fld>
            <a:endParaRPr lang="en-US"/>
          </a:p>
        </p:txBody>
      </p:sp>
    </p:spTree>
    <p:extLst>
      <p:ext uri="{BB962C8B-B14F-4D97-AF65-F5344CB8AC3E}">
        <p14:creationId xmlns:p14="http://schemas.microsoft.com/office/powerpoint/2010/main" val="120503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 credibility (cont.)</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How can CB enhance its credibility?</a:t>
            </a:r>
          </a:p>
          <a:p>
            <a:r>
              <a:rPr lang="en-US" sz="2600" dirty="0" smtClean="0"/>
              <a:t>By </a:t>
            </a:r>
            <a:r>
              <a:rPr lang="en-US" sz="2600" i="1" dirty="0" smtClean="0"/>
              <a:t>adequate institutional design </a:t>
            </a:r>
            <a:r>
              <a:rPr lang="en-US" sz="2600" dirty="0" smtClean="0"/>
              <a:t>(independence, transparency and </a:t>
            </a:r>
            <a:r>
              <a:rPr lang="en-US" sz="2600" dirty="0" err="1" smtClean="0"/>
              <a:t>accountibility</a:t>
            </a:r>
            <a:r>
              <a:rPr lang="en-US" sz="2600" dirty="0" smtClean="0"/>
              <a:t>)</a:t>
            </a:r>
          </a:p>
          <a:p>
            <a:r>
              <a:rPr lang="en-US" sz="2600" dirty="0" smtClean="0"/>
              <a:t>By </a:t>
            </a:r>
            <a:r>
              <a:rPr lang="en-US" sz="2600" i="1" dirty="0" smtClean="0"/>
              <a:t>tying its hands</a:t>
            </a:r>
            <a:r>
              <a:rPr lang="en-US" sz="2600" dirty="0" smtClean="0"/>
              <a:t>: exchange rate peg, monetary policy rules</a:t>
            </a:r>
          </a:p>
          <a:p>
            <a:r>
              <a:rPr lang="en-US" sz="2600" dirty="0" smtClean="0"/>
              <a:t>By selecting </a:t>
            </a:r>
            <a:r>
              <a:rPr lang="en-US" sz="2600" i="1" dirty="0" smtClean="0"/>
              <a:t>conservative central bankers</a:t>
            </a:r>
            <a:r>
              <a:rPr lang="en-US" sz="2600" dirty="0" smtClean="0"/>
              <a:t>, i.e. more adverse to inflation than the average of society (K. </a:t>
            </a:r>
            <a:r>
              <a:rPr lang="en-US" sz="2600" dirty="0" err="1" smtClean="0"/>
              <a:t>Rogoff</a:t>
            </a:r>
            <a:r>
              <a:rPr lang="en-US" sz="2600" dirty="0" smtClean="0"/>
              <a:t>)</a:t>
            </a:r>
            <a:endParaRPr lang="en-US" sz="26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20</a:t>
            </a:fld>
            <a:endParaRPr lang="en-US"/>
          </a:p>
        </p:txBody>
      </p:sp>
    </p:spTree>
    <p:extLst>
      <p:ext uri="{BB962C8B-B14F-4D97-AF65-F5344CB8AC3E}">
        <p14:creationId xmlns:p14="http://schemas.microsoft.com/office/powerpoint/2010/main" val="919428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 transparency</a:t>
            </a:r>
            <a:endParaRPr lang="en-US" dirty="0"/>
          </a:p>
        </p:txBody>
      </p:sp>
      <p:sp>
        <p:nvSpPr>
          <p:cNvPr id="3" name="Content Placeholder 2"/>
          <p:cNvSpPr>
            <a:spLocks noGrp="1"/>
          </p:cNvSpPr>
          <p:nvPr>
            <p:ph idx="1"/>
          </p:nvPr>
        </p:nvSpPr>
        <p:spPr/>
        <p:txBody>
          <a:bodyPr>
            <a:normAutofit/>
          </a:bodyPr>
          <a:lstStyle/>
          <a:p>
            <a:r>
              <a:rPr lang="en-US" sz="2600" dirty="0" err="1" smtClean="0"/>
              <a:t>Ejffinger</a:t>
            </a:r>
            <a:r>
              <a:rPr lang="en-US" sz="2600" dirty="0" smtClean="0"/>
              <a:t> and </a:t>
            </a:r>
            <a:r>
              <a:rPr lang="en-US" sz="2600" dirty="0" err="1" smtClean="0"/>
              <a:t>Geraats</a:t>
            </a:r>
            <a:r>
              <a:rPr lang="en-US" sz="2600" dirty="0" smtClean="0"/>
              <a:t> (2006): the extent to which central banks disclose information that is related to the policymaking process</a:t>
            </a:r>
          </a:p>
          <a:p>
            <a:pPr lvl="1"/>
            <a:r>
              <a:rPr lang="en-US" sz="2600" i="1" dirty="0" smtClean="0"/>
              <a:t>political transparency </a:t>
            </a:r>
            <a:r>
              <a:rPr lang="en-US" sz="2600" dirty="0" smtClean="0"/>
              <a:t>(information on policy objectives)</a:t>
            </a:r>
          </a:p>
          <a:p>
            <a:pPr lvl="1"/>
            <a:r>
              <a:rPr lang="en-US" sz="2600" i="1" dirty="0" smtClean="0"/>
              <a:t>procedural transparency </a:t>
            </a:r>
            <a:r>
              <a:rPr lang="en-US" sz="2600" dirty="0" smtClean="0"/>
              <a:t>(the way monetary decisions are taken)</a:t>
            </a:r>
          </a:p>
          <a:p>
            <a:pPr lvl="1"/>
            <a:r>
              <a:rPr lang="en-US" sz="2600" i="1" dirty="0" smtClean="0"/>
              <a:t>policy transparency </a:t>
            </a:r>
            <a:r>
              <a:rPr lang="en-US" sz="2600" dirty="0" smtClean="0"/>
              <a:t>(explanation of policy decisions)</a:t>
            </a:r>
          </a:p>
          <a:p>
            <a:pPr lvl="1"/>
            <a:r>
              <a:rPr lang="en-US" sz="2600" i="1" dirty="0" smtClean="0"/>
              <a:t>operational transparency </a:t>
            </a:r>
            <a:r>
              <a:rPr lang="en-US" sz="2600" dirty="0" smtClean="0"/>
              <a:t>(information on errors and unexpected events).</a:t>
            </a:r>
            <a:endParaRPr lang="en-US" sz="26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21</a:t>
            </a:fld>
            <a:endParaRPr lang="en-US"/>
          </a:p>
        </p:txBody>
      </p:sp>
    </p:spTree>
    <p:extLst>
      <p:ext uri="{BB962C8B-B14F-4D97-AF65-F5344CB8AC3E}">
        <p14:creationId xmlns:p14="http://schemas.microsoft.com/office/powerpoint/2010/main" val="49399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bank transparency index (2002)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8226649"/>
              </p:ext>
            </p:extLst>
          </p:nvPr>
        </p:nvGraphicFramePr>
        <p:xfrm>
          <a:off x="621586" y="2011166"/>
          <a:ext cx="8229600" cy="2595880"/>
        </p:xfrm>
        <a:graphic>
          <a:graphicData uri="http://schemas.openxmlformats.org/drawingml/2006/table">
            <a:tbl>
              <a:tblPr firstRow="1" bandRow="1">
                <a:tableStyleId>{5C22544A-7EE6-4342-B048-85BDC9FD1C3A}</a:tableStyleId>
              </a:tblPr>
              <a:tblGrid>
                <a:gridCol w="1433245"/>
                <a:gridCol w="739740"/>
                <a:gridCol w="708917"/>
                <a:gridCol w="863029"/>
                <a:gridCol w="750013"/>
                <a:gridCol w="729466"/>
                <a:gridCol w="760287"/>
                <a:gridCol w="760288"/>
                <a:gridCol w="750013"/>
                <a:gridCol w="734602"/>
              </a:tblGrid>
              <a:tr h="370840">
                <a:tc>
                  <a:txBody>
                    <a:bodyPr/>
                    <a:lstStyle/>
                    <a:p>
                      <a:endParaRPr lang="en-US" dirty="0"/>
                    </a:p>
                  </a:txBody>
                  <a:tcPr/>
                </a:tc>
                <a:tc>
                  <a:txBody>
                    <a:bodyPr/>
                    <a:lstStyle/>
                    <a:p>
                      <a:pPr algn="ctr"/>
                      <a:r>
                        <a:rPr lang="en-US" dirty="0" err="1" smtClean="0"/>
                        <a:t>Aus</a:t>
                      </a:r>
                      <a:endParaRPr lang="en-US" dirty="0"/>
                    </a:p>
                  </a:txBody>
                  <a:tcPr/>
                </a:tc>
                <a:tc>
                  <a:txBody>
                    <a:bodyPr/>
                    <a:lstStyle/>
                    <a:p>
                      <a:pPr algn="ctr"/>
                      <a:r>
                        <a:rPr lang="en-US" dirty="0" smtClean="0"/>
                        <a:t>Can</a:t>
                      </a:r>
                      <a:endParaRPr lang="en-US" dirty="0"/>
                    </a:p>
                  </a:txBody>
                  <a:tcPr/>
                </a:tc>
                <a:tc>
                  <a:txBody>
                    <a:bodyPr/>
                    <a:lstStyle/>
                    <a:p>
                      <a:pPr algn="ctr"/>
                      <a:r>
                        <a:rPr lang="en-US" dirty="0" smtClean="0"/>
                        <a:t>Euro</a:t>
                      </a:r>
                      <a:endParaRPr lang="en-US" dirty="0"/>
                    </a:p>
                  </a:txBody>
                  <a:tcPr/>
                </a:tc>
                <a:tc>
                  <a:txBody>
                    <a:bodyPr/>
                    <a:lstStyle/>
                    <a:p>
                      <a:pPr algn="ctr"/>
                      <a:r>
                        <a:rPr lang="en-US" dirty="0" smtClean="0"/>
                        <a:t>Jap</a:t>
                      </a:r>
                      <a:endParaRPr lang="en-US" dirty="0"/>
                    </a:p>
                  </a:txBody>
                  <a:tcPr/>
                </a:tc>
                <a:tc>
                  <a:txBody>
                    <a:bodyPr/>
                    <a:lstStyle/>
                    <a:p>
                      <a:pPr algn="ctr"/>
                      <a:r>
                        <a:rPr lang="en-US" dirty="0" smtClean="0"/>
                        <a:t>NZ</a:t>
                      </a:r>
                      <a:endParaRPr lang="en-US" dirty="0"/>
                    </a:p>
                  </a:txBody>
                  <a:tcPr/>
                </a:tc>
                <a:tc>
                  <a:txBody>
                    <a:bodyPr/>
                    <a:lstStyle/>
                    <a:p>
                      <a:pPr algn="ctr"/>
                      <a:r>
                        <a:rPr lang="en-US" dirty="0" err="1" smtClean="0"/>
                        <a:t>Swe</a:t>
                      </a:r>
                      <a:endParaRPr lang="en-US" dirty="0"/>
                    </a:p>
                  </a:txBody>
                  <a:tcPr/>
                </a:tc>
                <a:tc>
                  <a:txBody>
                    <a:bodyPr/>
                    <a:lstStyle/>
                    <a:p>
                      <a:pPr algn="ctr"/>
                      <a:r>
                        <a:rPr lang="en-US" dirty="0" err="1" smtClean="0"/>
                        <a:t>Swi</a:t>
                      </a:r>
                      <a:endParaRPr lang="en-US" dirty="0"/>
                    </a:p>
                  </a:txBody>
                  <a:tcPr/>
                </a:tc>
                <a:tc>
                  <a:txBody>
                    <a:bodyPr/>
                    <a:lstStyle/>
                    <a:p>
                      <a:pPr algn="ctr"/>
                      <a:r>
                        <a:rPr lang="en-US" dirty="0" smtClean="0"/>
                        <a:t>UK</a:t>
                      </a:r>
                      <a:endParaRPr lang="en-US" dirty="0"/>
                    </a:p>
                  </a:txBody>
                  <a:tcPr/>
                </a:tc>
                <a:tc>
                  <a:txBody>
                    <a:bodyPr/>
                    <a:lstStyle/>
                    <a:p>
                      <a:pPr algn="ctr"/>
                      <a:r>
                        <a:rPr lang="en-US" dirty="0" smtClean="0"/>
                        <a:t>US</a:t>
                      </a:r>
                      <a:endParaRPr lang="en-US" dirty="0"/>
                    </a:p>
                  </a:txBody>
                  <a:tcPr/>
                </a:tc>
              </a:tr>
              <a:tr h="370840">
                <a:tc>
                  <a:txBody>
                    <a:bodyPr/>
                    <a:lstStyle/>
                    <a:p>
                      <a:r>
                        <a:rPr lang="en-US" dirty="0" smtClean="0"/>
                        <a:t>Political</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1.5</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2.5</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r>
              <a:tr h="370840">
                <a:tc>
                  <a:txBody>
                    <a:bodyPr/>
                    <a:lstStyle/>
                    <a:p>
                      <a:r>
                        <a:rPr lang="en-US" dirty="0" smtClean="0"/>
                        <a:t>Economic</a:t>
                      </a:r>
                      <a:endParaRPr lang="en-US" dirty="0"/>
                    </a:p>
                  </a:txBody>
                  <a:tcPr/>
                </a:tc>
                <a:tc>
                  <a:txBody>
                    <a:bodyPr/>
                    <a:lstStyle/>
                    <a:p>
                      <a:pPr algn="ctr"/>
                      <a:r>
                        <a:rPr lang="en-US" dirty="0" smtClean="0"/>
                        <a:t>2</a:t>
                      </a:r>
                      <a:endParaRPr lang="en-US" dirty="0"/>
                    </a:p>
                  </a:txBody>
                  <a:tcPr/>
                </a:tc>
                <a:tc>
                  <a:txBody>
                    <a:bodyPr/>
                    <a:lstStyle/>
                    <a:p>
                      <a:pPr algn="ctr"/>
                      <a:r>
                        <a:rPr lang="en-US" dirty="0" smtClean="0"/>
                        <a:t>2.5</a:t>
                      </a:r>
                      <a:endParaRPr lang="en-US" dirty="0"/>
                    </a:p>
                  </a:txBody>
                  <a:tcPr/>
                </a:tc>
                <a:tc>
                  <a:txBody>
                    <a:bodyPr/>
                    <a:lstStyle/>
                    <a:p>
                      <a:pPr algn="ctr"/>
                      <a:r>
                        <a:rPr lang="en-US" dirty="0" smtClean="0"/>
                        <a:t>2.5</a:t>
                      </a:r>
                      <a:endParaRPr lang="en-US" dirty="0"/>
                    </a:p>
                  </a:txBody>
                  <a:tcPr/>
                </a:tc>
                <a:tc>
                  <a:txBody>
                    <a:bodyPr/>
                    <a:lstStyle/>
                    <a:p>
                      <a:pPr algn="ctr"/>
                      <a:r>
                        <a:rPr lang="en-US" dirty="0" smtClean="0"/>
                        <a:t>1.5</a:t>
                      </a:r>
                      <a:endParaRPr lang="en-US"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t>1.5</a:t>
                      </a:r>
                      <a:endParaRPr lang="en-US" dirty="0"/>
                    </a:p>
                  </a:txBody>
                  <a:tcPr/>
                </a:tc>
                <a:tc>
                  <a:txBody>
                    <a:bodyPr/>
                    <a:lstStyle/>
                    <a:p>
                      <a:pPr algn="ctr"/>
                      <a:r>
                        <a:rPr lang="en-US" dirty="0" smtClean="0"/>
                        <a:t>3</a:t>
                      </a:r>
                      <a:endParaRPr lang="en-US" dirty="0"/>
                    </a:p>
                  </a:txBody>
                  <a:tcPr/>
                </a:tc>
                <a:tc>
                  <a:txBody>
                    <a:bodyPr/>
                    <a:lstStyle/>
                    <a:p>
                      <a:pPr algn="ctr"/>
                      <a:r>
                        <a:rPr lang="en-US" dirty="0" smtClean="0"/>
                        <a:t>2.5</a:t>
                      </a:r>
                      <a:endParaRPr lang="en-US" dirty="0"/>
                    </a:p>
                  </a:txBody>
                  <a:tcPr/>
                </a:tc>
              </a:tr>
              <a:tr h="370840">
                <a:tc>
                  <a:txBody>
                    <a:bodyPr/>
                    <a:lstStyle/>
                    <a:p>
                      <a:r>
                        <a:rPr lang="en-US" dirty="0" smtClean="0"/>
                        <a:t>Procedural</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r>
              <a:tr h="370840">
                <a:tc>
                  <a:txBody>
                    <a:bodyPr/>
                    <a:lstStyle/>
                    <a:p>
                      <a:r>
                        <a:rPr lang="en-US" dirty="0" smtClean="0"/>
                        <a:t>Policy</a:t>
                      </a:r>
                      <a:endParaRPr lang="en-US" dirty="0"/>
                    </a:p>
                  </a:txBody>
                  <a:tcPr/>
                </a:tc>
                <a:tc>
                  <a:txBody>
                    <a:bodyPr/>
                    <a:lstStyle/>
                    <a:p>
                      <a:pPr algn="ctr"/>
                      <a:r>
                        <a:rPr lang="en-US" dirty="0" smtClean="0"/>
                        <a:t>1.5</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1.5</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t>1.5</a:t>
                      </a:r>
                      <a:endParaRPr lang="en-US" dirty="0"/>
                    </a:p>
                  </a:txBody>
                  <a:tcPr/>
                </a:tc>
                <a:tc>
                  <a:txBody>
                    <a:bodyPr/>
                    <a:lstStyle/>
                    <a:p>
                      <a:pPr algn="ctr"/>
                      <a:r>
                        <a:rPr lang="en-US" dirty="0" smtClean="0"/>
                        <a:t>3</a:t>
                      </a:r>
                      <a:endParaRPr lang="en-US" dirty="0"/>
                    </a:p>
                  </a:txBody>
                  <a:tcPr/>
                </a:tc>
              </a:tr>
              <a:tr h="370840">
                <a:tc>
                  <a:txBody>
                    <a:bodyPr/>
                    <a:lstStyle/>
                    <a:p>
                      <a:r>
                        <a:rPr lang="en-US" dirty="0" smtClean="0"/>
                        <a:t>Operational</a:t>
                      </a:r>
                      <a:endParaRPr lang="en-US" dirty="0"/>
                    </a:p>
                  </a:txBody>
                  <a:tcPr/>
                </a:tc>
                <a:tc>
                  <a:txBody>
                    <a:bodyPr/>
                    <a:lstStyle/>
                    <a:p>
                      <a:pPr algn="ctr"/>
                      <a:r>
                        <a:rPr lang="en-US" dirty="0" smtClean="0"/>
                        <a:t>1.5</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1.5</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0.5</a:t>
                      </a:r>
                      <a:endParaRPr lang="en-US" dirty="0"/>
                    </a:p>
                  </a:txBody>
                  <a:tcPr/>
                </a:tc>
                <a:tc>
                  <a:txBody>
                    <a:bodyPr/>
                    <a:lstStyle/>
                    <a:p>
                      <a:pPr algn="ctr"/>
                      <a:r>
                        <a:rPr lang="en-US" dirty="0" smtClean="0"/>
                        <a:t>2.5</a:t>
                      </a:r>
                      <a:endParaRPr lang="en-US" dirty="0"/>
                    </a:p>
                  </a:txBody>
                  <a:tcPr/>
                </a:tc>
                <a:tc>
                  <a:txBody>
                    <a:bodyPr/>
                    <a:lstStyle/>
                    <a:p>
                      <a:pPr algn="ctr"/>
                      <a:r>
                        <a:rPr lang="en-US" dirty="0" smtClean="0"/>
                        <a:t>1.5</a:t>
                      </a:r>
                      <a:endParaRPr lang="en-US" dirty="0"/>
                    </a:p>
                  </a:txBody>
                  <a:tcPr/>
                </a:tc>
              </a:tr>
              <a:tr h="370840">
                <a:tc>
                  <a:txBody>
                    <a:bodyPr/>
                    <a:lstStyle/>
                    <a:p>
                      <a:r>
                        <a:rPr lang="en-US" dirty="0" smtClean="0"/>
                        <a:t>Total</a:t>
                      </a:r>
                      <a:endParaRPr lang="en-US" dirty="0"/>
                    </a:p>
                  </a:txBody>
                  <a:tcPr/>
                </a:tc>
                <a:tc>
                  <a:txBody>
                    <a:bodyPr/>
                    <a:lstStyle/>
                    <a:p>
                      <a:pPr algn="ctr"/>
                      <a:r>
                        <a:rPr lang="en-US" dirty="0" smtClean="0"/>
                        <a:t>9</a:t>
                      </a:r>
                      <a:endParaRPr lang="en-US" dirty="0"/>
                    </a:p>
                  </a:txBody>
                  <a:tcPr/>
                </a:tc>
                <a:tc>
                  <a:txBody>
                    <a:bodyPr/>
                    <a:lstStyle/>
                    <a:p>
                      <a:pPr algn="ctr"/>
                      <a:r>
                        <a:rPr lang="en-US" dirty="0" smtClean="0"/>
                        <a:t>10.5</a:t>
                      </a:r>
                      <a:endParaRPr lang="en-US" dirty="0"/>
                    </a:p>
                  </a:txBody>
                  <a:tcPr/>
                </a:tc>
                <a:tc>
                  <a:txBody>
                    <a:bodyPr/>
                    <a:lstStyle/>
                    <a:p>
                      <a:pPr algn="ctr"/>
                      <a:r>
                        <a:rPr lang="en-US" dirty="0" smtClean="0"/>
                        <a:t>10.5</a:t>
                      </a:r>
                      <a:endParaRPr lang="en-US" dirty="0"/>
                    </a:p>
                  </a:txBody>
                  <a:tcPr/>
                </a:tc>
                <a:tc>
                  <a:txBody>
                    <a:bodyPr/>
                    <a:lstStyle/>
                    <a:p>
                      <a:pPr algn="ctr"/>
                      <a:r>
                        <a:rPr lang="en-US" dirty="0" smtClean="0"/>
                        <a:t>8</a:t>
                      </a:r>
                      <a:endParaRPr lang="en-US" dirty="0"/>
                    </a:p>
                  </a:txBody>
                  <a:tcPr/>
                </a:tc>
                <a:tc>
                  <a:txBody>
                    <a:bodyPr/>
                    <a:lstStyle/>
                    <a:p>
                      <a:pPr algn="ctr"/>
                      <a:r>
                        <a:rPr lang="en-US" dirty="0" smtClean="0"/>
                        <a:t>14</a:t>
                      </a:r>
                      <a:endParaRPr lang="en-US" dirty="0"/>
                    </a:p>
                  </a:txBody>
                  <a:tcPr/>
                </a:tc>
                <a:tc>
                  <a:txBody>
                    <a:bodyPr/>
                    <a:lstStyle/>
                    <a:p>
                      <a:pPr algn="ctr"/>
                      <a:r>
                        <a:rPr lang="en-US" dirty="0" smtClean="0"/>
                        <a:t>14</a:t>
                      </a:r>
                      <a:endParaRPr lang="en-US" dirty="0"/>
                    </a:p>
                  </a:txBody>
                  <a:tcPr/>
                </a:tc>
                <a:tc>
                  <a:txBody>
                    <a:bodyPr/>
                    <a:lstStyle/>
                    <a:p>
                      <a:pPr algn="ctr"/>
                      <a:r>
                        <a:rPr lang="en-US" dirty="0" smtClean="0"/>
                        <a:t>7.5</a:t>
                      </a:r>
                      <a:endParaRPr lang="en-US" dirty="0"/>
                    </a:p>
                  </a:txBody>
                  <a:tcPr/>
                </a:tc>
                <a:tc>
                  <a:txBody>
                    <a:bodyPr/>
                    <a:lstStyle/>
                    <a:p>
                      <a:pPr algn="ctr"/>
                      <a:r>
                        <a:rPr lang="en-US" dirty="0" smtClean="0"/>
                        <a:t>13</a:t>
                      </a:r>
                      <a:endParaRPr lang="en-US" dirty="0"/>
                    </a:p>
                  </a:txBody>
                  <a:tcPr/>
                </a:tc>
                <a:tc>
                  <a:txBody>
                    <a:bodyPr/>
                    <a:lstStyle/>
                    <a:p>
                      <a:pPr algn="ctr"/>
                      <a:r>
                        <a:rPr lang="en-US" dirty="0" smtClean="0"/>
                        <a:t>10</a:t>
                      </a:r>
                      <a:endParaRPr lang="en-US" dirty="0"/>
                    </a:p>
                  </a:txBody>
                  <a:tcPr/>
                </a:tc>
              </a:tr>
            </a:tbl>
          </a:graphicData>
        </a:graphic>
      </p:graphicFrame>
      <p:sp>
        <p:nvSpPr>
          <p:cNvPr id="5" name="TextBox 4"/>
          <p:cNvSpPr txBox="1"/>
          <p:nvPr/>
        </p:nvSpPr>
        <p:spPr>
          <a:xfrm>
            <a:off x="621586" y="4607046"/>
            <a:ext cx="3317575" cy="369332"/>
          </a:xfrm>
          <a:prstGeom prst="rect">
            <a:avLst/>
          </a:prstGeom>
          <a:noFill/>
        </p:spPr>
        <p:txBody>
          <a:bodyPr wrap="none" rtlCol="0">
            <a:spAutoFit/>
          </a:bodyPr>
          <a:lstStyle/>
          <a:p>
            <a:r>
              <a:rPr lang="en-US" i="1" dirty="0" smtClean="0"/>
              <a:t>Source: </a:t>
            </a:r>
            <a:r>
              <a:rPr lang="en-US" dirty="0" err="1" smtClean="0"/>
              <a:t>Eijffinger&amp;Geraats</a:t>
            </a:r>
            <a:r>
              <a:rPr lang="en-US" dirty="0" smtClean="0"/>
              <a:t> (2006)</a:t>
            </a:r>
            <a:endParaRPr lang="en-US" dirty="0"/>
          </a:p>
        </p:txBody>
      </p:sp>
      <p:sp>
        <p:nvSpPr>
          <p:cNvPr id="6" name="Footer Placeholder 5"/>
          <p:cNvSpPr>
            <a:spLocks noGrp="1"/>
          </p:cNvSpPr>
          <p:nvPr>
            <p:ph type="ftr" sz="quarter" idx="11"/>
          </p:nvPr>
        </p:nvSpPr>
        <p:spPr/>
        <p:txBody>
          <a:bodyPr/>
          <a:lstStyle/>
          <a:p>
            <a:r>
              <a:rPr lang="en-US" smtClean="0"/>
              <a:t>EP#05_06: Monetary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22</a:t>
            </a:fld>
            <a:endParaRPr lang="en-US"/>
          </a:p>
        </p:txBody>
      </p:sp>
    </p:spTree>
    <p:extLst>
      <p:ext uri="{BB962C8B-B14F-4D97-AF65-F5344CB8AC3E}">
        <p14:creationId xmlns:p14="http://schemas.microsoft.com/office/powerpoint/2010/main" val="2097699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 independence</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Consider three measures of CB independence:</a:t>
            </a:r>
          </a:p>
          <a:p>
            <a:r>
              <a:rPr lang="en-US" sz="2600" i="1" dirty="0" smtClean="0"/>
              <a:t>instrument independence</a:t>
            </a:r>
            <a:r>
              <a:rPr lang="en-US" sz="2600" dirty="0" smtClean="0"/>
              <a:t>: the </a:t>
            </a:r>
            <a:r>
              <a:rPr lang="en-US" sz="2600" dirty="0"/>
              <a:t>central bank is free to set any monetary policy </a:t>
            </a:r>
            <a:r>
              <a:rPr lang="en-US" sz="2600" dirty="0" smtClean="0"/>
              <a:t>instrument/variable</a:t>
            </a:r>
          </a:p>
          <a:p>
            <a:r>
              <a:rPr lang="en-US" sz="2600" i="1" dirty="0" smtClean="0"/>
              <a:t>goal independence</a:t>
            </a:r>
            <a:r>
              <a:rPr lang="en-US" sz="2600" dirty="0" smtClean="0"/>
              <a:t>: the </a:t>
            </a:r>
            <a:r>
              <a:rPr lang="en-US" sz="2600" dirty="0"/>
              <a:t>central bank is free to set its own goals for monetary </a:t>
            </a:r>
            <a:r>
              <a:rPr lang="en-US" sz="2600" dirty="0" smtClean="0"/>
              <a:t>policy</a:t>
            </a:r>
          </a:p>
          <a:p>
            <a:r>
              <a:rPr lang="en-US" sz="2600" i="1" dirty="0" smtClean="0"/>
              <a:t>political independence</a:t>
            </a:r>
            <a:r>
              <a:rPr lang="en-US" sz="2600" dirty="0" smtClean="0"/>
              <a:t>: </a:t>
            </a:r>
            <a:r>
              <a:rPr lang="en-US" sz="2600" dirty="0"/>
              <a:t>the central bank is able to conduct monetary policy without legislative influence</a:t>
            </a:r>
            <a:endParaRPr lang="en-US" sz="26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23</a:t>
            </a:fld>
            <a:endParaRPr lang="en-US"/>
          </a:p>
        </p:txBody>
      </p:sp>
    </p:spTree>
    <p:extLst>
      <p:ext uri="{BB962C8B-B14F-4D97-AF65-F5344CB8AC3E}">
        <p14:creationId xmlns:p14="http://schemas.microsoft.com/office/powerpoint/2010/main" val="2633226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CB independence</a:t>
            </a:r>
            <a:endParaRPr lang="en-US" dirty="0"/>
          </a:p>
        </p:txBody>
      </p:sp>
      <p:sp>
        <p:nvSpPr>
          <p:cNvPr id="3" name="Content Placeholder 2"/>
          <p:cNvSpPr>
            <a:spLocks noGrp="1"/>
          </p:cNvSpPr>
          <p:nvPr>
            <p:ph idx="1"/>
          </p:nvPr>
        </p:nvSpPr>
        <p:spPr>
          <a:xfrm>
            <a:off x="457200" y="1600200"/>
            <a:ext cx="8229600" cy="4759503"/>
          </a:xfrm>
        </p:spPr>
        <p:txBody>
          <a:bodyPr>
            <a:noAutofit/>
          </a:bodyPr>
          <a:lstStyle/>
          <a:p>
            <a:pPr marL="0" indent="0">
              <a:buNone/>
            </a:pPr>
            <a:r>
              <a:rPr lang="en-US" sz="2600" dirty="0" smtClean="0"/>
              <a:t>Why is CB independence so important?</a:t>
            </a:r>
          </a:p>
          <a:p>
            <a:r>
              <a:rPr lang="en-US" sz="2600" dirty="0"/>
              <a:t>independent central bank is insulated from the political pressures </a:t>
            </a:r>
            <a:endParaRPr lang="en-US" sz="2600" dirty="0" smtClean="0"/>
          </a:p>
          <a:p>
            <a:r>
              <a:rPr lang="en-US" sz="2600" dirty="0" smtClean="0"/>
              <a:t>fiscal </a:t>
            </a:r>
            <a:r>
              <a:rPr lang="en-US" sz="2600" dirty="0"/>
              <a:t>policy tends to follow a </a:t>
            </a:r>
            <a:r>
              <a:rPr lang="en-US" sz="2600" dirty="0" smtClean="0"/>
              <a:t>political </a:t>
            </a:r>
            <a:r>
              <a:rPr lang="en-US" sz="2600" dirty="0"/>
              <a:t>business </a:t>
            </a:r>
            <a:r>
              <a:rPr lang="en-US" sz="2600" dirty="0" smtClean="0"/>
              <a:t>cycle, if </a:t>
            </a:r>
            <a:r>
              <a:rPr lang="en-US" sz="2600" dirty="0"/>
              <a:t>central banks were subject to political approval, monetary policy would also follow this volatile </a:t>
            </a:r>
            <a:r>
              <a:rPr lang="en-US" sz="2600" dirty="0" smtClean="0"/>
              <a:t>pattern</a:t>
            </a:r>
          </a:p>
          <a:p>
            <a:r>
              <a:rPr lang="en-US" sz="2600" dirty="0" smtClean="0"/>
              <a:t>elected </a:t>
            </a:r>
            <a:r>
              <a:rPr lang="en-US" sz="2600" dirty="0"/>
              <a:t>politicians do not have the technical savvy to conduct monetary </a:t>
            </a:r>
            <a:r>
              <a:rPr lang="en-US" sz="2600" dirty="0" smtClean="0"/>
              <a:t>policy</a:t>
            </a:r>
          </a:p>
          <a:p>
            <a:r>
              <a:rPr lang="en-US" sz="2600" dirty="0" smtClean="0"/>
              <a:t>If </a:t>
            </a:r>
            <a:r>
              <a:rPr lang="en-US" sz="2600" dirty="0"/>
              <a:t>the </a:t>
            </a:r>
            <a:r>
              <a:rPr lang="en-US" sz="2600" dirty="0" smtClean="0"/>
              <a:t>CB was </a:t>
            </a:r>
            <a:r>
              <a:rPr lang="en-US" sz="2600" dirty="0"/>
              <a:t>beholden to political interests, the federal government could amass large budget deficits then turn to the Fed to pay off its </a:t>
            </a:r>
            <a:r>
              <a:rPr lang="en-US" sz="2600" dirty="0" smtClean="0"/>
              <a:t>debts</a:t>
            </a:r>
            <a:endParaRPr lang="en-US" sz="26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24</a:t>
            </a:fld>
            <a:endParaRPr lang="en-US"/>
          </a:p>
        </p:txBody>
      </p:sp>
    </p:spTree>
    <p:extLst>
      <p:ext uri="{BB962C8B-B14F-4D97-AF65-F5344CB8AC3E}">
        <p14:creationId xmlns:p14="http://schemas.microsoft.com/office/powerpoint/2010/main" val="402511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 independence</a:t>
            </a:r>
            <a:endParaRPr lang="en-US" dirty="0"/>
          </a:p>
        </p:txBody>
      </p:sp>
      <p:sp>
        <p:nvSpPr>
          <p:cNvPr id="3" name="Content Placeholder 2"/>
          <p:cNvSpPr>
            <a:spLocks noGrp="1"/>
          </p:cNvSpPr>
          <p:nvPr>
            <p:ph idx="1"/>
          </p:nvPr>
        </p:nvSpPr>
        <p:spPr>
          <a:xfrm>
            <a:off x="457200" y="1600200"/>
            <a:ext cx="8229600" cy="4934164"/>
          </a:xfrm>
        </p:spPr>
        <p:txBody>
          <a:bodyPr>
            <a:normAutofit/>
          </a:bodyPr>
          <a:lstStyle/>
          <a:p>
            <a:endParaRPr lang="en-US" dirty="0"/>
          </a:p>
          <a:p>
            <a:endParaRPr lang="en-US" dirty="0" smtClean="0"/>
          </a:p>
          <a:p>
            <a:endParaRPr lang="en-US" dirty="0"/>
          </a:p>
          <a:p>
            <a:endParaRPr lang="en-US" dirty="0" smtClean="0"/>
          </a:p>
          <a:p>
            <a:endParaRPr lang="en-US" dirty="0"/>
          </a:p>
          <a:p>
            <a:endParaRPr lang="en-US" sz="2600" dirty="0" smtClean="0"/>
          </a:p>
          <a:p>
            <a:endParaRPr lang="en-US" sz="2600" dirty="0" smtClean="0"/>
          </a:p>
          <a:p>
            <a:r>
              <a:rPr lang="en-US" sz="2600" dirty="0" smtClean="0"/>
              <a:t>Increasing </a:t>
            </a:r>
            <a:r>
              <a:rPr lang="en-US" sz="2600" dirty="0" smtClean="0"/>
              <a:t>number of countries granted full independence to their CB during 1990s and 2000s.</a:t>
            </a:r>
            <a:endParaRPr lang="en-US" sz="2600" dirty="0"/>
          </a:p>
        </p:txBody>
      </p:sp>
      <p:pic>
        <p:nvPicPr>
          <p:cNvPr id="5" name="Picture 4"/>
          <p:cNvPicPr>
            <a:picLocks noChangeAspect="1"/>
          </p:cNvPicPr>
          <p:nvPr/>
        </p:nvPicPr>
        <p:blipFill>
          <a:blip r:embed="rId2"/>
          <a:stretch>
            <a:fillRect/>
          </a:stretch>
        </p:blipFill>
        <p:spPr>
          <a:xfrm>
            <a:off x="1771864" y="1886454"/>
            <a:ext cx="5122096" cy="3157015"/>
          </a:xfrm>
          <a:prstGeom prst="rect">
            <a:avLst/>
          </a:prstGeom>
        </p:spPr>
      </p:pic>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25</a:t>
            </a:fld>
            <a:endParaRPr lang="en-US"/>
          </a:p>
        </p:txBody>
      </p:sp>
    </p:spTree>
    <p:extLst>
      <p:ext uri="{BB962C8B-B14F-4D97-AF65-F5344CB8AC3E}">
        <p14:creationId xmlns:p14="http://schemas.microsoft.com/office/powerpoint/2010/main" val="955970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 independence and inflation</a:t>
            </a:r>
            <a:endParaRPr lang="en-US" dirty="0"/>
          </a:p>
        </p:txBody>
      </p:sp>
      <p:sp>
        <p:nvSpPr>
          <p:cNvPr id="3" name="Content Placeholder 2"/>
          <p:cNvSpPr>
            <a:spLocks noGrp="1"/>
          </p:cNvSpPr>
          <p:nvPr>
            <p:ph idx="1"/>
          </p:nvPr>
        </p:nvSpPr>
        <p:spPr>
          <a:xfrm>
            <a:off x="457200" y="1600200"/>
            <a:ext cx="8229600" cy="4851971"/>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2800" dirty="0" smtClean="0"/>
              <a:t>This institutional move to  independence resulted from the better ability of independent CB to cope with the inflationary pressures of previous decades.</a:t>
            </a:r>
            <a:endParaRPr lang="en-US" sz="2800" dirty="0"/>
          </a:p>
        </p:txBody>
      </p:sp>
      <p:pic>
        <p:nvPicPr>
          <p:cNvPr id="4" name="Picture 3"/>
          <p:cNvPicPr>
            <a:picLocks noChangeAspect="1"/>
          </p:cNvPicPr>
          <p:nvPr/>
        </p:nvPicPr>
        <p:blipFill>
          <a:blip r:embed="rId2"/>
          <a:stretch>
            <a:fillRect/>
          </a:stretch>
        </p:blipFill>
        <p:spPr>
          <a:xfrm>
            <a:off x="2393593" y="1736847"/>
            <a:ext cx="4356813" cy="3049769"/>
          </a:xfrm>
          <a:prstGeom prst="rect">
            <a:avLst/>
          </a:prstGeom>
        </p:spPr>
      </p:pic>
      <p:sp>
        <p:nvSpPr>
          <p:cNvPr id="5" name="Footer Placeholder 4"/>
          <p:cNvSpPr>
            <a:spLocks noGrp="1"/>
          </p:cNvSpPr>
          <p:nvPr>
            <p:ph type="ftr" sz="quarter" idx="11"/>
          </p:nvPr>
        </p:nvSpPr>
        <p:spPr/>
        <p:txBody>
          <a:bodyPr/>
          <a:lstStyle/>
          <a:p>
            <a:r>
              <a:rPr lang="en-US" smtClean="0"/>
              <a:t>EP#05_06: Monetary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26</a:t>
            </a:fld>
            <a:endParaRPr lang="en-US"/>
          </a:p>
        </p:txBody>
      </p:sp>
    </p:spTree>
    <p:extLst>
      <p:ext uri="{BB962C8B-B14F-4D97-AF65-F5344CB8AC3E}">
        <p14:creationId xmlns:p14="http://schemas.microsoft.com/office/powerpoint/2010/main" val="1671685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relation between FP and MP?</a:t>
            </a:r>
            <a:endParaRPr lang="en-US" dirty="0"/>
          </a:p>
        </p:txBody>
      </p:sp>
      <p:sp>
        <p:nvSpPr>
          <p:cNvPr id="3" name="Content Placeholder 2"/>
          <p:cNvSpPr>
            <a:spLocks noGrp="1"/>
          </p:cNvSpPr>
          <p:nvPr>
            <p:ph idx="1"/>
          </p:nvPr>
        </p:nvSpPr>
        <p:spPr>
          <a:xfrm>
            <a:off x="457200" y="1600200"/>
            <a:ext cx="8229600" cy="4807026"/>
          </a:xfrm>
        </p:spPr>
        <p:txBody>
          <a:bodyPr>
            <a:normAutofit fontScale="77500" lnSpcReduction="20000"/>
          </a:bodyPr>
          <a:lstStyle/>
          <a:p>
            <a:pPr marL="0" indent="0">
              <a:buNone/>
            </a:pPr>
            <a:r>
              <a:rPr lang="en-US" dirty="0" smtClean="0"/>
              <a:t>FP and MP are interdependent in the long run because unsustainable FP deteriorates monetary stability (e.g. 2002 crisis in Argentina).</a:t>
            </a:r>
          </a:p>
          <a:p>
            <a:pPr marL="0" indent="0">
              <a:buNone/>
            </a:pPr>
            <a:r>
              <a:rPr lang="en-US" dirty="0" smtClean="0"/>
              <a:t>In the short run, there is no consensus about desirable policy-mix:</a:t>
            </a:r>
          </a:p>
          <a:p>
            <a:r>
              <a:rPr lang="en-US" dirty="0" smtClean="0"/>
              <a:t>FP and MP should be coordinated, because governments and CBs are jointly responsible for macroeconomic management and </a:t>
            </a:r>
            <a:r>
              <a:rPr lang="en-US" dirty="0" err="1" smtClean="0"/>
              <a:t>noncooperative</a:t>
            </a:r>
            <a:r>
              <a:rPr lang="en-US" dirty="0" smtClean="0"/>
              <a:t> equilibrium could emerge (result: MP is too tight and FP too relaxed)</a:t>
            </a:r>
          </a:p>
          <a:p>
            <a:r>
              <a:rPr lang="en-US" dirty="0" smtClean="0"/>
              <a:t>Opponents: coordination by nature threatens CB independence; full independence solves game-theoretical problem =&gt; </a:t>
            </a:r>
            <a:r>
              <a:rPr lang="en-US" i="1" dirty="0" smtClean="0"/>
              <a:t>monetary dominance regime</a:t>
            </a:r>
          </a:p>
          <a:p>
            <a:r>
              <a:rPr lang="en-US" dirty="0" smtClean="0"/>
              <a:t>Infrequent in peacetime is </a:t>
            </a:r>
            <a:r>
              <a:rPr lang="en-US" i="1" dirty="0" smtClean="0"/>
              <a:t>fiscal policy regime</a:t>
            </a:r>
            <a:r>
              <a:rPr lang="en-US" dirty="0" smtClean="0"/>
              <a:t>, where MP ensures solvency of government.</a:t>
            </a:r>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27</a:t>
            </a:fld>
            <a:endParaRPr lang="en-US"/>
          </a:p>
        </p:txBody>
      </p:sp>
    </p:spTree>
    <p:extLst>
      <p:ext uri="{BB962C8B-B14F-4D97-AF65-F5344CB8AC3E}">
        <p14:creationId xmlns:p14="http://schemas.microsoft.com/office/powerpoint/2010/main" val="1939976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 accountability</a:t>
            </a:r>
            <a:endParaRPr lang="en-US" dirty="0"/>
          </a:p>
        </p:txBody>
      </p:sp>
      <p:sp>
        <p:nvSpPr>
          <p:cNvPr id="3" name="Content Placeholder 2"/>
          <p:cNvSpPr>
            <a:spLocks noGrp="1"/>
          </p:cNvSpPr>
          <p:nvPr>
            <p:ph idx="1"/>
          </p:nvPr>
        </p:nvSpPr>
        <p:spPr/>
        <p:txBody>
          <a:bodyPr>
            <a:normAutofit/>
          </a:bodyPr>
          <a:lstStyle/>
          <a:p>
            <a:r>
              <a:rPr lang="en-US" sz="2600" b="1" i="1" dirty="0" smtClean="0"/>
              <a:t>CB accountability </a:t>
            </a:r>
            <a:r>
              <a:rPr lang="en-US" sz="2600" dirty="0" smtClean="0"/>
              <a:t>reflects its exposure to external scrutiny and its answerability vis-à-vis its principal.</a:t>
            </a:r>
          </a:p>
          <a:p>
            <a:r>
              <a:rPr lang="en-US" sz="2600" dirty="0" smtClean="0"/>
              <a:t>in most countries CB are accountable to the legislative branch</a:t>
            </a:r>
          </a:p>
          <a:p>
            <a:pPr lvl="1"/>
            <a:r>
              <a:rPr lang="en-US" sz="2600" dirty="0"/>
              <a:t>US ‘Humphrey Hawkins’ testimony </a:t>
            </a:r>
            <a:endParaRPr lang="en-US" sz="2600" dirty="0"/>
          </a:p>
          <a:p>
            <a:pPr lvl="1"/>
            <a:r>
              <a:rPr lang="en-US" sz="2600" dirty="0" smtClean="0"/>
              <a:t>‘</a:t>
            </a:r>
            <a:r>
              <a:rPr lang="en-US" sz="2600" dirty="0"/>
              <a:t>Monetary dialogue’ at European Parliament </a:t>
            </a:r>
            <a:endParaRPr lang="en-US" sz="2600" dirty="0"/>
          </a:p>
          <a:p>
            <a:pPr lvl="1"/>
            <a:r>
              <a:rPr lang="en-US" sz="2600" dirty="0" smtClean="0"/>
              <a:t>BoE </a:t>
            </a:r>
            <a:r>
              <a:rPr lang="en-US" sz="2600" dirty="0"/>
              <a:t>governor </a:t>
            </a:r>
            <a:r>
              <a:rPr lang="en-US" sz="2600" dirty="0" smtClean="0"/>
              <a:t>lette</a:t>
            </a:r>
            <a:r>
              <a:rPr lang="en-US" sz="2600" dirty="0"/>
              <a:t>r</a:t>
            </a:r>
            <a:endParaRPr lang="en-US" sz="2600" dirty="0"/>
          </a:p>
          <a:p>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28</a:t>
            </a:fld>
            <a:endParaRPr lang="en-US"/>
          </a:p>
        </p:txBody>
      </p:sp>
    </p:spTree>
    <p:extLst>
      <p:ext uri="{BB962C8B-B14F-4D97-AF65-F5344CB8AC3E}">
        <p14:creationId xmlns:p14="http://schemas.microsoft.com/office/powerpoint/2010/main" val="1280873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in New Zealand</a:t>
            </a:r>
            <a:endParaRPr lang="en-US" dirty="0"/>
          </a:p>
        </p:txBody>
      </p:sp>
      <p:sp>
        <p:nvSpPr>
          <p:cNvPr id="3" name="Content Placeholder 2"/>
          <p:cNvSpPr>
            <a:spLocks noGrp="1"/>
          </p:cNvSpPr>
          <p:nvPr>
            <p:ph idx="1"/>
          </p:nvPr>
        </p:nvSpPr>
        <p:spPr/>
        <p:txBody>
          <a:bodyPr>
            <a:normAutofit fontScale="70000" lnSpcReduction="20000"/>
          </a:bodyPr>
          <a:lstStyle/>
          <a:p>
            <a:r>
              <a:rPr lang="en-US" sz="3100" dirty="0"/>
              <a:t>Before appointing the Governor, the Minister is required to fix policy targets during that person's term of office </a:t>
            </a:r>
          </a:p>
          <a:p>
            <a:r>
              <a:rPr lang="en-US" sz="3100" dirty="0"/>
              <a:t>The Bank delivers to the Minister and publishes at least every six months a monetary policy statement reviewing and assessing recent monetary policy and articulating the policies and means by which the Bank intends to achieve the policy targets </a:t>
            </a:r>
          </a:p>
          <a:p>
            <a:r>
              <a:rPr lang="en-US" sz="3100" dirty="0"/>
              <a:t>The Minister may seek the removal of the Governor if inter alia: </a:t>
            </a:r>
          </a:p>
          <a:p>
            <a:pPr lvl="1"/>
            <a:r>
              <a:rPr lang="en-US" sz="3100" dirty="0"/>
              <a:t>the Bank does not adequately carry out its functions (the primary function being monetary policy); or </a:t>
            </a:r>
          </a:p>
          <a:p>
            <a:pPr lvl="1"/>
            <a:r>
              <a:rPr lang="en-US" sz="3100" dirty="0"/>
              <a:t>the performance of the Governor in ensuring the Bank achieves the policy targets has been inadequate; or </a:t>
            </a:r>
          </a:p>
          <a:p>
            <a:pPr lvl="1"/>
            <a:r>
              <a:rPr lang="en-US" sz="3100" dirty="0"/>
              <a:t>a monetary policy statement is inconsistent in a material respect with the Bank's primary function, or with any policy target fixed in the Policy Targets Agreement. </a:t>
            </a:r>
          </a:p>
          <a:p>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29</a:t>
            </a:fld>
            <a:endParaRPr lang="en-US"/>
          </a:p>
        </p:txBody>
      </p:sp>
    </p:spTree>
    <p:extLst>
      <p:ext uri="{BB962C8B-B14F-4D97-AF65-F5344CB8AC3E}">
        <p14:creationId xmlns:p14="http://schemas.microsoft.com/office/powerpoint/2010/main" val="91326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r>
              <a:rPr lang="en-US" sz="3100" dirty="0" smtClean="0"/>
              <a:t>Money is old device but the concept of monetary policy (MP) emerged during interwar period</a:t>
            </a:r>
          </a:p>
          <a:p>
            <a:r>
              <a:rPr lang="en-US" sz="3100" dirty="0" smtClean="0"/>
              <a:t>During 50s and 60s MP was eclipsed by fiscal policy and primarily concentrated on minimizing the cost of public borrowing</a:t>
            </a:r>
          </a:p>
          <a:p>
            <a:r>
              <a:rPr lang="en-US" sz="3100" dirty="0" smtClean="0"/>
              <a:t>In the 70s the role of MP was reassessed with disinflation as an overriding policy objective</a:t>
            </a:r>
          </a:p>
          <a:p>
            <a:r>
              <a:rPr lang="en-US" sz="3100" dirty="0" smtClean="0"/>
              <a:t>By the late 90s MP geared toward achieving price stability</a:t>
            </a:r>
          </a:p>
          <a:p>
            <a:r>
              <a:rPr lang="en-US" sz="3100" dirty="0" smtClean="0"/>
              <a:t>Financial crisis in 2008 highlighted  the role of CB as guarantors of financial stability, CB engaged in unconventional MP actions</a:t>
            </a:r>
          </a:p>
          <a:p>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a:t>
            </a:fld>
            <a:endParaRPr lang="en-US"/>
          </a:p>
        </p:txBody>
      </p:sp>
    </p:spTree>
    <p:extLst>
      <p:ext uri="{BB962C8B-B14F-4D97-AF65-F5344CB8AC3E}">
        <p14:creationId xmlns:p14="http://schemas.microsoft.com/office/powerpoint/2010/main" val="881751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t>Central banks can reduce uncertainty by communicating relevant information about macroeconomic fundamentals, the condition of financial institutions and the financial sector more generally, and the conduct of </a:t>
            </a:r>
            <a:r>
              <a:rPr lang="en-US" sz="2800" dirty="0" smtClean="0"/>
              <a:t>policy.</a:t>
            </a:r>
            <a:endParaRPr lang="en-US" sz="2800" dirty="0"/>
          </a:p>
          <a:p>
            <a:r>
              <a:rPr lang="en-US" sz="2800" dirty="0" smtClean="0"/>
              <a:t>Their </a:t>
            </a:r>
            <a:r>
              <a:rPr lang="en-US" sz="2800" dirty="0"/>
              <a:t>communication differs quite a lot </a:t>
            </a:r>
          </a:p>
          <a:p>
            <a:pPr lvl="1"/>
            <a:r>
              <a:rPr lang="en-US" dirty="0" smtClean="0"/>
              <a:t>ECB </a:t>
            </a:r>
            <a:r>
              <a:rPr lang="en-US" dirty="0"/>
              <a:t>Press conference (ECB) </a:t>
            </a:r>
          </a:p>
          <a:p>
            <a:pPr lvl="1"/>
            <a:r>
              <a:rPr lang="en-US" dirty="0" smtClean="0"/>
              <a:t>Disclosure </a:t>
            </a:r>
            <a:r>
              <a:rPr lang="en-US" dirty="0"/>
              <a:t>of FOMC and BoE MPC meetings minutes and individual votes </a:t>
            </a:r>
          </a:p>
          <a:p>
            <a:pPr lvl="1"/>
            <a:r>
              <a:rPr lang="en-US" dirty="0" smtClean="0"/>
              <a:t>Disclosure </a:t>
            </a:r>
            <a:r>
              <a:rPr lang="en-US" dirty="0"/>
              <a:t>of expected interest rate path by Swedish </a:t>
            </a:r>
            <a:r>
              <a:rPr lang="en-US" dirty="0" err="1"/>
              <a:t>Riskbank</a:t>
            </a:r>
            <a:r>
              <a:rPr lang="en-US" dirty="0"/>
              <a:t>, Bank of Norway, </a:t>
            </a:r>
            <a:r>
              <a:rPr lang="en-US" dirty="0" smtClean="0"/>
              <a:t>RBNZ, Fed</a:t>
            </a:r>
            <a:endParaRPr lang="en-US" dirty="0"/>
          </a:p>
          <a:p>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30</a:t>
            </a:fld>
            <a:endParaRPr lang="en-US"/>
          </a:p>
        </p:txBody>
      </p:sp>
    </p:spTree>
    <p:extLst>
      <p:ext uri="{BB962C8B-B14F-4D97-AF65-F5344CB8AC3E}">
        <p14:creationId xmlns:p14="http://schemas.microsoft.com/office/powerpoint/2010/main" val="4133668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Instruments </a:t>
            </a:r>
            <a:r>
              <a:rPr lang="en-US" dirty="0" smtClean="0"/>
              <a:t>of European Central Bank (ECB)</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Minimum reserves </a:t>
            </a:r>
            <a:r>
              <a:rPr lang="en-US" dirty="0" smtClean="0"/>
              <a:t>(1 % of the demand deposits and of time deposits shorter than two years)</a:t>
            </a:r>
          </a:p>
          <a:p>
            <a:r>
              <a:rPr lang="en-US" dirty="0" smtClean="0"/>
              <a:t>Two </a:t>
            </a:r>
            <a:r>
              <a:rPr lang="en-US" i="1" dirty="0" smtClean="0"/>
              <a:t>overnight standing facilities</a:t>
            </a:r>
            <a:r>
              <a:rPr lang="en-US" dirty="0" smtClean="0"/>
              <a:t>:</a:t>
            </a:r>
          </a:p>
          <a:p>
            <a:pPr lvl="1"/>
            <a:r>
              <a:rPr lang="en-US" i="1" dirty="0" smtClean="0"/>
              <a:t>Marginal lending facility </a:t>
            </a:r>
            <a:r>
              <a:rPr lang="en-US" dirty="0" smtClean="0"/>
              <a:t>(ceiling rate)</a:t>
            </a:r>
          </a:p>
          <a:p>
            <a:pPr lvl="1"/>
            <a:r>
              <a:rPr lang="en-US" i="1" dirty="0" smtClean="0"/>
              <a:t>Marginal deposit facility </a:t>
            </a:r>
            <a:r>
              <a:rPr lang="en-US" dirty="0" smtClean="0"/>
              <a:t>(floor rate)</a:t>
            </a:r>
          </a:p>
          <a:p>
            <a:r>
              <a:rPr lang="en-US" dirty="0" smtClean="0"/>
              <a:t>Weekly </a:t>
            </a:r>
            <a:r>
              <a:rPr lang="en-US" i="1" dirty="0" smtClean="0"/>
              <a:t>refinancing operations </a:t>
            </a:r>
            <a:r>
              <a:rPr lang="en-US" dirty="0" smtClean="0"/>
              <a:t>(competitive bids through which ECB provides liquidity against collateral =&gt; </a:t>
            </a:r>
            <a:r>
              <a:rPr lang="en-US" i="1" dirty="0" smtClean="0"/>
              <a:t>refinancing rate </a:t>
            </a:r>
            <a:r>
              <a:rPr lang="en-US" dirty="0" smtClean="0"/>
              <a:t>(the main rate of </a:t>
            </a:r>
            <a:r>
              <a:rPr lang="en-US" dirty="0" err="1" smtClean="0"/>
              <a:t>Eurosystem</a:t>
            </a:r>
            <a:r>
              <a:rPr lang="en-US" dirty="0" smtClean="0"/>
              <a:t>)</a:t>
            </a:r>
          </a:p>
          <a:p>
            <a:pPr marL="0" indent="0">
              <a:buNone/>
            </a:pPr>
            <a:endParaRPr lang="en-US" dirty="0"/>
          </a:p>
          <a:p>
            <a:pPr marL="0" indent="0">
              <a:buNone/>
            </a:pPr>
            <a:r>
              <a:rPr lang="en-US" dirty="0" smtClean="0"/>
              <a:t>These three rates are sometimes called </a:t>
            </a:r>
            <a:r>
              <a:rPr lang="en-US" i="1" dirty="0" smtClean="0"/>
              <a:t>leading interest rates. </a:t>
            </a:r>
            <a:r>
              <a:rPr lang="en-US" dirty="0" smtClean="0"/>
              <a:t>Interbank rate fluctuates between floor and ceiling rate and in normal time close to refinancing rate.</a:t>
            </a:r>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31</a:t>
            </a:fld>
            <a:endParaRPr lang="en-US"/>
          </a:p>
        </p:txBody>
      </p:sp>
    </p:spTree>
    <p:extLst>
      <p:ext uri="{BB962C8B-B14F-4D97-AF65-F5344CB8AC3E}">
        <p14:creationId xmlns:p14="http://schemas.microsoft.com/office/powerpoint/2010/main" val="1585006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Conventional </a:t>
            </a:r>
            <a:r>
              <a:rPr lang="en-US" dirty="0" smtClean="0"/>
              <a:t>and non-conventional reactions to the crisis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Lower official rates</a:t>
            </a:r>
          </a:p>
          <a:p>
            <a:r>
              <a:rPr lang="en-US" dirty="0" smtClean="0"/>
              <a:t>Massive liquidity provision</a:t>
            </a:r>
          </a:p>
          <a:p>
            <a:pPr lvl="1"/>
            <a:r>
              <a:rPr lang="en-US" dirty="0" smtClean="0"/>
              <a:t>Extension of refinancing maturity (up to 3 years)</a:t>
            </a:r>
          </a:p>
          <a:p>
            <a:pPr lvl="1"/>
            <a:r>
              <a:rPr lang="en-US" dirty="0" smtClean="0"/>
              <a:t>Fixed rate, full allotment tenders (ECB)</a:t>
            </a:r>
          </a:p>
          <a:p>
            <a:pPr lvl="1"/>
            <a:r>
              <a:rPr lang="en-US" dirty="0" smtClean="0"/>
              <a:t>New instruments such as TALF (Fed), covered bonds purchase program (ECB)</a:t>
            </a:r>
          </a:p>
          <a:p>
            <a:pPr lvl="1"/>
            <a:r>
              <a:rPr lang="en-US" dirty="0" smtClean="0"/>
              <a:t>Broader collateral basket</a:t>
            </a:r>
          </a:p>
          <a:p>
            <a:pPr lvl="1"/>
            <a:r>
              <a:rPr lang="en-US" dirty="0" smtClean="0"/>
              <a:t>Quantitative </a:t>
            </a:r>
            <a:r>
              <a:rPr lang="en-US" dirty="0" err="1" smtClean="0"/>
              <a:t>easenning</a:t>
            </a:r>
            <a:r>
              <a:rPr lang="en-US" dirty="0" smtClean="0"/>
              <a:t> (Fed, ECB, BoE, </a:t>
            </a:r>
            <a:r>
              <a:rPr lang="en-US" dirty="0" err="1" smtClean="0"/>
              <a:t>BoJ</a:t>
            </a:r>
            <a:r>
              <a:rPr lang="en-US" dirty="0" smtClean="0"/>
              <a:t>)</a:t>
            </a:r>
          </a:p>
          <a:p>
            <a:r>
              <a:rPr lang="en-US" dirty="0" smtClean="0"/>
              <a:t>International liquidity arrangements</a:t>
            </a:r>
          </a:p>
          <a:p>
            <a:pPr lvl="1"/>
            <a:r>
              <a:rPr lang="en-US" dirty="0" smtClean="0"/>
              <a:t>Currency swap lines</a:t>
            </a:r>
          </a:p>
          <a:p>
            <a:pPr lvl="1"/>
            <a:r>
              <a:rPr lang="en-US" dirty="0" smtClean="0"/>
              <a:t>Short-term IMF financing</a:t>
            </a:r>
          </a:p>
          <a:p>
            <a:r>
              <a:rPr lang="en-US" dirty="0" smtClean="0"/>
              <a:t>Repairing transmission mechanisms</a:t>
            </a:r>
          </a:p>
          <a:p>
            <a:pPr lvl="1"/>
            <a:r>
              <a:rPr lang="en-US" dirty="0" smtClean="0"/>
              <a:t>ECB</a:t>
            </a:r>
            <a:r>
              <a:rPr lang="cs-CZ" dirty="0" smtClean="0"/>
              <a:t>’s </a:t>
            </a:r>
            <a:r>
              <a:rPr lang="cs-CZ" dirty="0" err="1" smtClean="0"/>
              <a:t>temporary</a:t>
            </a:r>
            <a:r>
              <a:rPr lang="cs-CZ" dirty="0" smtClean="0"/>
              <a:t> ’</a:t>
            </a:r>
            <a:r>
              <a:rPr lang="cs-CZ" dirty="0" err="1" smtClean="0"/>
              <a:t>Securities</a:t>
            </a:r>
            <a:r>
              <a:rPr lang="cs-CZ" dirty="0" smtClean="0"/>
              <a:t> Market Program’ and ’</a:t>
            </a:r>
            <a:r>
              <a:rPr lang="cs-CZ" dirty="0" err="1" smtClean="0"/>
              <a:t>Outright</a:t>
            </a:r>
            <a:r>
              <a:rPr lang="cs-CZ" dirty="0" smtClean="0"/>
              <a:t> </a:t>
            </a:r>
            <a:r>
              <a:rPr lang="cs-CZ" dirty="0" err="1" smtClean="0"/>
              <a:t>Monetary</a:t>
            </a:r>
            <a:r>
              <a:rPr lang="cs-CZ" dirty="0" smtClean="0"/>
              <a:t> </a:t>
            </a:r>
            <a:r>
              <a:rPr lang="cs-CZ" dirty="0" err="1" smtClean="0"/>
              <a:t>Transactions</a:t>
            </a:r>
            <a:r>
              <a:rPr lang="cs-CZ" dirty="0" smtClean="0"/>
              <a:t>’</a:t>
            </a:r>
            <a:endParaRPr lang="en-US" dirty="0" smtClean="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32</a:t>
            </a:fld>
            <a:endParaRPr lang="en-US"/>
          </a:p>
        </p:txBody>
      </p:sp>
    </p:spTree>
    <p:extLst>
      <p:ext uri="{BB962C8B-B14F-4D97-AF65-F5344CB8AC3E}">
        <p14:creationId xmlns:p14="http://schemas.microsoft.com/office/powerpoint/2010/main" val="1810382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Refinancing rates and market rate in euro area</a:t>
            </a:r>
            <a:endParaRPr lang="en-US" dirty="0"/>
          </a:p>
        </p:txBody>
      </p:sp>
      <p:pic>
        <p:nvPicPr>
          <p:cNvPr id="4" name="Picture 3"/>
          <p:cNvPicPr>
            <a:picLocks noChangeAspect="1"/>
          </p:cNvPicPr>
          <p:nvPr/>
        </p:nvPicPr>
        <p:blipFill>
          <a:blip r:embed="rId2"/>
          <a:stretch>
            <a:fillRect/>
          </a:stretch>
        </p:blipFill>
        <p:spPr>
          <a:xfrm>
            <a:off x="596115" y="1535701"/>
            <a:ext cx="7581900" cy="4978400"/>
          </a:xfrm>
          <a:prstGeom prst="rect">
            <a:avLst/>
          </a:prstGeom>
        </p:spPr>
      </p:pic>
      <p:sp>
        <p:nvSpPr>
          <p:cNvPr id="3" name="Footer Placeholder 2"/>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33</a:t>
            </a:fld>
            <a:endParaRPr lang="en-US"/>
          </a:p>
        </p:txBody>
      </p:sp>
    </p:spTree>
    <p:extLst>
      <p:ext uri="{BB962C8B-B14F-4D97-AF65-F5344CB8AC3E}">
        <p14:creationId xmlns:p14="http://schemas.microsoft.com/office/powerpoint/2010/main" val="1543963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Refinancing rates in the US, the euro area and Japan</a:t>
            </a:r>
            <a:endParaRPr lang="en-US" dirty="0"/>
          </a:p>
        </p:txBody>
      </p:sp>
      <p:pic>
        <p:nvPicPr>
          <p:cNvPr id="5" name="Picture 4"/>
          <p:cNvPicPr>
            <a:picLocks noChangeAspect="1"/>
          </p:cNvPicPr>
          <p:nvPr/>
        </p:nvPicPr>
        <p:blipFill>
          <a:blip r:embed="rId2"/>
          <a:stretch>
            <a:fillRect/>
          </a:stretch>
        </p:blipFill>
        <p:spPr>
          <a:xfrm>
            <a:off x="1598166" y="1644127"/>
            <a:ext cx="5947667" cy="4640731"/>
          </a:xfrm>
          <a:prstGeom prst="rect">
            <a:avLst/>
          </a:prstGeom>
        </p:spPr>
      </p:pic>
      <p:sp>
        <p:nvSpPr>
          <p:cNvPr id="3" name="Footer Placeholder 2"/>
          <p:cNvSpPr>
            <a:spLocks noGrp="1"/>
          </p:cNvSpPr>
          <p:nvPr>
            <p:ph type="ftr" sz="quarter" idx="11"/>
          </p:nvPr>
        </p:nvSpPr>
        <p:spPr/>
        <p:txBody>
          <a:bodyPr/>
          <a:lstStyle/>
          <a:p>
            <a:r>
              <a:rPr lang="en-US" smtClean="0"/>
              <a:t>EP#05_06: Monetary policy</a:t>
            </a:r>
            <a:endParaRPr lang="en-US"/>
          </a:p>
        </p:txBody>
      </p:sp>
      <p:sp>
        <p:nvSpPr>
          <p:cNvPr id="4" name="Slide Number Placeholder 3"/>
          <p:cNvSpPr>
            <a:spLocks noGrp="1"/>
          </p:cNvSpPr>
          <p:nvPr>
            <p:ph type="sldNum" sz="quarter" idx="12"/>
          </p:nvPr>
        </p:nvSpPr>
        <p:spPr/>
        <p:txBody>
          <a:bodyPr/>
          <a:lstStyle/>
          <a:p>
            <a:fld id="{0A75BDF6-E443-684C-AB29-F5C4ACFB9A50}" type="slidenum">
              <a:rPr lang="en-US" smtClean="0"/>
              <a:t>34</a:t>
            </a:fld>
            <a:endParaRPr lang="en-US"/>
          </a:p>
        </p:txBody>
      </p:sp>
    </p:spTree>
    <p:extLst>
      <p:ext uri="{BB962C8B-B14F-4D97-AF65-F5344CB8AC3E}">
        <p14:creationId xmlns:p14="http://schemas.microsoft.com/office/powerpoint/2010/main" val="1346898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channels of MP</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204" y="2479518"/>
            <a:ext cx="7208455" cy="362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7820" y="1417638"/>
            <a:ext cx="6702861" cy="892552"/>
          </a:xfrm>
          <a:prstGeom prst="rect">
            <a:avLst/>
          </a:prstGeom>
          <a:noFill/>
        </p:spPr>
        <p:txBody>
          <a:bodyPr wrap="none" rtlCol="0">
            <a:spAutoFit/>
          </a:bodyPr>
          <a:lstStyle/>
          <a:p>
            <a:r>
              <a:rPr lang="hu-HU" sz="2600" dirty="0" err="1"/>
              <a:t>Transmission</a:t>
            </a:r>
            <a:r>
              <a:rPr lang="hu-HU" sz="2600" dirty="0"/>
              <a:t> </a:t>
            </a:r>
            <a:r>
              <a:rPr lang="hu-HU" sz="2600" dirty="0" err="1"/>
              <a:t>channels</a:t>
            </a:r>
            <a:r>
              <a:rPr lang="hu-HU" sz="2600" dirty="0"/>
              <a:t>: </a:t>
            </a:r>
            <a:r>
              <a:rPr lang="hu-HU" sz="2600" dirty="0" err="1"/>
              <a:t>the</a:t>
            </a:r>
            <a:r>
              <a:rPr lang="hu-HU" sz="2600" dirty="0"/>
              <a:t> </a:t>
            </a:r>
            <a:r>
              <a:rPr lang="hu-HU" sz="2600" dirty="0" err="1"/>
              <a:t>way</a:t>
            </a:r>
            <a:r>
              <a:rPr lang="hu-HU" sz="2600" dirty="0"/>
              <a:t> </a:t>
            </a:r>
            <a:r>
              <a:rPr lang="hu-HU" sz="2600" dirty="0" err="1"/>
              <a:t>monetary</a:t>
            </a:r>
            <a:r>
              <a:rPr lang="hu-HU" sz="2600" dirty="0"/>
              <a:t> policy</a:t>
            </a:r>
            <a:br>
              <a:rPr lang="hu-HU" sz="2600" dirty="0"/>
            </a:br>
            <a:r>
              <a:rPr lang="hu-HU" sz="2600" dirty="0"/>
              <a:t> </a:t>
            </a:r>
            <a:r>
              <a:rPr lang="hu-HU" sz="2600" dirty="0" err="1"/>
              <a:t>decisions</a:t>
            </a:r>
            <a:r>
              <a:rPr lang="hu-HU" sz="2600" dirty="0"/>
              <a:t> </a:t>
            </a:r>
            <a:r>
              <a:rPr lang="hu-HU" sz="2600" dirty="0" err="1"/>
              <a:t>affect</a:t>
            </a:r>
            <a:r>
              <a:rPr lang="hu-HU" sz="2600" dirty="0"/>
              <a:t> output and </a:t>
            </a:r>
            <a:r>
              <a:rPr lang="hu-HU" sz="2600" dirty="0" err="1"/>
              <a:t>inflation</a:t>
            </a:r>
            <a:endParaRPr lang="en-US" sz="2600" dirty="0"/>
          </a:p>
        </p:txBody>
      </p:sp>
      <p:sp>
        <p:nvSpPr>
          <p:cNvPr id="3" name="Footer Placeholder 2"/>
          <p:cNvSpPr>
            <a:spLocks noGrp="1"/>
          </p:cNvSpPr>
          <p:nvPr>
            <p:ph type="ftr" sz="quarter" idx="11"/>
          </p:nvPr>
        </p:nvSpPr>
        <p:spPr/>
        <p:txBody>
          <a:bodyPr/>
          <a:lstStyle/>
          <a:p>
            <a:r>
              <a:rPr lang="en-US" smtClean="0"/>
              <a:t>EP#05_06: Monetary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35</a:t>
            </a:fld>
            <a:endParaRPr lang="en-US"/>
          </a:p>
        </p:txBody>
      </p:sp>
    </p:spTree>
    <p:extLst>
      <p:ext uri="{BB962C8B-B14F-4D97-AF65-F5344CB8AC3E}">
        <p14:creationId xmlns:p14="http://schemas.microsoft.com/office/powerpoint/2010/main" val="838456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interest rate channel</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Traditional Keynesian channel:</a:t>
            </a:r>
          </a:p>
          <a:p>
            <a:r>
              <a:rPr lang="en-US" sz="2600" dirty="0" smtClean="0"/>
              <a:t>Monetary expansion in the presence of nominal rigidities leads to a fall in the interest rate, hence to a revival of investment and durable-goods consumption and via multiplier affect to rise of aggregate demand (</a:t>
            </a:r>
            <a:r>
              <a:rPr lang="en-US" sz="2600" dirty="0" smtClean="0"/>
              <a:t>AD)</a:t>
            </a:r>
          </a:p>
          <a:p>
            <a:r>
              <a:rPr lang="en-US" sz="2600" dirty="0" smtClean="0"/>
              <a:t>Uncertainty</a:t>
            </a:r>
            <a:r>
              <a:rPr lang="en-US" sz="2600" dirty="0" smtClean="0"/>
              <a:t>: CB can directly affect overnight nominal interest rate, while AD rather depends on expected real long-term interest rates.</a:t>
            </a:r>
            <a:endParaRPr lang="en-US" sz="26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36</a:t>
            </a:fld>
            <a:endParaRPr lang="en-US"/>
          </a:p>
        </p:txBody>
      </p:sp>
    </p:spTree>
    <p:extLst>
      <p:ext uri="{BB962C8B-B14F-4D97-AF65-F5344CB8AC3E}">
        <p14:creationId xmlns:p14="http://schemas.microsoft.com/office/powerpoint/2010/main" val="149527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asset-price channel</a:t>
            </a:r>
            <a:endParaRPr lang="en-US" dirty="0"/>
          </a:p>
        </p:txBody>
      </p:sp>
      <p:sp>
        <p:nvSpPr>
          <p:cNvPr id="3" name="Content Placeholder 2"/>
          <p:cNvSpPr>
            <a:spLocks noGrp="1"/>
          </p:cNvSpPr>
          <p:nvPr>
            <p:ph idx="1"/>
          </p:nvPr>
        </p:nvSpPr>
        <p:spPr/>
        <p:txBody>
          <a:bodyPr>
            <a:normAutofit/>
          </a:bodyPr>
          <a:lstStyle/>
          <a:p>
            <a:r>
              <a:rPr lang="en-US" sz="2600" dirty="0" smtClean="0"/>
              <a:t>Lower interest rate raises asset prices held by households, who in turn partially consume this extra wealth, which then stimulates AD.</a:t>
            </a:r>
          </a:p>
          <a:p>
            <a:r>
              <a:rPr lang="en-US" sz="2600" dirty="0" smtClean="0"/>
              <a:t>E.g. Japan in the early 1990s, U.S. in 2001.</a:t>
            </a:r>
          </a:p>
          <a:p>
            <a:r>
              <a:rPr lang="en-US" sz="2600" dirty="0" smtClean="0"/>
              <a:t>The importance of this channel has increased as a consequence of the general rise in the wealth-to-income ratio.</a:t>
            </a:r>
            <a:endParaRPr lang="en-US" sz="26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37</a:t>
            </a:fld>
            <a:endParaRPr lang="en-US"/>
          </a:p>
        </p:txBody>
      </p:sp>
    </p:spTree>
    <p:extLst>
      <p:ext uri="{BB962C8B-B14F-4D97-AF65-F5344CB8AC3E}">
        <p14:creationId xmlns:p14="http://schemas.microsoft.com/office/powerpoint/2010/main" val="551077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credit channel</a:t>
            </a:r>
            <a:endParaRPr lang="en-US" dirty="0"/>
          </a:p>
        </p:txBody>
      </p:sp>
      <p:sp>
        <p:nvSpPr>
          <p:cNvPr id="3" name="Content Placeholder 2"/>
          <p:cNvSpPr>
            <a:spLocks noGrp="1"/>
          </p:cNvSpPr>
          <p:nvPr>
            <p:ph idx="1"/>
          </p:nvPr>
        </p:nvSpPr>
        <p:spPr/>
        <p:txBody>
          <a:bodyPr>
            <a:noAutofit/>
          </a:bodyPr>
          <a:lstStyle/>
          <a:p>
            <a:pPr marL="0" indent="0">
              <a:buNone/>
            </a:pPr>
            <a:r>
              <a:rPr lang="en-US" sz="2600" dirty="0" smtClean="0"/>
              <a:t>Lower policy rates stimulate commercial banks to relax credit constraints and hence to stimulate credit supply.</a:t>
            </a:r>
          </a:p>
          <a:p>
            <a:pPr marL="0" indent="0">
              <a:buNone/>
            </a:pPr>
            <a:endParaRPr lang="en-US" sz="2600" dirty="0" smtClean="0"/>
          </a:p>
          <a:p>
            <a:pPr marL="0" indent="0">
              <a:buNone/>
            </a:pPr>
            <a:r>
              <a:rPr lang="en-US" sz="2600" dirty="0" smtClean="0"/>
              <a:t>The banks</a:t>
            </a:r>
            <a:r>
              <a:rPr lang="cs-CZ" sz="2600" dirty="0" smtClean="0"/>
              <a:t>’ </a:t>
            </a:r>
            <a:r>
              <a:rPr lang="cs-CZ" sz="2600" dirty="0" err="1" smtClean="0"/>
              <a:t>financial</a:t>
            </a:r>
            <a:r>
              <a:rPr lang="cs-CZ" sz="2600" dirty="0" smtClean="0"/>
              <a:t> </a:t>
            </a:r>
            <a:r>
              <a:rPr lang="cs-CZ" sz="2600" dirty="0" err="1" smtClean="0"/>
              <a:t>health</a:t>
            </a:r>
            <a:r>
              <a:rPr lang="cs-CZ" sz="2600" dirty="0" smtClean="0"/>
              <a:t> </a:t>
            </a:r>
            <a:r>
              <a:rPr lang="cs-CZ" sz="2600" dirty="0" err="1" smtClean="0"/>
              <a:t>is</a:t>
            </a:r>
            <a:r>
              <a:rPr lang="cs-CZ" sz="2600" dirty="0" smtClean="0"/>
              <a:t> </a:t>
            </a:r>
            <a:r>
              <a:rPr lang="cs-CZ" sz="2600" dirty="0" err="1" smtClean="0"/>
              <a:t>crucial</a:t>
            </a:r>
            <a:r>
              <a:rPr lang="cs-CZ" sz="2600" dirty="0" smtClean="0"/>
              <a:t> </a:t>
            </a:r>
            <a:r>
              <a:rPr lang="cs-CZ" sz="2600" dirty="0" err="1" smtClean="0"/>
              <a:t>for</a:t>
            </a:r>
            <a:r>
              <a:rPr lang="cs-CZ" sz="2600" dirty="0" smtClean="0"/>
              <a:t> </a:t>
            </a:r>
            <a:r>
              <a:rPr lang="cs-CZ" sz="2600" dirty="0" err="1" smtClean="0"/>
              <a:t>the</a:t>
            </a:r>
            <a:r>
              <a:rPr lang="cs-CZ" sz="2600" dirty="0" smtClean="0"/>
              <a:t> </a:t>
            </a:r>
            <a:r>
              <a:rPr lang="cs-CZ" sz="2600" dirty="0" err="1" smtClean="0"/>
              <a:t>transmission</a:t>
            </a:r>
            <a:r>
              <a:rPr lang="cs-CZ" sz="2600" dirty="0" smtClean="0"/>
              <a:t> </a:t>
            </a:r>
            <a:r>
              <a:rPr lang="cs-CZ" sz="2600" dirty="0" err="1" smtClean="0"/>
              <a:t>of</a:t>
            </a:r>
            <a:r>
              <a:rPr lang="cs-CZ" sz="2600" dirty="0" smtClean="0"/>
              <a:t> MP. </a:t>
            </a:r>
            <a:r>
              <a:rPr lang="cs-CZ" sz="2600" dirty="0" err="1" smtClean="0"/>
              <a:t>When</a:t>
            </a:r>
            <a:r>
              <a:rPr lang="cs-CZ" sz="2600" dirty="0" smtClean="0"/>
              <a:t> </a:t>
            </a:r>
            <a:r>
              <a:rPr lang="cs-CZ" sz="2600" dirty="0" err="1" smtClean="0"/>
              <a:t>the</a:t>
            </a:r>
            <a:r>
              <a:rPr lang="cs-CZ" sz="2600" dirty="0" smtClean="0"/>
              <a:t> </a:t>
            </a:r>
            <a:r>
              <a:rPr lang="cs-CZ" sz="2600" dirty="0" err="1" smtClean="0"/>
              <a:t>banks</a:t>
            </a:r>
            <a:r>
              <a:rPr lang="cs-CZ" sz="2600" dirty="0" smtClean="0"/>
              <a:t>’ balance </a:t>
            </a:r>
            <a:r>
              <a:rPr lang="cs-CZ" sz="2600" dirty="0" err="1" smtClean="0"/>
              <a:t>sheets</a:t>
            </a:r>
            <a:r>
              <a:rPr lang="cs-CZ" sz="2600" dirty="0" smtClean="0"/>
              <a:t> are </a:t>
            </a:r>
            <a:r>
              <a:rPr lang="cs-CZ" sz="2600" dirty="0" err="1" smtClean="0"/>
              <a:t>burdened</a:t>
            </a:r>
            <a:r>
              <a:rPr lang="cs-CZ" sz="2600" dirty="0" smtClean="0"/>
              <a:t> </a:t>
            </a:r>
            <a:r>
              <a:rPr lang="cs-CZ" sz="2600" dirty="0" err="1" smtClean="0"/>
              <a:t>with</a:t>
            </a:r>
            <a:r>
              <a:rPr lang="cs-CZ" sz="2600" dirty="0" smtClean="0"/>
              <a:t> </a:t>
            </a:r>
            <a:r>
              <a:rPr lang="cs-CZ" sz="2600" i="1" dirty="0" err="1" smtClean="0"/>
              <a:t>nonperforming</a:t>
            </a:r>
            <a:r>
              <a:rPr lang="cs-CZ" sz="2600" i="1" dirty="0" smtClean="0"/>
              <a:t> </a:t>
            </a:r>
            <a:r>
              <a:rPr lang="cs-CZ" sz="2600" i="1" dirty="0" err="1" smtClean="0"/>
              <a:t>loans</a:t>
            </a:r>
            <a:r>
              <a:rPr lang="cs-CZ" sz="2600" i="1" dirty="0" smtClean="0"/>
              <a:t> </a:t>
            </a:r>
            <a:r>
              <a:rPr lang="cs-CZ" sz="2600" dirty="0" smtClean="0"/>
              <a:t>(</a:t>
            </a:r>
            <a:r>
              <a:rPr lang="cs-CZ" sz="2600" dirty="0" err="1" smtClean="0"/>
              <a:t>loans</a:t>
            </a:r>
            <a:r>
              <a:rPr lang="cs-CZ" sz="2600" dirty="0" smtClean="0"/>
              <a:t> </a:t>
            </a:r>
            <a:r>
              <a:rPr lang="cs-CZ" sz="2600" dirty="0" err="1" smtClean="0"/>
              <a:t>with</a:t>
            </a:r>
            <a:r>
              <a:rPr lang="cs-CZ" sz="2600" dirty="0" smtClean="0"/>
              <a:t> </a:t>
            </a:r>
            <a:r>
              <a:rPr lang="cs-CZ" sz="2600" dirty="0" err="1" smtClean="0"/>
              <a:t>high</a:t>
            </a:r>
            <a:r>
              <a:rPr lang="cs-CZ" sz="2600" dirty="0" smtClean="0"/>
              <a:t> probability </a:t>
            </a:r>
            <a:r>
              <a:rPr lang="cs-CZ" sz="2600" dirty="0" err="1" smtClean="0"/>
              <a:t>of</a:t>
            </a:r>
            <a:r>
              <a:rPr lang="cs-CZ" sz="2600" dirty="0" smtClean="0"/>
              <a:t> default) </a:t>
            </a:r>
            <a:r>
              <a:rPr lang="cs-CZ" sz="2600" dirty="0" err="1" smtClean="0"/>
              <a:t>or</a:t>
            </a:r>
            <a:r>
              <a:rPr lang="cs-CZ" sz="2600" dirty="0" smtClean="0"/>
              <a:t> </a:t>
            </a:r>
            <a:r>
              <a:rPr lang="cs-CZ" sz="2600" dirty="0" err="1" smtClean="0"/>
              <a:t>with</a:t>
            </a:r>
            <a:r>
              <a:rPr lang="cs-CZ" sz="2600" dirty="0" smtClean="0"/>
              <a:t> </a:t>
            </a:r>
            <a:r>
              <a:rPr lang="cs-CZ" sz="2600" i="1" dirty="0" err="1" smtClean="0"/>
              <a:t>impaired</a:t>
            </a:r>
            <a:r>
              <a:rPr lang="cs-CZ" sz="2600" i="1" dirty="0" smtClean="0"/>
              <a:t> </a:t>
            </a:r>
            <a:r>
              <a:rPr lang="cs-CZ" sz="2600" i="1" dirty="0" err="1" smtClean="0"/>
              <a:t>assets</a:t>
            </a:r>
            <a:r>
              <a:rPr lang="cs-CZ" sz="2600" i="1" dirty="0" smtClean="0"/>
              <a:t> </a:t>
            </a:r>
            <a:r>
              <a:rPr lang="cs-CZ" sz="2600" dirty="0" smtClean="0"/>
              <a:t>(</a:t>
            </a:r>
            <a:r>
              <a:rPr lang="cs-CZ" sz="2600" dirty="0" err="1" smtClean="0"/>
              <a:t>assets</a:t>
            </a:r>
            <a:r>
              <a:rPr lang="cs-CZ" sz="2600" dirty="0" smtClean="0"/>
              <a:t> not </a:t>
            </a:r>
            <a:r>
              <a:rPr lang="cs-CZ" sz="2600" dirty="0" err="1" smtClean="0"/>
              <a:t>traded</a:t>
            </a:r>
            <a:r>
              <a:rPr lang="cs-CZ" sz="2600" dirty="0" smtClean="0"/>
              <a:t> </a:t>
            </a:r>
            <a:r>
              <a:rPr lang="cs-CZ" sz="2600" dirty="0" err="1" smtClean="0"/>
              <a:t>any</a:t>
            </a:r>
            <a:r>
              <a:rPr lang="cs-CZ" sz="2600" dirty="0" smtClean="0"/>
              <a:t> more </a:t>
            </a:r>
            <a:r>
              <a:rPr lang="cs-CZ" sz="2600" dirty="0" err="1" smtClean="0"/>
              <a:t>or</a:t>
            </a:r>
            <a:r>
              <a:rPr lang="cs-CZ" sz="2600" dirty="0" smtClean="0"/>
              <a:t> </a:t>
            </a:r>
            <a:r>
              <a:rPr lang="cs-CZ" sz="2600" dirty="0" err="1" smtClean="0"/>
              <a:t>whose</a:t>
            </a:r>
            <a:r>
              <a:rPr lang="cs-CZ" sz="2600" dirty="0" smtClean="0"/>
              <a:t> market </a:t>
            </a:r>
            <a:r>
              <a:rPr lang="cs-CZ" sz="2600" dirty="0" err="1" smtClean="0"/>
              <a:t>value</a:t>
            </a:r>
            <a:r>
              <a:rPr lang="cs-CZ" sz="2600" dirty="0" smtClean="0"/>
              <a:t> </a:t>
            </a:r>
            <a:r>
              <a:rPr lang="cs-CZ" sz="2600" dirty="0" err="1" smtClean="0"/>
              <a:t>is</a:t>
            </a:r>
            <a:r>
              <a:rPr lang="cs-CZ" sz="2600" dirty="0" smtClean="0"/>
              <a:t> much </a:t>
            </a:r>
            <a:r>
              <a:rPr lang="cs-CZ" sz="2600" dirty="0" err="1" smtClean="0"/>
              <a:t>lower</a:t>
            </a:r>
            <a:r>
              <a:rPr lang="cs-CZ" sz="2600" dirty="0" smtClean="0"/>
              <a:t> </a:t>
            </a:r>
            <a:r>
              <a:rPr lang="cs-CZ" sz="2600" dirty="0" err="1" smtClean="0"/>
              <a:t>than</a:t>
            </a:r>
            <a:r>
              <a:rPr lang="cs-CZ" sz="2600" dirty="0" smtClean="0"/>
              <a:t> </a:t>
            </a:r>
            <a:r>
              <a:rPr lang="cs-CZ" sz="2600" dirty="0" err="1" smtClean="0"/>
              <a:t>they</a:t>
            </a:r>
            <a:r>
              <a:rPr lang="cs-CZ" sz="2600" dirty="0" smtClean="0"/>
              <a:t> </a:t>
            </a:r>
            <a:r>
              <a:rPr lang="cs-CZ" sz="2600" dirty="0" err="1" smtClean="0"/>
              <a:t>were</a:t>
            </a:r>
            <a:r>
              <a:rPr lang="cs-CZ" sz="2600" dirty="0" smtClean="0"/>
              <a:t> </a:t>
            </a:r>
            <a:r>
              <a:rPr lang="cs-CZ" sz="2600" dirty="0" err="1" smtClean="0"/>
              <a:t>purchased</a:t>
            </a:r>
            <a:r>
              <a:rPr lang="cs-CZ" sz="2600" dirty="0" smtClean="0"/>
              <a:t>), </a:t>
            </a:r>
            <a:r>
              <a:rPr lang="cs-CZ" sz="2600" dirty="0" err="1" smtClean="0"/>
              <a:t>banks</a:t>
            </a:r>
            <a:r>
              <a:rPr lang="cs-CZ" sz="2600" dirty="0" smtClean="0"/>
              <a:t> are </a:t>
            </a:r>
            <a:r>
              <a:rPr lang="cs-CZ" sz="2600" dirty="0" err="1" smtClean="0"/>
              <a:t>less</a:t>
            </a:r>
            <a:r>
              <a:rPr lang="cs-CZ" sz="2600" dirty="0" smtClean="0"/>
              <a:t> </a:t>
            </a:r>
            <a:r>
              <a:rPr lang="cs-CZ" sz="2600" dirty="0" err="1" smtClean="0"/>
              <a:t>willing</a:t>
            </a:r>
            <a:r>
              <a:rPr lang="cs-CZ" sz="2600" dirty="0" smtClean="0"/>
              <a:t> to grant </a:t>
            </a:r>
            <a:r>
              <a:rPr lang="cs-CZ" sz="2600" dirty="0" err="1" smtClean="0"/>
              <a:t>new</a:t>
            </a:r>
            <a:r>
              <a:rPr lang="cs-CZ" sz="2600" dirty="0" smtClean="0"/>
              <a:t> </a:t>
            </a:r>
            <a:r>
              <a:rPr lang="cs-CZ" sz="2600" dirty="0" err="1" smtClean="0"/>
              <a:t>loans</a:t>
            </a:r>
            <a:r>
              <a:rPr lang="cs-CZ" sz="2600" dirty="0" smtClean="0"/>
              <a:t> =&gt; </a:t>
            </a:r>
            <a:r>
              <a:rPr lang="cs-CZ" sz="2600" i="1" dirty="0" err="1" smtClean="0"/>
              <a:t>credit</a:t>
            </a:r>
            <a:r>
              <a:rPr lang="cs-CZ" sz="2600" i="1" dirty="0" smtClean="0"/>
              <a:t> </a:t>
            </a:r>
            <a:r>
              <a:rPr lang="cs-CZ" sz="2600" i="1" dirty="0" err="1" smtClean="0"/>
              <a:t>crunch</a:t>
            </a:r>
            <a:r>
              <a:rPr lang="cs-CZ" sz="2600" dirty="0"/>
              <a:t> </a:t>
            </a:r>
            <a:r>
              <a:rPr lang="cs-CZ" sz="2600" dirty="0" smtClean="0"/>
              <a:t>(</a:t>
            </a:r>
            <a:r>
              <a:rPr lang="cs-CZ" sz="2600" dirty="0" err="1" smtClean="0"/>
              <a:t>e.g</a:t>
            </a:r>
            <a:r>
              <a:rPr lang="cs-CZ" sz="2600" dirty="0" smtClean="0"/>
              <a:t>. Japan </a:t>
            </a:r>
            <a:r>
              <a:rPr lang="cs-CZ" sz="2600" dirty="0" err="1" smtClean="0"/>
              <a:t>at</a:t>
            </a:r>
            <a:r>
              <a:rPr lang="cs-CZ" sz="2600" dirty="0" smtClean="0"/>
              <a:t> </a:t>
            </a:r>
            <a:r>
              <a:rPr lang="cs-CZ" sz="2600" dirty="0" err="1" smtClean="0"/>
              <a:t>the</a:t>
            </a:r>
            <a:r>
              <a:rPr lang="cs-CZ" sz="2600" dirty="0" smtClean="0"/>
              <a:t> end 90s and </a:t>
            </a:r>
            <a:r>
              <a:rPr lang="cs-CZ" sz="2600" dirty="0" err="1" smtClean="0"/>
              <a:t>beginning</a:t>
            </a:r>
            <a:r>
              <a:rPr lang="cs-CZ" sz="2600" dirty="0" smtClean="0"/>
              <a:t> </a:t>
            </a:r>
            <a:r>
              <a:rPr lang="cs-CZ" sz="2600" dirty="0" err="1" smtClean="0"/>
              <a:t>of</a:t>
            </a:r>
            <a:r>
              <a:rPr lang="cs-CZ" sz="2600" dirty="0" smtClean="0"/>
              <a:t> </a:t>
            </a:r>
            <a:r>
              <a:rPr lang="cs-CZ" sz="2600" dirty="0" err="1" smtClean="0"/>
              <a:t>the</a:t>
            </a:r>
            <a:r>
              <a:rPr lang="cs-CZ" sz="2600" dirty="0" smtClean="0"/>
              <a:t> 2000s</a:t>
            </a:r>
            <a:r>
              <a:rPr lang="cs-CZ" sz="2600" dirty="0" smtClean="0"/>
              <a:t>).</a:t>
            </a:r>
            <a:endParaRPr lang="cs-CZ" sz="2600" dirty="0" smtClean="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38</a:t>
            </a:fld>
            <a:endParaRPr lang="en-US"/>
          </a:p>
        </p:txBody>
      </p:sp>
    </p:spTree>
    <p:extLst>
      <p:ext uri="{BB962C8B-B14F-4D97-AF65-F5344CB8AC3E}">
        <p14:creationId xmlns:p14="http://schemas.microsoft.com/office/powerpoint/2010/main" val="2011434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risk taking channel</a:t>
            </a:r>
            <a:endParaRPr lang="en-US" dirty="0"/>
          </a:p>
        </p:txBody>
      </p:sp>
      <p:sp>
        <p:nvSpPr>
          <p:cNvPr id="3" name="Content Placeholder 2"/>
          <p:cNvSpPr>
            <a:spLocks noGrp="1"/>
          </p:cNvSpPr>
          <p:nvPr>
            <p:ph idx="1"/>
          </p:nvPr>
        </p:nvSpPr>
        <p:spPr>
          <a:xfrm>
            <a:off x="457200" y="1600200"/>
            <a:ext cx="8229600" cy="4821148"/>
          </a:xfrm>
        </p:spPr>
        <p:txBody>
          <a:bodyPr>
            <a:normAutofit fontScale="92500" lnSpcReduction="10000"/>
          </a:bodyPr>
          <a:lstStyle/>
          <a:p>
            <a:r>
              <a:rPr lang="en-GB" altLang="en-US" sz="3000" dirty="0" smtClean="0"/>
              <a:t>Short-term </a:t>
            </a:r>
            <a:r>
              <a:rPr lang="en-GB" altLang="en-US" sz="3000" dirty="0"/>
              <a:t>interest rates play a key role in determining future bank profitability, the risk-taking capacity of financial intermediaries and real activity. </a:t>
            </a:r>
          </a:p>
          <a:p>
            <a:r>
              <a:rPr lang="en-GB" altLang="en-US" sz="3000" dirty="0"/>
              <a:t>Relatively small changes in short-term interest rates can have a large impact on risk taking</a:t>
            </a:r>
            <a:r>
              <a:rPr lang="en-GB" altLang="en-US" sz="3000" dirty="0" smtClean="0"/>
              <a:t>.</a:t>
            </a:r>
          </a:p>
          <a:p>
            <a:r>
              <a:rPr lang="en-GB" altLang="en-US" sz="3000" dirty="0"/>
              <a:t>A cut in the short rate induces lowly capitalized banks </a:t>
            </a:r>
            <a:r>
              <a:rPr lang="en-GB" altLang="en-US" sz="3000" dirty="0" err="1"/>
              <a:t>i</a:t>
            </a:r>
            <a:r>
              <a:rPr lang="en-GB" altLang="en-US" sz="3000" dirty="0"/>
              <a:t>) to expand credit to riskier firms, ii) to end credit to riskier firms less often, iii) to more likely grant loans to applicants with a worse credit history, and iv) to grant them larger loans or loans with a longer maturity than highly capitalised firms. </a:t>
            </a:r>
          </a:p>
          <a:p>
            <a:pPr lvl="1"/>
            <a:endParaRPr lang="en-GB" altLang="en-US" sz="2600" dirty="0"/>
          </a:p>
          <a:p>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39</a:t>
            </a:fld>
            <a:endParaRPr lang="en-US"/>
          </a:p>
        </p:txBody>
      </p:sp>
    </p:spTree>
    <p:extLst>
      <p:ext uri="{BB962C8B-B14F-4D97-AF65-F5344CB8AC3E}">
        <p14:creationId xmlns:p14="http://schemas.microsoft.com/office/powerpoint/2010/main" val="497280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central banks do?</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Central banks</a:t>
            </a:r>
            <a:r>
              <a:rPr lang="en-US" sz="260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sz="2600" dirty="0" smtClean="0"/>
          </a:p>
          <a:p>
            <a:pPr defTabSz="914400">
              <a:spcBef>
                <a:spcPts val="0"/>
              </a:spcBef>
            </a:pPr>
            <a:r>
              <a:rPr lang="en-US" sz="2600" dirty="0" smtClean="0"/>
              <a:t>issue </a:t>
            </a:r>
            <a:r>
              <a:rPr lang="en-US" sz="2600" dirty="0" smtClean="0"/>
              <a:t>banknotes</a:t>
            </a:r>
          </a:p>
          <a:p>
            <a:pPr defTabSz="914400">
              <a:spcBef>
                <a:spcPts val="0"/>
              </a:spcBef>
            </a:pPr>
            <a:r>
              <a:rPr lang="en-US" sz="2600" dirty="0" smtClean="0"/>
              <a:t>provide </a:t>
            </a:r>
            <a:r>
              <a:rPr lang="en-US" sz="2600" dirty="0" smtClean="0"/>
              <a:t>banks with liquidity</a:t>
            </a:r>
          </a:p>
          <a:p>
            <a:pPr defTabSz="914400">
              <a:spcBef>
                <a:spcPts val="0"/>
              </a:spcBef>
            </a:pPr>
            <a:r>
              <a:rPr lang="en-US" sz="2600" dirty="0" smtClean="0"/>
              <a:t>impose </a:t>
            </a:r>
            <a:r>
              <a:rPr lang="en-US" sz="2600" dirty="0" smtClean="0"/>
              <a:t>compulsory reserves on commercial banks</a:t>
            </a:r>
          </a:p>
          <a:p>
            <a:pPr defTabSz="914400">
              <a:spcBef>
                <a:spcPts val="0"/>
              </a:spcBef>
            </a:pPr>
            <a:r>
              <a:rPr lang="en-US" sz="2600" dirty="0" smtClean="0"/>
              <a:t>act </a:t>
            </a:r>
            <a:r>
              <a:rPr lang="en-US" sz="2600" dirty="0" smtClean="0"/>
              <a:t>as </a:t>
            </a:r>
            <a:r>
              <a:rPr lang="cs-CZ" sz="2600" i="1" dirty="0" smtClean="0"/>
              <a:t>’</a:t>
            </a:r>
            <a:r>
              <a:rPr lang="cs-CZ" sz="2600" i="1" dirty="0" err="1" smtClean="0"/>
              <a:t>lender</a:t>
            </a:r>
            <a:r>
              <a:rPr lang="cs-CZ" sz="2600" i="1" dirty="0" smtClean="0"/>
              <a:t> </a:t>
            </a:r>
            <a:r>
              <a:rPr lang="cs-CZ" sz="2600" i="1" dirty="0" err="1" smtClean="0"/>
              <a:t>of</a:t>
            </a:r>
            <a:r>
              <a:rPr lang="cs-CZ" sz="2600" i="1" dirty="0" smtClean="0"/>
              <a:t> last resort’ </a:t>
            </a:r>
            <a:r>
              <a:rPr lang="cs-CZ" sz="2600" dirty="0" smtClean="0"/>
              <a:t>to </a:t>
            </a:r>
            <a:r>
              <a:rPr lang="cs-CZ" sz="2600" dirty="0" err="1" smtClean="0"/>
              <a:t>banks</a:t>
            </a:r>
            <a:endParaRPr lang="cs-CZ" sz="2600" dirty="0" smtClean="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4</a:t>
            </a:fld>
            <a:endParaRPr lang="en-US"/>
          </a:p>
        </p:txBody>
      </p:sp>
    </p:spTree>
    <p:extLst>
      <p:ext uri="{BB962C8B-B14F-4D97-AF65-F5344CB8AC3E}">
        <p14:creationId xmlns:p14="http://schemas.microsoft.com/office/powerpoint/2010/main" val="132698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foreign-exchange channel</a:t>
            </a:r>
            <a:endParaRPr lang="en-US" dirty="0"/>
          </a:p>
        </p:txBody>
      </p:sp>
      <p:sp>
        <p:nvSpPr>
          <p:cNvPr id="3" name="Content Placeholder 2"/>
          <p:cNvSpPr>
            <a:spLocks noGrp="1"/>
          </p:cNvSpPr>
          <p:nvPr>
            <p:ph idx="1"/>
          </p:nvPr>
        </p:nvSpPr>
        <p:spPr/>
        <p:txBody>
          <a:bodyPr>
            <a:normAutofit/>
          </a:bodyPr>
          <a:lstStyle/>
          <a:p>
            <a:r>
              <a:rPr lang="en-US" sz="2600" dirty="0" smtClean="0"/>
              <a:t>lower </a:t>
            </a:r>
            <a:r>
              <a:rPr lang="en-US" sz="2600" dirty="0"/>
              <a:t>policy rates stimulate net exports through an exchange-rate depreciation (</a:t>
            </a:r>
            <a:r>
              <a:rPr lang="en-US" sz="2600" dirty="0" err="1"/>
              <a:t>Mundell</a:t>
            </a:r>
            <a:r>
              <a:rPr lang="en-US" sz="2600" dirty="0"/>
              <a:t>- </a:t>
            </a:r>
            <a:r>
              <a:rPr lang="en-US" sz="2600" dirty="0" smtClean="0"/>
              <a:t>Fleming)</a:t>
            </a:r>
            <a:endParaRPr lang="en-US" sz="2600" dirty="0"/>
          </a:p>
          <a:p>
            <a:r>
              <a:rPr lang="en-US" sz="2600" dirty="0" smtClean="0"/>
              <a:t>important in small, open economies</a:t>
            </a:r>
          </a:p>
          <a:p>
            <a:pPr lvl="1"/>
            <a:r>
              <a:rPr lang="en-US" sz="2600" dirty="0" smtClean="0"/>
              <a:t>interests rates alone cannot be sufficient indicator of the stance of monetary policy</a:t>
            </a:r>
          </a:p>
          <a:p>
            <a:pPr lvl="1"/>
            <a:r>
              <a:rPr lang="en-US" sz="2600" i="1" dirty="0" smtClean="0"/>
              <a:t>monetary condition index </a:t>
            </a:r>
            <a:r>
              <a:rPr lang="en-US" sz="2600" dirty="0" smtClean="0"/>
              <a:t>(</a:t>
            </a:r>
            <a:r>
              <a:rPr lang="en-US" sz="2600" i="1" dirty="0" smtClean="0"/>
              <a:t>MCI</a:t>
            </a:r>
            <a:r>
              <a:rPr lang="en-US" sz="2600" dirty="0" smtClean="0"/>
              <a:t>)</a:t>
            </a:r>
            <a:endParaRPr lang="en-US" sz="2600" dirty="0"/>
          </a:p>
        </p:txBody>
      </p:sp>
      <p:sp>
        <p:nvSpPr>
          <p:cNvPr id="5" name="Footer Placeholder 4"/>
          <p:cNvSpPr>
            <a:spLocks noGrp="1"/>
          </p:cNvSpPr>
          <p:nvPr>
            <p:ph type="ftr" sz="quarter" idx="11"/>
          </p:nvPr>
        </p:nvSpPr>
        <p:spPr/>
        <p:txBody>
          <a:bodyPr/>
          <a:lstStyle/>
          <a:p>
            <a:r>
              <a:rPr lang="en-US" smtClean="0"/>
              <a:t>EP#05_06: Monetary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40</a:t>
            </a:fld>
            <a:endParaRPr lang="en-US"/>
          </a:p>
        </p:txBody>
      </p:sp>
    </p:spTree>
    <p:extLst>
      <p:ext uri="{BB962C8B-B14F-4D97-AF65-F5344CB8AC3E}">
        <p14:creationId xmlns:p14="http://schemas.microsoft.com/office/powerpoint/2010/main" val="1936106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 transmission mechanism</a:t>
            </a:r>
            <a:endParaRPr lang="en-US" dirty="0"/>
          </a:p>
        </p:txBody>
      </p:sp>
      <p:pic>
        <p:nvPicPr>
          <p:cNvPr id="4" name="Picture 3"/>
          <p:cNvPicPr>
            <a:picLocks noChangeAspect="1"/>
          </p:cNvPicPr>
          <p:nvPr/>
        </p:nvPicPr>
        <p:blipFill>
          <a:blip r:embed="rId2"/>
          <a:stretch>
            <a:fillRect/>
          </a:stretch>
        </p:blipFill>
        <p:spPr>
          <a:xfrm>
            <a:off x="1184952" y="1561672"/>
            <a:ext cx="7043878" cy="4505147"/>
          </a:xfrm>
          <a:prstGeom prst="rect">
            <a:avLst/>
          </a:prstGeom>
        </p:spPr>
      </p:pic>
      <p:sp>
        <p:nvSpPr>
          <p:cNvPr id="5" name="Footer Placeholder 4"/>
          <p:cNvSpPr>
            <a:spLocks noGrp="1"/>
          </p:cNvSpPr>
          <p:nvPr>
            <p:ph type="ftr" sz="quarter" idx="11"/>
          </p:nvPr>
        </p:nvSpPr>
        <p:spPr/>
        <p:txBody>
          <a:bodyPr/>
          <a:lstStyle/>
          <a:p>
            <a:r>
              <a:rPr lang="en-US" smtClean="0"/>
              <a:t>EP#05_06: Monetary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41</a:t>
            </a:fld>
            <a:endParaRPr lang="en-US"/>
          </a:p>
        </p:txBody>
      </p:sp>
    </p:spTree>
    <p:extLst>
      <p:ext uri="{BB962C8B-B14F-4D97-AF65-F5344CB8AC3E}">
        <p14:creationId xmlns:p14="http://schemas.microsoft.com/office/powerpoint/2010/main" val="8387070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Monetary-policy rules</a:t>
            </a:r>
            <a:endParaRPr lang="en-US" dirty="0"/>
          </a:p>
        </p:txBody>
      </p:sp>
      <p:sp>
        <p:nvSpPr>
          <p:cNvPr id="3" name="Content Placeholder 2"/>
          <p:cNvSpPr>
            <a:spLocks noGrp="1"/>
          </p:cNvSpPr>
          <p:nvPr>
            <p:ph idx="1"/>
          </p:nvPr>
        </p:nvSpPr>
        <p:spPr/>
        <p:txBody>
          <a:bodyPr>
            <a:normAutofit fontScale="70000" lnSpcReduction="20000"/>
          </a:bodyPr>
          <a:lstStyle/>
          <a:p>
            <a:r>
              <a:rPr lang="en-US" sz="3400" dirty="0"/>
              <a:t>Rules useful to enhance credibility </a:t>
            </a:r>
            <a:endParaRPr lang="en-US" sz="3400" dirty="0" smtClean="0"/>
          </a:p>
          <a:p>
            <a:r>
              <a:rPr lang="en-US" sz="3400" i="1" dirty="0" smtClean="0"/>
              <a:t>Intermediate </a:t>
            </a:r>
            <a:r>
              <a:rPr lang="en-US" sz="3400" i="1" dirty="0"/>
              <a:t>targeting </a:t>
            </a:r>
            <a:r>
              <a:rPr lang="en-US" sz="3400" dirty="0"/>
              <a:t>(e.g. of monetary aggregates) out of fashion </a:t>
            </a:r>
          </a:p>
          <a:p>
            <a:pPr lvl="1"/>
            <a:r>
              <a:rPr lang="en-US" sz="3400" dirty="0" smtClean="0"/>
              <a:t>however </a:t>
            </a:r>
            <a:r>
              <a:rPr lang="en-US" sz="3400" dirty="0"/>
              <a:t>ECB’s monetary pillar has proved useful to monitor credit growth </a:t>
            </a:r>
            <a:endParaRPr lang="en-US" sz="3400" dirty="0"/>
          </a:p>
          <a:p>
            <a:r>
              <a:rPr lang="en-US" sz="3400" b="1" i="1" dirty="0" smtClean="0"/>
              <a:t>Inflation </a:t>
            </a:r>
            <a:r>
              <a:rPr lang="en-US" sz="3400" b="1" i="1" dirty="0"/>
              <a:t>targeting (IT) </a:t>
            </a:r>
            <a:r>
              <a:rPr lang="en-US" sz="3400" dirty="0"/>
              <a:t>has become increasingly popular in the 2000s: </a:t>
            </a:r>
            <a:endParaRPr lang="en-US" sz="3400" dirty="0"/>
          </a:p>
          <a:p>
            <a:pPr lvl="1"/>
            <a:r>
              <a:rPr lang="en-US" sz="3400" dirty="0" smtClean="0"/>
              <a:t>Target </a:t>
            </a:r>
            <a:r>
              <a:rPr lang="en-US" sz="3400" dirty="0"/>
              <a:t>= CB inflation forecast, conditional on market expectation and policy rate </a:t>
            </a:r>
            <a:endParaRPr lang="en-US" sz="3400" dirty="0"/>
          </a:p>
          <a:p>
            <a:pPr lvl="1"/>
            <a:r>
              <a:rPr lang="en-US" sz="3400" dirty="0" smtClean="0"/>
              <a:t>IT </a:t>
            </a:r>
            <a:r>
              <a:rPr lang="en-US" sz="3400" dirty="0"/>
              <a:t>requires transparency on models, procedures and forecasts </a:t>
            </a:r>
            <a:endParaRPr lang="en-US" sz="3400" dirty="0"/>
          </a:p>
          <a:p>
            <a:pPr lvl="1"/>
            <a:r>
              <a:rPr lang="en-US" sz="3400" dirty="0" smtClean="0"/>
              <a:t>Most </a:t>
            </a:r>
            <a:r>
              <a:rPr lang="en-US" sz="3400" dirty="0"/>
              <a:t>central banks implement flexible inflation targeting, with some weight on the output gap </a:t>
            </a:r>
            <a:endParaRPr lang="en-US" sz="3400" dirty="0"/>
          </a:p>
          <a:p>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42</a:t>
            </a:fld>
            <a:endParaRPr lang="en-US"/>
          </a:p>
        </p:txBody>
      </p:sp>
    </p:spTree>
    <p:extLst>
      <p:ext uri="{BB962C8B-B14F-4D97-AF65-F5344CB8AC3E}">
        <p14:creationId xmlns:p14="http://schemas.microsoft.com/office/powerpoint/2010/main" val="22048909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a:t>
            </a:r>
            <a:r>
              <a:rPr lang="en-US" dirty="0" smtClean="0"/>
              <a:t>targeting in 2012</a:t>
            </a:r>
            <a:endParaRPr lang="en-US" dirty="0"/>
          </a:p>
        </p:txBody>
      </p:sp>
      <p:pic>
        <p:nvPicPr>
          <p:cNvPr id="5" name="Picture 4"/>
          <p:cNvPicPr>
            <a:picLocks noChangeAspect="1"/>
          </p:cNvPicPr>
          <p:nvPr/>
        </p:nvPicPr>
        <p:blipFill>
          <a:blip r:embed="rId2"/>
          <a:stretch>
            <a:fillRect/>
          </a:stretch>
        </p:blipFill>
        <p:spPr>
          <a:xfrm>
            <a:off x="1463368" y="1715783"/>
            <a:ext cx="6217264" cy="3944635"/>
          </a:xfrm>
          <a:prstGeom prst="rect">
            <a:avLst/>
          </a:prstGeom>
        </p:spPr>
      </p:pic>
      <p:sp>
        <p:nvSpPr>
          <p:cNvPr id="6" name="Footer Placeholder 5"/>
          <p:cNvSpPr>
            <a:spLocks noGrp="1"/>
          </p:cNvSpPr>
          <p:nvPr>
            <p:ph type="ftr" sz="quarter" idx="11"/>
          </p:nvPr>
        </p:nvSpPr>
        <p:spPr/>
        <p:txBody>
          <a:bodyPr/>
          <a:lstStyle/>
          <a:p>
            <a:r>
              <a:rPr lang="en-US" smtClean="0"/>
              <a:t>EP#05_06: Monetary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43</a:t>
            </a:fld>
            <a:endParaRPr lang="en-US"/>
          </a:p>
        </p:txBody>
      </p:sp>
    </p:spTree>
    <p:extLst>
      <p:ext uri="{BB962C8B-B14F-4D97-AF65-F5344CB8AC3E}">
        <p14:creationId xmlns:p14="http://schemas.microsoft.com/office/powerpoint/2010/main" val="324054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liquidity?</a:t>
            </a:r>
            <a:endParaRPr lang="en-US" dirty="0"/>
          </a:p>
        </p:txBody>
      </p:sp>
      <p:sp>
        <p:nvSpPr>
          <p:cNvPr id="3" name="Content Placeholder 2"/>
          <p:cNvSpPr>
            <a:spLocks noGrp="1"/>
          </p:cNvSpPr>
          <p:nvPr>
            <p:ph idx="1"/>
          </p:nvPr>
        </p:nvSpPr>
        <p:spPr/>
        <p:txBody>
          <a:bodyPr>
            <a:normAutofit/>
          </a:bodyPr>
          <a:lstStyle/>
          <a:p>
            <a:r>
              <a:rPr lang="en-US" sz="2600" i="1" dirty="0" smtClean="0"/>
              <a:t>Market liquidity</a:t>
            </a:r>
            <a:r>
              <a:rPr lang="en-US" sz="2600" dirty="0" smtClean="0"/>
              <a:t>: the ease with which a position in an asset can be liquidated without appreciably altering its price. This concept is </a:t>
            </a:r>
            <a:r>
              <a:rPr lang="en-US" sz="2600" i="1" dirty="0" smtClean="0"/>
              <a:t>asset-specific</a:t>
            </a:r>
            <a:r>
              <a:rPr lang="en-US" sz="2600" dirty="0" smtClean="0"/>
              <a:t>.</a:t>
            </a:r>
          </a:p>
          <a:p>
            <a:r>
              <a:rPr lang="en-US" sz="2600" i="1" dirty="0" smtClean="0"/>
              <a:t>Funding liquidity</a:t>
            </a:r>
            <a:r>
              <a:rPr lang="en-US" sz="2600" dirty="0" smtClean="0"/>
              <a:t>: the ease with which a solvent institution can service its liabilities as they fall due. This concept is </a:t>
            </a:r>
            <a:r>
              <a:rPr lang="en-US" sz="2600" i="1" dirty="0" smtClean="0"/>
              <a:t>institution-specific</a:t>
            </a:r>
            <a:r>
              <a:rPr lang="en-US" sz="2600" dirty="0" smtClean="0"/>
              <a:t>.</a:t>
            </a:r>
          </a:p>
          <a:p>
            <a:endParaRPr lang="en-US" sz="2600" dirty="0"/>
          </a:p>
          <a:p>
            <a:pPr marL="0" indent="0">
              <a:buNone/>
            </a:pPr>
            <a:r>
              <a:rPr lang="en-US" sz="2600" dirty="0" smtClean="0"/>
              <a:t>The 2007-2008 crisis started as market-liquidity crisis (first on mortgage-backed securities, then on all fixed-income markets) and morphed into a funding-liquidity crisis.</a:t>
            </a:r>
            <a:endParaRPr lang="en-US" sz="26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5</a:t>
            </a:fld>
            <a:endParaRPr lang="en-US"/>
          </a:p>
        </p:txBody>
      </p:sp>
    </p:spTree>
    <p:extLst>
      <p:ext uri="{BB962C8B-B14F-4D97-AF65-F5344CB8AC3E}">
        <p14:creationId xmlns:p14="http://schemas.microsoft.com/office/powerpoint/2010/main" val="57739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provision</a:t>
            </a:r>
            <a:endParaRPr lang="en-US" dirty="0"/>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Liquidity is provided through:</a:t>
            </a:r>
          </a:p>
          <a:p>
            <a:pPr defTabSz="914400">
              <a:spcBef>
                <a:spcPts val="0"/>
              </a:spcBef>
            </a:pPr>
            <a:r>
              <a:rPr lang="en-US" sz="2800" i="1" dirty="0" smtClean="0"/>
              <a:t>open market operations </a:t>
            </a:r>
            <a:r>
              <a:rPr lang="en-US" sz="2800" dirty="0" smtClean="0"/>
              <a:t>(purchases of financial assets by the CB from commercial banks)</a:t>
            </a:r>
          </a:p>
          <a:p>
            <a:pPr defTabSz="914400">
              <a:spcBef>
                <a:spcPts val="0"/>
              </a:spcBef>
            </a:pPr>
            <a:r>
              <a:rPr lang="en-US" sz="2800" i="1" dirty="0" smtClean="0"/>
              <a:t>repurchase agreements </a:t>
            </a:r>
            <a:r>
              <a:rPr lang="en-US" sz="2800" dirty="0" smtClean="0"/>
              <a:t>or </a:t>
            </a:r>
            <a:r>
              <a:rPr lang="en-US" sz="2800" i="1" dirty="0" smtClean="0"/>
              <a:t>repos</a:t>
            </a:r>
            <a:r>
              <a:rPr lang="en-US" sz="2800" dirty="0" smtClean="0"/>
              <a:t> (CB holds the corresponding assets for a fixed period)</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In so doing central banks set price of liquidity and control the quantity of base money.</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CB can also influence the banks</a:t>
            </a:r>
            <a:r>
              <a:rPr lang="cs-CZ" sz="2800" dirty="0" smtClean="0"/>
              <a:t>’ </a:t>
            </a:r>
            <a:r>
              <a:rPr lang="cs-CZ" sz="2800" dirty="0" err="1" smtClean="0"/>
              <a:t>lending</a:t>
            </a:r>
            <a:r>
              <a:rPr lang="cs-CZ" sz="2800" dirty="0" smtClean="0"/>
              <a:t> </a:t>
            </a:r>
            <a:r>
              <a:rPr lang="cs-CZ" sz="2800" dirty="0" err="1" smtClean="0"/>
              <a:t>behaviour</a:t>
            </a:r>
            <a:r>
              <a:rPr lang="cs-CZ" sz="2800" dirty="0" smtClean="0"/>
              <a:t> </a:t>
            </a:r>
            <a:r>
              <a:rPr lang="cs-CZ" sz="2800" dirty="0" err="1" smtClean="0"/>
              <a:t>through</a:t>
            </a:r>
            <a:r>
              <a:rPr lang="cs-CZ" sz="2800" dirty="0" smtClean="0"/>
              <a:t> </a:t>
            </a:r>
            <a:r>
              <a:rPr lang="cs-CZ" sz="2800" i="1" dirty="0" err="1" smtClean="0"/>
              <a:t>reserve</a:t>
            </a:r>
            <a:r>
              <a:rPr lang="cs-CZ" sz="2800" i="1" dirty="0" smtClean="0"/>
              <a:t> </a:t>
            </a:r>
            <a:r>
              <a:rPr lang="cs-CZ" sz="2800" i="1" dirty="0" err="1" smtClean="0"/>
              <a:t>requirements</a:t>
            </a:r>
            <a:r>
              <a:rPr lang="cs-CZ" sz="2800" dirty="0" smtClean="0"/>
              <a:t>.</a:t>
            </a:r>
            <a:endParaRPr lang="en-US" sz="28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6</a:t>
            </a:fld>
            <a:endParaRPr lang="en-US"/>
          </a:p>
        </p:txBody>
      </p:sp>
    </p:spTree>
    <p:extLst>
      <p:ext uri="{BB962C8B-B14F-4D97-AF65-F5344CB8AC3E}">
        <p14:creationId xmlns:p14="http://schemas.microsoft.com/office/powerpoint/2010/main" val="74116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objectives of monetary policy</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The objectives of MP varied significantly over time</a:t>
            </a:r>
            <a:r>
              <a:rPr lang="en-US" sz="260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sz="2600" dirty="0" smtClean="0"/>
          </a:p>
          <a:p>
            <a:pPr defTabSz="914400">
              <a:spcBef>
                <a:spcPts val="0"/>
              </a:spcBef>
            </a:pPr>
            <a:r>
              <a:rPr lang="en-US" sz="2600" dirty="0" smtClean="0"/>
              <a:t>in 70s CB had broad mandates involving difficult trade-offs between alternative targets</a:t>
            </a:r>
          </a:p>
          <a:p>
            <a:pPr defTabSz="914400">
              <a:spcBef>
                <a:spcPts val="0"/>
              </a:spcBef>
            </a:pPr>
            <a:r>
              <a:rPr lang="en-US" sz="2600" dirty="0" smtClean="0"/>
              <a:t>after inflation period during 70s price stability emerged as dominant goal</a:t>
            </a:r>
          </a:p>
          <a:p>
            <a:pPr defTabSz="914400">
              <a:spcBef>
                <a:spcPts val="0"/>
              </a:spcBef>
            </a:pPr>
            <a:r>
              <a:rPr lang="en-US" sz="2600" dirty="0" smtClean="0"/>
              <a:t>some CBs pursue other objectives simultaneously</a:t>
            </a:r>
          </a:p>
          <a:p>
            <a:pPr defTabSz="914400">
              <a:spcBef>
                <a:spcPts val="0"/>
              </a:spcBef>
            </a:pPr>
            <a:r>
              <a:rPr lang="en-US" sz="2600" dirty="0" smtClean="0"/>
              <a:t>after financial crisis 2007-09 discussion about gearing MP more towards financial stability</a:t>
            </a:r>
            <a:endParaRPr lang="en-US" sz="2600"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7</a:t>
            </a:fld>
            <a:endParaRPr lang="en-US"/>
          </a:p>
        </p:txBody>
      </p:sp>
    </p:spTree>
    <p:extLst>
      <p:ext uri="{BB962C8B-B14F-4D97-AF65-F5344CB8AC3E}">
        <p14:creationId xmlns:p14="http://schemas.microsoft.com/office/powerpoint/2010/main" val="65059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objectives of MP: price </a:t>
            </a:r>
            <a:r>
              <a:rPr lang="en-US" dirty="0" smtClean="0"/>
              <a:t>stability #1</a:t>
            </a:r>
            <a:endParaRPr lang="en-US" dirty="0"/>
          </a:p>
        </p:txBody>
      </p:sp>
      <p:sp>
        <p:nvSpPr>
          <p:cNvPr id="3" name="Content Placeholder 2"/>
          <p:cNvSpPr>
            <a:spLocks noGrp="1"/>
          </p:cNvSpPr>
          <p:nvPr>
            <p:ph idx="1"/>
          </p:nvPr>
        </p:nvSpPr>
        <p:spPr/>
        <p:txBody>
          <a:bodyPr>
            <a:noAutofit/>
          </a:bodyPr>
          <a:lstStyle/>
          <a:p>
            <a:r>
              <a:rPr lang="en-US" sz="2600" dirty="0" smtClean="0"/>
              <a:t>Inflation should be </a:t>
            </a:r>
            <a:r>
              <a:rPr lang="en-US" sz="2600" b="1" dirty="0" smtClean="0"/>
              <a:t>neither too high</a:t>
            </a:r>
            <a:r>
              <a:rPr lang="en-US" sz="2600" dirty="0" smtClean="0"/>
              <a:t>:</a:t>
            </a:r>
          </a:p>
          <a:p>
            <a:pPr lvl="1"/>
            <a:r>
              <a:rPr lang="en-US" sz="2600" dirty="0" err="1" smtClean="0"/>
              <a:t>Shoeleather</a:t>
            </a:r>
            <a:r>
              <a:rPr lang="en-US" sz="2600" dirty="0" smtClean="0"/>
              <a:t> costs, menu costs, redistribution effects, uncertainty weighting on individual decisions, risk of generalized indexation and ultimately of hyperinflation,..</a:t>
            </a:r>
          </a:p>
          <a:p>
            <a:pPr lvl="1"/>
            <a:r>
              <a:rPr lang="en-US" sz="2600" dirty="0" smtClean="0"/>
              <a:t>Ex: Germany in the 1930s, Argentina in the 80s, Zimbabwe in the 2000s</a:t>
            </a:r>
            <a:r>
              <a:rPr lang="en-US" sz="2600" dirty="0" smtClean="0"/>
              <a:t>,..</a:t>
            </a:r>
            <a:endParaRPr lang="en-US" sz="2600" dirty="0" smtClean="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8</a:t>
            </a:fld>
            <a:endParaRPr lang="en-US"/>
          </a:p>
        </p:txBody>
      </p:sp>
    </p:spTree>
    <p:extLst>
      <p:ext uri="{BB962C8B-B14F-4D97-AF65-F5344CB8AC3E}">
        <p14:creationId xmlns:p14="http://schemas.microsoft.com/office/powerpoint/2010/main" val="164745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objectives of MP: price </a:t>
            </a:r>
            <a:r>
              <a:rPr lang="en-US" dirty="0" smtClean="0"/>
              <a:t>stability #2</a:t>
            </a:r>
            <a:endParaRPr lang="en-US" dirty="0"/>
          </a:p>
        </p:txBody>
      </p:sp>
      <p:sp>
        <p:nvSpPr>
          <p:cNvPr id="3" name="Content Placeholder 2"/>
          <p:cNvSpPr>
            <a:spLocks noGrp="1"/>
          </p:cNvSpPr>
          <p:nvPr>
            <p:ph idx="1"/>
          </p:nvPr>
        </p:nvSpPr>
        <p:spPr/>
        <p:txBody>
          <a:bodyPr/>
          <a:lstStyle/>
          <a:p>
            <a:r>
              <a:rPr lang="en-US" sz="2600" dirty="0"/>
              <a:t>… </a:t>
            </a:r>
            <a:r>
              <a:rPr lang="en-US" sz="2600" b="1" dirty="0"/>
              <a:t>nor too low</a:t>
            </a:r>
          </a:p>
          <a:p>
            <a:pPr lvl="1"/>
            <a:r>
              <a:rPr lang="en-US" sz="2600" dirty="0"/>
              <a:t>Upward bias in measured CPI</a:t>
            </a:r>
          </a:p>
          <a:p>
            <a:pPr lvl="1"/>
            <a:r>
              <a:rPr lang="en-US" sz="2600" dirty="0"/>
              <a:t>Risk of deflation and liquidity trap</a:t>
            </a:r>
          </a:p>
          <a:p>
            <a:pPr lvl="1"/>
            <a:r>
              <a:rPr lang="en-US" sz="2600" dirty="0"/>
              <a:t>Downward rigidity of nominal wages points toward 1-4 % inflation </a:t>
            </a:r>
            <a:r>
              <a:rPr lang="en-US" sz="2600" dirty="0" smtClean="0"/>
              <a:t>band</a:t>
            </a:r>
          </a:p>
          <a:p>
            <a:pPr lvl="1"/>
            <a:endParaRPr lang="en-US" sz="2600" dirty="0"/>
          </a:p>
          <a:p>
            <a:pPr lvl="1"/>
            <a:endParaRPr lang="en-US" sz="2600" dirty="0" smtClean="0"/>
          </a:p>
          <a:p>
            <a:pPr marL="57150" indent="0">
              <a:buNone/>
            </a:pPr>
            <a:r>
              <a:rPr lang="en-US" sz="2800" dirty="0"/>
              <a:t>=&gt; Most central banks have objectives between 1-3 %</a:t>
            </a:r>
          </a:p>
          <a:p>
            <a:pPr marL="57150" indent="0">
              <a:buNone/>
            </a:pPr>
            <a:endParaRPr lang="en-US" sz="3000" dirty="0"/>
          </a:p>
          <a:p>
            <a:endParaRPr lang="en-US" dirty="0"/>
          </a:p>
        </p:txBody>
      </p:sp>
      <p:sp>
        <p:nvSpPr>
          <p:cNvPr id="4" name="Footer Placeholder 3"/>
          <p:cNvSpPr>
            <a:spLocks noGrp="1"/>
          </p:cNvSpPr>
          <p:nvPr>
            <p:ph type="ftr" sz="quarter" idx="11"/>
          </p:nvPr>
        </p:nvSpPr>
        <p:spPr/>
        <p:txBody>
          <a:bodyPr/>
          <a:lstStyle/>
          <a:p>
            <a:r>
              <a:rPr lang="en-US" smtClean="0"/>
              <a:t>EP#05_06: Monetary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9</a:t>
            </a:fld>
            <a:endParaRPr lang="en-US"/>
          </a:p>
        </p:txBody>
      </p:sp>
    </p:spTree>
    <p:extLst>
      <p:ext uri="{BB962C8B-B14F-4D97-AF65-F5344CB8AC3E}">
        <p14:creationId xmlns:p14="http://schemas.microsoft.com/office/powerpoint/2010/main" val="1267692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20642</TotalTime>
  <Words>2666</Words>
  <Application>Microsoft Macintosh PowerPoint</Application>
  <PresentationFormat>On-screen Show (4:3)</PresentationFormat>
  <Paragraphs>402</Paragraphs>
  <Slides>43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Calibri</vt:lpstr>
      <vt:lpstr>Arial</vt:lpstr>
      <vt:lpstr>Office Theme</vt:lpstr>
      <vt:lpstr>Economic Policy #05_06</vt:lpstr>
      <vt:lpstr>Monetary Policy</vt:lpstr>
      <vt:lpstr>Overview</vt:lpstr>
      <vt:lpstr>What do central banks do?</vt:lpstr>
      <vt:lpstr>What is liquidity?</vt:lpstr>
      <vt:lpstr>Liquidity provision</vt:lpstr>
      <vt:lpstr>The objectives of monetary policy</vt:lpstr>
      <vt:lpstr>The objectives of MP: price stability #1</vt:lpstr>
      <vt:lpstr>The objectives of MP: price stability #2</vt:lpstr>
      <vt:lpstr>The pros and cons of stabilizing asset prices</vt:lpstr>
      <vt:lpstr>The objectives of MP: exchange rate stability</vt:lpstr>
      <vt:lpstr>The objectives of MP: output stabilization</vt:lpstr>
      <vt:lpstr>The objectives of MP: financial stability</vt:lpstr>
      <vt:lpstr>The mandates of four central banks (US Fed)</vt:lpstr>
      <vt:lpstr>The mandates of four central banks (ECB)</vt:lpstr>
      <vt:lpstr>The mandates of four central banks (Bank of England)</vt:lpstr>
      <vt:lpstr>The mandates of four central banks (Bank of Japan)</vt:lpstr>
      <vt:lpstr>Mandates of CB: key differences</vt:lpstr>
      <vt:lpstr>Central bank credibility</vt:lpstr>
      <vt:lpstr>Central bank credibility (cont.)</vt:lpstr>
      <vt:lpstr>Central bank transparency</vt:lpstr>
      <vt:lpstr>Central bank transparency index (2002)</vt:lpstr>
      <vt:lpstr>Central bank independence</vt:lpstr>
      <vt:lpstr>Importance of CB independence</vt:lpstr>
      <vt:lpstr>CB independence</vt:lpstr>
      <vt:lpstr>CB independence and inflation</vt:lpstr>
      <vt:lpstr>What relation between FP and MP?</vt:lpstr>
      <vt:lpstr>Central bank accountability</vt:lpstr>
      <vt:lpstr>Accountability in New Zealand</vt:lpstr>
      <vt:lpstr>Communication</vt:lpstr>
      <vt:lpstr>Instruments of European Central Bank (ECB)</vt:lpstr>
      <vt:lpstr>Conventional and non-conventional reactions to the crisis</vt:lpstr>
      <vt:lpstr>Refinancing rates and market rate in euro area</vt:lpstr>
      <vt:lpstr>Refinancing rates in the US, the euro area and Japan</vt:lpstr>
      <vt:lpstr>Transmission channels of MP</vt:lpstr>
      <vt:lpstr>The interest rate channel</vt:lpstr>
      <vt:lpstr>The asset-price channel</vt:lpstr>
      <vt:lpstr>The credit channel</vt:lpstr>
      <vt:lpstr>The risk taking channel</vt:lpstr>
      <vt:lpstr>The foreign-exchange channel</vt:lpstr>
      <vt:lpstr>ECB transmission mechanism</vt:lpstr>
      <vt:lpstr>Monetary-policy rules</vt:lpstr>
      <vt:lpstr>Inflation targeting in 2012</vt:lpstr>
    </vt:vector>
  </TitlesOfParts>
  <Company>Masaryk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Economic Policy</dc:title>
  <dc:creator>Aleš Franc</dc:creator>
  <cp:lastModifiedBy>Microsoft Office User</cp:lastModifiedBy>
  <cp:revision>74</cp:revision>
  <dcterms:created xsi:type="dcterms:W3CDTF">2017-08-10T13:05:45Z</dcterms:created>
  <dcterms:modified xsi:type="dcterms:W3CDTF">2017-11-10T19:21:00Z</dcterms:modified>
</cp:coreProperties>
</file>